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424" r:id="rId2"/>
    <p:sldId id="407" r:id="rId3"/>
    <p:sldId id="408" r:id="rId4"/>
    <p:sldId id="409" r:id="rId5"/>
    <p:sldId id="410" r:id="rId6"/>
    <p:sldId id="411" r:id="rId7"/>
    <p:sldId id="412" r:id="rId8"/>
    <p:sldId id="413" r:id="rId9"/>
    <p:sldId id="414" r:id="rId10"/>
    <p:sldId id="415" r:id="rId11"/>
    <p:sldId id="416" r:id="rId12"/>
    <p:sldId id="417" r:id="rId13"/>
    <p:sldId id="344" r:id="rId14"/>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00"/>
    <a:srgbClr val="6C6463"/>
    <a:srgbClr val="FFFFFF"/>
    <a:srgbClr val="FFFFCC"/>
    <a:srgbClr val="99FFCC"/>
    <a:srgbClr val="E7E7E5"/>
    <a:srgbClr val="635C5B"/>
    <a:srgbClr val="D9D7D3"/>
    <a:srgbClr val="CFCDC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autoAdjust="0"/>
    <p:restoredTop sz="90952" autoAdjust="0"/>
  </p:normalViewPr>
  <p:slideViewPr>
    <p:cSldViewPr snapToObjects="1">
      <p:cViewPr varScale="1">
        <p:scale>
          <a:sx n="115" d="100"/>
          <a:sy n="115" d="100"/>
        </p:scale>
        <p:origin x="2120"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C64D9E48-5E7F-D24C-87D5-695B18367D24}" type="datetimeFigureOut">
              <a:rPr lang="en-US" smtClean="0"/>
              <a:t>9/30/19</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B86357CE-B3EB-1B4A-84E5-C1E2DF427ABD}" type="datetimeFigureOut">
              <a:rPr lang="en-US" smtClean="0"/>
              <a:t>9/30/19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latin typeface="Times" panose="02020603050405020304" pitchFamily="18" charset="0"/>
              </a:rPr>
              <a:t>ESA Africa</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85372" indent="-302066">
              <a:defRPr>
                <a:solidFill>
                  <a:schemeClr val="tx1"/>
                </a:solidFill>
                <a:latin typeface="Calibri" panose="020F0502020204030204" pitchFamily="34" charset="0"/>
              </a:defRPr>
            </a:lvl2pPr>
            <a:lvl3pPr marL="1208265" indent="-241653">
              <a:defRPr>
                <a:solidFill>
                  <a:schemeClr val="tx1"/>
                </a:solidFill>
                <a:latin typeface="Calibri" panose="020F0502020204030204" pitchFamily="34" charset="0"/>
              </a:defRPr>
            </a:lvl3pPr>
            <a:lvl4pPr marL="1691571" indent="-241653">
              <a:defRPr>
                <a:solidFill>
                  <a:schemeClr val="tx1"/>
                </a:solidFill>
                <a:latin typeface="Calibri" panose="020F0502020204030204" pitchFamily="34" charset="0"/>
              </a:defRPr>
            </a:lvl4pPr>
            <a:lvl5pPr marL="2174878" indent="-241653">
              <a:defRPr>
                <a:solidFill>
                  <a:schemeClr val="tx1"/>
                </a:solidFill>
                <a:latin typeface="Calibri" panose="020F0502020204030204" pitchFamily="34" charset="0"/>
              </a:defRPr>
            </a:lvl5pPr>
            <a:lvl6pPr marL="2658184" indent="-241653" eaLnBrk="0" fontAlgn="base" hangingPunct="0">
              <a:spcBef>
                <a:spcPct val="0"/>
              </a:spcBef>
              <a:spcAft>
                <a:spcPct val="0"/>
              </a:spcAft>
              <a:defRPr>
                <a:solidFill>
                  <a:schemeClr val="tx1"/>
                </a:solidFill>
                <a:latin typeface="Calibri" panose="020F0502020204030204" pitchFamily="34" charset="0"/>
              </a:defRPr>
            </a:lvl6pPr>
            <a:lvl7pPr marL="3141490" indent="-241653" eaLnBrk="0" fontAlgn="base" hangingPunct="0">
              <a:spcBef>
                <a:spcPct val="0"/>
              </a:spcBef>
              <a:spcAft>
                <a:spcPct val="0"/>
              </a:spcAft>
              <a:defRPr>
                <a:solidFill>
                  <a:schemeClr val="tx1"/>
                </a:solidFill>
                <a:latin typeface="Calibri" panose="020F0502020204030204" pitchFamily="34" charset="0"/>
              </a:defRPr>
            </a:lvl7pPr>
            <a:lvl8pPr marL="3624796" indent="-241653" eaLnBrk="0" fontAlgn="base" hangingPunct="0">
              <a:spcBef>
                <a:spcPct val="0"/>
              </a:spcBef>
              <a:spcAft>
                <a:spcPct val="0"/>
              </a:spcAft>
              <a:defRPr>
                <a:solidFill>
                  <a:schemeClr val="tx1"/>
                </a:solidFill>
                <a:latin typeface="Calibri" panose="020F0502020204030204" pitchFamily="34" charset="0"/>
              </a:defRPr>
            </a:lvl8pPr>
            <a:lvl9pPr marL="4108102" indent="-241653"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9A6578F-B11B-45B7-A3D3-0056C239EA48}" type="slidenum">
              <a:rPr lang="en-US" altLang="en-US" smtClean="0">
                <a:ea typeface="MS PGothic" panose="020B0600070205080204" pitchFamily="34" charset="-128"/>
              </a:rPr>
              <a:pPr fontAlgn="base">
                <a:spcBef>
                  <a:spcPct val="0"/>
                </a:spcBef>
                <a:spcAft>
                  <a:spcPct val="0"/>
                </a:spcAft>
              </a:pPr>
              <a:t>13</a:t>
            </a:fld>
            <a:endParaRPr lang="en-US" altLang="en-US">
              <a:ea typeface="MS PGothic" panose="020B0600070205080204" pitchFamily="34" charset="-128"/>
            </a:endParaRPr>
          </a:p>
        </p:txBody>
      </p:sp>
    </p:spTree>
    <p:extLst>
      <p:ext uri="{BB962C8B-B14F-4D97-AF65-F5344CB8AC3E}">
        <p14:creationId xmlns:p14="http://schemas.microsoft.com/office/powerpoint/2010/main" val="9652396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7"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l="2241" b="2241"/>
          <a:stretch/>
        </p:blipFill>
        <p:spPr>
          <a:xfrm>
            <a:off x="152400" y="152399"/>
            <a:ext cx="8839200" cy="6555326"/>
          </a:xfrm>
          <a:prstGeom prst="rect">
            <a:avLst/>
          </a:prstGeom>
          <a:solidFill>
            <a:srgbClr val="CFCDC9"/>
          </a:solidFill>
        </p:spPr>
      </p:pic>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40C00456-721A-A94C-800A-D5E7EE91C160}"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762000" y="3886200"/>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chemeClr val="bg1"/>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pic>
        <p:nvPicPr>
          <p:cNvPr id="15" name="Picture 14" descr="USAID_Logo_White_v02.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a:effectLst>
            <a:outerShdw blurRad="254000" dir="2700000" algn="tl" rotWithShape="0">
              <a:srgbClr val="000000">
                <a:alpha val="20000"/>
              </a:srgbClr>
            </a:outerShdw>
          </a:effectLst>
        </p:spPr>
      </p:pic>
      <p:sp>
        <p:nvSpPr>
          <p:cNvPr id="18" name="Rounded Rectangle 17"/>
          <p:cNvSpPr/>
          <p:nvPr userDrawn="1"/>
        </p:nvSpPr>
        <p:spPr>
          <a:xfrm>
            <a:off x="5159633" y="3726360"/>
            <a:ext cx="3396734" cy="2739509"/>
          </a:xfrm>
          <a:prstGeom prst="roundRect">
            <a:avLst>
              <a:gd name="adj" fmla="val 4893"/>
            </a:avLst>
          </a:prstGeom>
          <a:solidFill>
            <a:schemeClr val="bg1">
              <a:alpha val="80000"/>
            </a:schemeClr>
          </a:solidFill>
          <a:ln w="6350">
            <a:solidFill>
              <a:srgbClr val="6C6463"/>
            </a:solidFill>
          </a:ln>
          <a:effectLst/>
        </p:spPr>
        <p:style>
          <a:lnRef idx="1">
            <a:schemeClr val="accent1"/>
          </a:lnRef>
          <a:fillRef idx="3">
            <a:schemeClr val="accent1"/>
          </a:fillRef>
          <a:effectRef idx="2">
            <a:schemeClr val="accent1"/>
          </a:effectRef>
          <a:fontRef idx="minor">
            <a:schemeClr val="lt1"/>
          </a:fontRef>
        </p:style>
        <p:txBody>
          <a:bodyPr wrap="square" lIns="91440" tIns="137160" rIns="182880" bIns="137160" rtlCol="0" anchor="ctr">
            <a:spAutoFit/>
          </a:bodyPr>
          <a:lstStyle/>
          <a:p>
            <a:pPr marL="58737" indent="0">
              <a:spcAft>
                <a:spcPts val="600"/>
              </a:spcAft>
              <a:buFontTx/>
              <a:buNone/>
            </a:pPr>
            <a:r>
              <a:rPr lang="en-US" sz="1000" dirty="0">
                <a:solidFill>
                  <a:schemeClr val="tx1"/>
                </a:solidFill>
              </a:rPr>
              <a:t>To change this cover photo: </a:t>
            </a:r>
          </a:p>
          <a:p>
            <a:pPr marL="171450" indent="-112713">
              <a:spcAft>
                <a:spcPts val="600"/>
              </a:spcAft>
              <a:buFont typeface="Arial"/>
              <a:buChar char="•"/>
            </a:pPr>
            <a:r>
              <a:rPr lang="en-US" sz="1000" dirty="0">
                <a:solidFill>
                  <a:schemeClr val="tx1"/>
                </a:solidFill>
              </a:rPr>
              <a:t>Click on View &gt; Slide Master.</a:t>
            </a:r>
          </a:p>
          <a:p>
            <a:pPr marL="171450" indent="-112713">
              <a:spcAft>
                <a:spcPts val="600"/>
              </a:spcAft>
              <a:buFont typeface="Arial"/>
              <a:buChar char="•"/>
            </a:pPr>
            <a:r>
              <a:rPr lang="en-US" sz="1000" dirty="0">
                <a:solidFill>
                  <a:schemeClr val="tx1"/>
                </a:solidFill>
              </a:rPr>
              <a:t>Right</a:t>
            </a:r>
            <a:r>
              <a:rPr lang="en-US" sz="1000" baseline="0" dirty="0">
                <a:solidFill>
                  <a:schemeClr val="tx1"/>
                </a:solidFill>
              </a:rPr>
              <a:t> c</a:t>
            </a:r>
            <a:r>
              <a:rPr lang="en-US" sz="1000" dirty="0">
                <a:solidFill>
                  <a:schemeClr val="tx1"/>
                </a:solidFill>
              </a:rPr>
              <a:t>lick on this photo</a:t>
            </a:r>
            <a:r>
              <a:rPr lang="en-US" sz="1000" baseline="0" dirty="0">
                <a:solidFill>
                  <a:schemeClr val="tx1"/>
                </a:solidFill>
              </a:rPr>
              <a:t> &gt; Change Picture… &gt; Choose a Picture &gt; Insert.</a:t>
            </a:r>
            <a:endParaRPr lang="en-US" sz="1000" dirty="0">
              <a:solidFill>
                <a:schemeClr val="tx1"/>
              </a:solidFill>
            </a:endParaRPr>
          </a:p>
          <a:p>
            <a:pPr marL="171450" indent="-112713">
              <a:spcAft>
                <a:spcPts val="600"/>
              </a:spcAft>
              <a:buFont typeface="Arial"/>
              <a:buChar char="•"/>
            </a:pPr>
            <a:r>
              <a:rPr lang="en-US" sz="1000" dirty="0">
                <a:solidFill>
                  <a:schemeClr val="tx1"/>
                </a:solidFill>
              </a:rPr>
              <a:t>Click on Picture Tools tab &gt; Crop &gt; drag straight cropping handles to inside edges of white frame. You can resize the photo within shape, while locking the photo’s aspect ratio, by holding shift key and dragging the photo’s round corner handle. You can also use the mouse to drag the photo to desired position within the shape. Click outside the photo.</a:t>
            </a:r>
          </a:p>
          <a:p>
            <a:pPr marL="171450" indent="-112713">
              <a:spcAft>
                <a:spcPts val="600"/>
              </a:spcAft>
              <a:buFont typeface="Arial"/>
              <a:buChar char="•"/>
            </a:pPr>
            <a:r>
              <a:rPr lang="en-US" sz="1000" dirty="0">
                <a:solidFill>
                  <a:schemeClr val="tx1"/>
                </a:solidFill>
              </a:rPr>
              <a:t>Add photo credit to the text box at top right of page.</a:t>
            </a:r>
          </a:p>
          <a:p>
            <a:pPr marL="171450" indent="-112713">
              <a:spcAft>
                <a:spcPts val="600"/>
              </a:spcAft>
              <a:buFont typeface="Arial"/>
              <a:buChar char="•"/>
            </a:pPr>
            <a:r>
              <a:rPr lang="en-US" sz="1000" dirty="0">
                <a:solidFill>
                  <a:schemeClr val="tx1"/>
                </a:solidFill>
              </a:rPr>
              <a:t>Delete this instruction text box.</a:t>
            </a:r>
          </a:p>
        </p:txBody>
      </p:sp>
    </p:spTree>
    <p:extLst>
      <p:ext uri="{BB962C8B-B14F-4D97-AF65-F5344CB8AC3E}">
        <p14:creationId xmlns:p14="http://schemas.microsoft.com/office/powerpoint/2010/main" val="3883077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692142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47714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d/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125405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White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3429000"/>
            <a:ext cx="8839200" cy="32766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193355D5-F1DA-0F48-9E7E-0A3FEBF9FF84}"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4"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3414608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BA0C2F"/>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1262035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d/White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2279006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26997"/>
            <a:ext cx="8839200" cy="6578603"/>
          </a:xfrm>
          <a:prstGeom prst="rect">
            <a:avLst/>
          </a:prstGeom>
        </p:spPr>
      </p:pic>
      <p:sp>
        <p:nvSpPr>
          <p:cNvPr id="5"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3F4168E2-91C5-9646-9F53-5B4E70AF759D}" type="datetime1">
              <a:rPr lang="en-US" smtClean="0"/>
              <a:pPr/>
              <a:t>9/30/19</a:t>
            </a:fld>
            <a:endParaRPr lang="en-US"/>
          </a:p>
        </p:txBody>
      </p:sp>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pic>
        <p:nvPicPr>
          <p:cNvPr id="9" name="Picture 8" descr="USAID_Logo_White_v02.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62000" y="3886200"/>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1852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ver - Full Blue">
    <p:bg>
      <p:bgPr>
        <a:solidFill>
          <a:srgbClr val="002F6C"/>
        </a:solidFill>
        <a:effectLst/>
      </p:bgPr>
    </p:bg>
    <p:spTree>
      <p:nvGrpSpPr>
        <p:cNvPr id="1" name=""/>
        <p:cNvGrpSpPr/>
        <p:nvPr/>
      </p:nvGrpSpPr>
      <p:grpSpPr>
        <a:xfrm>
          <a:off x="0" y="0"/>
          <a:ext cx="0" cy="0"/>
          <a:chOff x="0" y="0"/>
          <a:chExt cx="0" cy="0"/>
        </a:xfrm>
      </p:grpSpPr>
      <p:pic>
        <p:nvPicPr>
          <p:cNvPr id="7" name="Picture 6"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p:spPr>
      </p:pic>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685800" y="2133600"/>
            <a:ext cx="5486400" cy="1600200"/>
          </a:xfrm>
        </p:spPr>
        <p:txBody>
          <a:bodyPr anchor="b" anchorCtr="0">
            <a:normAutofit/>
          </a:bodyPr>
          <a:lstStyle>
            <a:lvl1pPr>
              <a:defRPr sz="3200">
                <a:solidFill>
                  <a:srgbClr val="FFFFFF"/>
                </a:solidFill>
              </a:defRPr>
            </a:lvl1pPr>
          </a:lstStyle>
          <a:p>
            <a:r>
              <a:rPr lang="en-US" dirty="0"/>
              <a:t>CLICK TO EDIT MASTER TITLE STYLE</a:t>
            </a:r>
          </a:p>
        </p:txBody>
      </p:sp>
      <p:sp>
        <p:nvSpPr>
          <p:cNvPr id="15" name="Subtitle 2"/>
          <p:cNvSpPr>
            <a:spLocks noGrp="1"/>
          </p:cNvSpPr>
          <p:nvPr>
            <p:ph type="subTitle" idx="1" hasCustomPrompt="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762000" y="3886200"/>
            <a:ext cx="32004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89452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Divider - Full Blue">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827782"/>
            <a:ext cx="5486400" cy="1077218"/>
          </a:xfrm>
        </p:spPr>
        <p:txBody>
          <a:bodyPr wrap="square" anchor="t" anchorCtr="0">
            <a:spAutoFit/>
          </a:bodyPr>
          <a:lstStyle>
            <a:lvl1pPr>
              <a:defRPr sz="32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9/30/19</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pic>
        <p:nvPicPr>
          <p:cNvPr id="6" name="Picture 5"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cxnSp>
        <p:nvCxnSpPr>
          <p:cNvPr id="7" name="Straight Connector 6"/>
          <p:cNvCxnSpPr/>
          <p:nvPr userDrawn="1"/>
        </p:nvCxnSpPr>
        <p:spPr>
          <a:xfrm>
            <a:off x="746760" y="990600"/>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2938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729899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pic>
        <p:nvPicPr>
          <p:cNvPr id="7" name="Picture 6"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3805" y="685800"/>
            <a:ext cx="1828800" cy="544010"/>
          </a:xfrm>
          <a:prstGeom prst="rect">
            <a:avLst/>
          </a:prstGeom>
        </p:spPr>
      </p:pic>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EB2C8F94-9D67-854F-8417-3B884156945E}"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685800" y="2133600"/>
            <a:ext cx="5486400" cy="1600200"/>
          </a:xfrm>
        </p:spPr>
        <p:txBody>
          <a:bodyPr anchor="b" anchorCtr="0">
            <a:normAutofit/>
          </a:bodyPr>
          <a:lstStyle>
            <a:lvl1pPr>
              <a:defRPr sz="3200">
                <a:solidFill>
                  <a:srgbClr val="FFFFFF"/>
                </a:solidFill>
              </a:defRPr>
            </a:lvl1pPr>
          </a:lstStyle>
          <a:p>
            <a:r>
              <a:rPr lang="en-US" dirty="0"/>
              <a:t>CLICK TO EDIT MASTER TITLE STYLE</a:t>
            </a:r>
          </a:p>
        </p:txBody>
      </p:sp>
      <p:sp>
        <p:nvSpPr>
          <p:cNvPr id="15" name="Subtitle 2"/>
          <p:cNvSpPr>
            <a:spLocks noGrp="1"/>
          </p:cNvSpPr>
          <p:nvPr>
            <p:ph type="subTitle" idx="1" hasCustomPrompt="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6" name="Straight Connector 15"/>
          <p:cNvCxnSpPr/>
          <p:nvPr userDrawn="1"/>
        </p:nvCxnSpPr>
        <p:spPr>
          <a:xfrm>
            <a:off x="762000" y="3886200"/>
            <a:ext cx="32004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2771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p:cNvSpPr>
            <a:spLocks noGrp="1"/>
          </p:cNvSpPr>
          <p:nvPr>
            <p:ph type="dt" sz="half" idx="10"/>
          </p:nvPr>
        </p:nvSpPr>
        <p:spPr/>
        <p:txBody>
          <a:bodyPr/>
          <a:lstStyle>
            <a:lvl1pPr>
              <a:defRPr>
                <a:solidFill>
                  <a:srgbClr val="6C6463"/>
                </a:solidFill>
              </a:defRPr>
            </a:lvl1pPr>
          </a:lstStyle>
          <a:p>
            <a:fld id="{F1C838E6-2EFE-2E47-BF15-73F64BC0A44F}"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1210202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226335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Gray 1 Content + Bottom Photo">
    <p:bg>
      <p:bgPr>
        <a:solidFill>
          <a:srgbClr val="E7E7E5"/>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hasCustomPrompt="1"/>
          </p:nvPr>
        </p:nvSpPr>
        <p:spPr>
          <a:xfrm>
            <a:off x="152400" y="3429000"/>
            <a:ext cx="8839200" cy="3276600"/>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16"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BCCE5460-4FB7-5647-9AB1-CEF5116A5DCA}"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483867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ue/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7D8A49A0-1A63-6943-82D6-C193E6102C72}"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0067B9"/>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6824639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ue/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3879362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3042319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ue/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4"/>
          <p:cNvSpPr>
            <a:spLocks noGrp="1"/>
          </p:cNvSpPr>
          <p:nvPr>
            <p:ph type="dt" sz="half" idx="10"/>
          </p:nvPr>
        </p:nvSpPr>
        <p:spPr/>
        <p:txBody>
          <a:bodyPr/>
          <a:lstStyle>
            <a:lvl1pPr>
              <a:defRPr>
                <a:solidFill>
                  <a:srgbClr val="6C6463"/>
                </a:solidFill>
              </a:defRPr>
            </a:lvl1pPr>
          </a:lstStyle>
          <a:p>
            <a:fld id="{F1C838E6-2EFE-2E47-BF15-73F64BC0A44F}"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751183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ue/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476668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White 1 Content + Bottom Photo">
    <p:bg>
      <p:bgPr>
        <a:solidFill>
          <a:schemeClr val="bg1"/>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hasCustomPrompt="1"/>
          </p:nvPr>
        </p:nvSpPr>
        <p:spPr>
          <a:xfrm>
            <a:off x="152400" y="3429000"/>
            <a:ext cx="8839200" cy="32766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16"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BCCE5460-4FB7-5647-9AB1-CEF5116A5DCA}"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1251040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ue/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7D8A49A0-1A63-6943-82D6-C193E6102C72}"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0067B9"/>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1796746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827782"/>
            <a:ext cx="5486400" cy="1077218"/>
          </a:xfrm>
        </p:spPr>
        <p:txBody>
          <a:bodyPr wrap="square" anchor="t" anchorCtr="0">
            <a:spAutoFit/>
          </a:bodyPr>
          <a:lstStyle>
            <a:lvl1pPr>
              <a:defRPr sz="32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p:txBody>
          <a:bodyPr/>
          <a:lstStyle>
            <a:lvl1pPr>
              <a:defRPr>
                <a:solidFill>
                  <a:srgbClr val="FFFFFF"/>
                </a:solidFill>
              </a:defRPr>
            </a:lvl1pPr>
          </a:lstStyle>
          <a:p>
            <a:fld id="{C3349C05-927F-3348-96DF-9086CF2761D6}" type="datetime1">
              <a:rPr lang="en-US" smtClean="0"/>
              <a:t>9/30/19</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pic>
        <p:nvPicPr>
          <p:cNvPr id="6" name="Picture 5" descr="USAID_Logo_White_v02.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5800" y="5943600"/>
            <a:ext cx="1536970" cy="457200"/>
          </a:xfrm>
          <a:prstGeom prst="rect">
            <a:avLst/>
          </a:prstGeom>
        </p:spPr>
      </p:pic>
      <p:cxnSp>
        <p:nvCxnSpPr>
          <p:cNvPr id="7" name="Straight Connector 6"/>
          <p:cNvCxnSpPr/>
          <p:nvPr userDrawn="1"/>
        </p:nvCxnSpPr>
        <p:spPr>
          <a:xfrm>
            <a:off x="746760" y="990600"/>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496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ue/White Title + Lef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473836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1CDADB-073B-4FC0-81A9-3445A9BD722B}" type="slidenum">
              <a:rPr lang="en-US"/>
              <a:pPr>
                <a:defRPr/>
              </a:pPr>
              <a:t>‹#›</a:t>
            </a:fld>
            <a:endParaRPr lang="en-US"/>
          </a:p>
        </p:txBody>
      </p:sp>
    </p:spTree>
    <p:extLst>
      <p:ext uri="{BB962C8B-B14F-4D97-AF65-F5344CB8AC3E}">
        <p14:creationId xmlns:p14="http://schemas.microsoft.com/office/powerpoint/2010/main" val="18698111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graph">
    <p:spTree>
      <p:nvGrpSpPr>
        <p:cNvPr id="1" name=""/>
        <p:cNvGrpSpPr/>
        <p:nvPr/>
      </p:nvGrpSpPr>
      <p:grpSpPr>
        <a:xfrm>
          <a:off x="0" y="0"/>
          <a:ext cx="0" cy="0"/>
          <a:chOff x="0" y="0"/>
          <a:chExt cx="0" cy="0"/>
        </a:xfrm>
      </p:grpSpPr>
      <p:sp>
        <p:nvSpPr>
          <p:cNvPr id="2" name="Title 1"/>
          <p:cNvSpPr>
            <a:spLocks noGrp="1"/>
          </p:cNvSpPr>
          <p:nvPr>
            <p:ph type="title"/>
          </p:nvPr>
        </p:nvSpPr>
        <p:spPr>
          <a:xfrm>
            <a:off x="381000" y="1600200"/>
            <a:ext cx="7620000" cy="685800"/>
          </a:xfrm>
          <a:prstGeom prst="rect">
            <a:avLst/>
          </a:prstGeom>
        </p:spPr>
        <p:txBody>
          <a:bodyPr/>
          <a:lstStyle>
            <a:lvl1pPr>
              <a:defRPr>
                <a:latin typeface="Gill Sans" pitchFamily="34" charset="0"/>
              </a:defRPr>
            </a:lvl1pPr>
          </a:lstStyle>
          <a:p>
            <a:r>
              <a:rPr lang="en-US"/>
              <a:t>Click to edit Master title style</a:t>
            </a:r>
            <a:endParaRPr lang="en-US" dirty="0"/>
          </a:p>
        </p:txBody>
      </p:sp>
      <p:sp>
        <p:nvSpPr>
          <p:cNvPr id="5" name="Chart Placeholder 4"/>
          <p:cNvSpPr>
            <a:spLocks noGrp="1"/>
          </p:cNvSpPr>
          <p:nvPr>
            <p:ph type="chart" sz="quarter" idx="1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pPr lvl="0"/>
            <a:r>
              <a:rPr lang="en-US" noProof="0"/>
              <a:t>Click icon to add chart</a:t>
            </a:r>
            <a:endParaRPr lang="en-US" noProof="0" dirty="0"/>
          </a:p>
        </p:txBody>
      </p:sp>
    </p:spTree>
    <p:extLst>
      <p:ext uri="{BB962C8B-B14F-4D97-AF65-F5344CB8AC3E}">
        <p14:creationId xmlns:p14="http://schemas.microsoft.com/office/powerpoint/2010/main" val="1730941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414FB1AD-D69E-B741-965A-0BAE826C2FA6}" type="datetime1">
              <a:rPr lang="en-US" smtClean="0"/>
              <a:pPr/>
              <a:t>9/30/19</a:t>
            </a:fld>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11609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AB18E012-EC0C-1649-A039-CB178266D114}"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986042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fld id="{39C62A9A-2216-F44B-AFF9-136AA601C377}" type="datetime1">
              <a:rPr lang="en-US" smtClean="0"/>
              <a:t>9/30/19</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90966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3429000"/>
            <a:ext cx="8839200" cy="3276600"/>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fld id="{193355D5-F1DA-0F48-9E7E-0A3FEBF9FF84}" type="datetime1">
              <a:rPr lang="en-US" smtClean="0"/>
              <a:pPr/>
              <a:t>9/30/19</a:t>
            </a:fld>
            <a:endParaRPr lang="en-US"/>
          </a:p>
        </p:txBody>
      </p:sp>
      <p:sp>
        <p:nvSpPr>
          <p:cNvPr id="10"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3" name="Title 1"/>
          <p:cNvSpPr>
            <a:spLocks noGrp="1"/>
          </p:cNvSpPr>
          <p:nvPr>
            <p:ph type="title" hasCustomPrompt="1"/>
          </p:nvPr>
        </p:nvSpPr>
        <p:spPr>
          <a:xfrm>
            <a:off x="686104" y="457200"/>
            <a:ext cx="7772400" cy="914400"/>
          </a:xfrm>
        </p:spPr>
        <p:txBody>
          <a:bodyPr anchor="b" anchorCtr="0">
            <a:spAutoFit/>
          </a:bodyPr>
          <a:lstStyle>
            <a:lvl1pPr>
              <a:defRPr>
                <a:solidFill>
                  <a:srgbClr val="BA0C2F"/>
                </a:solidFill>
              </a:defRPr>
            </a:lvl1pPr>
          </a:lstStyle>
          <a:p>
            <a:r>
              <a:rPr lang="en-US" dirty="0"/>
              <a:t>CLICK TO EDIT MASTER TITLE STYLE</a:t>
            </a:r>
          </a:p>
        </p:txBody>
      </p:sp>
      <p:sp>
        <p:nvSpPr>
          <p:cNvPr id="14" name="Text Placeholder 4"/>
          <p:cNvSpPr>
            <a:spLocks noGrp="1"/>
          </p:cNvSpPr>
          <p:nvPr>
            <p:ph type="body" sz="quarter" idx="12" hasCustomPrompt="1"/>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470141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hasCustomPrompt="1"/>
          </p:nvPr>
        </p:nvSpPr>
        <p:spPr>
          <a:xfrm>
            <a:off x="685800" y="408204"/>
            <a:ext cx="3657296" cy="1389888"/>
          </a:xfrm>
        </p:spPr>
        <p:txBody>
          <a:bodyPr wrap="square" anchor="b" anchorCtr="0">
            <a:spAutoFit/>
          </a:bodyPr>
          <a:lstStyle>
            <a:lvl1pPr>
              <a:defRPr>
                <a:solidFill>
                  <a:srgbClr val="BA0C2F"/>
                </a:solidFill>
              </a:defRPr>
            </a:lvl1pPr>
          </a:lstStyle>
          <a:p>
            <a:r>
              <a:rPr lang="en-US" dirty="0"/>
              <a:t>CLICK TO EDIT MASTER TITLE STYLE</a:t>
            </a:r>
          </a:p>
        </p:txBody>
      </p:sp>
      <p:sp>
        <p:nvSpPr>
          <p:cNvPr id="13" name="Text Placeholder 4"/>
          <p:cNvSpPr>
            <a:spLocks noGrp="1"/>
          </p:cNvSpPr>
          <p:nvPr>
            <p:ph type="body" sz="quarter" idx="12" hasCustomPrompt="1"/>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Tree>
    <p:extLst>
      <p:ext uri="{BB962C8B-B14F-4D97-AF65-F5344CB8AC3E}">
        <p14:creationId xmlns:p14="http://schemas.microsoft.com/office/powerpoint/2010/main" val="2560114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2400"/>
            <a:ext cx="4419600" cy="65532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fld id="{60FEB5C5-97E6-6B45-BBE4-F2449473BB96}" type="datetime1">
              <a:rPr lang="en-US" smtClean="0"/>
              <a:pPr/>
              <a:t>9/30/19</a:t>
            </a:fld>
            <a:endParaRPr lang="en-US"/>
          </a:p>
        </p:txBody>
      </p:sp>
      <p:sp>
        <p:nvSpPr>
          <p:cNvPr id="11"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971800"/>
            <a:ext cx="3885896" cy="954107"/>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23925276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fld id="{7C017F59-29DA-6F48-B92A-5AD511CC2D63}" type="datetime1">
              <a:rPr lang="en-US" smtClean="0"/>
              <a:pPr/>
              <a:t>9/30/19</a:t>
            </a:fld>
            <a:endParaRPr lang="en-US"/>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a:t>FOOTER GOES HERE</a:t>
            </a:r>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698" r:id="rId1"/>
    <p:sldLayoutId id="2147483674" r:id="rId2"/>
    <p:sldLayoutId id="2147483654" r:id="rId3"/>
    <p:sldLayoutId id="2147483708" r:id="rId4"/>
    <p:sldLayoutId id="2147483709" r:id="rId5"/>
    <p:sldLayoutId id="2147483710" r:id="rId6"/>
    <p:sldLayoutId id="2147483711" r:id="rId7"/>
    <p:sldLayoutId id="2147483712" r:id="rId8"/>
    <p:sldLayoutId id="2147483714" r:id="rId9"/>
    <p:sldLayoutId id="2147483722" r:id="rId10"/>
    <p:sldLayoutId id="2147483723" r:id="rId11"/>
    <p:sldLayoutId id="2147483724" r:id="rId12"/>
    <p:sldLayoutId id="2147483725" r:id="rId13"/>
    <p:sldLayoutId id="2147483726" r:id="rId14"/>
    <p:sldLayoutId id="2147483730" r:id="rId15"/>
    <p:sldLayoutId id="2147483696" r:id="rId16"/>
    <p:sldLayoutId id="2147483716" r:id="rId17"/>
    <p:sldLayoutId id="2147483717" r:id="rId18"/>
    <p:sldLayoutId id="2147483718" r:id="rId19"/>
    <p:sldLayoutId id="2147483686" r:id="rId20"/>
    <p:sldLayoutId id="2147483720" r:id="rId21"/>
    <p:sldLayoutId id="2147483699" r:id="rId22"/>
    <p:sldLayoutId id="2147483694" r:id="rId23"/>
    <p:sldLayoutId id="2147483731" r:id="rId24"/>
    <p:sldLayoutId id="2147483732" r:id="rId25"/>
    <p:sldLayoutId id="2147483733" r:id="rId26"/>
    <p:sldLayoutId id="2147483734" r:id="rId27"/>
    <p:sldLayoutId id="2147483735" r:id="rId28"/>
    <p:sldLayoutId id="2147483736" r:id="rId29"/>
    <p:sldLayoutId id="2147483737" r:id="rId30"/>
    <p:sldLayoutId id="2147483739" r:id="rId31"/>
    <p:sldLayoutId id="2147483740" r:id="rId32"/>
  </p:sldLayoutIdLst>
  <p:hf hdr="0"/>
  <p:txStyles>
    <p:titleStyle>
      <a:lvl1pPr algn="l" defTabSz="457200" rtl="0" eaLnBrk="1" latinLnBrk="0" hangingPunct="1">
        <a:spcBef>
          <a:spcPct val="0"/>
        </a:spcBef>
        <a:buNone/>
        <a:defRPr sz="2800" b="0" i="0" kern="1200">
          <a:solidFill>
            <a:srgbClr val="BA0C2F"/>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32.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479B594D-EE2C-E248-B7F0-F679C2E525DC}" type="datetime1">
              <a:rPr lang="en-US" smtClean="0"/>
              <a:pPr/>
              <a:t>9/30/19</a:t>
            </a:fld>
            <a:r>
              <a:rPr lang="en-US" dirty="0"/>
              <a:t>`1</a:t>
            </a:r>
          </a:p>
        </p:txBody>
      </p:sp>
      <p:sp>
        <p:nvSpPr>
          <p:cNvPr id="4" name="Slide Number Placeholder 3"/>
          <p:cNvSpPr>
            <a:spLocks noGrp="1"/>
          </p:cNvSpPr>
          <p:nvPr>
            <p:ph type="sldNum" sz="quarter" idx="4"/>
          </p:nvPr>
        </p:nvSpPr>
        <p:spPr/>
        <p:txBody>
          <a:bodyPr/>
          <a:lstStyle/>
          <a:p>
            <a:fld id="{42782948-4DBE-204D-AB9E-B65E067054AE}" type="slidenum">
              <a:rPr lang="en-US" smtClean="0"/>
              <a:pPr/>
              <a:t>1</a:t>
            </a:fld>
            <a:endParaRPr lang="en-US"/>
          </a:p>
        </p:txBody>
      </p:sp>
      <p:sp>
        <p:nvSpPr>
          <p:cNvPr id="12" name="Title 11"/>
          <p:cNvSpPr>
            <a:spLocks noGrp="1"/>
          </p:cNvSpPr>
          <p:nvPr>
            <p:ph type="ctrTitle"/>
          </p:nvPr>
        </p:nvSpPr>
        <p:spPr>
          <a:xfrm>
            <a:off x="685800" y="2514600"/>
            <a:ext cx="7772400" cy="914400"/>
          </a:xfrm>
        </p:spPr>
        <p:txBody>
          <a:bodyPr>
            <a:normAutofit fontScale="90000"/>
          </a:bodyPr>
          <a:lstStyle/>
          <a:p>
            <a:pPr>
              <a:lnSpc>
                <a:spcPct val="150000"/>
              </a:lnSpc>
            </a:pPr>
            <a:r>
              <a:rPr lang="en-US" sz="2400" b="1" dirty="0">
                <a:solidFill>
                  <a:schemeClr val="bg1"/>
                </a:solidFill>
              </a:rPr>
              <a:t>STRENGTHENING RICE AND LEGUMES SEED SYSTEMS:  ACTIVITIES AND ACHIEVEMENTS 2018/2019</a:t>
            </a:r>
          </a:p>
        </p:txBody>
      </p:sp>
      <p:sp>
        <p:nvSpPr>
          <p:cNvPr id="13" name="Subtitle 12"/>
          <p:cNvSpPr>
            <a:spLocks noGrp="1"/>
          </p:cNvSpPr>
          <p:nvPr>
            <p:ph type="subTitle" idx="1"/>
          </p:nvPr>
        </p:nvSpPr>
        <p:spPr>
          <a:xfrm>
            <a:off x="685800" y="4114800"/>
            <a:ext cx="6324600" cy="1600200"/>
          </a:xfrm>
        </p:spPr>
        <p:txBody>
          <a:bodyPr>
            <a:normAutofit/>
          </a:bodyPr>
          <a:lstStyle/>
          <a:p>
            <a:pPr>
              <a:lnSpc>
                <a:spcPct val="110000"/>
              </a:lnSpc>
              <a:spcAft>
                <a:spcPts val="0"/>
              </a:spcAft>
            </a:pPr>
            <a:r>
              <a:rPr lang="en-US" sz="1200" b="1" dirty="0"/>
              <a:t>FILBERT MZEE</a:t>
            </a:r>
            <a:br>
              <a:rPr lang="en-US" sz="1200" dirty="0"/>
            </a:br>
            <a:r>
              <a:rPr lang="en-US" sz="1200" dirty="0"/>
              <a:t>ACDI/VOCA</a:t>
            </a:r>
          </a:p>
          <a:p>
            <a:pPr>
              <a:lnSpc>
                <a:spcPct val="110000"/>
              </a:lnSpc>
              <a:spcAft>
                <a:spcPts val="0"/>
              </a:spcAft>
            </a:pPr>
            <a:r>
              <a:rPr lang="en-US" sz="1200" dirty="0"/>
              <a:t>AFRICA RISING - NAFAKA PROJECT ANNUAL REVIEW AND PLANNING MEETING</a:t>
            </a:r>
          </a:p>
          <a:p>
            <a:pPr>
              <a:lnSpc>
                <a:spcPct val="110000"/>
              </a:lnSpc>
              <a:spcAft>
                <a:spcPts val="0"/>
              </a:spcAft>
            </a:pPr>
            <a:r>
              <a:rPr lang="en-US" sz="1200" dirty="0"/>
              <a:t>3 – 4 JULY 2019, DAR ES SALAAM, TANZANIA</a:t>
            </a:r>
          </a:p>
        </p:txBody>
      </p:sp>
    </p:spTree>
    <p:extLst>
      <p:ext uri="{BB962C8B-B14F-4D97-AF65-F5344CB8AC3E}">
        <p14:creationId xmlns:p14="http://schemas.microsoft.com/office/powerpoint/2010/main" val="22576290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609600"/>
          </a:xfrm>
        </p:spPr>
        <p:txBody>
          <a:bodyPr>
            <a:normAutofit/>
          </a:bodyPr>
          <a:lstStyle/>
          <a:p>
            <a:pPr marL="114300" indent="0">
              <a:buNone/>
            </a:pPr>
            <a:r>
              <a:rPr lang="en-US" altLang="en-US" b="1" dirty="0">
                <a:solidFill>
                  <a:schemeClr val="tx1"/>
                </a:solidFill>
              </a:rPr>
              <a:t>Strengthening seed production system</a:t>
            </a:r>
          </a:p>
        </p:txBody>
      </p:sp>
      <p:sp>
        <p:nvSpPr>
          <p:cNvPr id="2" name="Rectangle 1">
            <a:extLst>
              <a:ext uri="{FF2B5EF4-FFF2-40B4-BE49-F238E27FC236}">
                <a16:creationId xmlns:a16="http://schemas.microsoft.com/office/drawing/2014/main" id="{972F719A-529E-D44B-BE29-4B64CD3266DA}"/>
              </a:ext>
            </a:extLst>
          </p:cNvPr>
          <p:cNvSpPr/>
          <p:nvPr/>
        </p:nvSpPr>
        <p:spPr>
          <a:xfrm>
            <a:off x="5410200" y="1905000"/>
            <a:ext cx="3581400" cy="3139321"/>
          </a:xfrm>
          <a:prstGeom prst="rect">
            <a:avLst/>
          </a:prstGeom>
        </p:spPr>
        <p:txBody>
          <a:bodyPr wrap="square">
            <a:spAutoFit/>
          </a:bodyPr>
          <a:lstStyle/>
          <a:p>
            <a:pPr marL="285750" indent="-285750">
              <a:buFont typeface="Arial" panose="020B0604020202020204" pitchFamily="34" charset="0"/>
              <a:buChar char="•"/>
            </a:pPr>
            <a:r>
              <a:rPr lang="en-US" dirty="0"/>
              <a:t>Collaborate with other stakeholders in the seed sectors to make QDS producers graduate and start producing certified seeds.</a:t>
            </a:r>
          </a:p>
          <a:p>
            <a:pPr marL="285750" indent="-285750">
              <a:buFont typeface="Arial" panose="020B0604020202020204" pitchFamily="34" charset="0"/>
              <a:buChar char="•"/>
            </a:pPr>
            <a:r>
              <a:rPr lang="en-US" dirty="0"/>
              <a:t>Observe the opportunity of the association been formed to a seed company that can supply the seeds all over the country.</a:t>
            </a:r>
          </a:p>
          <a:p>
            <a:pPr marL="285750" indent="-285750">
              <a:buFont typeface="Arial" panose="020B0604020202020204" pitchFamily="34" charset="0"/>
              <a:buChar char="•"/>
            </a:pPr>
            <a:r>
              <a:rPr lang="en-US" dirty="0"/>
              <a:t>Strengthen the Marketing of the seeds produced.</a:t>
            </a:r>
          </a:p>
        </p:txBody>
      </p:sp>
      <p:pic>
        <p:nvPicPr>
          <p:cNvPr id="5" name="Content Placeholder 5">
            <a:extLst>
              <a:ext uri="{FF2B5EF4-FFF2-40B4-BE49-F238E27FC236}">
                <a16:creationId xmlns:a16="http://schemas.microsoft.com/office/drawing/2014/main" id="{6CD9A695-E440-1B45-94AD-0963D7DEEC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49862" y="2057400"/>
            <a:ext cx="4038600" cy="1905000"/>
          </a:xfrm>
          <a:prstGeom prst="rect">
            <a:avLst/>
          </a:prstGeom>
        </p:spPr>
      </p:pic>
      <p:pic>
        <p:nvPicPr>
          <p:cNvPr id="6" name="Picture 2">
            <a:extLst>
              <a:ext uri="{FF2B5EF4-FFF2-40B4-BE49-F238E27FC236}">
                <a16:creationId xmlns:a16="http://schemas.microsoft.com/office/drawing/2014/main" id="{B38416EA-83E3-764A-89DC-11E84E5A63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862" y="4127810"/>
            <a:ext cx="40386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69889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b="1" dirty="0">
                <a:solidFill>
                  <a:schemeClr val="tx1"/>
                </a:solidFill>
              </a:rPr>
              <a:t>Way forward</a:t>
            </a:r>
          </a:p>
          <a:p>
            <a:pPr marL="911225" lvl="1" indent="-342900"/>
            <a:r>
              <a:rPr lang="en-US" altLang="en-US" dirty="0">
                <a:solidFill>
                  <a:schemeClr val="tx1"/>
                </a:solidFill>
              </a:rPr>
              <a:t>Strengthen the link with all the seed stakeholders</a:t>
            </a:r>
          </a:p>
          <a:p>
            <a:pPr marL="911225" lvl="1" indent="-342900"/>
            <a:r>
              <a:rPr lang="en-US" altLang="en-US" dirty="0">
                <a:solidFill>
                  <a:schemeClr val="tx1"/>
                </a:solidFill>
              </a:rPr>
              <a:t>Having projections on the quantity of basic seed needed by association.</a:t>
            </a:r>
          </a:p>
          <a:p>
            <a:pPr marL="911225" lvl="1" indent="-342900"/>
            <a:r>
              <a:rPr lang="en-US" altLang="en-US" dirty="0">
                <a:solidFill>
                  <a:schemeClr val="tx1"/>
                </a:solidFill>
              </a:rPr>
              <a:t>Having apex association in place for the districts that have cluster associations.</a:t>
            </a:r>
          </a:p>
          <a:p>
            <a:pPr marL="911225" lvl="1" indent="-342900"/>
            <a:r>
              <a:rPr lang="en-US" altLang="en-US" dirty="0">
                <a:solidFill>
                  <a:schemeClr val="tx1"/>
                </a:solidFill>
              </a:rPr>
              <a:t>Having contributions within the association to make their association work.</a:t>
            </a:r>
          </a:p>
          <a:p>
            <a:pPr marL="911225" lvl="1" indent="-342900"/>
            <a:r>
              <a:rPr lang="en-US" altLang="en-US" dirty="0">
                <a:solidFill>
                  <a:schemeClr val="tx1"/>
                </a:solidFill>
              </a:rPr>
              <a:t>Strengthen the leadership and record keeping to the association.</a:t>
            </a:r>
          </a:p>
        </p:txBody>
      </p:sp>
    </p:spTree>
    <p:extLst>
      <p:ext uri="{BB962C8B-B14F-4D97-AF65-F5344CB8AC3E}">
        <p14:creationId xmlns:p14="http://schemas.microsoft.com/office/powerpoint/2010/main" val="386582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9FD77A3A-2644-F946-9148-2762D7631E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26894" y="1066800"/>
            <a:ext cx="9170894" cy="5029200"/>
          </a:xfrm>
          <a:prstGeom prst="rect">
            <a:avLst/>
          </a:prstGeom>
        </p:spPr>
      </p:pic>
      <p:sp>
        <p:nvSpPr>
          <p:cNvPr id="19458" name="Title 1"/>
          <p:cNvSpPr>
            <a:spLocks noGrp="1"/>
          </p:cNvSpPr>
          <p:nvPr>
            <p:ph type="title"/>
          </p:nvPr>
        </p:nvSpPr>
        <p:spPr>
          <a:xfrm>
            <a:off x="3581400" y="1219200"/>
            <a:ext cx="7760262" cy="609600"/>
          </a:xfrm>
        </p:spPr>
        <p:txBody>
          <a:bodyPr>
            <a:normAutofit/>
          </a:bodyPr>
          <a:lstStyle/>
          <a:p>
            <a:r>
              <a:rPr lang="en-US" altLang="en-US" b="1" dirty="0">
                <a:solidFill>
                  <a:srgbClr val="651D32"/>
                </a:solidFill>
              </a:rPr>
              <a:t>Thank you</a:t>
            </a:r>
          </a:p>
        </p:txBody>
      </p:sp>
    </p:spTree>
    <p:extLst>
      <p:ext uri="{BB962C8B-B14F-4D97-AF65-F5344CB8AC3E}">
        <p14:creationId xmlns:p14="http://schemas.microsoft.com/office/powerpoint/2010/main" val="591010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87532" y="3632601"/>
            <a:ext cx="2276596" cy="58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12" descr="C:\Users\user\Desktop\URGENT TASKS\Coat_of_arms_of_Tanzania.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8741" y="2464266"/>
            <a:ext cx="1095979" cy="892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nas\DATA\MMU\1Publishing_service\50YEARS_Anniversary\50YEARS_logos\IITA TAA new logo.png">
            <a:extLst>
              <a:ext uri="{FF2B5EF4-FFF2-40B4-BE49-F238E27FC236}">
                <a16:creationId xmlns:a16="http://schemas.microsoft.com/office/drawing/2014/main" id="{04374767-0B59-471C-9D51-42E6E96BB0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4162" y="3632601"/>
            <a:ext cx="1716946" cy="6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descr="Horizontal_CMYK_600">
            <a:extLst>
              <a:ext uri="{FF2B5EF4-FFF2-40B4-BE49-F238E27FC236}">
                <a16:creationId xmlns:a16="http://schemas.microsoft.com/office/drawing/2014/main" id="{0657001D-0A49-4544-B9D2-4080DAB1B14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4125" y="2768246"/>
            <a:ext cx="2057400" cy="58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2">
            <a:extLst>
              <a:ext uri="{FF2B5EF4-FFF2-40B4-BE49-F238E27FC236}">
                <a16:creationId xmlns:a16="http://schemas.microsoft.com/office/drawing/2014/main" id="{D98FAC9D-40CF-0044-A37A-B8074DAAC4F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470956" y="5571701"/>
            <a:ext cx="966631" cy="966631"/>
          </a:xfrm>
          <a:prstGeom prst="rect">
            <a:avLst/>
          </a:prstGeom>
        </p:spPr>
      </p:pic>
      <p:pic>
        <p:nvPicPr>
          <p:cNvPr id="8" name="Picture 7">
            <a:extLst>
              <a:ext uri="{FF2B5EF4-FFF2-40B4-BE49-F238E27FC236}">
                <a16:creationId xmlns:a16="http://schemas.microsoft.com/office/drawing/2014/main" id="{2707BA4D-1B63-264B-8A52-4CA8193D3DA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252608" y="5789543"/>
            <a:ext cx="736337" cy="530949"/>
          </a:xfrm>
          <a:prstGeom prst="rect">
            <a:avLst/>
          </a:prstGeom>
        </p:spPr>
      </p:pic>
      <p:pic>
        <p:nvPicPr>
          <p:cNvPr id="9" name="Picture 8">
            <a:extLst>
              <a:ext uri="{FF2B5EF4-FFF2-40B4-BE49-F238E27FC236}">
                <a16:creationId xmlns:a16="http://schemas.microsoft.com/office/drawing/2014/main" id="{116EA44A-2AD2-C94B-8980-705D44BCF178}"/>
              </a:ext>
            </a:extLst>
          </p:cNvPr>
          <p:cNvPicPr>
            <a:picLocks noChangeAspect="1"/>
          </p:cNvPicPr>
          <p:nvPr/>
        </p:nvPicPr>
        <p:blipFill>
          <a:blip r:embed="rId9"/>
          <a:stretch>
            <a:fillRect/>
          </a:stretch>
        </p:blipFill>
        <p:spPr>
          <a:xfrm>
            <a:off x="1469744" y="4636876"/>
            <a:ext cx="973539" cy="823414"/>
          </a:xfrm>
          <a:prstGeom prst="rect">
            <a:avLst/>
          </a:prstGeom>
        </p:spPr>
      </p:pic>
      <p:pic>
        <p:nvPicPr>
          <p:cNvPr id="10" name="Picture 9">
            <a:extLst>
              <a:ext uri="{FF2B5EF4-FFF2-40B4-BE49-F238E27FC236}">
                <a16:creationId xmlns:a16="http://schemas.microsoft.com/office/drawing/2014/main" id="{60AFDA9C-37BB-DC4E-8ACF-365C3814E649}"/>
              </a:ext>
            </a:extLst>
          </p:cNvPr>
          <p:cNvPicPr>
            <a:picLocks noChangeAspect="1"/>
          </p:cNvPicPr>
          <p:nvPr/>
        </p:nvPicPr>
        <p:blipFill>
          <a:blip r:embed="rId10"/>
          <a:stretch>
            <a:fillRect/>
          </a:stretch>
        </p:blipFill>
        <p:spPr>
          <a:xfrm>
            <a:off x="2820055" y="4772731"/>
            <a:ext cx="1355675" cy="532262"/>
          </a:xfrm>
          <a:prstGeom prst="rect">
            <a:avLst/>
          </a:prstGeom>
        </p:spPr>
      </p:pic>
      <p:pic>
        <p:nvPicPr>
          <p:cNvPr id="11" name="Picture 10">
            <a:extLst>
              <a:ext uri="{FF2B5EF4-FFF2-40B4-BE49-F238E27FC236}">
                <a16:creationId xmlns:a16="http://schemas.microsoft.com/office/drawing/2014/main" id="{7107CBF0-BBA0-E942-8A5B-C81B1875A0D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911439" y="4629304"/>
            <a:ext cx="819117" cy="819117"/>
          </a:xfrm>
          <a:prstGeom prst="rect">
            <a:avLst/>
          </a:prstGeom>
        </p:spPr>
      </p:pic>
      <p:pic>
        <p:nvPicPr>
          <p:cNvPr id="12" name="Picture 11">
            <a:extLst>
              <a:ext uri="{FF2B5EF4-FFF2-40B4-BE49-F238E27FC236}">
                <a16:creationId xmlns:a16="http://schemas.microsoft.com/office/drawing/2014/main" id="{C93277C5-1FAD-2A4A-8B45-AB38B8A1A054}"/>
              </a:ext>
            </a:extLst>
          </p:cNvPr>
          <p:cNvPicPr>
            <a:picLocks noChangeAspect="1"/>
          </p:cNvPicPr>
          <p:nvPr/>
        </p:nvPicPr>
        <p:blipFill>
          <a:blip r:embed="rId12"/>
          <a:stretch>
            <a:fillRect/>
          </a:stretch>
        </p:blipFill>
        <p:spPr>
          <a:xfrm>
            <a:off x="6058555" y="4737564"/>
            <a:ext cx="1577884" cy="547284"/>
          </a:xfrm>
          <a:prstGeom prst="rect">
            <a:avLst/>
          </a:prstGeom>
        </p:spPr>
      </p:pic>
      <p:pic>
        <p:nvPicPr>
          <p:cNvPr id="13" name="Picture 14">
            <a:extLst>
              <a:ext uri="{FF2B5EF4-FFF2-40B4-BE49-F238E27FC236}">
                <a16:creationId xmlns:a16="http://schemas.microsoft.com/office/drawing/2014/main" id="{AF75E5A6-BA75-784D-8436-7F1B804D8E55}"/>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4987984" y="5837991"/>
            <a:ext cx="949302" cy="62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P:\logos\c\cimmyt\CIMMYT Logo.jpg">
            <a:extLst>
              <a:ext uri="{FF2B5EF4-FFF2-40B4-BE49-F238E27FC236}">
                <a16:creationId xmlns:a16="http://schemas.microsoft.com/office/drawing/2014/main" id="{614C2B3E-8730-6048-BB70-BF4EAFF65D8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47800" y="5625567"/>
            <a:ext cx="1193310" cy="85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a:extLst>
              <a:ext uri="{FF2B5EF4-FFF2-40B4-BE49-F238E27FC236}">
                <a16:creationId xmlns:a16="http://schemas.microsoft.com/office/drawing/2014/main" id="{BECB04AA-5BED-AD46-8D00-C0CA571EBDFD}"/>
              </a:ext>
            </a:extLst>
          </p:cNvPr>
          <p:cNvSpPr>
            <a:spLocks noGrp="1"/>
          </p:cNvSpPr>
          <p:nvPr>
            <p:ph type="title"/>
          </p:nvPr>
        </p:nvSpPr>
        <p:spPr>
          <a:xfrm>
            <a:off x="3432819" y="742740"/>
            <a:ext cx="2066144" cy="609600"/>
          </a:xfrm>
        </p:spPr>
        <p:txBody>
          <a:bodyPr>
            <a:normAutofit/>
          </a:bodyPr>
          <a:lstStyle/>
          <a:p>
            <a:r>
              <a:rPr lang="en-US" altLang="en-US" dirty="0">
                <a:solidFill>
                  <a:srgbClr val="651D32"/>
                </a:solidFill>
              </a:rPr>
              <a:t>PARTNERS</a:t>
            </a:r>
          </a:p>
        </p:txBody>
      </p:sp>
    </p:spTree>
    <p:extLst>
      <p:ext uri="{BB962C8B-B14F-4D97-AF65-F5344CB8AC3E}">
        <p14:creationId xmlns:p14="http://schemas.microsoft.com/office/powerpoint/2010/main" val="3044381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9" name="Text Placeholder 2">
            <a:extLst>
              <a:ext uri="{FF2B5EF4-FFF2-40B4-BE49-F238E27FC236}">
                <a16:creationId xmlns:a16="http://schemas.microsoft.com/office/drawing/2014/main" id="{EE079809-7CB0-1A4B-A2C3-B8412E6028AA}"/>
              </a:ext>
            </a:extLst>
          </p:cNvPr>
          <p:cNvSpPr txBox="1">
            <a:spLocks noChangeArrowheads="1"/>
          </p:cNvSpPr>
          <p:nvPr/>
        </p:nvSpPr>
        <p:spPr>
          <a:xfrm>
            <a:off x="457200" y="1535113"/>
            <a:ext cx="4040188" cy="639762"/>
          </a:xfrm>
          <a:prstGeom prst="rect">
            <a:avLst/>
          </a:prstGeom>
        </p:spPr>
        <p:txBody>
          <a:bodyPr vert="horz" lIns="91440" tIns="45720" rIns="91440" bIns="45720" rtlCol="0">
            <a:normAutofit/>
          </a:bodyPr>
          <a:lst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en-US" b="1" dirty="0">
                <a:solidFill>
                  <a:schemeClr val="tx1"/>
                </a:solidFill>
              </a:rPr>
              <a:t>QDS producers training.</a:t>
            </a:r>
          </a:p>
        </p:txBody>
      </p:sp>
      <p:pic>
        <p:nvPicPr>
          <p:cNvPr id="10" name="Content Placeholder 7">
            <a:extLst>
              <a:ext uri="{FF2B5EF4-FFF2-40B4-BE49-F238E27FC236}">
                <a16:creationId xmlns:a16="http://schemas.microsoft.com/office/drawing/2014/main" id="{22726259-0B07-0B49-8663-554DAAA09A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434675" y="4308475"/>
            <a:ext cx="4040188" cy="1939925"/>
          </a:xfrm>
          <a:prstGeom prst="rect">
            <a:avLst/>
          </a:prstGeom>
        </p:spPr>
      </p:pic>
      <p:sp>
        <p:nvSpPr>
          <p:cNvPr id="11" name="Text Placeholder 4">
            <a:extLst>
              <a:ext uri="{FF2B5EF4-FFF2-40B4-BE49-F238E27FC236}">
                <a16:creationId xmlns:a16="http://schemas.microsoft.com/office/drawing/2014/main" id="{3DA21BF0-0581-BF4F-AFBE-B7AB561DCAD8}"/>
              </a:ext>
            </a:extLst>
          </p:cNvPr>
          <p:cNvSpPr txBox="1">
            <a:spLocks noChangeArrowheads="1"/>
          </p:cNvSpPr>
          <p:nvPr/>
        </p:nvSpPr>
        <p:spPr>
          <a:xfrm>
            <a:off x="4645025" y="1535113"/>
            <a:ext cx="4041775" cy="639762"/>
          </a:xfrm>
          <a:prstGeom prst="rect">
            <a:avLst/>
          </a:prstGeom>
        </p:spPr>
        <p:txBody>
          <a:bodyPr/>
          <a:lst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en-US" b="1" dirty="0">
                <a:solidFill>
                  <a:schemeClr val="tx1"/>
                </a:solidFill>
              </a:rPr>
              <a:t>Training of New QDS producers</a:t>
            </a:r>
          </a:p>
        </p:txBody>
      </p:sp>
      <p:graphicFrame>
        <p:nvGraphicFramePr>
          <p:cNvPr id="12" name="Content Placeholder 1">
            <a:extLst>
              <a:ext uri="{FF2B5EF4-FFF2-40B4-BE49-F238E27FC236}">
                <a16:creationId xmlns:a16="http://schemas.microsoft.com/office/drawing/2014/main" id="{24144ABD-8CC2-224E-BEAD-27A086CDAD3E}"/>
              </a:ext>
            </a:extLst>
          </p:cNvPr>
          <p:cNvGraphicFramePr>
            <a:graphicFrameLocks/>
          </p:cNvGraphicFramePr>
          <p:nvPr>
            <p:extLst>
              <p:ext uri="{D42A27DB-BD31-4B8C-83A1-F6EECF244321}">
                <p14:modId xmlns:p14="http://schemas.microsoft.com/office/powerpoint/2010/main" val="3489117738"/>
              </p:ext>
            </p:extLst>
          </p:nvPr>
        </p:nvGraphicFramePr>
        <p:xfrm>
          <a:off x="4645025" y="2174875"/>
          <a:ext cx="4346574" cy="4073525"/>
        </p:xfrm>
        <a:graphic>
          <a:graphicData uri="http://schemas.openxmlformats.org/drawingml/2006/table">
            <a:tbl>
              <a:tblPr firstRow="1" bandRow="1">
                <a:tableStyleId>{5C22544A-7EE6-4342-B048-85BDC9FD1C3A}</a:tableStyleId>
              </a:tblPr>
              <a:tblGrid>
                <a:gridCol w="1374775">
                  <a:extLst>
                    <a:ext uri="{9D8B030D-6E8A-4147-A177-3AD203B41FA5}">
                      <a16:colId xmlns:a16="http://schemas.microsoft.com/office/drawing/2014/main" val="2693911027"/>
                    </a:ext>
                  </a:extLst>
                </a:gridCol>
                <a:gridCol w="1143000">
                  <a:extLst>
                    <a:ext uri="{9D8B030D-6E8A-4147-A177-3AD203B41FA5}">
                      <a16:colId xmlns:a16="http://schemas.microsoft.com/office/drawing/2014/main" val="1584992168"/>
                    </a:ext>
                  </a:extLst>
                </a:gridCol>
                <a:gridCol w="914400">
                  <a:extLst>
                    <a:ext uri="{9D8B030D-6E8A-4147-A177-3AD203B41FA5}">
                      <a16:colId xmlns:a16="http://schemas.microsoft.com/office/drawing/2014/main" val="3808106134"/>
                    </a:ext>
                  </a:extLst>
                </a:gridCol>
                <a:gridCol w="914399">
                  <a:extLst>
                    <a:ext uri="{9D8B030D-6E8A-4147-A177-3AD203B41FA5}">
                      <a16:colId xmlns:a16="http://schemas.microsoft.com/office/drawing/2014/main" val="2978666729"/>
                    </a:ext>
                  </a:extLst>
                </a:gridCol>
              </a:tblGrid>
              <a:tr h="1001529">
                <a:tc>
                  <a:txBody>
                    <a:bodyPr/>
                    <a:lstStyle/>
                    <a:p>
                      <a:r>
                        <a:rPr lang="en-US" sz="1400" baseline="0" dirty="0"/>
                        <a:t>District</a:t>
                      </a:r>
                    </a:p>
                  </a:txBody>
                  <a:tcPr/>
                </a:tc>
                <a:tc>
                  <a:txBody>
                    <a:bodyPr/>
                    <a:lstStyle/>
                    <a:p>
                      <a:r>
                        <a:rPr lang="en-US" sz="1400" baseline="0"/>
                        <a:t>Total New QDS </a:t>
                      </a:r>
                      <a:r>
                        <a:rPr lang="en-US" sz="1400" baseline="0" dirty="0"/>
                        <a:t>producers Trained</a:t>
                      </a:r>
                    </a:p>
                  </a:txBody>
                  <a:tcPr/>
                </a:tc>
                <a:tc>
                  <a:txBody>
                    <a:bodyPr/>
                    <a:lstStyle/>
                    <a:p>
                      <a:r>
                        <a:rPr lang="en-US" sz="1400" dirty="0"/>
                        <a:t>Male</a:t>
                      </a:r>
                    </a:p>
                  </a:txBody>
                  <a:tcPr/>
                </a:tc>
                <a:tc>
                  <a:txBody>
                    <a:bodyPr/>
                    <a:lstStyle/>
                    <a:p>
                      <a:r>
                        <a:rPr lang="en-US" sz="1400" dirty="0"/>
                        <a:t>Female</a:t>
                      </a:r>
                    </a:p>
                  </a:txBody>
                  <a:tcPr/>
                </a:tc>
                <a:extLst>
                  <a:ext uri="{0D108BD9-81ED-4DB2-BD59-A6C34878D82A}">
                    <a16:rowId xmlns:a16="http://schemas.microsoft.com/office/drawing/2014/main" val="371955054"/>
                  </a:ext>
                </a:extLst>
              </a:tr>
              <a:tr h="507719">
                <a:tc>
                  <a:txBody>
                    <a:bodyPr/>
                    <a:lstStyle/>
                    <a:p>
                      <a:r>
                        <a:rPr lang="en-US" sz="1400" dirty="0" err="1"/>
                        <a:t>Mbozi</a:t>
                      </a:r>
                      <a:endParaRPr lang="en-US" sz="1400" dirty="0"/>
                    </a:p>
                  </a:txBody>
                  <a:tcPr/>
                </a:tc>
                <a:tc>
                  <a:txBody>
                    <a:bodyPr/>
                    <a:lstStyle/>
                    <a:p>
                      <a:r>
                        <a:rPr lang="en-US" sz="1400" dirty="0"/>
                        <a:t>10</a:t>
                      </a:r>
                    </a:p>
                  </a:txBody>
                  <a:tcPr/>
                </a:tc>
                <a:tc>
                  <a:txBody>
                    <a:bodyPr/>
                    <a:lstStyle/>
                    <a:p>
                      <a:r>
                        <a:rPr lang="en-US" sz="1400" dirty="0"/>
                        <a:t>2</a:t>
                      </a:r>
                    </a:p>
                  </a:txBody>
                  <a:tcPr/>
                </a:tc>
                <a:tc>
                  <a:txBody>
                    <a:bodyPr/>
                    <a:lstStyle/>
                    <a:p>
                      <a:r>
                        <a:rPr lang="en-US" sz="1400" dirty="0"/>
                        <a:t>8</a:t>
                      </a:r>
                    </a:p>
                  </a:txBody>
                  <a:tcPr/>
                </a:tc>
                <a:extLst>
                  <a:ext uri="{0D108BD9-81ED-4DB2-BD59-A6C34878D82A}">
                    <a16:rowId xmlns:a16="http://schemas.microsoft.com/office/drawing/2014/main" val="3550812962"/>
                  </a:ext>
                </a:extLst>
              </a:tr>
              <a:tr h="507719">
                <a:tc>
                  <a:txBody>
                    <a:bodyPr/>
                    <a:lstStyle/>
                    <a:p>
                      <a:r>
                        <a:rPr lang="en-US" sz="1400" dirty="0" err="1"/>
                        <a:t>Momba</a:t>
                      </a:r>
                      <a:endParaRPr lang="en-US" sz="1400" dirty="0"/>
                    </a:p>
                  </a:txBody>
                  <a:tcPr/>
                </a:tc>
                <a:tc>
                  <a:txBody>
                    <a:bodyPr/>
                    <a:lstStyle/>
                    <a:p>
                      <a:r>
                        <a:rPr lang="en-US" sz="1400" dirty="0"/>
                        <a:t>20</a:t>
                      </a:r>
                    </a:p>
                  </a:txBody>
                  <a:tcPr/>
                </a:tc>
                <a:tc>
                  <a:txBody>
                    <a:bodyPr/>
                    <a:lstStyle/>
                    <a:p>
                      <a:r>
                        <a:rPr lang="en-US" sz="1400" dirty="0"/>
                        <a:t>17</a:t>
                      </a:r>
                    </a:p>
                  </a:txBody>
                  <a:tcPr/>
                </a:tc>
                <a:tc>
                  <a:txBody>
                    <a:bodyPr/>
                    <a:lstStyle/>
                    <a:p>
                      <a:r>
                        <a:rPr lang="en-US" sz="1400" dirty="0"/>
                        <a:t>3</a:t>
                      </a:r>
                    </a:p>
                  </a:txBody>
                  <a:tcPr/>
                </a:tc>
                <a:extLst>
                  <a:ext uri="{0D108BD9-81ED-4DB2-BD59-A6C34878D82A}">
                    <a16:rowId xmlns:a16="http://schemas.microsoft.com/office/drawing/2014/main" val="2357524245"/>
                  </a:ext>
                </a:extLst>
              </a:tr>
              <a:tr h="507719">
                <a:tc>
                  <a:txBody>
                    <a:bodyPr/>
                    <a:lstStyle/>
                    <a:p>
                      <a:r>
                        <a:rPr lang="en-US" sz="1400" dirty="0" err="1"/>
                        <a:t>Wanging’ombe</a:t>
                      </a:r>
                      <a:endParaRPr lang="en-US" sz="1400" dirty="0"/>
                    </a:p>
                  </a:txBody>
                  <a:tcPr/>
                </a:tc>
                <a:tc>
                  <a:txBody>
                    <a:bodyPr/>
                    <a:lstStyle/>
                    <a:p>
                      <a:r>
                        <a:rPr lang="en-US" sz="1400" dirty="0"/>
                        <a:t>7</a:t>
                      </a:r>
                    </a:p>
                  </a:txBody>
                  <a:tcPr/>
                </a:tc>
                <a:tc>
                  <a:txBody>
                    <a:bodyPr/>
                    <a:lstStyle/>
                    <a:p>
                      <a:r>
                        <a:rPr lang="en-US" sz="1400" dirty="0"/>
                        <a:t>6</a:t>
                      </a:r>
                    </a:p>
                  </a:txBody>
                  <a:tcPr/>
                </a:tc>
                <a:tc>
                  <a:txBody>
                    <a:bodyPr/>
                    <a:lstStyle/>
                    <a:p>
                      <a:r>
                        <a:rPr lang="en-US" sz="1400" dirty="0"/>
                        <a:t>1</a:t>
                      </a:r>
                    </a:p>
                  </a:txBody>
                  <a:tcPr/>
                </a:tc>
                <a:extLst>
                  <a:ext uri="{0D108BD9-81ED-4DB2-BD59-A6C34878D82A}">
                    <a16:rowId xmlns:a16="http://schemas.microsoft.com/office/drawing/2014/main" val="3295505664"/>
                  </a:ext>
                </a:extLst>
              </a:tr>
              <a:tr h="507719">
                <a:tc>
                  <a:txBody>
                    <a:bodyPr/>
                    <a:lstStyle/>
                    <a:p>
                      <a:r>
                        <a:rPr lang="en-US" sz="1400" dirty="0" err="1"/>
                        <a:t>Mufindi</a:t>
                      </a:r>
                      <a:endParaRPr lang="en-US" sz="1400" dirty="0"/>
                    </a:p>
                  </a:txBody>
                  <a:tcPr/>
                </a:tc>
                <a:tc>
                  <a:txBody>
                    <a:bodyPr/>
                    <a:lstStyle/>
                    <a:p>
                      <a:r>
                        <a:rPr lang="en-US" sz="1400" dirty="0"/>
                        <a:t>10</a:t>
                      </a:r>
                    </a:p>
                  </a:txBody>
                  <a:tcPr/>
                </a:tc>
                <a:tc>
                  <a:txBody>
                    <a:bodyPr/>
                    <a:lstStyle/>
                    <a:p>
                      <a:r>
                        <a:rPr lang="en-US" sz="1400" dirty="0"/>
                        <a:t>8</a:t>
                      </a:r>
                    </a:p>
                  </a:txBody>
                  <a:tcPr/>
                </a:tc>
                <a:tc>
                  <a:txBody>
                    <a:bodyPr/>
                    <a:lstStyle/>
                    <a:p>
                      <a:r>
                        <a:rPr lang="en-US" sz="1400" dirty="0"/>
                        <a:t>2</a:t>
                      </a:r>
                    </a:p>
                  </a:txBody>
                  <a:tcPr/>
                </a:tc>
                <a:extLst>
                  <a:ext uri="{0D108BD9-81ED-4DB2-BD59-A6C34878D82A}">
                    <a16:rowId xmlns:a16="http://schemas.microsoft.com/office/drawing/2014/main" val="2732861642"/>
                  </a:ext>
                </a:extLst>
              </a:tr>
              <a:tr h="1041120">
                <a:tc>
                  <a:txBody>
                    <a:bodyPr/>
                    <a:lstStyle/>
                    <a:p>
                      <a:r>
                        <a:rPr lang="en-US" sz="1400" b="1" dirty="0"/>
                        <a:t>Total</a:t>
                      </a:r>
                    </a:p>
                  </a:txBody>
                  <a:tcPr/>
                </a:tc>
                <a:tc>
                  <a:txBody>
                    <a:bodyPr/>
                    <a:lstStyle/>
                    <a:p>
                      <a:r>
                        <a:rPr lang="en-US" sz="1400" b="1" dirty="0"/>
                        <a:t>47</a:t>
                      </a:r>
                    </a:p>
                  </a:txBody>
                  <a:tcPr/>
                </a:tc>
                <a:tc>
                  <a:txBody>
                    <a:bodyPr/>
                    <a:lstStyle/>
                    <a:p>
                      <a:r>
                        <a:rPr lang="en-US" sz="1400" b="1" dirty="0"/>
                        <a:t>33</a:t>
                      </a:r>
                    </a:p>
                  </a:txBody>
                  <a:tcPr/>
                </a:tc>
                <a:tc>
                  <a:txBody>
                    <a:bodyPr/>
                    <a:lstStyle/>
                    <a:p>
                      <a:r>
                        <a:rPr lang="en-US" sz="1400" b="1" dirty="0"/>
                        <a:t>14</a:t>
                      </a:r>
                    </a:p>
                  </a:txBody>
                  <a:tcPr/>
                </a:tc>
                <a:extLst>
                  <a:ext uri="{0D108BD9-81ED-4DB2-BD59-A6C34878D82A}">
                    <a16:rowId xmlns:a16="http://schemas.microsoft.com/office/drawing/2014/main" val="3155687514"/>
                  </a:ext>
                </a:extLst>
              </a:tr>
            </a:tbl>
          </a:graphicData>
        </a:graphic>
      </p:graphicFrame>
      <p:pic>
        <p:nvPicPr>
          <p:cNvPr id="13" name="Picture 3">
            <a:extLst>
              <a:ext uri="{FF2B5EF4-FFF2-40B4-BE49-F238E27FC236}">
                <a16:creationId xmlns:a16="http://schemas.microsoft.com/office/drawing/2014/main" id="{273EF413-2295-4E49-AD36-D25F4CC03C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502" y="1981200"/>
            <a:ext cx="40417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9010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r>
              <a:rPr lang="en-US" altLang="en-US" dirty="0">
                <a:solidFill>
                  <a:srgbClr val="651D32"/>
                </a:solidFill>
              </a:rPr>
              <a:t>LEGUME QDS 2018/2019</a:t>
            </a:r>
          </a:p>
        </p:txBody>
      </p:sp>
      <p:graphicFrame>
        <p:nvGraphicFramePr>
          <p:cNvPr id="7" name="Content Placeholder 4">
            <a:extLst>
              <a:ext uri="{FF2B5EF4-FFF2-40B4-BE49-F238E27FC236}">
                <a16:creationId xmlns:a16="http://schemas.microsoft.com/office/drawing/2014/main" id="{0CFBF9F5-CDE5-EA4E-A72A-048B3C6212A0}"/>
              </a:ext>
            </a:extLst>
          </p:cNvPr>
          <p:cNvGraphicFramePr>
            <a:graphicFrameLocks/>
          </p:cNvGraphicFramePr>
          <p:nvPr>
            <p:extLst>
              <p:ext uri="{D42A27DB-BD31-4B8C-83A1-F6EECF244321}">
                <p14:modId xmlns:p14="http://schemas.microsoft.com/office/powerpoint/2010/main" val="3138673663"/>
              </p:ext>
            </p:extLst>
          </p:nvPr>
        </p:nvGraphicFramePr>
        <p:xfrm>
          <a:off x="685799" y="1579561"/>
          <a:ext cx="7772401" cy="3698877"/>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3616861306"/>
                    </a:ext>
                  </a:extLst>
                </a:gridCol>
                <a:gridCol w="1143000">
                  <a:extLst>
                    <a:ext uri="{9D8B030D-6E8A-4147-A177-3AD203B41FA5}">
                      <a16:colId xmlns:a16="http://schemas.microsoft.com/office/drawing/2014/main" val="742925673"/>
                    </a:ext>
                  </a:extLst>
                </a:gridCol>
                <a:gridCol w="685800">
                  <a:extLst>
                    <a:ext uri="{9D8B030D-6E8A-4147-A177-3AD203B41FA5}">
                      <a16:colId xmlns:a16="http://schemas.microsoft.com/office/drawing/2014/main" val="3169512305"/>
                    </a:ext>
                  </a:extLst>
                </a:gridCol>
                <a:gridCol w="859972">
                  <a:extLst>
                    <a:ext uri="{9D8B030D-6E8A-4147-A177-3AD203B41FA5}">
                      <a16:colId xmlns:a16="http://schemas.microsoft.com/office/drawing/2014/main" val="2808417314"/>
                    </a:ext>
                  </a:extLst>
                </a:gridCol>
                <a:gridCol w="1110343">
                  <a:extLst>
                    <a:ext uri="{9D8B030D-6E8A-4147-A177-3AD203B41FA5}">
                      <a16:colId xmlns:a16="http://schemas.microsoft.com/office/drawing/2014/main" val="2984433690"/>
                    </a:ext>
                  </a:extLst>
                </a:gridCol>
                <a:gridCol w="1110343">
                  <a:extLst>
                    <a:ext uri="{9D8B030D-6E8A-4147-A177-3AD203B41FA5}">
                      <a16:colId xmlns:a16="http://schemas.microsoft.com/office/drawing/2014/main" val="3346262925"/>
                    </a:ext>
                  </a:extLst>
                </a:gridCol>
                <a:gridCol w="1110343">
                  <a:extLst>
                    <a:ext uri="{9D8B030D-6E8A-4147-A177-3AD203B41FA5}">
                      <a16:colId xmlns:a16="http://schemas.microsoft.com/office/drawing/2014/main" val="3342459335"/>
                    </a:ext>
                  </a:extLst>
                </a:gridCol>
              </a:tblGrid>
              <a:tr h="731645">
                <a:tc>
                  <a:txBody>
                    <a:bodyPr/>
                    <a:lstStyle/>
                    <a:p>
                      <a:r>
                        <a:rPr lang="en-US" sz="1400" baseline="0" dirty="0"/>
                        <a:t>District</a:t>
                      </a:r>
                    </a:p>
                  </a:txBody>
                  <a:tcPr marT="45728" marB="45728"/>
                </a:tc>
                <a:tc>
                  <a:txBody>
                    <a:bodyPr/>
                    <a:lstStyle/>
                    <a:p>
                      <a:r>
                        <a:rPr lang="en-US" sz="1400" baseline="0" dirty="0"/>
                        <a:t>Number of producers</a:t>
                      </a:r>
                    </a:p>
                  </a:txBody>
                  <a:tcPr marT="45728" marB="45728"/>
                </a:tc>
                <a:tc>
                  <a:txBody>
                    <a:bodyPr/>
                    <a:lstStyle/>
                    <a:p>
                      <a:r>
                        <a:rPr lang="en-US" sz="1400" baseline="0" dirty="0"/>
                        <a:t>Male</a:t>
                      </a:r>
                    </a:p>
                  </a:txBody>
                  <a:tcPr marT="45728" marB="45728"/>
                </a:tc>
                <a:tc>
                  <a:txBody>
                    <a:bodyPr/>
                    <a:lstStyle/>
                    <a:p>
                      <a:r>
                        <a:rPr lang="en-US" sz="1400" baseline="0" dirty="0"/>
                        <a:t>Female</a:t>
                      </a:r>
                    </a:p>
                  </a:txBody>
                  <a:tcPr marT="45728" marB="45728"/>
                </a:tc>
                <a:tc>
                  <a:txBody>
                    <a:bodyPr/>
                    <a:lstStyle/>
                    <a:p>
                      <a:r>
                        <a:rPr lang="en-US" sz="1400" baseline="0" dirty="0"/>
                        <a:t>Number of Acreage</a:t>
                      </a:r>
                    </a:p>
                  </a:txBody>
                  <a:tcPr marT="45728" marB="45728"/>
                </a:tc>
                <a:tc>
                  <a:txBody>
                    <a:bodyPr/>
                    <a:lstStyle/>
                    <a:p>
                      <a:r>
                        <a:rPr lang="en-US" sz="1400" baseline="0" dirty="0"/>
                        <a:t>Yield expected in (MTS)</a:t>
                      </a:r>
                    </a:p>
                  </a:txBody>
                  <a:tcPr marT="45728" marB="45728"/>
                </a:tc>
                <a:tc>
                  <a:txBody>
                    <a:bodyPr/>
                    <a:lstStyle/>
                    <a:p>
                      <a:r>
                        <a:rPr lang="en-US" sz="1400" baseline="0" dirty="0"/>
                        <a:t>Expected revenue</a:t>
                      </a:r>
                    </a:p>
                    <a:p>
                      <a:r>
                        <a:rPr lang="en-US" sz="1400" baseline="0" dirty="0"/>
                        <a:t>(USD)</a:t>
                      </a:r>
                    </a:p>
                  </a:txBody>
                  <a:tcPr marT="45728" marB="45728"/>
                </a:tc>
                <a:extLst>
                  <a:ext uri="{0D108BD9-81ED-4DB2-BD59-A6C34878D82A}">
                    <a16:rowId xmlns:a16="http://schemas.microsoft.com/office/drawing/2014/main" val="2274704766"/>
                  </a:ext>
                </a:extLst>
              </a:tr>
              <a:tr h="370904">
                <a:tc>
                  <a:txBody>
                    <a:bodyPr/>
                    <a:lstStyle/>
                    <a:p>
                      <a:r>
                        <a:rPr lang="en-US" sz="1800" dirty="0" err="1"/>
                        <a:t>Mbozi</a:t>
                      </a:r>
                      <a:endParaRPr lang="en-US" sz="1800" dirty="0"/>
                    </a:p>
                  </a:txBody>
                  <a:tcPr marT="45728" marB="45728"/>
                </a:tc>
                <a:tc>
                  <a:txBody>
                    <a:bodyPr/>
                    <a:lstStyle/>
                    <a:p>
                      <a:r>
                        <a:rPr lang="en-US" sz="1800" dirty="0"/>
                        <a:t>30</a:t>
                      </a:r>
                    </a:p>
                  </a:txBody>
                  <a:tcPr marT="45728" marB="45728"/>
                </a:tc>
                <a:tc>
                  <a:txBody>
                    <a:bodyPr/>
                    <a:lstStyle/>
                    <a:p>
                      <a:r>
                        <a:rPr lang="en-US" sz="1800" dirty="0"/>
                        <a:t>16</a:t>
                      </a:r>
                    </a:p>
                  </a:txBody>
                  <a:tcPr marT="45728" marB="45728"/>
                </a:tc>
                <a:tc>
                  <a:txBody>
                    <a:bodyPr/>
                    <a:lstStyle/>
                    <a:p>
                      <a:r>
                        <a:rPr lang="en-US" sz="1800" dirty="0"/>
                        <a:t>14</a:t>
                      </a:r>
                    </a:p>
                  </a:txBody>
                  <a:tcPr marT="45728" marB="45728"/>
                </a:tc>
                <a:tc>
                  <a:txBody>
                    <a:bodyPr/>
                    <a:lstStyle/>
                    <a:p>
                      <a:r>
                        <a:rPr lang="en-US" sz="1800" dirty="0"/>
                        <a:t>30</a:t>
                      </a:r>
                    </a:p>
                  </a:txBody>
                  <a:tcPr marT="45728" marB="45728"/>
                </a:tc>
                <a:tc>
                  <a:txBody>
                    <a:bodyPr/>
                    <a:lstStyle/>
                    <a:p>
                      <a:r>
                        <a:rPr lang="en-US" sz="1800" dirty="0"/>
                        <a:t>21</a:t>
                      </a:r>
                    </a:p>
                  </a:txBody>
                  <a:tcPr marT="45728" marB="45728"/>
                </a:tc>
                <a:tc>
                  <a:txBody>
                    <a:bodyPr/>
                    <a:lstStyle/>
                    <a:p>
                      <a:r>
                        <a:rPr lang="en-US" sz="1800" dirty="0"/>
                        <a:t>19091</a:t>
                      </a:r>
                    </a:p>
                  </a:txBody>
                  <a:tcPr marT="45728" marB="45728"/>
                </a:tc>
                <a:extLst>
                  <a:ext uri="{0D108BD9-81ED-4DB2-BD59-A6C34878D82A}">
                    <a16:rowId xmlns:a16="http://schemas.microsoft.com/office/drawing/2014/main" val="3170008998"/>
                  </a:ext>
                </a:extLst>
              </a:tr>
              <a:tr h="370904">
                <a:tc>
                  <a:txBody>
                    <a:bodyPr/>
                    <a:lstStyle/>
                    <a:p>
                      <a:r>
                        <a:rPr lang="en-US" sz="1800" dirty="0" err="1"/>
                        <a:t>Momba</a:t>
                      </a:r>
                      <a:endParaRPr lang="en-US" sz="1800" dirty="0"/>
                    </a:p>
                  </a:txBody>
                  <a:tcPr marT="45728" marB="45728"/>
                </a:tc>
                <a:tc>
                  <a:txBody>
                    <a:bodyPr/>
                    <a:lstStyle/>
                    <a:p>
                      <a:r>
                        <a:rPr lang="en-US" sz="1800" dirty="0"/>
                        <a:t>19</a:t>
                      </a:r>
                    </a:p>
                  </a:txBody>
                  <a:tcPr marT="45728" marB="45728"/>
                </a:tc>
                <a:tc>
                  <a:txBody>
                    <a:bodyPr/>
                    <a:lstStyle/>
                    <a:p>
                      <a:r>
                        <a:rPr lang="en-US" sz="1800" dirty="0"/>
                        <a:t>17</a:t>
                      </a:r>
                    </a:p>
                  </a:txBody>
                  <a:tcPr marT="45728" marB="45728"/>
                </a:tc>
                <a:tc>
                  <a:txBody>
                    <a:bodyPr/>
                    <a:lstStyle/>
                    <a:p>
                      <a:r>
                        <a:rPr lang="en-US" sz="1800" dirty="0"/>
                        <a:t>2</a:t>
                      </a:r>
                    </a:p>
                  </a:txBody>
                  <a:tcPr marT="45728" marB="45728"/>
                </a:tc>
                <a:tc>
                  <a:txBody>
                    <a:bodyPr/>
                    <a:lstStyle/>
                    <a:p>
                      <a:r>
                        <a:rPr lang="en-US" sz="1800" dirty="0"/>
                        <a:t>19</a:t>
                      </a:r>
                    </a:p>
                  </a:txBody>
                  <a:tcPr marT="45728" marB="45728"/>
                </a:tc>
                <a:tc>
                  <a:txBody>
                    <a:bodyPr/>
                    <a:lstStyle/>
                    <a:p>
                      <a:r>
                        <a:rPr lang="en-US" sz="1800" dirty="0"/>
                        <a:t>13</a:t>
                      </a:r>
                    </a:p>
                  </a:txBody>
                  <a:tcPr marT="45728" marB="45728"/>
                </a:tc>
                <a:tc>
                  <a:txBody>
                    <a:bodyPr/>
                    <a:lstStyle/>
                    <a:p>
                      <a:r>
                        <a:rPr lang="en-US" sz="1800" dirty="0"/>
                        <a:t>12091</a:t>
                      </a:r>
                    </a:p>
                  </a:txBody>
                  <a:tcPr marT="45728" marB="45728"/>
                </a:tc>
                <a:extLst>
                  <a:ext uri="{0D108BD9-81ED-4DB2-BD59-A6C34878D82A}">
                    <a16:rowId xmlns:a16="http://schemas.microsoft.com/office/drawing/2014/main" val="2252421404"/>
                  </a:ext>
                </a:extLst>
              </a:tr>
              <a:tr h="370904">
                <a:tc>
                  <a:txBody>
                    <a:bodyPr/>
                    <a:lstStyle/>
                    <a:p>
                      <a:r>
                        <a:rPr lang="en-US" sz="1800" dirty="0" err="1"/>
                        <a:t>Wanging’ombe</a:t>
                      </a:r>
                      <a:endParaRPr lang="en-US" sz="1800" dirty="0"/>
                    </a:p>
                  </a:txBody>
                  <a:tcPr marT="45728" marB="45728"/>
                </a:tc>
                <a:tc>
                  <a:txBody>
                    <a:bodyPr/>
                    <a:lstStyle/>
                    <a:p>
                      <a:r>
                        <a:rPr lang="en-US" sz="1800" dirty="0"/>
                        <a:t>7</a:t>
                      </a:r>
                    </a:p>
                  </a:txBody>
                  <a:tcPr marT="45728" marB="45728"/>
                </a:tc>
                <a:tc>
                  <a:txBody>
                    <a:bodyPr/>
                    <a:lstStyle/>
                    <a:p>
                      <a:r>
                        <a:rPr lang="en-US" sz="1800" dirty="0"/>
                        <a:t>6</a:t>
                      </a:r>
                    </a:p>
                  </a:txBody>
                  <a:tcPr marT="45728" marB="45728"/>
                </a:tc>
                <a:tc>
                  <a:txBody>
                    <a:bodyPr/>
                    <a:lstStyle/>
                    <a:p>
                      <a:r>
                        <a:rPr lang="en-US" sz="1800" dirty="0"/>
                        <a:t>1</a:t>
                      </a:r>
                    </a:p>
                  </a:txBody>
                  <a:tcPr marT="45728" marB="45728"/>
                </a:tc>
                <a:tc>
                  <a:txBody>
                    <a:bodyPr/>
                    <a:lstStyle/>
                    <a:p>
                      <a:r>
                        <a:rPr lang="en-US" sz="1800" dirty="0"/>
                        <a:t>7</a:t>
                      </a:r>
                    </a:p>
                  </a:txBody>
                  <a:tcPr marT="45728" marB="45728"/>
                </a:tc>
                <a:tc>
                  <a:txBody>
                    <a:bodyPr/>
                    <a:lstStyle/>
                    <a:p>
                      <a:r>
                        <a:rPr lang="en-US" sz="1800" dirty="0"/>
                        <a:t>5</a:t>
                      </a:r>
                    </a:p>
                  </a:txBody>
                  <a:tcPr marT="45728" marB="45728"/>
                </a:tc>
                <a:tc>
                  <a:txBody>
                    <a:bodyPr/>
                    <a:lstStyle/>
                    <a:p>
                      <a:r>
                        <a:rPr lang="en-US" sz="1800" dirty="0"/>
                        <a:t>4455</a:t>
                      </a:r>
                    </a:p>
                  </a:txBody>
                  <a:tcPr marT="45728" marB="45728"/>
                </a:tc>
                <a:extLst>
                  <a:ext uri="{0D108BD9-81ED-4DB2-BD59-A6C34878D82A}">
                    <a16:rowId xmlns:a16="http://schemas.microsoft.com/office/drawing/2014/main" val="820455446"/>
                  </a:ext>
                </a:extLst>
              </a:tr>
              <a:tr h="370904">
                <a:tc>
                  <a:txBody>
                    <a:bodyPr/>
                    <a:lstStyle/>
                    <a:p>
                      <a:r>
                        <a:rPr lang="en-US" sz="1800" dirty="0" err="1"/>
                        <a:t>Mufindi</a:t>
                      </a:r>
                      <a:endParaRPr lang="en-US" sz="1800" dirty="0"/>
                    </a:p>
                  </a:txBody>
                  <a:tcPr marT="45728" marB="45728"/>
                </a:tc>
                <a:tc>
                  <a:txBody>
                    <a:bodyPr/>
                    <a:lstStyle/>
                    <a:p>
                      <a:r>
                        <a:rPr lang="en-US" sz="1800" dirty="0"/>
                        <a:t>26</a:t>
                      </a:r>
                    </a:p>
                  </a:txBody>
                  <a:tcPr marT="45728" marB="45728"/>
                </a:tc>
                <a:tc>
                  <a:txBody>
                    <a:bodyPr/>
                    <a:lstStyle/>
                    <a:p>
                      <a:r>
                        <a:rPr lang="en-US" sz="1800" dirty="0"/>
                        <a:t>15</a:t>
                      </a:r>
                    </a:p>
                  </a:txBody>
                  <a:tcPr marT="45728" marB="45728"/>
                </a:tc>
                <a:tc>
                  <a:txBody>
                    <a:bodyPr/>
                    <a:lstStyle/>
                    <a:p>
                      <a:r>
                        <a:rPr lang="en-US" sz="1800" dirty="0"/>
                        <a:t>11</a:t>
                      </a:r>
                    </a:p>
                  </a:txBody>
                  <a:tcPr marT="45728" marB="45728"/>
                </a:tc>
                <a:tc>
                  <a:txBody>
                    <a:bodyPr/>
                    <a:lstStyle/>
                    <a:p>
                      <a:r>
                        <a:rPr lang="en-US" sz="1800" dirty="0"/>
                        <a:t>26</a:t>
                      </a:r>
                    </a:p>
                  </a:txBody>
                  <a:tcPr marT="45728" marB="45728"/>
                </a:tc>
                <a:tc>
                  <a:txBody>
                    <a:bodyPr/>
                    <a:lstStyle/>
                    <a:p>
                      <a:r>
                        <a:rPr lang="en-US" sz="1800" dirty="0"/>
                        <a:t>18</a:t>
                      </a:r>
                    </a:p>
                  </a:txBody>
                  <a:tcPr marT="45728" marB="45728"/>
                </a:tc>
                <a:tc>
                  <a:txBody>
                    <a:bodyPr/>
                    <a:lstStyle/>
                    <a:p>
                      <a:r>
                        <a:rPr lang="en-US" sz="1800" dirty="0"/>
                        <a:t>16545</a:t>
                      </a:r>
                    </a:p>
                  </a:txBody>
                  <a:tcPr marT="45728" marB="45728"/>
                </a:tc>
                <a:extLst>
                  <a:ext uri="{0D108BD9-81ED-4DB2-BD59-A6C34878D82A}">
                    <a16:rowId xmlns:a16="http://schemas.microsoft.com/office/drawing/2014/main" val="2634981566"/>
                  </a:ext>
                </a:extLst>
              </a:tr>
              <a:tr h="370904">
                <a:tc>
                  <a:txBody>
                    <a:bodyPr/>
                    <a:lstStyle/>
                    <a:p>
                      <a:r>
                        <a:rPr lang="en-US" sz="1800" dirty="0"/>
                        <a:t>Iringa DC</a:t>
                      </a:r>
                    </a:p>
                  </a:txBody>
                  <a:tcPr marT="45728" marB="45728"/>
                </a:tc>
                <a:tc>
                  <a:txBody>
                    <a:bodyPr/>
                    <a:lstStyle/>
                    <a:p>
                      <a:r>
                        <a:rPr lang="en-US" sz="1800" dirty="0"/>
                        <a:t>15</a:t>
                      </a:r>
                    </a:p>
                  </a:txBody>
                  <a:tcPr marT="45728" marB="45728"/>
                </a:tc>
                <a:tc>
                  <a:txBody>
                    <a:bodyPr/>
                    <a:lstStyle/>
                    <a:p>
                      <a:r>
                        <a:rPr lang="en-US" sz="1800" dirty="0"/>
                        <a:t>7</a:t>
                      </a:r>
                    </a:p>
                  </a:txBody>
                  <a:tcPr marT="45728" marB="45728"/>
                </a:tc>
                <a:tc>
                  <a:txBody>
                    <a:bodyPr/>
                    <a:lstStyle/>
                    <a:p>
                      <a:r>
                        <a:rPr lang="en-US" sz="1800" dirty="0"/>
                        <a:t>8</a:t>
                      </a:r>
                    </a:p>
                  </a:txBody>
                  <a:tcPr marT="45728" marB="45728"/>
                </a:tc>
                <a:tc>
                  <a:txBody>
                    <a:bodyPr/>
                    <a:lstStyle/>
                    <a:p>
                      <a:r>
                        <a:rPr lang="en-US" sz="1800" dirty="0"/>
                        <a:t>15</a:t>
                      </a:r>
                    </a:p>
                  </a:txBody>
                  <a:tcPr marT="45728" marB="45728"/>
                </a:tc>
                <a:tc>
                  <a:txBody>
                    <a:bodyPr/>
                    <a:lstStyle/>
                    <a:p>
                      <a:r>
                        <a:rPr lang="en-US" sz="1800" dirty="0"/>
                        <a:t>11</a:t>
                      </a:r>
                    </a:p>
                  </a:txBody>
                  <a:tcPr marT="45728" marB="45728"/>
                </a:tc>
                <a:tc>
                  <a:txBody>
                    <a:bodyPr/>
                    <a:lstStyle/>
                    <a:p>
                      <a:r>
                        <a:rPr lang="en-US" sz="1800" dirty="0"/>
                        <a:t>9545</a:t>
                      </a:r>
                    </a:p>
                  </a:txBody>
                  <a:tcPr marT="45728" marB="45728"/>
                </a:tc>
                <a:extLst>
                  <a:ext uri="{0D108BD9-81ED-4DB2-BD59-A6C34878D82A}">
                    <a16:rowId xmlns:a16="http://schemas.microsoft.com/office/drawing/2014/main" val="2328653585"/>
                  </a:ext>
                </a:extLst>
              </a:tr>
              <a:tr h="370904">
                <a:tc>
                  <a:txBody>
                    <a:bodyPr/>
                    <a:lstStyle/>
                    <a:p>
                      <a:r>
                        <a:rPr lang="en-US" sz="1800" dirty="0" err="1"/>
                        <a:t>Kilolo</a:t>
                      </a:r>
                      <a:r>
                        <a:rPr lang="en-US" sz="1800" dirty="0"/>
                        <a:t> DC</a:t>
                      </a:r>
                    </a:p>
                  </a:txBody>
                  <a:tcPr marT="45728" marB="45728"/>
                </a:tc>
                <a:tc>
                  <a:txBody>
                    <a:bodyPr/>
                    <a:lstStyle/>
                    <a:p>
                      <a:r>
                        <a:rPr lang="en-US" sz="1800" dirty="0"/>
                        <a:t>10</a:t>
                      </a:r>
                    </a:p>
                  </a:txBody>
                  <a:tcPr marT="45728" marB="45728"/>
                </a:tc>
                <a:tc>
                  <a:txBody>
                    <a:bodyPr/>
                    <a:lstStyle/>
                    <a:p>
                      <a:r>
                        <a:rPr lang="en-US" sz="1800" dirty="0"/>
                        <a:t>7</a:t>
                      </a:r>
                    </a:p>
                  </a:txBody>
                  <a:tcPr marT="45728" marB="45728"/>
                </a:tc>
                <a:tc>
                  <a:txBody>
                    <a:bodyPr/>
                    <a:lstStyle/>
                    <a:p>
                      <a:r>
                        <a:rPr lang="en-US" sz="1800" dirty="0"/>
                        <a:t>3</a:t>
                      </a:r>
                    </a:p>
                  </a:txBody>
                  <a:tcPr marT="45728" marB="45728"/>
                </a:tc>
                <a:tc>
                  <a:txBody>
                    <a:bodyPr/>
                    <a:lstStyle/>
                    <a:p>
                      <a:r>
                        <a:rPr lang="en-US" sz="1800" dirty="0"/>
                        <a:t>10</a:t>
                      </a:r>
                    </a:p>
                  </a:txBody>
                  <a:tcPr marT="45728" marB="45728"/>
                </a:tc>
                <a:tc>
                  <a:txBody>
                    <a:bodyPr/>
                    <a:lstStyle/>
                    <a:p>
                      <a:r>
                        <a:rPr lang="en-US" sz="1800" dirty="0"/>
                        <a:t>7</a:t>
                      </a:r>
                    </a:p>
                  </a:txBody>
                  <a:tcPr marT="45728" marB="45728"/>
                </a:tc>
                <a:tc>
                  <a:txBody>
                    <a:bodyPr/>
                    <a:lstStyle/>
                    <a:p>
                      <a:r>
                        <a:rPr lang="en-US" sz="1800" dirty="0"/>
                        <a:t>6364</a:t>
                      </a:r>
                    </a:p>
                  </a:txBody>
                  <a:tcPr marT="45728" marB="45728"/>
                </a:tc>
                <a:extLst>
                  <a:ext uri="{0D108BD9-81ED-4DB2-BD59-A6C34878D82A}">
                    <a16:rowId xmlns:a16="http://schemas.microsoft.com/office/drawing/2014/main" val="32993236"/>
                  </a:ext>
                </a:extLst>
              </a:tr>
              <a:tr h="370904">
                <a:tc>
                  <a:txBody>
                    <a:bodyPr/>
                    <a:lstStyle/>
                    <a:p>
                      <a:endParaRPr lang="en-US" sz="1800"/>
                    </a:p>
                  </a:txBody>
                  <a:tcPr marT="45728" marB="45728"/>
                </a:tc>
                <a:tc>
                  <a:txBody>
                    <a:bodyPr/>
                    <a:lstStyle/>
                    <a:p>
                      <a:endParaRPr lang="en-US" sz="1800"/>
                    </a:p>
                  </a:txBody>
                  <a:tcPr marT="45728" marB="45728"/>
                </a:tc>
                <a:tc>
                  <a:txBody>
                    <a:bodyPr/>
                    <a:lstStyle/>
                    <a:p>
                      <a:endParaRPr lang="en-US" sz="1800"/>
                    </a:p>
                  </a:txBody>
                  <a:tcPr marT="45728" marB="45728"/>
                </a:tc>
                <a:tc>
                  <a:txBody>
                    <a:bodyPr/>
                    <a:lstStyle/>
                    <a:p>
                      <a:endParaRPr lang="en-US" sz="1800"/>
                    </a:p>
                  </a:txBody>
                  <a:tcPr marT="45728" marB="45728"/>
                </a:tc>
                <a:tc>
                  <a:txBody>
                    <a:bodyPr/>
                    <a:lstStyle/>
                    <a:p>
                      <a:endParaRPr lang="en-US" sz="1800"/>
                    </a:p>
                  </a:txBody>
                  <a:tcPr marT="45728" marB="45728"/>
                </a:tc>
                <a:tc>
                  <a:txBody>
                    <a:bodyPr/>
                    <a:lstStyle/>
                    <a:p>
                      <a:endParaRPr lang="en-US" sz="1800" dirty="0"/>
                    </a:p>
                  </a:txBody>
                  <a:tcPr marT="45728" marB="45728"/>
                </a:tc>
                <a:tc>
                  <a:txBody>
                    <a:bodyPr/>
                    <a:lstStyle/>
                    <a:p>
                      <a:endParaRPr lang="en-US" sz="1800" dirty="0"/>
                    </a:p>
                  </a:txBody>
                  <a:tcPr marT="45728" marB="45728"/>
                </a:tc>
                <a:extLst>
                  <a:ext uri="{0D108BD9-81ED-4DB2-BD59-A6C34878D82A}">
                    <a16:rowId xmlns:a16="http://schemas.microsoft.com/office/drawing/2014/main" val="922002161"/>
                  </a:ext>
                </a:extLst>
              </a:tr>
              <a:tr h="370904">
                <a:tc>
                  <a:txBody>
                    <a:bodyPr/>
                    <a:lstStyle/>
                    <a:p>
                      <a:r>
                        <a:rPr lang="en-US" sz="1800" b="1" dirty="0"/>
                        <a:t>TOTAL</a:t>
                      </a:r>
                    </a:p>
                  </a:txBody>
                  <a:tcPr marT="45728" marB="45728"/>
                </a:tc>
                <a:tc>
                  <a:txBody>
                    <a:bodyPr/>
                    <a:lstStyle/>
                    <a:p>
                      <a:r>
                        <a:rPr lang="en-US" sz="1800" b="1" dirty="0"/>
                        <a:t>107</a:t>
                      </a:r>
                    </a:p>
                  </a:txBody>
                  <a:tcPr marT="45728" marB="45728"/>
                </a:tc>
                <a:tc>
                  <a:txBody>
                    <a:bodyPr/>
                    <a:lstStyle/>
                    <a:p>
                      <a:r>
                        <a:rPr lang="en-US" sz="1800" b="1" dirty="0"/>
                        <a:t>68</a:t>
                      </a:r>
                    </a:p>
                  </a:txBody>
                  <a:tcPr marT="45728" marB="45728"/>
                </a:tc>
                <a:tc>
                  <a:txBody>
                    <a:bodyPr/>
                    <a:lstStyle/>
                    <a:p>
                      <a:r>
                        <a:rPr lang="en-US" sz="1800" b="1" dirty="0"/>
                        <a:t>39</a:t>
                      </a:r>
                    </a:p>
                  </a:txBody>
                  <a:tcPr marT="45728" marB="45728"/>
                </a:tc>
                <a:tc>
                  <a:txBody>
                    <a:bodyPr/>
                    <a:lstStyle/>
                    <a:p>
                      <a:r>
                        <a:rPr lang="en-US" sz="1800" b="1" dirty="0"/>
                        <a:t>107</a:t>
                      </a:r>
                    </a:p>
                  </a:txBody>
                  <a:tcPr marT="45728" marB="45728"/>
                </a:tc>
                <a:tc>
                  <a:txBody>
                    <a:bodyPr/>
                    <a:lstStyle/>
                    <a:p>
                      <a:r>
                        <a:rPr lang="en-US" sz="1800" b="1" dirty="0"/>
                        <a:t>75</a:t>
                      </a:r>
                    </a:p>
                  </a:txBody>
                  <a:tcPr marT="45728" marB="45728"/>
                </a:tc>
                <a:tc>
                  <a:txBody>
                    <a:bodyPr/>
                    <a:lstStyle/>
                    <a:p>
                      <a:r>
                        <a:rPr lang="en-US" sz="1800" b="1" dirty="0"/>
                        <a:t>68091</a:t>
                      </a:r>
                    </a:p>
                  </a:txBody>
                  <a:tcPr marT="45728" marB="45728"/>
                </a:tc>
                <a:extLst>
                  <a:ext uri="{0D108BD9-81ED-4DB2-BD59-A6C34878D82A}">
                    <a16:rowId xmlns:a16="http://schemas.microsoft.com/office/drawing/2014/main" val="1994236253"/>
                  </a:ext>
                </a:extLst>
              </a:tr>
            </a:tbl>
          </a:graphicData>
        </a:graphic>
      </p:graphicFrame>
    </p:spTree>
    <p:extLst>
      <p:ext uri="{BB962C8B-B14F-4D97-AF65-F5344CB8AC3E}">
        <p14:creationId xmlns:p14="http://schemas.microsoft.com/office/powerpoint/2010/main" val="3847125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r>
              <a:rPr lang="en-US" altLang="en-US" dirty="0">
                <a:solidFill>
                  <a:srgbClr val="651D32"/>
                </a:solidFill>
              </a:rPr>
              <a:t>RICE QDS 2018/2019</a:t>
            </a:r>
          </a:p>
        </p:txBody>
      </p:sp>
      <p:graphicFrame>
        <p:nvGraphicFramePr>
          <p:cNvPr id="4" name="Content Placeholder 3">
            <a:extLst>
              <a:ext uri="{FF2B5EF4-FFF2-40B4-BE49-F238E27FC236}">
                <a16:creationId xmlns:a16="http://schemas.microsoft.com/office/drawing/2014/main" id="{5AD919CF-628E-CF49-B919-3284A5F3E396}"/>
              </a:ext>
            </a:extLst>
          </p:cNvPr>
          <p:cNvGraphicFramePr>
            <a:graphicFrameLocks noGrp="1"/>
          </p:cNvGraphicFramePr>
          <p:nvPr>
            <p:ph idx="1"/>
            <p:extLst>
              <p:ext uri="{D42A27DB-BD31-4B8C-83A1-F6EECF244321}">
                <p14:modId xmlns:p14="http://schemas.microsoft.com/office/powerpoint/2010/main" val="1931723465"/>
              </p:ext>
            </p:extLst>
          </p:nvPr>
        </p:nvGraphicFramePr>
        <p:xfrm>
          <a:off x="652347" y="1295400"/>
          <a:ext cx="8458199" cy="3140075"/>
        </p:xfrm>
        <a:graphic>
          <a:graphicData uri="http://schemas.openxmlformats.org/drawingml/2006/table">
            <a:tbl>
              <a:tblPr firstRow="1" bandRow="1">
                <a:tableStyleId>{5C22544A-7EE6-4342-B048-85BDC9FD1C3A}</a:tableStyleId>
              </a:tblPr>
              <a:tblGrid>
                <a:gridCol w="1295400">
                  <a:extLst>
                    <a:ext uri="{9D8B030D-6E8A-4147-A177-3AD203B41FA5}">
                      <a16:colId xmlns:a16="http://schemas.microsoft.com/office/drawing/2014/main" val="1236828184"/>
                    </a:ext>
                  </a:extLst>
                </a:gridCol>
                <a:gridCol w="1358152">
                  <a:extLst>
                    <a:ext uri="{9D8B030D-6E8A-4147-A177-3AD203B41FA5}">
                      <a16:colId xmlns:a16="http://schemas.microsoft.com/office/drawing/2014/main" val="2195056"/>
                    </a:ext>
                  </a:extLst>
                </a:gridCol>
                <a:gridCol w="829235">
                  <a:extLst>
                    <a:ext uri="{9D8B030D-6E8A-4147-A177-3AD203B41FA5}">
                      <a16:colId xmlns:a16="http://schemas.microsoft.com/office/drawing/2014/main" val="2415679831"/>
                    </a:ext>
                  </a:extLst>
                </a:gridCol>
                <a:gridCol w="1160929">
                  <a:extLst>
                    <a:ext uri="{9D8B030D-6E8A-4147-A177-3AD203B41FA5}">
                      <a16:colId xmlns:a16="http://schemas.microsoft.com/office/drawing/2014/main" val="203415623"/>
                    </a:ext>
                  </a:extLst>
                </a:gridCol>
                <a:gridCol w="1243854">
                  <a:extLst>
                    <a:ext uri="{9D8B030D-6E8A-4147-A177-3AD203B41FA5}">
                      <a16:colId xmlns:a16="http://schemas.microsoft.com/office/drawing/2014/main" val="647273021"/>
                    </a:ext>
                  </a:extLst>
                </a:gridCol>
                <a:gridCol w="1362315">
                  <a:extLst>
                    <a:ext uri="{9D8B030D-6E8A-4147-A177-3AD203B41FA5}">
                      <a16:colId xmlns:a16="http://schemas.microsoft.com/office/drawing/2014/main" val="1557057802"/>
                    </a:ext>
                  </a:extLst>
                </a:gridCol>
                <a:gridCol w="1208314">
                  <a:extLst>
                    <a:ext uri="{9D8B030D-6E8A-4147-A177-3AD203B41FA5}">
                      <a16:colId xmlns:a16="http://schemas.microsoft.com/office/drawing/2014/main" val="3082543232"/>
                    </a:ext>
                  </a:extLst>
                </a:gridCol>
              </a:tblGrid>
              <a:tr h="914585">
                <a:tc>
                  <a:txBody>
                    <a:bodyPr/>
                    <a:lstStyle/>
                    <a:p>
                      <a:r>
                        <a:rPr lang="en-US" sz="1800" dirty="0"/>
                        <a:t>District</a:t>
                      </a:r>
                    </a:p>
                  </a:txBody>
                  <a:tcPr marT="45729" marB="45729"/>
                </a:tc>
                <a:tc>
                  <a:txBody>
                    <a:bodyPr/>
                    <a:lstStyle/>
                    <a:p>
                      <a:r>
                        <a:rPr lang="en-US" sz="1800" dirty="0"/>
                        <a:t>Number of producers</a:t>
                      </a:r>
                    </a:p>
                  </a:txBody>
                  <a:tcPr marT="45729" marB="45729"/>
                </a:tc>
                <a:tc>
                  <a:txBody>
                    <a:bodyPr/>
                    <a:lstStyle/>
                    <a:p>
                      <a:r>
                        <a:rPr lang="en-US" sz="1800" dirty="0"/>
                        <a:t>Male</a:t>
                      </a:r>
                    </a:p>
                  </a:txBody>
                  <a:tcPr marT="45729" marB="45729"/>
                </a:tc>
                <a:tc>
                  <a:txBody>
                    <a:bodyPr/>
                    <a:lstStyle/>
                    <a:p>
                      <a:r>
                        <a:rPr lang="en-US" sz="1800" dirty="0"/>
                        <a:t>Female</a:t>
                      </a:r>
                    </a:p>
                  </a:txBody>
                  <a:tcPr marT="45729" marB="45729"/>
                </a:tc>
                <a:tc>
                  <a:txBody>
                    <a:bodyPr/>
                    <a:lstStyle/>
                    <a:p>
                      <a:r>
                        <a:rPr lang="en-US" sz="1800" dirty="0"/>
                        <a:t>Total acreage</a:t>
                      </a:r>
                    </a:p>
                  </a:txBody>
                  <a:tcPr marT="45729" marB="45729"/>
                </a:tc>
                <a:tc>
                  <a:txBody>
                    <a:bodyPr/>
                    <a:lstStyle/>
                    <a:p>
                      <a:r>
                        <a:rPr lang="en-US" sz="1800" dirty="0"/>
                        <a:t>Expected yield ( MTS)</a:t>
                      </a:r>
                    </a:p>
                  </a:txBody>
                  <a:tcPr marT="45729" marB="45729"/>
                </a:tc>
                <a:tc>
                  <a:txBody>
                    <a:bodyPr/>
                    <a:lstStyle/>
                    <a:p>
                      <a:r>
                        <a:rPr lang="en-US" sz="1800" dirty="0"/>
                        <a:t>Expected revenue (USD)</a:t>
                      </a:r>
                    </a:p>
                  </a:txBody>
                  <a:tcPr marT="45729" marB="45729"/>
                </a:tc>
                <a:extLst>
                  <a:ext uri="{0D108BD9-81ED-4DB2-BD59-A6C34878D82A}">
                    <a16:rowId xmlns:a16="http://schemas.microsoft.com/office/drawing/2014/main" val="3339012158"/>
                  </a:ext>
                </a:extLst>
              </a:tr>
              <a:tr h="370915">
                <a:tc>
                  <a:txBody>
                    <a:bodyPr/>
                    <a:lstStyle/>
                    <a:p>
                      <a:r>
                        <a:rPr lang="en-US" sz="1800" dirty="0" err="1"/>
                        <a:t>Momba</a:t>
                      </a:r>
                      <a:endParaRPr lang="en-US" sz="1800" dirty="0"/>
                    </a:p>
                  </a:txBody>
                  <a:tcPr marT="45729" marB="45729"/>
                </a:tc>
                <a:tc>
                  <a:txBody>
                    <a:bodyPr/>
                    <a:lstStyle/>
                    <a:p>
                      <a:r>
                        <a:rPr lang="en-US" sz="1800" dirty="0"/>
                        <a:t>8</a:t>
                      </a:r>
                    </a:p>
                  </a:txBody>
                  <a:tcPr marT="45729" marB="45729"/>
                </a:tc>
                <a:tc>
                  <a:txBody>
                    <a:bodyPr/>
                    <a:lstStyle/>
                    <a:p>
                      <a:r>
                        <a:rPr lang="en-US" sz="1800" dirty="0"/>
                        <a:t>7</a:t>
                      </a:r>
                    </a:p>
                  </a:txBody>
                  <a:tcPr marT="45729" marB="45729"/>
                </a:tc>
                <a:tc>
                  <a:txBody>
                    <a:bodyPr/>
                    <a:lstStyle/>
                    <a:p>
                      <a:r>
                        <a:rPr lang="en-US" sz="1800" dirty="0"/>
                        <a:t>1</a:t>
                      </a:r>
                    </a:p>
                  </a:txBody>
                  <a:tcPr marT="45729" marB="45729"/>
                </a:tc>
                <a:tc>
                  <a:txBody>
                    <a:bodyPr/>
                    <a:lstStyle/>
                    <a:p>
                      <a:r>
                        <a:rPr lang="en-US" sz="1800" dirty="0"/>
                        <a:t>8</a:t>
                      </a:r>
                    </a:p>
                  </a:txBody>
                  <a:tcPr marT="45729" marB="45729"/>
                </a:tc>
                <a:tc>
                  <a:txBody>
                    <a:bodyPr/>
                    <a:lstStyle/>
                    <a:p>
                      <a:r>
                        <a:rPr lang="en-US" sz="1800" dirty="0"/>
                        <a:t>16</a:t>
                      </a:r>
                    </a:p>
                  </a:txBody>
                  <a:tcPr marT="45729" marB="45729"/>
                </a:tc>
                <a:tc>
                  <a:txBody>
                    <a:bodyPr/>
                    <a:lstStyle/>
                    <a:p>
                      <a:r>
                        <a:rPr lang="en-US" sz="1800" dirty="0"/>
                        <a:t>10909</a:t>
                      </a:r>
                    </a:p>
                  </a:txBody>
                  <a:tcPr marT="45729" marB="45729"/>
                </a:tc>
                <a:extLst>
                  <a:ext uri="{0D108BD9-81ED-4DB2-BD59-A6C34878D82A}">
                    <a16:rowId xmlns:a16="http://schemas.microsoft.com/office/drawing/2014/main" val="1265628095"/>
                  </a:ext>
                </a:extLst>
              </a:tr>
              <a:tr h="370915">
                <a:tc>
                  <a:txBody>
                    <a:bodyPr/>
                    <a:lstStyle/>
                    <a:p>
                      <a:r>
                        <a:rPr lang="en-US" sz="1800" dirty="0" err="1"/>
                        <a:t>Mbarali</a:t>
                      </a:r>
                      <a:endParaRPr lang="en-US" sz="1800" dirty="0"/>
                    </a:p>
                  </a:txBody>
                  <a:tcPr marT="45729" marB="45729"/>
                </a:tc>
                <a:tc>
                  <a:txBody>
                    <a:bodyPr/>
                    <a:lstStyle/>
                    <a:p>
                      <a:r>
                        <a:rPr lang="en-US" sz="1800" dirty="0"/>
                        <a:t>50</a:t>
                      </a:r>
                    </a:p>
                  </a:txBody>
                  <a:tcPr marT="45729" marB="45729"/>
                </a:tc>
                <a:tc>
                  <a:txBody>
                    <a:bodyPr/>
                    <a:lstStyle/>
                    <a:p>
                      <a:r>
                        <a:rPr lang="en-US" sz="1800" dirty="0"/>
                        <a:t>31</a:t>
                      </a:r>
                    </a:p>
                  </a:txBody>
                  <a:tcPr marT="45729" marB="45729"/>
                </a:tc>
                <a:tc>
                  <a:txBody>
                    <a:bodyPr/>
                    <a:lstStyle/>
                    <a:p>
                      <a:r>
                        <a:rPr lang="en-US" sz="1800" dirty="0"/>
                        <a:t>19</a:t>
                      </a:r>
                    </a:p>
                  </a:txBody>
                  <a:tcPr marT="45729" marB="45729"/>
                </a:tc>
                <a:tc>
                  <a:txBody>
                    <a:bodyPr/>
                    <a:lstStyle/>
                    <a:p>
                      <a:r>
                        <a:rPr lang="en-US" sz="1800" dirty="0"/>
                        <a:t>81</a:t>
                      </a:r>
                    </a:p>
                  </a:txBody>
                  <a:tcPr marT="45729" marB="45729"/>
                </a:tc>
                <a:tc>
                  <a:txBody>
                    <a:bodyPr/>
                    <a:lstStyle/>
                    <a:p>
                      <a:r>
                        <a:rPr lang="en-US" sz="1800" dirty="0"/>
                        <a:t>162</a:t>
                      </a:r>
                    </a:p>
                  </a:txBody>
                  <a:tcPr marT="45729" marB="45729"/>
                </a:tc>
                <a:tc>
                  <a:txBody>
                    <a:bodyPr/>
                    <a:lstStyle/>
                    <a:p>
                      <a:r>
                        <a:rPr lang="en-US" sz="1800" dirty="0"/>
                        <a:t>110 453.6</a:t>
                      </a:r>
                    </a:p>
                  </a:txBody>
                  <a:tcPr marT="45729" marB="45729"/>
                </a:tc>
                <a:extLst>
                  <a:ext uri="{0D108BD9-81ED-4DB2-BD59-A6C34878D82A}">
                    <a16:rowId xmlns:a16="http://schemas.microsoft.com/office/drawing/2014/main" val="947393659"/>
                  </a:ext>
                </a:extLst>
              </a:tr>
              <a:tr h="370915">
                <a:tc>
                  <a:txBody>
                    <a:bodyPr/>
                    <a:lstStyle/>
                    <a:p>
                      <a:r>
                        <a:rPr lang="en-US" sz="1800" dirty="0"/>
                        <a:t>Kilombero</a:t>
                      </a:r>
                    </a:p>
                  </a:txBody>
                  <a:tcPr marT="45729" marB="45729"/>
                </a:tc>
                <a:tc>
                  <a:txBody>
                    <a:bodyPr/>
                    <a:lstStyle/>
                    <a:p>
                      <a:r>
                        <a:rPr lang="en-US" sz="1800" dirty="0"/>
                        <a:t>60</a:t>
                      </a:r>
                    </a:p>
                  </a:txBody>
                  <a:tcPr marT="45729" marB="45729"/>
                </a:tc>
                <a:tc>
                  <a:txBody>
                    <a:bodyPr/>
                    <a:lstStyle/>
                    <a:p>
                      <a:r>
                        <a:rPr lang="en-US" sz="1800" dirty="0"/>
                        <a:t>39</a:t>
                      </a:r>
                    </a:p>
                  </a:txBody>
                  <a:tcPr marT="45729" marB="45729"/>
                </a:tc>
                <a:tc>
                  <a:txBody>
                    <a:bodyPr/>
                    <a:lstStyle/>
                    <a:p>
                      <a:r>
                        <a:rPr lang="en-US" sz="1800" dirty="0"/>
                        <a:t>21</a:t>
                      </a:r>
                    </a:p>
                  </a:txBody>
                  <a:tcPr marT="45729" marB="45729"/>
                </a:tc>
                <a:tc>
                  <a:txBody>
                    <a:bodyPr/>
                    <a:lstStyle/>
                    <a:p>
                      <a:r>
                        <a:rPr lang="en-US" sz="1800" dirty="0"/>
                        <a:t>60</a:t>
                      </a:r>
                    </a:p>
                  </a:txBody>
                  <a:tcPr marT="45729" marB="45729"/>
                </a:tc>
                <a:tc>
                  <a:txBody>
                    <a:bodyPr/>
                    <a:lstStyle/>
                    <a:p>
                      <a:r>
                        <a:rPr lang="en-US" sz="1800" dirty="0"/>
                        <a:t>120</a:t>
                      </a:r>
                    </a:p>
                  </a:txBody>
                  <a:tcPr marT="45729" marB="45729"/>
                </a:tc>
                <a:tc>
                  <a:txBody>
                    <a:bodyPr/>
                    <a:lstStyle/>
                    <a:p>
                      <a:r>
                        <a:rPr lang="en-US" sz="1800" dirty="0"/>
                        <a:t>81 817.5</a:t>
                      </a:r>
                    </a:p>
                  </a:txBody>
                  <a:tcPr marT="45729" marB="45729"/>
                </a:tc>
                <a:extLst>
                  <a:ext uri="{0D108BD9-81ED-4DB2-BD59-A6C34878D82A}">
                    <a16:rowId xmlns:a16="http://schemas.microsoft.com/office/drawing/2014/main" val="1607169441"/>
                  </a:ext>
                </a:extLst>
              </a:tr>
              <a:tr h="370915">
                <a:tc>
                  <a:txBody>
                    <a:bodyPr/>
                    <a:lstStyle/>
                    <a:p>
                      <a:r>
                        <a:rPr lang="en-US" sz="1800" dirty="0"/>
                        <a:t>Iringa DC</a:t>
                      </a:r>
                    </a:p>
                  </a:txBody>
                  <a:tcPr marT="45729" marB="45729"/>
                </a:tc>
                <a:tc>
                  <a:txBody>
                    <a:bodyPr/>
                    <a:lstStyle/>
                    <a:p>
                      <a:r>
                        <a:rPr lang="en-US" sz="1800" dirty="0"/>
                        <a:t>11</a:t>
                      </a:r>
                    </a:p>
                  </a:txBody>
                  <a:tcPr marT="45729" marB="45729"/>
                </a:tc>
                <a:tc>
                  <a:txBody>
                    <a:bodyPr/>
                    <a:lstStyle/>
                    <a:p>
                      <a:r>
                        <a:rPr lang="en-US" sz="1800" dirty="0"/>
                        <a:t>6</a:t>
                      </a:r>
                    </a:p>
                  </a:txBody>
                  <a:tcPr marT="45729" marB="45729"/>
                </a:tc>
                <a:tc>
                  <a:txBody>
                    <a:bodyPr/>
                    <a:lstStyle/>
                    <a:p>
                      <a:r>
                        <a:rPr lang="en-US" sz="1800" dirty="0"/>
                        <a:t>5</a:t>
                      </a:r>
                    </a:p>
                  </a:txBody>
                  <a:tcPr marT="45729" marB="45729"/>
                </a:tc>
                <a:tc>
                  <a:txBody>
                    <a:bodyPr/>
                    <a:lstStyle/>
                    <a:p>
                      <a:r>
                        <a:rPr lang="en-US" sz="1800" dirty="0"/>
                        <a:t>11</a:t>
                      </a:r>
                    </a:p>
                  </a:txBody>
                  <a:tcPr marT="45729" marB="45729"/>
                </a:tc>
                <a:tc>
                  <a:txBody>
                    <a:bodyPr/>
                    <a:lstStyle/>
                    <a:p>
                      <a:r>
                        <a:rPr lang="en-US" sz="1800" dirty="0"/>
                        <a:t>22</a:t>
                      </a:r>
                    </a:p>
                  </a:txBody>
                  <a:tcPr marT="45729" marB="45729"/>
                </a:tc>
                <a:tc>
                  <a:txBody>
                    <a:bodyPr/>
                    <a:lstStyle/>
                    <a:p>
                      <a:r>
                        <a:rPr lang="en-US" sz="1800" dirty="0"/>
                        <a:t>14999,8</a:t>
                      </a:r>
                    </a:p>
                  </a:txBody>
                  <a:tcPr marT="45729" marB="45729"/>
                </a:tc>
                <a:extLst>
                  <a:ext uri="{0D108BD9-81ED-4DB2-BD59-A6C34878D82A}">
                    <a16:rowId xmlns:a16="http://schemas.microsoft.com/office/drawing/2014/main" val="3978234167"/>
                  </a:ext>
                </a:extLst>
              </a:tr>
              <a:tr h="370915">
                <a:tc>
                  <a:txBody>
                    <a:bodyPr/>
                    <a:lstStyle/>
                    <a:p>
                      <a:r>
                        <a:rPr lang="en-US" sz="1800" dirty="0" err="1"/>
                        <a:t>Mvomero</a:t>
                      </a:r>
                      <a:endParaRPr lang="en-US" sz="1800" dirty="0"/>
                    </a:p>
                  </a:txBody>
                  <a:tcPr marT="45729" marB="45729"/>
                </a:tc>
                <a:tc>
                  <a:txBody>
                    <a:bodyPr/>
                    <a:lstStyle/>
                    <a:p>
                      <a:r>
                        <a:rPr lang="en-US" sz="1800" dirty="0"/>
                        <a:t>4</a:t>
                      </a:r>
                    </a:p>
                  </a:txBody>
                  <a:tcPr marT="45729" marB="45729"/>
                </a:tc>
                <a:tc>
                  <a:txBody>
                    <a:bodyPr/>
                    <a:lstStyle/>
                    <a:p>
                      <a:r>
                        <a:rPr lang="en-US" sz="1800" dirty="0"/>
                        <a:t>2</a:t>
                      </a:r>
                    </a:p>
                  </a:txBody>
                  <a:tcPr marT="45729" marB="45729"/>
                </a:tc>
                <a:tc>
                  <a:txBody>
                    <a:bodyPr/>
                    <a:lstStyle/>
                    <a:p>
                      <a:r>
                        <a:rPr lang="en-US" sz="1800" dirty="0"/>
                        <a:t>2</a:t>
                      </a:r>
                    </a:p>
                  </a:txBody>
                  <a:tcPr marT="45729" marB="45729"/>
                </a:tc>
                <a:tc>
                  <a:txBody>
                    <a:bodyPr/>
                    <a:lstStyle/>
                    <a:p>
                      <a:r>
                        <a:rPr lang="en-US" sz="1800" dirty="0"/>
                        <a:t>19</a:t>
                      </a:r>
                    </a:p>
                  </a:txBody>
                  <a:tcPr marT="45729" marB="45729"/>
                </a:tc>
                <a:tc>
                  <a:txBody>
                    <a:bodyPr/>
                    <a:lstStyle/>
                    <a:p>
                      <a:r>
                        <a:rPr lang="en-US" sz="1800" dirty="0"/>
                        <a:t>38</a:t>
                      </a:r>
                    </a:p>
                  </a:txBody>
                  <a:tcPr marT="45729" marB="45729"/>
                </a:tc>
                <a:tc>
                  <a:txBody>
                    <a:bodyPr/>
                    <a:lstStyle/>
                    <a:p>
                      <a:r>
                        <a:rPr lang="en-US" sz="1800" dirty="0"/>
                        <a:t>25908.8</a:t>
                      </a:r>
                    </a:p>
                  </a:txBody>
                  <a:tcPr marT="45729" marB="45729"/>
                </a:tc>
                <a:extLst>
                  <a:ext uri="{0D108BD9-81ED-4DB2-BD59-A6C34878D82A}">
                    <a16:rowId xmlns:a16="http://schemas.microsoft.com/office/drawing/2014/main" val="3366677527"/>
                  </a:ext>
                </a:extLst>
              </a:tr>
              <a:tr h="370915">
                <a:tc>
                  <a:txBody>
                    <a:bodyPr/>
                    <a:lstStyle/>
                    <a:p>
                      <a:r>
                        <a:rPr lang="en-US" sz="1800" dirty="0"/>
                        <a:t>TOTAL</a:t>
                      </a:r>
                    </a:p>
                  </a:txBody>
                  <a:tcPr marT="45729" marB="45729"/>
                </a:tc>
                <a:tc>
                  <a:txBody>
                    <a:bodyPr/>
                    <a:lstStyle/>
                    <a:p>
                      <a:r>
                        <a:rPr lang="en-US" sz="1800" dirty="0"/>
                        <a:t>133</a:t>
                      </a:r>
                    </a:p>
                  </a:txBody>
                  <a:tcPr marT="45729" marB="45729"/>
                </a:tc>
                <a:tc>
                  <a:txBody>
                    <a:bodyPr/>
                    <a:lstStyle/>
                    <a:p>
                      <a:r>
                        <a:rPr lang="en-US" sz="1800" dirty="0"/>
                        <a:t>85</a:t>
                      </a:r>
                    </a:p>
                  </a:txBody>
                  <a:tcPr marT="45729" marB="45729"/>
                </a:tc>
                <a:tc>
                  <a:txBody>
                    <a:bodyPr/>
                    <a:lstStyle/>
                    <a:p>
                      <a:r>
                        <a:rPr lang="en-US" sz="1800" dirty="0"/>
                        <a:t>48</a:t>
                      </a:r>
                    </a:p>
                  </a:txBody>
                  <a:tcPr marT="45729" marB="45729"/>
                </a:tc>
                <a:tc>
                  <a:txBody>
                    <a:bodyPr/>
                    <a:lstStyle/>
                    <a:p>
                      <a:r>
                        <a:rPr lang="en-US" sz="1800" dirty="0"/>
                        <a:t>179</a:t>
                      </a:r>
                    </a:p>
                  </a:txBody>
                  <a:tcPr marT="45729" marB="45729"/>
                </a:tc>
                <a:tc>
                  <a:txBody>
                    <a:bodyPr/>
                    <a:lstStyle/>
                    <a:p>
                      <a:r>
                        <a:rPr lang="en-US" sz="1800" dirty="0"/>
                        <a:t>358</a:t>
                      </a:r>
                    </a:p>
                  </a:txBody>
                  <a:tcPr marT="45729" marB="45729"/>
                </a:tc>
                <a:tc>
                  <a:txBody>
                    <a:bodyPr/>
                    <a:lstStyle/>
                    <a:p>
                      <a:r>
                        <a:rPr lang="en-US" sz="1800" dirty="0"/>
                        <a:t>244,088.7</a:t>
                      </a:r>
                    </a:p>
                  </a:txBody>
                  <a:tcPr marT="45729" marB="45729"/>
                </a:tc>
                <a:extLst>
                  <a:ext uri="{0D108BD9-81ED-4DB2-BD59-A6C34878D82A}">
                    <a16:rowId xmlns:a16="http://schemas.microsoft.com/office/drawing/2014/main" val="3485807561"/>
                  </a:ext>
                </a:extLst>
              </a:tr>
            </a:tbl>
          </a:graphicData>
        </a:graphic>
      </p:graphicFrame>
    </p:spTree>
    <p:extLst>
      <p:ext uri="{BB962C8B-B14F-4D97-AF65-F5344CB8AC3E}">
        <p14:creationId xmlns:p14="http://schemas.microsoft.com/office/powerpoint/2010/main" val="3354875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1134DB37-3EE5-BA4C-9C45-1B39FDD07465}"/>
              </a:ext>
            </a:extLst>
          </p:cNvPr>
          <p:cNvSpPr txBox="1">
            <a:spLocks noChangeArrowheads="1"/>
          </p:cNvSpPr>
          <p:nvPr/>
        </p:nvSpPr>
        <p:spPr>
          <a:xfrm>
            <a:off x="457200" y="925513"/>
            <a:ext cx="4040188" cy="369887"/>
          </a:xfrm>
          <a:prstGeom prst="rect">
            <a:avLst/>
          </a:prstGeom>
        </p:spPr>
        <p:txBody>
          <a:bodyPr vert="horz" lIns="91440" tIns="45720" rIns="91440" bIns="45720" rtlCol="0">
            <a:normAutofit lnSpcReduction="10000"/>
          </a:bodyPr>
          <a:lst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en-US" b="1" dirty="0">
                <a:solidFill>
                  <a:schemeClr val="tx1"/>
                </a:solidFill>
              </a:rPr>
              <a:t>QDS field inspection</a:t>
            </a:r>
          </a:p>
        </p:txBody>
      </p:sp>
      <p:pic>
        <p:nvPicPr>
          <p:cNvPr id="5" name="Content Placeholder 7">
            <a:extLst>
              <a:ext uri="{FF2B5EF4-FFF2-40B4-BE49-F238E27FC236}">
                <a16:creationId xmlns:a16="http://schemas.microsoft.com/office/drawing/2014/main" id="{D466C126-90D1-464F-895D-F9580872CE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466493" y="1447800"/>
            <a:ext cx="4040188" cy="3751603"/>
          </a:xfrm>
          <a:prstGeom prst="rect">
            <a:avLst/>
          </a:prstGeom>
        </p:spPr>
      </p:pic>
      <p:sp>
        <p:nvSpPr>
          <p:cNvPr id="6" name="Text Placeholder 4">
            <a:extLst>
              <a:ext uri="{FF2B5EF4-FFF2-40B4-BE49-F238E27FC236}">
                <a16:creationId xmlns:a16="http://schemas.microsoft.com/office/drawing/2014/main" id="{14E0DDA7-AC87-6F4D-8B0E-0119C807E81F}"/>
              </a:ext>
            </a:extLst>
          </p:cNvPr>
          <p:cNvSpPr txBox="1">
            <a:spLocks noChangeArrowheads="1"/>
          </p:cNvSpPr>
          <p:nvPr/>
        </p:nvSpPr>
        <p:spPr>
          <a:xfrm>
            <a:off x="4645025" y="925513"/>
            <a:ext cx="4041775" cy="369887"/>
          </a:xfrm>
          <a:prstGeom prst="rect">
            <a:avLst/>
          </a:prstGeom>
        </p:spPr>
        <p:txBody>
          <a:bodyPr/>
          <a:lst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en-US" b="1" dirty="0">
                <a:solidFill>
                  <a:schemeClr val="tx1"/>
                </a:solidFill>
              </a:rPr>
              <a:t>Inspection status </a:t>
            </a:r>
          </a:p>
        </p:txBody>
      </p:sp>
      <p:sp>
        <p:nvSpPr>
          <p:cNvPr id="7" name="Content Placeholder 5">
            <a:extLst>
              <a:ext uri="{FF2B5EF4-FFF2-40B4-BE49-F238E27FC236}">
                <a16:creationId xmlns:a16="http://schemas.microsoft.com/office/drawing/2014/main" id="{BBAA3C12-6A88-CD4D-8516-F2617690F837}"/>
              </a:ext>
            </a:extLst>
          </p:cNvPr>
          <p:cNvSpPr txBox="1">
            <a:spLocks noChangeArrowheads="1"/>
          </p:cNvSpPr>
          <p:nvPr/>
        </p:nvSpPr>
        <p:spPr>
          <a:xfrm>
            <a:off x="4635732" y="1354137"/>
            <a:ext cx="4041775" cy="4149725"/>
          </a:xfrm>
          <a:prstGeom prst="rect">
            <a:avLst/>
          </a:prstGeom>
        </p:spPr>
        <p:txBody>
          <a:bodyPr/>
          <a:lstStyle>
            <a:lvl1pPr marL="230188"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kern="1200">
                <a:solidFill>
                  <a:srgbClr val="635C5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en-US" dirty="0">
                <a:solidFill>
                  <a:schemeClr val="tx1"/>
                </a:solidFill>
              </a:rPr>
              <a:t>QDS producers are already linked with TOSCI and the authorized district seed inspector for inspection of their fields.</a:t>
            </a:r>
          </a:p>
          <a:p>
            <a:r>
              <a:rPr lang="en-US" altLang="en-US" dirty="0">
                <a:solidFill>
                  <a:schemeClr val="tx1"/>
                </a:solidFill>
              </a:rPr>
              <a:t>QDS producers during the training on association formation  also were linked to sources of basic seeds.</a:t>
            </a:r>
          </a:p>
        </p:txBody>
      </p:sp>
    </p:spTree>
    <p:extLst>
      <p:ext uri="{BB962C8B-B14F-4D97-AF65-F5344CB8AC3E}">
        <p14:creationId xmlns:p14="http://schemas.microsoft.com/office/powerpoint/2010/main" val="2308782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4279338" cy="4419600"/>
          </a:xfrm>
        </p:spPr>
        <p:txBody>
          <a:bodyPr>
            <a:normAutofit/>
          </a:bodyPr>
          <a:lstStyle/>
          <a:p>
            <a:pPr marL="114300" indent="0">
              <a:buNone/>
            </a:pPr>
            <a:r>
              <a:rPr lang="en-US" altLang="en-US" b="1" dirty="0">
                <a:solidFill>
                  <a:schemeClr val="tx1"/>
                </a:solidFill>
              </a:rPr>
              <a:t>Strengthening seed system rice and legumes</a:t>
            </a:r>
          </a:p>
          <a:p>
            <a:pPr marL="911225" lvl="1" indent="-342900"/>
            <a:r>
              <a:rPr lang="en-US" altLang="en-US" dirty="0">
                <a:solidFill>
                  <a:schemeClr val="tx1"/>
                </a:solidFill>
              </a:rPr>
              <a:t>Strengthen the bond between QDS association and the district councils.</a:t>
            </a:r>
          </a:p>
          <a:p>
            <a:pPr marL="911225" lvl="1" indent="-342900"/>
            <a:r>
              <a:rPr lang="en-US" altLang="en-US" dirty="0">
                <a:solidFill>
                  <a:schemeClr val="tx1"/>
                </a:solidFill>
              </a:rPr>
              <a:t>Having strong leadership of the association by capacitating them on Record keeping, leadership and advocacy.</a:t>
            </a:r>
          </a:p>
          <a:p>
            <a:pPr marL="911225" lvl="1" indent="-342900"/>
            <a:r>
              <a:rPr lang="en-US" altLang="en-US" dirty="0">
                <a:solidFill>
                  <a:schemeClr val="tx1"/>
                </a:solidFill>
              </a:rPr>
              <a:t>Association having plan to form a seed company.</a:t>
            </a:r>
          </a:p>
        </p:txBody>
      </p:sp>
      <p:pic>
        <p:nvPicPr>
          <p:cNvPr id="4" name="Content Placeholder 4">
            <a:extLst>
              <a:ext uri="{FF2B5EF4-FFF2-40B4-BE49-F238E27FC236}">
                <a16:creationId xmlns:a16="http://schemas.microsoft.com/office/drawing/2014/main" id="{F6915C54-DC16-194F-A8E3-16DFF5241E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4876800" y="1524000"/>
            <a:ext cx="4040188" cy="1905000"/>
          </a:xfrm>
          <a:prstGeom prst="rect">
            <a:avLst/>
          </a:prstGeom>
        </p:spPr>
      </p:pic>
      <p:pic>
        <p:nvPicPr>
          <p:cNvPr id="5" name="Picture 2">
            <a:extLst>
              <a:ext uri="{FF2B5EF4-FFF2-40B4-BE49-F238E27FC236}">
                <a16:creationId xmlns:a16="http://schemas.microsoft.com/office/drawing/2014/main" id="{9F8D007F-5EBF-1E4E-A393-9FFF0ADBCE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5213" y="3429000"/>
            <a:ext cx="40417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3223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4419600"/>
          </a:xfrm>
        </p:spPr>
        <p:txBody>
          <a:bodyPr>
            <a:normAutofit/>
          </a:bodyPr>
          <a:lstStyle/>
          <a:p>
            <a:pPr marL="114300" indent="0">
              <a:buNone/>
            </a:pPr>
            <a:r>
              <a:rPr lang="en-US" altLang="en-US" b="1" dirty="0">
                <a:solidFill>
                  <a:schemeClr val="tx1"/>
                </a:solidFill>
              </a:rPr>
              <a:t>What has been done in Africa RISING –NAFAKA to strengthen  the association and QDS production?</a:t>
            </a:r>
          </a:p>
          <a:p>
            <a:pPr marL="911225" lvl="1" indent="-342900"/>
            <a:r>
              <a:rPr lang="en-US" altLang="en-US" dirty="0">
                <a:solidFill>
                  <a:schemeClr val="tx1"/>
                </a:solidFill>
              </a:rPr>
              <a:t>Capacitating the DCO on the principles of seed production and formalizing the farmers /farmers groups on the procedures of seed production.</a:t>
            </a:r>
          </a:p>
          <a:p>
            <a:pPr marL="911225" lvl="1" indent="-342900"/>
            <a:r>
              <a:rPr lang="en-US" altLang="en-US" dirty="0">
                <a:solidFill>
                  <a:schemeClr val="tx1"/>
                </a:solidFill>
              </a:rPr>
              <a:t>The DCOs were capacitated on how to register QDS fields and application for field inspection to TOSCI.</a:t>
            </a:r>
          </a:p>
          <a:p>
            <a:pPr marL="911225" lvl="1" indent="-342900"/>
            <a:r>
              <a:rPr lang="en-US" altLang="en-US" dirty="0">
                <a:solidFill>
                  <a:schemeClr val="tx1"/>
                </a:solidFill>
              </a:rPr>
              <a:t>Fully involvement of the DCOs during field Inspection by TOSCI .</a:t>
            </a:r>
          </a:p>
          <a:p>
            <a:pPr marL="911225" lvl="1" indent="-342900"/>
            <a:r>
              <a:rPr lang="en-US" altLang="en-US" dirty="0">
                <a:solidFill>
                  <a:schemeClr val="tx1"/>
                </a:solidFill>
              </a:rPr>
              <a:t>The association chairperson visiting other farmers. </a:t>
            </a:r>
          </a:p>
          <a:p>
            <a:pPr marL="114300" indent="0">
              <a:buNone/>
            </a:pPr>
            <a:endParaRPr lang="en-US" altLang="en-US" dirty="0">
              <a:solidFill>
                <a:schemeClr val="tx1"/>
              </a:solidFill>
            </a:endParaRPr>
          </a:p>
        </p:txBody>
      </p:sp>
    </p:spTree>
    <p:extLst>
      <p:ext uri="{BB962C8B-B14F-4D97-AF65-F5344CB8AC3E}">
        <p14:creationId xmlns:p14="http://schemas.microsoft.com/office/powerpoint/2010/main" val="2464614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2" name="Rectangle 1">
            <a:extLst>
              <a:ext uri="{FF2B5EF4-FFF2-40B4-BE49-F238E27FC236}">
                <a16:creationId xmlns:a16="http://schemas.microsoft.com/office/drawing/2014/main" id="{26CB9F2F-AA78-A94A-BC7F-CADE8240224B}"/>
              </a:ext>
            </a:extLst>
          </p:cNvPr>
          <p:cNvSpPr/>
          <p:nvPr/>
        </p:nvSpPr>
        <p:spPr>
          <a:xfrm>
            <a:off x="609600" y="1371600"/>
            <a:ext cx="3348930" cy="369332"/>
          </a:xfrm>
          <a:prstGeom prst="rect">
            <a:avLst/>
          </a:prstGeom>
        </p:spPr>
        <p:txBody>
          <a:bodyPr wrap="none">
            <a:spAutoFit/>
          </a:bodyPr>
          <a:lstStyle/>
          <a:p>
            <a:r>
              <a:rPr lang="en-US" dirty="0"/>
              <a:t>Association development Training.</a:t>
            </a:r>
          </a:p>
        </p:txBody>
      </p:sp>
      <p:sp>
        <p:nvSpPr>
          <p:cNvPr id="3" name="Rectangle 2">
            <a:extLst>
              <a:ext uri="{FF2B5EF4-FFF2-40B4-BE49-F238E27FC236}">
                <a16:creationId xmlns:a16="http://schemas.microsoft.com/office/drawing/2014/main" id="{A48A62FB-D84E-9840-A825-AA5126A83787}"/>
              </a:ext>
            </a:extLst>
          </p:cNvPr>
          <p:cNvSpPr/>
          <p:nvPr/>
        </p:nvSpPr>
        <p:spPr>
          <a:xfrm>
            <a:off x="5020932" y="1371600"/>
            <a:ext cx="3348930" cy="369332"/>
          </a:xfrm>
          <a:prstGeom prst="rect">
            <a:avLst/>
          </a:prstGeom>
        </p:spPr>
        <p:txBody>
          <a:bodyPr wrap="none">
            <a:spAutoFit/>
          </a:bodyPr>
          <a:lstStyle/>
          <a:p>
            <a:r>
              <a:rPr lang="en-US" dirty="0"/>
              <a:t>Status of association development</a:t>
            </a:r>
          </a:p>
        </p:txBody>
      </p:sp>
      <p:sp>
        <p:nvSpPr>
          <p:cNvPr id="4" name="Rectangle 3">
            <a:extLst>
              <a:ext uri="{FF2B5EF4-FFF2-40B4-BE49-F238E27FC236}">
                <a16:creationId xmlns:a16="http://schemas.microsoft.com/office/drawing/2014/main" id="{CDA9A70C-ACD0-9C48-87AD-9DB5F589DC64}"/>
              </a:ext>
            </a:extLst>
          </p:cNvPr>
          <p:cNvSpPr/>
          <p:nvPr/>
        </p:nvSpPr>
        <p:spPr>
          <a:xfrm>
            <a:off x="5037659" y="1740932"/>
            <a:ext cx="3348930" cy="4247317"/>
          </a:xfrm>
          <a:prstGeom prst="rect">
            <a:avLst/>
          </a:prstGeom>
        </p:spPr>
        <p:txBody>
          <a:bodyPr wrap="square">
            <a:spAutoFit/>
          </a:bodyPr>
          <a:lstStyle/>
          <a:p>
            <a:pPr marL="285750" indent="-285750">
              <a:buFont typeface="Arial" panose="020B0604020202020204" pitchFamily="34" charset="0"/>
              <a:buChar char="•"/>
            </a:pPr>
            <a:r>
              <a:rPr lang="en-US" dirty="0"/>
              <a:t>For sustainability there are some of the district who have completed the legumes and rice QDS Producers Association in district level.</a:t>
            </a:r>
          </a:p>
          <a:p>
            <a:pPr marL="742950" lvl="1" indent="-285750">
              <a:buFont typeface="Arial" panose="020B0604020202020204" pitchFamily="34" charset="0"/>
              <a:buChar char="•"/>
            </a:pPr>
            <a:r>
              <a:rPr lang="en-US" dirty="0" err="1"/>
              <a:t>Mbozi</a:t>
            </a:r>
            <a:endParaRPr lang="en-US" dirty="0"/>
          </a:p>
          <a:p>
            <a:pPr marL="742950" lvl="1" indent="-285750">
              <a:buFont typeface="Arial" panose="020B0604020202020204" pitchFamily="34" charset="0"/>
              <a:buChar char="•"/>
            </a:pPr>
            <a:r>
              <a:rPr lang="en-US" dirty="0"/>
              <a:t>Momba-2 Rice and Legumes</a:t>
            </a:r>
          </a:p>
          <a:p>
            <a:pPr marL="742950" lvl="1" indent="-285750">
              <a:buFont typeface="Arial" panose="020B0604020202020204" pitchFamily="34" charset="0"/>
              <a:buChar char="•"/>
            </a:pPr>
            <a:r>
              <a:rPr lang="en-US" dirty="0"/>
              <a:t>Mufindi</a:t>
            </a:r>
          </a:p>
          <a:p>
            <a:pPr marL="742950" lvl="1" indent="-285750">
              <a:buFont typeface="Arial" panose="020B0604020202020204" pitchFamily="34" charset="0"/>
              <a:buChar char="•"/>
            </a:pPr>
            <a:r>
              <a:rPr lang="en-US" dirty="0"/>
              <a:t>Kilombero -3 Clusters</a:t>
            </a:r>
          </a:p>
          <a:p>
            <a:pPr marL="742950" lvl="1" indent="-285750">
              <a:buFont typeface="Arial" panose="020B0604020202020204" pitchFamily="34" charset="0"/>
              <a:buChar char="•"/>
            </a:pPr>
            <a:r>
              <a:rPr lang="en-US" dirty="0"/>
              <a:t>Mbarali -3 Clusters</a:t>
            </a:r>
          </a:p>
          <a:p>
            <a:pPr marL="285750" indent="-285750">
              <a:buFont typeface="Arial" panose="020B0604020202020204" pitchFamily="34" charset="0"/>
              <a:buChar char="•"/>
            </a:pPr>
            <a:r>
              <a:rPr lang="en-US" dirty="0"/>
              <a:t>For Iringa DC and Kilolo DC will be the next district to form association of QDS producers.</a:t>
            </a:r>
          </a:p>
        </p:txBody>
      </p:sp>
      <p:pic>
        <p:nvPicPr>
          <p:cNvPr id="7" name="Content Placeholder 7">
            <a:extLst>
              <a:ext uri="{FF2B5EF4-FFF2-40B4-BE49-F238E27FC236}">
                <a16:creationId xmlns:a16="http://schemas.microsoft.com/office/drawing/2014/main" id="{7ECDEC39-6367-C749-8B82-60BC5C2D19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33400" y="1869171"/>
            <a:ext cx="4187825" cy="2168525"/>
          </a:xfrm>
          <a:prstGeom prst="rect">
            <a:avLst/>
          </a:prstGeom>
        </p:spPr>
      </p:pic>
      <p:pic>
        <p:nvPicPr>
          <p:cNvPr id="8" name="Picture 2">
            <a:extLst>
              <a:ext uri="{FF2B5EF4-FFF2-40B4-BE49-F238E27FC236}">
                <a16:creationId xmlns:a16="http://schemas.microsoft.com/office/drawing/2014/main" id="{B5FA182D-37E0-1F4C-994C-4E211B5D62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002771"/>
            <a:ext cx="4187825" cy="2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9925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09600" y="609600"/>
            <a:ext cx="7760262" cy="609600"/>
          </a:xfrm>
        </p:spPr>
        <p:txBody>
          <a:bodyPr>
            <a:normAutofit/>
          </a:bodyPr>
          <a:lstStyle/>
          <a:p>
            <a:endParaRPr lang="en-US" altLang="en-US" dirty="0">
              <a:solidFill>
                <a:srgbClr val="651D32"/>
              </a:solidFill>
            </a:endParaRPr>
          </a:p>
        </p:txBody>
      </p:sp>
      <p:sp>
        <p:nvSpPr>
          <p:cNvPr id="19459" name="Content Placeholder 2"/>
          <p:cNvSpPr>
            <a:spLocks noGrp="1"/>
          </p:cNvSpPr>
          <p:nvPr>
            <p:ph idx="1"/>
          </p:nvPr>
        </p:nvSpPr>
        <p:spPr>
          <a:xfrm>
            <a:off x="597462" y="1447800"/>
            <a:ext cx="7772400" cy="609600"/>
          </a:xfrm>
        </p:spPr>
        <p:txBody>
          <a:bodyPr>
            <a:normAutofit/>
          </a:bodyPr>
          <a:lstStyle/>
          <a:p>
            <a:pPr marL="114300" indent="0">
              <a:buNone/>
            </a:pPr>
            <a:r>
              <a:rPr lang="en-US" altLang="en-US" b="1" dirty="0">
                <a:solidFill>
                  <a:schemeClr val="tx1"/>
                </a:solidFill>
              </a:rPr>
              <a:t>Making the association strong</a:t>
            </a:r>
            <a:endParaRPr lang="en-US" altLang="en-US" dirty="0">
              <a:solidFill>
                <a:schemeClr val="tx1"/>
              </a:solidFill>
            </a:endParaRPr>
          </a:p>
          <a:p>
            <a:pPr marL="114300" indent="0">
              <a:buNone/>
            </a:pPr>
            <a:endParaRPr lang="en-US" altLang="en-US" dirty="0">
              <a:solidFill>
                <a:schemeClr val="tx1"/>
              </a:solidFill>
            </a:endParaRPr>
          </a:p>
        </p:txBody>
      </p:sp>
      <p:pic>
        <p:nvPicPr>
          <p:cNvPr id="4" name="Content Placeholder 5">
            <a:extLst>
              <a:ext uri="{FF2B5EF4-FFF2-40B4-BE49-F238E27FC236}">
                <a16:creationId xmlns:a16="http://schemas.microsoft.com/office/drawing/2014/main" id="{8F872EFC-F1FD-124F-AF71-25BE08AD0A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87148" y="2055541"/>
            <a:ext cx="3886200" cy="3962400"/>
          </a:xfrm>
          <a:prstGeom prst="rect">
            <a:avLst/>
          </a:prstGeom>
        </p:spPr>
      </p:pic>
      <p:sp>
        <p:nvSpPr>
          <p:cNvPr id="2" name="Rectangle 1">
            <a:extLst>
              <a:ext uri="{FF2B5EF4-FFF2-40B4-BE49-F238E27FC236}">
                <a16:creationId xmlns:a16="http://schemas.microsoft.com/office/drawing/2014/main" id="{D8047914-ECD8-5142-9670-3BBA3E50F654}"/>
              </a:ext>
            </a:extLst>
          </p:cNvPr>
          <p:cNvSpPr/>
          <p:nvPr/>
        </p:nvSpPr>
        <p:spPr>
          <a:xfrm>
            <a:off x="4953000" y="2023946"/>
            <a:ext cx="3886200" cy="4524315"/>
          </a:xfrm>
          <a:prstGeom prst="rect">
            <a:avLst/>
          </a:prstGeom>
        </p:spPr>
        <p:txBody>
          <a:bodyPr wrap="square">
            <a:spAutoFit/>
          </a:bodyPr>
          <a:lstStyle/>
          <a:p>
            <a:pPr marL="285750" indent="-285750">
              <a:buFont typeface="Arial" panose="020B0604020202020204" pitchFamily="34" charset="0"/>
              <a:buChar char="•"/>
            </a:pPr>
            <a:r>
              <a:rPr lang="en-US" dirty="0"/>
              <a:t>APEX association formation at Kilombero and Mbarali due to the Geography of the district.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Increase the number of QDS producers especially in rice areas due to the request of Women and Youth groups who shown interest in production of QDS after seeing the opportunity.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Community Development offices becoming the patron of the association and manage conflicts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409742646"/>
      </p:ext>
    </p:extLst>
  </p:cSld>
  <p:clrMapOvr>
    <a:masterClrMapping/>
  </p:clrMapOvr>
</p:sld>
</file>

<file path=ppt/theme/theme1.xml><?xml version="1.0" encoding="utf-8"?>
<a:theme xmlns:a="http://schemas.openxmlformats.org/drawingml/2006/main" name="4.3-Template_4.29.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4.3-Template_4.29.2016</Template>
  <TotalTime>1746</TotalTime>
  <Words>591</Words>
  <Application>Microsoft Macintosh PowerPoint</Application>
  <PresentationFormat>On-screen Show (4:3)</PresentationFormat>
  <Paragraphs>182</Paragraphs>
  <Slides>13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Gill Sans</vt:lpstr>
      <vt:lpstr>Gill Sans MT</vt:lpstr>
      <vt:lpstr>Times</vt:lpstr>
      <vt:lpstr>4.3-Template_4.29.2016</vt:lpstr>
      <vt:lpstr>STRENGTHENING RICE AND LEGUMES SEED SYSTEMS:  ACTIVITIES AND ACHIEVEMENTS 2018/2019</vt:lpstr>
      <vt:lpstr>PowerPoint Presentation</vt:lpstr>
      <vt:lpstr>LEGUME QDS 2018/2019</vt:lpstr>
      <vt:lpstr>RICE QDS 2018/2019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lpstr>PARTNERS</vt:lpstr>
    </vt:vector>
  </TitlesOfParts>
  <Company>USAID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USAID</dc:creator>
  <cp:lastModifiedBy>Odhong, Jonathan (IITA)</cp:lastModifiedBy>
  <cp:revision>139</cp:revision>
  <cp:lastPrinted>2017-08-02T07:16:22Z</cp:lastPrinted>
  <dcterms:created xsi:type="dcterms:W3CDTF">2016-05-03T20:02:08Z</dcterms:created>
  <dcterms:modified xsi:type="dcterms:W3CDTF">2019-09-30T15:43:55Z</dcterms:modified>
</cp:coreProperties>
</file>