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56" r:id="rId5"/>
    <p:sldId id="270" r:id="rId6"/>
    <p:sldId id="273" r:id="rId7"/>
    <p:sldId id="272" r:id="rId8"/>
    <p:sldId id="263" r:id="rId9"/>
    <p:sldId id="274" r:id="rId10"/>
    <p:sldId id="275" r:id="rId11"/>
    <p:sldId id="281" r:id="rId12"/>
    <p:sldId id="283" r:id="rId13"/>
    <p:sldId id="282" r:id="rId14"/>
    <p:sldId id="303" r:id="rId15"/>
    <p:sldId id="276" r:id="rId16"/>
    <p:sldId id="277" r:id="rId17"/>
    <p:sldId id="289" r:id="rId18"/>
    <p:sldId id="267" r:id="rId19"/>
    <p:sldId id="278" r:id="rId20"/>
    <p:sldId id="269" r:id="rId21"/>
    <p:sldId id="279" r:id="rId22"/>
    <p:sldId id="280" r:id="rId23"/>
    <p:sldId id="284" r:id="rId24"/>
    <p:sldId id="302" r:id="rId25"/>
    <p:sldId id="285" r:id="rId26"/>
    <p:sldId id="291" r:id="rId27"/>
    <p:sldId id="304" r:id="rId28"/>
    <p:sldId id="290" r:id="rId29"/>
    <p:sldId id="288" r:id="rId30"/>
    <p:sldId id="292" r:id="rId31"/>
    <p:sldId id="294" r:id="rId32"/>
    <p:sldId id="297" r:id="rId33"/>
    <p:sldId id="293" r:id="rId34"/>
    <p:sldId id="298" r:id="rId35"/>
    <p:sldId id="299" r:id="rId36"/>
    <p:sldId id="286" r:id="rId37"/>
    <p:sldId id="300" r:id="rId38"/>
    <p:sldId id="301" r:id="rId39"/>
    <p:sldId id="305" r:id="rId40"/>
    <p:sldId id="261" r:id="rId41"/>
  </p:sldIdLst>
  <p:sldSz cx="9144000" cy="6858000" type="screen4x3"/>
  <p:notesSz cx="6797675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lummel, Michael (ILRI)" initials="BM(" lastIdx="0" clrIdx="0">
    <p:extLst>
      <p:ext uri="{19B8F6BF-5375-455C-9EA6-DF929625EA0E}">
        <p15:presenceInfo xmlns:p15="http://schemas.microsoft.com/office/powerpoint/2012/main" userId="S-1-5-21-1606980848-162531612-839522115-135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817" autoAdjust="0"/>
  </p:normalViewPr>
  <p:slideViewPr>
    <p:cSldViewPr>
      <p:cViewPr varScale="1">
        <p:scale>
          <a:sx n="59" d="100"/>
          <a:sy n="59" d="100"/>
        </p:scale>
        <p:origin x="15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06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22798631460049"/>
          <c:y val="0.23296564361743957"/>
          <c:w val="0.89062903727470655"/>
          <c:h val="0.534407118630359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'3. Country data'!$D$305</c:f>
              <c:strCache>
                <c:ptCount val="1"/>
                <c:pt idx="0">
                  <c:v>Cost P&amp;L - non milk returns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'3. Country data'!$C$306:$C$319</c:f>
              <c:strCache>
                <c:ptCount val="14"/>
                <c:pt idx="0">
                  <c:v>IN-2AS</c:v>
                </c:pt>
                <c:pt idx="1">
                  <c:v>IN-6AS</c:v>
                </c:pt>
                <c:pt idx="2">
                  <c:v>IN-2GU</c:v>
                </c:pt>
                <c:pt idx="3">
                  <c:v>IN-8GU</c:v>
                </c:pt>
                <c:pt idx="4">
                  <c:v>IN-2KA</c:v>
                </c:pt>
                <c:pt idx="5">
                  <c:v>IN-6KA</c:v>
                </c:pt>
                <c:pt idx="6">
                  <c:v>IN-2OD</c:v>
                </c:pt>
                <c:pt idx="7">
                  <c:v>IN-5OD</c:v>
                </c:pt>
                <c:pt idx="8">
                  <c:v>IN-2UP</c:v>
                </c:pt>
                <c:pt idx="9">
                  <c:v>IN-4UP</c:v>
                </c:pt>
                <c:pt idx="10">
                  <c:v>IN-2HA</c:v>
                </c:pt>
                <c:pt idx="11">
                  <c:v>IN-20HA</c:v>
                </c:pt>
                <c:pt idx="12">
                  <c:v>IN-60CF</c:v>
                </c:pt>
                <c:pt idx="13">
                  <c:v>IN-300CF</c:v>
                </c:pt>
              </c:strCache>
            </c:strRef>
          </c:cat>
          <c:val>
            <c:numRef>
              <c:f>'3. Country data'!$D$306:$D$319</c:f>
              <c:numCache>
                <c:formatCode>0.0</c:formatCode>
                <c:ptCount val="14"/>
                <c:pt idx="0">
                  <c:v>15.78635266991509</c:v>
                </c:pt>
                <c:pt idx="1">
                  <c:v>19.986422480682691</c:v>
                </c:pt>
                <c:pt idx="2">
                  <c:v>27.384114885764447</c:v>
                </c:pt>
                <c:pt idx="3">
                  <c:v>24.142625933562339</c:v>
                </c:pt>
                <c:pt idx="4">
                  <c:v>28.814113028825783</c:v>
                </c:pt>
                <c:pt idx="5">
                  <c:v>26.238672858230711</c:v>
                </c:pt>
                <c:pt idx="6">
                  <c:v>24.407374963445193</c:v>
                </c:pt>
                <c:pt idx="7">
                  <c:v>28.93192545352834</c:v>
                </c:pt>
                <c:pt idx="8">
                  <c:v>22.956332161463965</c:v>
                </c:pt>
                <c:pt idx="9">
                  <c:v>23.922872738621322</c:v>
                </c:pt>
                <c:pt idx="10">
                  <c:v>16.463257316677858</c:v>
                </c:pt>
                <c:pt idx="11">
                  <c:v>33.349215661629778</c:v>
                </c:pt>
                <c:pt idx="12">
                  <c:v>33.9164405378514</c:v>
                </c:pt>
                <c:pt idx="13">
                  <c:v>41.074885321598067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69-43DB-BCD9-A3EF07086332}"/>
            </c:ext>
          </c:extLst>
        </c:ser>
        <c:ser>
          <c:idx val="1"/>
          <c:order val="1"/>
          <c:tx>
            <c:strRef>
              <c:f>'3. Country data'!$E$305</c:f>
              <c:strCache>
                <c:ptCount val="1"/>
                <c:pt idx="0">
                  <c:v>Opportunity costs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'3. Country data'!$C$306:$C$319</c:f>
              <c:strCache>
                <c:ptCount val="14"/>
                <c:pt idx="0">
                  <c:v>IN-2AS</c:v>
                </c:pt>
                <c:pt idx="1">
                  <c:v>IN-6AS</c:v>
                </c:pt>
                <c:pt idx="2">
                  <c:v>IN-2GU</c:v>
                </c:pt>
                <c:pt idx="3">
                  <c:v>IN-8GU</c:v>
                </c:pt>
                <c:pt idx="4">
                  <c:v>IN-2KA</c:v>
                </c:pt>
                <c:pt idx="5">
                  <c:v>IN-6KA</c:v>
                </c:pt>
                <c:pt idx="6">
                  <c:v>IN-2OD</c:v>
                </c:pt>
                <c:pt idx="7">
                  <c:v>IN-5OD</c:v>
                </c:pt>
                <c:pt idx="8">
                  <c:v>IN-2UP</c:v>
                </c:pt>
                <c:pt idx="9">
                  <c:v>IN-4UP</c:v>
                </c:pt>
                <c:pt idx="10">
                  <c:v>IN-2HA</c:v>
                </c:pt>
                <c:pt idx="11">
                  <c:v>IN-20HA</c:v>
                </c:pt>
                <c:pt idx="12">
                  <c:v>IN-60CF</c:v>
                </c:pt>
                <c:pt idx="13">
                  <c:v>IN-300CF</c:v>
                </c:pt>
              </c:strCache>
            </c:strRef>
          </c:cat>
          <c:val>
            <c:numRef>
              <c:f>'3. Country data'!$E$306:$E$319</c:f>
              <c:numCache>
                <c:formatCode>0.0</c:formatCode>
                <c:ptCount val="14"/>
                <c:pt idx="0">
                  <c:v>21.068771151966651</c:v>
                </c:pt>
                <c:pt idx="1">
                  <c:v>18.320209042783336</c:v>
                </c:pt>
                <c:pt idx="2">
                  <c:v>12.485529747116598</c:v>
                </c:pt>
                <c:pt idx="3">
                  <c:v>14.311918927644488</c:v>
                </c:pt>
                <c:pt idx="4">
                  <c:v>11.006790308921504</c:v>
                </c:pt>
                <c:pt idx="5">
                  <c:v>10.121649531269215</c:v>
                </c:pt>
                <c:pt idx="6">
                  <c:v>13.041277311458506</c:v>
                </c:pt>
                <c:pt idx="7">
                  <c:v>8.736870288995469</c:v>
                </c:pt>
                <c:pt idx="8">
                  <c:v>16.618352315586037</c:v>
                </c:pt>
                <c:pt idx="9">
                  <c:v>15.59421700182949</c:v>
                </c:pt>
                <c:pt idx="10">
                  <c:v>26.250953388363147</c:v>
                </c:pt>
                <c:pt idx="11">
                  <c:v>6.5556040015053565</c:v>
                </c:pt>
                <c:pt idx="12">
                  <c:v>3.1033550233445681</c:v>
                </c:pt>
                <c:pt idx="13">
                  <c:v>9.9943215504888827E-2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69-43DB-BCD9-A3EF07086332}"/>
            </c:ext>
          </c:extLst>
        </c:ser>
        <c:ser>
          <c:idx val="2"/>
          <c:order val="2"/>
          <c:tx>
            <c:strRef>
              <c:f>'3. Country data'!$F$305</c:f>
              <c:strCache>
                <c:ptCount val="1"/>
                <c:pt idx="0">
                  <c:v>Quota costs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'3. Country data'!$C$306:$C$319</c:f>
              <c:strCache>
                <c:ptCount val="14"/>
                <c:pt idx="0">
                  <c:v>IN-2AS</c:v>
                </c:pt>
                <c:pt idx="1">
                  <c:v>IN-6AS</c:v>
                </c:pt>
                <c:pt idx="2">
                  <c:v>IN-2GU</c:v>
                </c:pt>
                <c:pt idx="3">
                  <c:v>IN-8GU</c:v>
                </c:pt>
                <c:pt idx="4">
                  <c:v>IN-2KA</c:v>
                </c:pt>
                <c:pt idx="5">
                  <c:v>IN-6KA</c:v>
                </c:pt>
                <c:pt idx="6">
                  <c:v>IN-2OD</c:v>
                </c:pt>
                <c:pt idx="7">
                  <c:v>IN-5OD</c:v>
                </c:pt>
                <c:pt idx="8">
                  <c:v>IN-2UP</c:v>
                </c:pt>
                <c:pt idx="9">
                  <c:v>IN-4UP</c:v>
                </c:pt>
                <c:pt idx="10">
                  <c:v>IN-2HA</c:v>
                </c:pt>
                <c:pt idx="11">
                  <c:v>IN-20HA</c:v>
                </c:pt>
                <c:pt idx="12">
                  <c:v>IN-60CF</c:v>
                </c:pt>
                <c:pt idx="13">
                  <c:v>IN-300CF</c:v>
                </c:pt>
              </c:strCache>
            </c:strRef>
          </c:cat>
          <c:val>
            <c:numRef>
              <c:f>'3. Country data'!$F$306:$F$317</c:f>
              <c:numCache>
                <c:formatCode>0.0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69-43DB-BCD9-A3EF07086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737664"/>
        <c:axId val="48739840"/>
      </c:barChart>
      <c:lineChart>
        <c:grouping val="standard"/>
        <c:varyColors val="0"/>
        <c:ser>
          <c:idx val="3"/>
          <c:order val="3"/>
          <c:tx>
            <c:strRef>
              <c:f>'3. Country data'!$G$305</c:f>
              <c:strCache>
                <c:ptCount val="1"/>
                <c:pt idx="0">
                  <c:v>Milk price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'3. Country data'!$C$306:$C$317</c:f>
              <c:strCache>
                <c:ptCount val="12"/>
                <c:pt idx="0">
                  <c:v>IN-2AS</c:v>
                </c:pt>
                <c:pt idx="1">
                  <c:v>IN-6AS</c:v>
                </c:pt>
                <c:pt idx="2">
                  <c:v>IN-2GU</c:v>
                </c:pt>
                <c:pt idx="3">
                  <c:v>IN-8GU</c:v>
                </c:pt>
                <c:pt idx="4">
                  <c:v>IN-2KA</c:v>
                </c:pt>
                <c:pt idx="5">
                  <c:v>IN-6KA</c:v>
                </c:pt>
                <c:pt idx="6">
                  <c:v>IN-2OD</c:v>
                </c:pt>
                <c:pt idx="7">
                  <c:v>IN-5OD</c:v>
                </c:pt>
                <c:pt idx="8">
                  <c:v>IN-2UP</c:v>
                </c:pt>
                <c:pt idx="9">
                  <c:v>IN-4UP</c:v>
                </c:pt>
                <c:pt idx="10">
                  <c:v>IN-2HA</c:v>
                </c:pt>
                <c:pt idx="11">
                  <c:v>IN-20HA</c:v>
                </c:pt>
              </c:strCache>
            </c:strRef>
          </c:cat>
          <c:val>
            <c:numRef>
              <c:f>'3. Country data'!$G$306:$G$319</c:f>
              <c:numCache>
                <c:formatCode>0.0</c:formatCode>
                <c:ptCount val="14"/>
                <c:pt idx="0">
                  <c:v>55.516526602300694</c:v>
                </c:pt>
                <c:pt idx="1">
                  <c:v>54.709681406294038</c:v>
                </c:pt>
                <c:pt idx="2">
                  <c:v>58.165973384000296</c:v>
                </c:pt>
                <c:pt idx="3">
                  <c:v>50.148305022413531</c:v>
                </c:pt>
                <c:pt idx="4">
                  <c:v>47.799733337420562</c:v>
                </c:pt>
                <c:pt idx="5">
                  <c:v>47.79973333742057</c:v>
                </c:pt>
                <c:pt idx="6">
                  <c:v>41.447447432628593</c:v>
                </c:pt>
                <c:pt idx="7">
                  <c:v>42.78814559695428</c:v>
                </c:pt>
                <c:pt idx="8">
                  <c:v>43.998911974255542</c:v>
                </c:pt>
                <c:pt idx="9">
                  <c:v>43.439301301889046</c:v>
                </c:pt>
                <c:pt idx="10">
                  <c:v>44.238208489520225</c:v>
                </c:pt>
                <c:pt idx="11">
                  <c:v>47.694502412309809</c:v>
                </c:pt>
                <c:pt idx="12">
                  <c:v>48.156902841126453</c:v>
                </c:pt>
                <c:pt idx="13">
                  <c:v>52.076650746799544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069-43DB-BCD9-A3EF07086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737664"/>
        <c:axId val="48739840"/>
      </c:lineChart>
      <c:catAx>
        <c:axId val="48737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8739840"/>
        <c:crosses val="autoZero"/>
        <c:auto val="1"/>
        <c:lblAlgn val="ctr"/>
        <c:lblOffset val="100"/>
        <c:noMultiLvlLbl val="0"/>
      </c:catAx>
      <c:valAx>
        <c:axId val="487398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de-DE" b="0"/>
                  <a:t>USD / 100 kg milk (ECM)</a:t>
                </a:r>
              </a:p>
            </c:rich>
          </c:tx>
          <c:layout>
            <c:manualLayout>
              <c:xMode val="edge"/>
              <c:yMode val="edge"/>
              <c:x val="1.0248989146626948E-3"/>
              <c:y val="0.2288417563065927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48737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6.8191268191268195E-2"/>
          <c:y val="0.10997272657128616"/>
          <c:w val="0.9318087318087318"/>
          <c:h val="0.13413078692016672"/>
        </c:manualLayout>
      </c:layout>
      <c:overlay val="0"/>
      <c:txPr>
        <a:bodyPr/>
        <a:lstStyle/>
        <a:p>
          <a:pPr>
            <a:defRPr sz="1600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0.08524</cdr:x>
      <cdr:y>2.18799E-7</cdr:y>
    </cdr:from>
    <cdr:to>
      <cdr:x>0.75884</cdr:x>
      <cdr:y>0.10201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668135" y="1"/>
          <a:ext cx="5279866" cy="4662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endParaRPr lang="de-DE" sz="20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11/19/2018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11/19/2018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92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01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11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96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84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A8AAB-0694-4B78-8FC8-3950FAED070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422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52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73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29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E1C15-F075-4E06-B0D2-1A87B694094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69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7F82E-28F7-4B17-ACB4-0D3CCF27D605}" type="datetimeFigureOut">
              <a:rPr lang="en-US"/>
              <a:pPr>
                <a:defRPr/>
              </a:pPr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3C55B-EBD1-477F-80A5-221A546D6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9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C88CEA77-4586-4E04-81A9-B829D3A57525}" type="datetimeFigureOut">
              <a:rPr lang="en-US" smtClean="0"/>
              <a:pPr/>
              <a:t>11/19/2018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CA4A3A83-1094-409F-AF37-70B408348D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40046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9D0E9-2C1E-4700-8537-7F79F3B15FBE}" type="datetime1">
              <a:rPr lang="en-US"/>
              <a:pPr>
                <a:defRPr/>
              </a:pPr>
              <a:t>11/19/2018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1E646-32FB-47DA-BE96-448221979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7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4" r:id="rId9"/>
    <p:sldLayoutId id="2147483715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5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210" y="5880944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96" y="76200"/>
            <a:ext cx="9108504" cy="1445419"/>
          </a:xfrm>
        </p:spPr>
        <p:txBody>
          <a:bodyPr/>
          <a:lstStyle/>
          <a:p>
            <a:r>
              <a:rPr lang="en-GB" b="1" dirty="0"/>
              <a:t>Animal nutrition approaches for profitable livestock operations and sustainable rural livelihoods</a:t>
            </a:r>
          </a:p>
          <a:p>
            <a:endParaRPr lang="en-US" dirty="0"/>
          </a:p>
          <a:p>
            <a:r>
              <a:rPr lang="en-GB" sz="1800" dirty="0" err="1"/>
              <a:t>Blümmel</a:t>
            </a:r>
            <a:r>
              <a:rPr lang="en-GB" sz="1800" dirty="0"/>
              <a:t>, M.</a:t>
            </a:r>
            <a:r>
              <a:rPr lang="en-GB" sz="1800" baseline="30000" dirty="0"/>
              <a:t>1</a:t>
            </a:r>
            <a:r>
              <a:rPr lang="en-GB" sz="1800" dirty="0"/>
              <a:t>, Garg, M.R.,</a:t>
            </a:r>
            <a:r>
              <a:rPr lang="en-GB" sz="1800" baseline="30000" dirty="0"/>
              <a:t>2</a:t>
            </a:r>
            <a:r>
              <a:rPr lang="en-GB" sz="1800" dirty="0"/>
              <a:t> Jones, C.</a:t>
            </a:r>
            <a:r>
              <a:rPr lang="en-GB" sz="1800" baseline="30000" dirty="0"/>
              <a:t>1</a:t>
            </a:r>
            <a:r>
              <a:rPr lang="en-GB" sz="1800" dirty="0"/>
              <a:t>, Baltenweck, I.</a:t>
            </a:r>
            <a:r>
              <a:rPr lang="en-GB" sz="1800" baseline="30000" dirty="0"/>
              <a:t>1</a:t>
            </a:r>
            <a:r>
              <a:rPr lang="en-GB" sz="1800" dirty="0"/>
              <a:t> and Staal, S.</a:t>
            </a:r>
            <a:r>
              <a:rPr lang="en-GB" sz="1800" baseline="30000" dirty="0"/>
              <a:t>1</a:t>
            </a:r>
            <a:endParaRPr lang="en-US" sz="1800" dirty="0"/>
          </a:p>
          <a:p>
            <a:r>
              <a:rPr lang="en-GB" sz="1600" dirty="0"/>
              <a:t>International Livestock Research Institute</a:t>
            </a:r>
            <a:endParaRPr lang="en-US" sz="1600" dirty="0"/>
          </a:p>
          <a:p>
            <a:r>
              <a:rPr lang="en-GB" sz="1600" dirty="0"/>
              <a:t>National Dairy Development Board</a:t>
            </a:r>
            <a:r>
              <a:rPr lang="en-GB" sz="1600" baseline="30000" dirty="0"/>
              <a:t>-2</a:t>
            </a:r>
            <a:r>
              <a:rPr lang="en-GB" sz="1600" dirty="0"/>
              <a:t>, India</a:t>
            </a:r>
          </a:p>
          <a:p>
            <a:r>
              <a:rPr lang="en-GB" sz="1600" dirty="0"/>
              <a:t>Indian Animal Nutrition Association </a:t>
            </a:r>
            <a:r>
              <a:rPr lang="en-US" sz="1600" dirty="0"/>
              <a:t>XI Biennial Conference, Patna, India, 19-21 November 2018 </a:t>
            </a:r>
          </a:p>
          <a:p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3598862"/>
            <a:ext cx="9144000" cy="2116138"/>
            <a:chOff x="0" y="3598862"/>
            <a:chExt cx="9144000" cy="211613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598862"/>
              <a:ext cx="3048000" cy="2116138"/>
            </a:xfrm>
            <a:prstGeom prst="rect">
              <a:avLst/>
            </a:prstGeom>
          </p:spPr>
        </p:pic>
        <p:pic>
          <p:nvPicPr>
            <p:cNvPr id="2050" name="Picture 2" descr="C:\Users\zsewunet\Downloads\4189986967_eb3e1b1848_b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46193" y="3598862"/>
              <a:ext cx="3724275" cy="2116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4178"/>
              <a:ext cx="2147215" cy="2110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" y="-92058"/>
            <a:ext cx="9144000" cy="1072786"/>
          </a:xfrm>
        </p:spPr>
        <p:txBody>
          <a:bodyPr/>
          <a:lstStyle/>
          <a:p>
            <a:r>
              <a:rPr lang="en-GB" dirty="0"/>
              <a:t>Variations in forage quality in 84 forage gene bank accessions of Napier from a single cut </a:t>
            </a:r>
            <a:br>
              <a:rPr lang="en-US" dirty="0"/>
            </a:br>
            <a:endParaRPr lang="en-U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5656" y="16005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20688" y="15285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271881"/>
              </p:ext>
            </p:extLst>
          </p:nvPr>
        </p:nvGraphicFramePr>
        <p:xfrm>
          <a:off x="645741" y="1916832"/>
          <a:ext cx="7886699" cy="2497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1875">
                  <a:extLst>
                    <a:ext uri="{9D8B030D-6E8A-4147-A177-3AD203B41FA5}">
                      <a16:colId xmlns:a16="http://schemas.microsoft.com/office/drawing/2014/main" val="948247532"/>
                    </a:ext>
                  </a:extLst>
                </a:gridCol>
                <a:gridCol w="1834446">
                  <a:extLst>
                    <a:ext uri="{9D8B030D-6E8A-4147-A177-3AD203B41FA5}">
                      <a16:colId xmlns:a16="http://schemas.microsoft.com/office/drawing/2014/main" val="30349005"/>
                    </a:ext>
                  </a:extLst>
                </a:gridCol>
                <a:gridCol w="1834446">
                  <a:extLst>
                    <a:ext uri="{9D8B030D-6E8A-4147-A177-3AD203B41FA5}">
                      <a16:colId xmlns:a16="http://schemas.microsoft.com/office/drawing/2014/main" val="4047543924"/>
                    </a:ext>
                  </a:extLst>
                </a:gridCol>
                <a:gridCol w="1925932">
                  <a:extLst>
                    <a:ext uri="{9D8B030D-6E8A-4147-A177-3AD203B41FA5}">
                      <a16:colId xmlns:a16="http://schemas.microsoft.com/office/drawing/2014/main" val="1031495546"/>
                    </a:ext>
                  </a:extLst>
                </a:gridCol>
              </a:tblGrid>
              <a:tr h="2552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Trait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Mean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Range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479770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Leaf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Stem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75543077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Crude protein (%)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16.5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5.9 to 23.6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6.4 to 20. 9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38193914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IVOMD (%)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62.1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53.7 to 68.0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54.1 to 73.0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86187949"/>
                  </a:ext>
                </a:extLst>
              </a:tr>
              <a:tr h="25527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ME (MJ/kg DM)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8.6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>
                          <a:effectLst/>
                        </a:rPr>
                        <a:t>7.8 to 9.7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2400" dirty="0">
                          <a:effectLst/>
                        </a:rPr>
                        <a:t>7.8 to 10.4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150948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4776708" y="5517232"/>
            <a:ext cx="1945149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(Jones et al., 2018)</a:t>
            </a:r>
          </a:p>
        </p:txBody>
      </p:sp>
    </p:spTree>
    <p:extLst>
      <p:ext uri="{BB962C8B-B14F-4D97-AF65-F5344CB8AC3E}">
        <p14:creationId xmlns:p14="http://schemas.microsoft.com/office/powerpoint/2010/main" val="1837575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" y="-20050"/>
            <a:ext cx="9144000" cy="1072786"/>
          </a:xfrm>
        </p:spPr>
        <p:txBody>
          <a:bodyPr/>
          <a:lstStyle/>
          <a:p>
            <a:r>
              <a:rPr lang="en-US" sz="2800" dirty="0"/>
              <a:t>Breeding advance in dual purpose maize stover fodder quality relative to different sorghum stover traded in rainfed India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75656" y="16005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20688" y="15285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971600" y="1268760"/>
          <a:ext cx="7885112" cy="5472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Prism 6" r:id="rId3" imgW="7885171" imgH="5458134" progId="Prism6.Document">
                  <p:embed/>
                </p:oleObj>
              </mc:Choice>
              <mc:Fallback>
                <p:oleObj name="Prism 6" r:id="rId3" imgW="7885171" imgH="5458134" progId="Prism6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1268760"/>
                        <a:ext cx="7885112" cy="5472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0967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708" y="1459523"/>
            <a:ext cx="4565292" cy="5148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76200"/>
            <a:ext cx="8259056" cy="1001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54" dirty="0">
                <a:solidFill>
                  <a:schemeClr val="bg1"/>
                </a:solidFill>
              </a:rPr>
              <a:t>Leveraging spin-off technologies from 2</a:t>
            </a:r>
            <a:r>
              <a:rPr lang="en-US" sz="2954" baseline="30000" dirty="0">
                <a:solidFill>
                  <a:schemeClr val="bg1"/>
                </a:solidFill>
              </a:rPr>
              <a:t>nd</a:t>
            </a:r>
            <a:r>
              <a:rPr lang="en-US" sz="2954" dirty="0">
                <a:solidFill>
                  <a:schemeClr val="bg1"/>
                </a:solidFill>
              </a:rPr>
              <a:t> generation</a:t>
            </a:r>
          </a:p>
          <a:p>
            <a:r>
              <a:rPr lang="en-US" sz="2954" dirty="0">
                <a:solidFill>
                  <a:schemeClr val="bg1"/>
                </a:solidFill>
              </a:rPr>
              <a:t>	for deconstructing ligno-cellulosic biomass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1496973"/>
            <a:ext cx="39356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indent="-263776">
              <a:buFont typeface="Arial" panose="020B0604020202020204" pitchFamily="34" charset="0"/>
              <a:buChar char="•"/>
            </a:pPr>
            <a:r>
              <a:rPr lang="en-US" dirty="0"/>
              <a:t>10 – 50 Billion tons biomass annually and about </a:t>
            </a:r>
            <a:r>
              <a:rPr lang="en-US" u="sng" dirty="0"/>
              <a:t>4 Billion tons are from crop residues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en-US" dirty="0"/>
          </a:p>
          <a:p>
            <a:pPr marL="263776" indent="-263776" algn="just">
              <a:buFont typeface="Arial" panose="020B0604020202020204" pitchFamily="34" charset="0"/>
              <a:buChar char="•"/>
            </a:pPr>
            <a:r>
              <a:rPr lang="en-US" u="sng" dirty="0"/>
              <a:t>Billions of $ investment </a:t>
            </a:r>
            <a:r>
              <a:rPr lang="en-US" dirty="0"/>
              <a:t>to leverage for different steps along the value chain starting from collection of high bulk low density feed stocks to bio-manufacturing and de novo synthesis of enzymes 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en-US" dirty="0"/>
          </a:p>
          <a:p>
            <a:pPr marL="263776" indent="-263776" algn="just">
              <a:buFont typeface="Arial" panose="020B0604020202020204" pitchFamily="34" charset="0"/>
              <a:buChar char="•"/>
            </a:pPr>
            <a:r>
              <a:rPr lang="en-US" dirty="0"/>
              <a:t>Dissolve boundaries between food-feed-fodder,  livestock species and even animal and human nutrition </a:t>
            </a:r>
          </a:p>
          <a:p>
            <a:pPr marL="316531" indent="-316531">
              <a:buFont typeface="Arial" panose="020B0604020202020204" pitchFamily="34" charset="0"/>
              <a:buChar char="•"/>
            </a:pPr>
            <a:endParaRPr lang="en-US" dirty="0"/>
          </a:p>
          <a:p>
            <a:pPr marL="316531" indent="-316531">
              <a:buFont typeface="Arial" panose="020B0604020202020204" pitchFamily="34" charset="0"/>
              <a:buChar char="•"/>
            </a:pPr>
            <a:r>
              <a:rPr lang="en-US" dirty="0"/>
              <a:t>Potential game changer technologies </a:t>
            </a:r>
          </a:p>
        </p:txBody>
      </p:sp>
    </p:spTree>
    <p:extLst>
      <p:ext uri="{BB962C8B-B14F-4D97-AF65-F5344CB8AC3E}">
        <p14:creationId xmlns:p14="http://schemas.microsoft.com/office/powerpoint/2010/main" val="217684541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4" y="152400"/>
            <a:ext cx="8570246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63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13095"/>
            <a:ext cx="3724795" cy="243874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Leveraging 2</a:t>
            </a:r>
            <a:r>
              <a:rPr lang="en-GB" baseline="30000" dirty="0"/>
              <a:t>nd</a:t>
            </a:r>
            <a:r>
              <a:rPr lang="en-GB" dirty="0"/>
              <a:t> generation biofuel 				technologies </a:t>
            </a:r>
            <a:br>
              <a:rPr lang="en-GB" dirty="0"/>
            </a:br>
            <a:endParaRPr lang="en-GB" dirty="0"/>
          </a:p>
        </p:txBody>
      </p:sp>
      <p:sp>
        <p:nvSpPr>
          <p:cNvPr id="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363272" cy="4572000"/>
          </a:xfrm>
        </p:spPr>
        <p:txBody>
          <a:bodyPr/>
          <a:lstStyle/>
          <a:p>
            <a:pPr marL="400050" lvl="2" indent="0">
              <a:buNone/>
            </a:pPr>
            <a:r>
              <a:rPr lang="en-US" dirty="0"/>
              <a:t>	</a:t>
            </a:r>
          </a:p>
          <a:p>
            <a:pPr marL="400050" lvl="2" indent="0">
              <a:buNone/>
            </a:pPr>
            <a:endParaRPr lang="en-US" dirty="0"/>
          </a:p>
          <a:p>
            <a:pPr marL="400050" lvl="2" indent="0">
              <a:buNone/>
            </a:pPr>
            <a:r>
              <a:rPr lang="en-US" dirty="0"/>
              <a:t>					</a:t>
            </a:r>
            <a:r>
              <a:rPr lang="en-US" sz="1600" dirty="0"/>
              <a:t>Steam Explosion Treatment </a:t>
            </a:r>
          </a:p>
          <a:p>
            <a:pPr marL="400050" lvl="2" indent="0">
              <a:buNone/>
            </a:pPr>
            <a:r>
              <a:rPr lang="en-US" sz="1600" dirty="0"/>
              <a:t>					[</a:t>
            </a:r>
            <a:r>
              <a:rPr lang="en-US" sz="1600" dirty="0" err="1"/>
              <a:t>Nagarjuna</a:t>
            </a:r>
            <a:r>
              <a:rPr lang="en-US" sz="1600" dirty="0"/>
              <a:t> Fertilizer] 					</a:t>
            </a:r>
          </a:p>
          <a:p>
            <a:pPr marL="400050" lvl="2" indent="0">
              <a:buNone/>
            </a:pPr>
            <a:r>
              <a:rPr lang="en-US" sz="1600" dirty="0"/>
              <a:t>					 Ammonia Fiber Expansion (AFEX)</a:t>
            </a:r>
          </a:p>
          <a:p>
            <a:pPr marL="400050" lvl="2" indent="0">
              <a:buNone/>
            </a:pPr>
            <a:r>
              <a:rPr lang="en-US" sz="1600" dirty="0"/>
              <a:t>					[Michigan Biotechnology Institute] </a:t>
            </a:r>
          </a:p>
          <a:p>
            <a:pPr marL="400050" lvl="2" indent="0">
              <a:buNone/>
            </a:pPr>
            <a:endParaRPr lang="en-US" sz="1600" dirty="0"/>
          </a:p>
          <a:p>
            <a:pPr marL="400050" lvl="2" indent="0">
              <a:buNone/>
            </a:pPr>
            <a:r>
              <a:rPr lang="en-US" sz="1600" dirty="0"/>
              <a:t>					2-Chemical Combination Treatment</a:t>
            </a:r>
          </a:p>
          <a:p>
            <a:pPr marL="400050" lvl="2" indent="0">
              <a:lnSpc>
                <a:spcPct val="150000"/>
              </a:lnSpc>
              <a:buNone/>
            </a:pPr>
            <a:r>
              <a:rPr lang="en-US" sz="1600" dirty="0"/>
              <a:t>					[Indian Institute for Chemical Technology,</a:t>
            </a:r>
          </a:p>
          <a:p>
            <a:pPr marL="400050" lvl="2" indent="0">
              <a:lnSpc>
                <a:spcPct val="150000"/>
              </a:lnSpc>
              <a:buNone/>
            </a:pPr>
            <a:r>
              <a:rPr lang="en-US" sz="1600" dirty="0"/>
              <a:t>					joint patent application with ILRI under 					consideration]</a:t>
            </a:r>
          </a:p>
          <a:p>
            <a:pPr marL="400050" lvl="2" indent="0">
              <a:buNone/>
            </a:pPr>
            <a:r>
              <a:rPr lang="en-US" sz="1600" dirty="0"/>
              <a:t>					</a:t>
            </a:r>
          </a:p>
        </p:txBody>
      </p:sp>
      <p:sp>
        <p:nvSpPr>
          <p:cNvPr id="8" name="Rectangle 7"/>
          <p:cNvSpPr/>
          <p:nvPr/>
        </p:nvSpPr>
        <p:spPr>
          <a:xfrm>
            <a:off x="2843808" y="3962400"/>
            <a:ext cx="1440160" cy="1103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283968" y="2780928"/>
            <a:ext cx="504056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283968" y="3429000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283968" y="3789040"/>
            <a:ext cx="648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791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1828801"/>
          <a:ext cx="8610600" cy="304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9336">
                  <a:extLst>
                    <a:ext uri="{9D8B030D-6E8A-4147-A177-3AD203B41FA5}">
                      <a16:colId xmlns:a16="http://schemas.microsoft.com/office/drawing/2014/main" val="3042420943"/>
                    </a:ext>
                  </a:extLst>
                </a:gridCol>
                <a:gridCol w="425264">
                  <a:extLst>
                    <a:ext uri="{9D8B030D-6E8A-4147-A177-3AD203B41FA5}">
                      <a16:colId xmlns:a16="http://schemas.microsoft.com/office/drawing/2014/main" val="1576602426"/>
                    </a:ext>
                  </a:extLst>
                </a:gridCol>
                <a:gridCol w="1574591">
                  <a:extLst>
                    <a:ext uri="{9D8B030D-6E8A-4147-A177-3AD203B41FA5}">
                      <a16:colId xmlns:a16="http://schemas.microsoft.com/office/drawing/2014/main" val="1543694189"/>
                    </a:ext>
                  </a:extLst>
                </a:gridCol>
                <a:gridCol w="1778209">
                  <a:extLst>
                    <a:ext uri="{9D8B030D-6E8A-4147-A177-3AD203B41FA5}">
                      <a16:colId xmlns:a16="http://schemas.microsoft.com/office/drawing/2014/main" val="1545356887"/>
                    </a:ext>
                  </a:extLst>
                </a:gridCol>
                <a:gridCol w="1265047">
                  <a:extLst>
                    <a:ext uri="{9D8B030D-6E8A-4147-A177-3AD203B41FA5}">
                      <a16:colId xmlns:a16="http://schemas.microsoft.com/office/drawing/2014/main" val="576397758"/>
                    </a:ext>
                  </a:extLst>
                </a:gridCol>
                <a:gridCol w="1478153">
                  <a:extLst>
                    <a:ext uri="{9D8B030D-6E8A-4147-A177-3AD203B41FA5}">
                      <a16:colId xmlns:a16="http://schemas.microsoft.com/office/drawing/2014/main" val="658169100"/>
                    </a:ext>
                  </a:extLst>
                </a:gridCol>
              </a:tblGrid>
              <a:tr h="7966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Spin-off technology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i="1" dirty="0">
                          <a:effectLst/>
                        </a:rPr>
                        <a:t>In vitro </a:t>
                      </a:r>
                      <a:r>
                        <a:rPr lang="en-IN" sz="1800" dirty="0">
                          <a:effectLst/>
                        </a:rPr>
                        <a:t>GP after 48 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(ml/200 mg)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True IVOMD after 48 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(%)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788574"/>
                  </a:ext>
                </a:extLst>
              </a:tr>
              <a:tr h="6171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U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U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16728"/>
                  </a:ext>
                </a:extLst>
              </a:tr>
              <a:tr h="501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Steam Treatment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48.6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53.6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62.9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71.8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68949742"/>
                  </a:ext>
                </a:extLst>
              </a:tr>
              <a:tr h="5011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AFEX Treatment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10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42.9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51.5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65.1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84.4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880513"/>
                  </a:ext>
                </a:extLst>
              </a:tr>
              <a:tr h="63184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2CC Treatment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11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39.7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66.7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55.9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94.1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468100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52400" y="0"/>
            <a:ext cx="8839200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Summary of effects of steam, ammonia fiber expansion and 2CC treatment on </a:t>
            </a:r>
            <a:r>
              <a:rPr lang="en-US" sz="2000" b="1" i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in vitro</a:t>
            </a:r>
            <a:r>
              <a:rPr lang="en-US" sz="2000" b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gas production (GP) and true </a:t>
            </a:r>
            <a:r>
              <a:rPr lang="en-US" sz="2000" b="1" i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in vitro</a:t>
            </a:r>
            <a:r>
              <a:rPr lang="en-US" sz="2000" b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digestibility</a:t>
            </a:r>
            <a:r>
              <a:rPr lang="en-US" sz="2000" b="1" baseline="30000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-1</a:t>
            </a:r>
            <a:r>
              <a:rPr lang="en-US" sz="2000" b="1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 (IVOMD) after 48 h of incubation. U = untreated; T = Treated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5237843"/>
            <a:ext cx="861060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aseline="30000" dirty="0">
                <a:ea typeface="Calibri" panose="020F0502020204030204" pitchFamily="34" charset="0"/>
                <a:cs typeface="Mangal" panose="02040503050203030202" pitchFamily="18" charset="0"/>
              </a:rPr>
              <a:t>-1</a:t>
            </a:r>
            <a:r>
              <a:rPr lang="en-US" sz="1400" dirty="0">
                <a:ea typeface="Calibri" panose="020F0502020204030204" pitchFamily="34" charset="0"/>
                <a:cs typeface="Mangal" panose="02040503050203030202" pitchFamily="18" charset="0"/>
              </a:rPr>
              <a:t>The average difference between true and apparent IVOMD is about 12.9 percentage units (van Soest, 94). 	Increments in digestibility were similar independent of expression as apparent or true digestibility.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5201147" y="6019800"/>
            <a:ext cx="1885453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Blümmel et al. (2018)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54208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7504" y="32135"/>
            <a:ext cx="8839200" cy="948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600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Intake and weight gain in sheep fed complete diets consisting of 	70% untreated and steam and 2CCT treated rice straw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5237843"/>
            <a:ext cx="8610600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aseline="30000" dirty="0">
                <a:ea typeface="Calibri" panose="020F0502020204030204" pitchFamily="34" charset="0"/>
                <a:cs typeface="Mangal" panose="02040503050203030202" pitchFamily="18" charset="0"/>
              </a:rPr>
              <a:t>-</a:t>
            </a:r>
            <a:endParaRPr lang="en-US" sz="1400" dirty="0"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175591"/>
              </p:ext>
            </p:extLst>
          </p:nvPr>
        </p:nvGraphicFramePr>
        <p:xfrm>
          <a:off x="827584" y="1274400"/>
          <a:ext cx="7906186" cy="5394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Prism 6" r:id="rId4" imgW="8735812" imgH="5873032" progId="Prism6.Document">
                  <p:embed/>
                </p:oleObj>
              </mc:Choice>
              <mc:Fallback>
                <p:oleObj name="Prism 6" r:id="rId4" imgW="8735812" imgH="587303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7584" y="1274400"/>
                        <a:ext cx="7906186" cy="5394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8226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2400" y="-54873"/>
            <a:ext cx="8839200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dirty="0">
                <a:solidFill>
                  <a:schemeClr val="bg1"/>
                </a:solidFill>
                <a:ea typeface="Calibri" panose="020F0502020204030204" pitchFamily="34" charset="0"/>
                <a:cs typeface="Mangal" panose="02040503050203030202" pitchFamily="18" charset="0"/>
              </a:rPr>
              <a:t>Would rice straw with a digestibility of more than 80% still burn?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85" y="1412776"/>
            <a:ext cx="782003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81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0264"/>
            <a:ext cx="8507288" cy="1143000"/>
          </a:xfrm>
        </p:spPr>
        <p:txBody>
          <a:bodyPr/>
          <a:lstStyle/>
          <a:p>
            <a:r>
              <a:rPr lang="en-US" dirty="0"/>
              <a:t>Improve feed biomass quality: support plant breeding, upgrading </a:t>
            </a:r>
            <a:r>
              <a:rPr lang="en-US" dirty="0" err="1"/>
              <a:t>ligno</a:t>
            </a:r>
            <a:r>
              <a:rPr lang="en-US" dirty="0"/>
              <a:t>-cellulosic biomass</a:t>
            </a:r>
            <a:br>
              <a:rPr lang="en-US" dirty="0"/>
            </a:br>
            <a:r>
              <a:rPr lang="en-US" dirty="0"/>
              <a:t>Improving economics of feeding through 	animal nutrition approaches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630715" y="1687894"/>
            <a:ext cx="7757709" cy="296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Co-operation of animal nutrition and plant improvement can contribute significantly to more feed biomass with</a:t>
            </a:r>
          </a:p>
          <a:p>
            <a:pPr algn="ctr">
              <a:lnSpc>
                <a:spcPts val="3200"/>
              </a:lnSpc>
            </a:pPr>
            <a:r>
              <a:rPr lang="en-US" sz="2400" dirty="0"/>
              <a:t>higher fodder quality </a:t>
            </a:r>
          </a:p>
          <a:p>
            <a:pPr marL="457200" indent="-457200" algn="ctr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 algn="ctr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Potential game changer technologies to be harvested from 2</a:t>
            </a:r>
            <a:r>
              <a:rPr lang="en-US" sz="2400" baseline="30000" dirty="0"/>
              <a:t>nd</a:t>
            </a:r>
            <a:r>
              <a:rPr lang="en-US" sz="2400" dirty="0"/>
              <a:t> generation biofuel  - animal nutritionists</a:t>
            </a:r>
          </a:p>
          <a:p>
            <a:pPr algn="ctr">
              <a:lnSpc>
                <a:spcPts val="3200"/>
              </a:lnSpc>
            </a:pPr>
            <a:r>
              <a:rPr lang="en-US" sz="2400" dirty="0"/>
              <a:t>		need to be the driver!         </a:t>
            </a:r>
          </a:p>
        </p:txBody>
      </p:sp>
    </p:spTree>
    <p:extLst>
      <p:ext uri="{BB962C8B-B14F-4D97-AF65-F5344CB8AC3E}">
        <p14:creationId xmlns:p14="http://schemas.microsoft.com/office/powerpoint/2010/main" val="489948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143000"/>
          </a:xfrm>
        </p:spPr>
        <p:txBody>
          <a:bodyPr/>
          <a:lstStyle/>
          <a:p>
            <a:r>
              <a:rPr lang="en-US" dirty="0"/>
              <a:t>Improving on-farm feeding, matching and 	 balancing nutrients and animal performance  performance        </a:t>
            </a:r>
            <a:br>
              <a:rPr lang="en-US" dirty="0"/>
            </a:br>
            <a:r>
              <a:rPr lang="en-US" dirty="0"/>
              <a:t>nimal nutrition approaches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414691" y="1277853"/>
            <a:ext cx="8621805" cy="337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Ration Balancing: a comprehensive approach of NDDB to apply animal nutrition principles to improve on-farm feeding:     </a:t>
            </a:r>
          </a:p>
          <a:p>
            <a:pPr marL="1828800" lvl="3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828800" lvl="3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Increase in production</a:t>
            </a:r>
          </a:p>
          <a:p>
            <a:pPr lvl="3">
              <a:lnSpc>
                <a:spcPts val="3200"/>
              </a:lnSpc>
            </a:pPr>
            <a:endParaRPr lang="en-US" sz="2000" dirty="0"/>
          </a:p>
          <a:p>
            <a:pPr marL="1828800" lvl="3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Increase in economics of dairy and its components</a:t>
            </a:r>
          </a:p>
          <a:p>
            <a:pPr marL="1828800" lvl="3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828800" lvl="3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 Positive associated effects   </a:t>
            </a:r>
          </a:p>
        </p:txBody>
      </p:sp>
    </p:spTree>
    <p:extLst>
      <p:ext uri="{BB962C8B-B14F-4D97-AF65-F5344CB8AC3E}">
        <p14:creationId xmlns:p14="http://schemas.microsoft.com/office/powerpoint/2010/main" val="3371800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		Structure of Presentation 	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9512" y="1484784"/>
            <a:ext cx="7757709" cy="46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costs as challenge to livestock producers and therefore animal nutritionist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Improving economics of feeding through animal nutrition approaches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resourcing and feeding at the interface where positive and negative effects from livestock are negotiated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interventions and wider livelihood implication       </a:t>
            </a:r>
          </a:p>
        </p:txBody>
      </p:sp>
    </p:spTree>
    <p:extLst>
      <p:ext uri="{BB962C8B-B14F-4D97-AF65-F5344CB8AC3E}">
        <p14:creationId xmlns:p14="http://schemas.microsoft.com/office/powerpoint/2010/main" val="1186903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856984" cy="1143000"/>
          </a:xfrm>
        </p:spPr>
        <p:txBody>
          <a:bodyPr/>
          <a:lstStyle/>
          <a:p>
            <a:r>
              <a:rPr lang="en-US" dirty="0"/>
              <a:t>Summary of key dairy productivity variables   after implementing ration balancing (RB) feeding, matching and 	 balancing nutrients and animal performance        </a:t>
            </a:r>
            <a:br>
              <a:rPr lang="en-US" dirty="0"/>
            </a:br>
            <a:r>
              <a:rPr lang="en-US" dirty="0"/>
              <a:t>nimal nutrition approaches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614420"/>
              </p:ext>
            </p:extLst>
          </p:nvPr>
        </p:nvGraphicFramePr>
        <p:xfrm>
          <a:off x="601216" y="1556792"/>
          <a:ext cx="7931224" cy="3773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5923">
                  <a:extLst>
                    <a:ext uri="{9D8B030D-6E8A-4147-A177-3AD203B41FA5}">
                      <a16:colId xmlns:a16="http://schemas.microsoft.com/office/drawing/2014/main" val="2916831601"/>
                    </a:ext>
                  </a:extLst>
                </a:gridCol>
                <a:gridCol w="1313003">
                  <a:extLst>
                    <a:ext uri="{9D8B030D-6E8A-4147-A177-3AD203B41FA5}">
                      <a16:colId xmlns:a16="http://schemas.microsoft.com/office/drawing/2014/main" val="383570203"/>
                    </a:ext>
                  </a:extLst>
                </a:gridCol>
                <a:gridCol w="1158532">
                  <a:extLst>
                    <a:ext uri="{9D8B030D-6E8A-4147-A177-3AD203B41FA5}">
                      <a16:colId xmlns:a16="http://schemas.microsoft.com/office/drawing/2014/main" val="2009647481"/>
                    </a:ext>
                  </a:extLst>
                </a:gridCol>
                <a:gridCol w="1129716">
                  <a:extLst>
                    <a:ext uri="{9D8B030D-6E8A-4147-A177-3AD203B41FA5}">
                      <a16:colId xmlns:a16="http://schemas.microsoft.com/office/drawing/2014/main" val="763537602"/>
                    </a:ext>
                  </a:extLst>
                </a:gridCol>
                <a:gridCol w="1534050">
                  <a:extLst>
                    <a:ext uri="{9D8B030D-6E8A-4147-A177-3AD203B41FA5}">
                      <a16:colId xmlns:a16="http://schemas.microsoft.com/office/drawing/2014/main" val="221174467"/>
                    </a:ext>
                  </a:extLst>
                </a:gridCol>
              </a:tblGrid>
              <a:tr h="3504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Impact 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Cows (n=1.74 million)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Buffalo (n=1.05 million)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083029"/>
                  </a:ext>
                </a:extLst>
              </a:tr>
              <a:tr h="350493">
                <a:tc>
                  <a:txBody>
                    <a:bodyPr/>
                    <a:lstStyle/>
                    <a:p>
                      <a:pPr marL="0" marR="0" indent="28575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Mean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Range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Mean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Range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2368197"/>
                  </a:ext>
                </a:extLst>
              </a:tr>
              <a:tr h="4511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Milk production before RB kg/d)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7.9 to 15.6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5.6 to 11.4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9548908"/>
                  </a:ext>
                </a:extLst>
              </a:tr>
              <a:tr h="4511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Milk production after RB (kg/d)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+ 0.85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0.40-3.10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+ 0.42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0.15-2.20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52113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Milk fat (% units)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+ 0.3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0.1-1.5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+ 0.3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>
                          <a:effectLst/>
                        </a:rPr>
                        <a:t>0.1-1.8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356716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Feed costs (IRs / kg Milk)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- 1.8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0.5-3.5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- 1.1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0.4-3.2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1048667"/>
                  </a:ext>
                </a:extLst>
              </a:tr>
              <a:tr h="3695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Milk efficiency (kg FCM/kg DMI)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0.58 to 0.78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+ 0.13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0.53 to 0.66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14397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Reduction in CH</a:t>
                      </a:r>
                      <a:r>
                        <a:rPr lang="en-GB" sz="1400" baseline="-25000" dirty="0">
                          <a:effectLst/>
                        </a:rPr>
                        <a:t>4</a:t>
                      </a:r>
                      <a:r>
                        <a:rPr lang="en-GB" sz="1400" dirty="0">
                          <a:effectLst/>
                        </a:rPr>
                        <a:t> (% / kg Milk)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-18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11-24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-16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10-20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184107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560256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dirty="0">
                          <a:effectLst/>
                        </a:rPr>
                        <a:t>Daily benefit per animal* (IRs /d)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+ 25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15-40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+ 25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600" dirty="0">
                          <a:effectLst/>
                        </a:rPr>
                        <a:t>10-35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714399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539552" y="5517232"/>
            <a:ext cx="4032448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1400" dirty="0"/>
              <a:t>* In animals yielding about 8 to 10 kg/d</a:t>
            </a:r>
          </a:p>
        </p:txBody>
      </p:sp>
    </p:spTree>
    <p:extLst>
      <p:ext uri="{BB962C8B-B14F-4D97-AF65-F5344CB8AC3E}">
        <p14:creationId xmlns:p14="http://schemas.microsoft.com/office/powerpoint/2010/main" val="2469885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Improving on-farm feeding, matching and 	 balancing nutrients and animal performance        </a:t>
            </a:r>
            <a:br>
              <a:rPr lang="en-US" dirty="0"/>
            </a:br>
            <a:r>
              <a:rPr lang="en-US" dirty="0"/>
              <a:t>nimal nutrition approaches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414691" y="1277853"/>
            <a:ext cx="8621805" cy="46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Ration Balancing applied to millions of dairy animals had significant positive 			effect on key dairy productivity variables</a:t>
            </a:r>
          </a:p>
          <a:p>
            <a:pPr>
              <a:lnSpc>
                <a:spcPts val="3200"/>
              </a:lnSpc>
            </a:pPr>
            <a:r>
              <a:rPr lang="en-US" sz="2000" dirty="0"/>
              <a:t>  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comprehensive approach of NDDB to apply animal nutrition principles to 	improve on-farm feeding has general appeal to LMC countries – 			South to South collaborative opportunities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 serious study is warranted (and facilitated) to understand if current findings </a:t>
            </a:r>
          </a:p>
          <a:p>
            <a:pPr lvl="2">
              <a:lnSpc>
                <a:spcPts val="3200"/>
              </a:lnSpc>
            </a:pPr>
            <a:r>
              <a:rPr lang="en-US" sz="2000" dirty="0"/>
              <a:t>     describe ceiling values for what is achievable through on-farm 			targeted feed interventions         </a:t>
            </a:r>
          </a:p>
          <a:p>
            <a:pPr lvl="3">
              <a:lnSpc>
                <a:spcPts val="3200"/>
              </a:lnSpc>
            </a:pP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546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Feed resourcing and feeding and 		environmental foot prints </a:t>
            </a:r>
            <a:br>
              <a:rPr lang="en-US" dirty="0"/>
            </a:br>
            <a:r>
              <a:rPr lang="en-US" dirty="0"/>
              <a:t>Structure of Presentation 	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9512" y="1484784"/>
            <a:ext cx="7757709" cy="296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production and water requirements for feed 				production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characteristics and greenhouse gas emissions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Intensification and reduction of feed requirements and 				environmental foot prints        </a:t>
            </a:r>
          </a:p>
        </p:txBody>
      </p:sp>
    </p:spTree>
    <p:extLst>
      <p:ext uri="{BB962C8B-B14F-4D97-AF65-F5344CB8AC3E}">
        <p14:creationId xmlns:p14="http://schemas.microsoft.com/office/powerpoint/2010/main" val="3095332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536" y="11015"/>
            <a:ext cx="8440615" cy="1617785"/>
          </a:xfrm>
        </p:spPr>
        <p:txBody>
          <a:bodyPr>
            <a:noAutofit/>
          </a:bodyPr>
          <a:lstStyle/>
          <a:p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Life cycle analysis of irrigation water use in dairy 	production in Gujarat in India </a:t>
            </a:r>
            <a:endParaRPr lang="en-IN" sz="3323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95536" y="1622436"/>
          <a:ext cx="8352928" cy="2125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1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2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94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94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2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59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50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969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endParaRPr lang="en-IN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S. Gujarat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W. Gujarat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N.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Optima"/>
                        </a:rPr>
                        <a:t> Gujarat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382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</a:rPr>
                        <a:t>                                                                                                   </a:t>
                      </a:r>
                      <a:endParaRPr lang="en-IN" sz="1700" dirty="0">
                        <a:solidFill>
                          <a:schemeClr val="tx1"/>
                        </a:solidFill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B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CB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B 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CB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LC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B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CB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Optima"/>
                        </a:rPr>
                        <a:t>LC</a:t>
                      </a:r>
                      <a:endParaRPr lang="en-IN" sz="17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382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Milk kg/d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1.87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2.90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4.72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6.39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4.08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3.82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5.14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4.0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382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Liter H</a:t>
                      </a:r>
                      <a:r>
                        <a:rPr lang="en-US" sz="1500" baseline="-25000" dirty="0">
                          <a:solidFill>
                            <a:schemeClr val="tx1"/>
                          </a:solidFill>
                          <a:latin typeface="Optima"/>
                        </a:rPr>
                        <a:t>2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O drinking water 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39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32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41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34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28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52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49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38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382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Liter H</a:t>
                      </a:r>
                      <a:r>
                        <a:rPr lang="en-US" sz="1500" baseline="-25000" dirty="0">
                          <a:solidFill>
                            <a:schemeClr val="tx1"/>
                          </a:solidFill>
                          <a:latin typeface="Optima"/>
                        </a:rPr>
                        <a:t>2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O feed  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5970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5510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7730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8790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6680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11760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11630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7060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382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Liter H</a:t>
                      </a:r>
                      <a:r>
                        <a:rPr lang="en-US" sz="1500" baseline="-25000" dirty="0">
                          <a:solidFill>
                            <a:schemeClr val="tx1"/>
                          </a:solidFill>
                          <a:latin typeface="Optima"/>
                        </a:rPr>
                        <a:t>2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O per kg of milk 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3226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1887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2041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1724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1667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4546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2941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solidFill>
                            <a:schemeClr val="tx1"/>
                          </a:solidFill>
                          <a:latin typeface="Optima"/>
                        </a:rPr>
                        <a:t>2941</a:t>
                      </a:r>
                      <a:endParaRPr lang="en-IN" sz="1500" dirty="0">
                        <a:solidFill>
                          <a:schemeClr val="tx1"/>
                        </a:solidFill>
                        <a:latin typeface="Optima"/>
                      </a:endParaRPr>
                    </a:p>
                  </a:txBody>
                  <a:tcPr marT="42203" marB="4220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38500" y="5989681"/>
            <a:ext cx="3305908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7" dirty="0"/>
              <a:t> </a:t>
            </a:r>
            <a:r>
              <a:rPr lang="en-US" sz="1400" dirty="0"/>
              <a:t>Data adapted from Singh et al., 2004</a:t>
            </a:r>
            <a:endParaRPr lang="en-IN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4297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 = Buffalo; CB = cross breed; LC = Local cow</a:t>
            </a:r>
            <a:endParaRPr lang="en-IN" sz="1400" dirty="0"/>
          </a:p>
        </p:txBody>
      </p:sp>
      <p:sp>
        <p:nvSpPr>
          <p:cNvPr id="2" name="TextBox 1"/>
          <p:cNvSpPr txBox="1"/>
          <p:nvPr/>
        </p:nvSpPr>
        <p:spPr bwMode="auto">
          <a:xfrm>
            <a:off x="851932" y="4365104"/>
            <a:ext cx="717645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 requirement for production of 1 kg of Milk</a:t>
            </a:r>
          </a:p>
          <a:p>
            <a:pPr algn="ctr">
              <a:lnSpc>
                <a:spcPts val="3200"/>
              </a:lnSpc>
            </a:pPr>
            <a:endParaRPr lang="en-US" dirty="0"/>
          </a:p>
          <a:p>
            <a:pPr>
              <a:lnSpc>
                <a:spcPts val="3200"/>
              </a:lnSpc>
            </a:pPr>
            <a:r>
              <a:rPr lang="en-US" dirty="0"/>
              <a:t>Gujarat: 3 400 l					Global: 1 000 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555776" y="4869160"/>
            <a:ext cx="1728192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55976" y="4869160"/>
            <a:ext cx="2016224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789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547446" y="758197"/>
            <a:ext cx="170525" cy="362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Canvas 30"/>
          <p:cNvGrpSpPr>
            <a:grpSpLocks/>
          </p:cNvGrpSpPr>
          <p:nvPr/>
        </p:nvGrpSpPr>
        <p:grpSpPr bwMode="auto">
          <a:xfrm>
            <a:off x="381000" y="1313132"/>
            <a:ext cx="8112978" cy="4810858"/>
            <a:chOff x="0" y="216"/>
            <a:chExt cx="93845" cy="58604"/>
          </a:xfrm>
        </p:grpSpPr>
        <p:sp>
          <p:nvSpPr>
            <p:cNvPr id="7" name="AutoShape 16"/>
            <p:cNvSpPr>
              <a:spLocks noChangeAspect="1" noChangeArrowheads="1"/>
            </p:cNvSpPr>
            <p:nvPr/>
          </p:nvSpPr>
          <p:spPr bwMode="auto">
            <a:xfrm>
              <a:off x="2075" y="216"/>
              <a:ext cx="91770" cy="5860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D99594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1237" y="6550"/>
              <a:ext cx="18178" cy="41179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108" b="1" i="1" u="sng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Climatic and water data</a:t>
              </a:r>
              <a:endParaRPr lang="en-US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Min and Max-Temperature ( </a:t>
              </a:r>
              <a:r>
                <a:rPr lang="en-GB" altLang="en-US" sz="1015" baseline="30000">
                  <a:ea typeface="Calibri" panose="020F0502020204030204" pitchFamily="34" charset="0"/>
                  <a:cs typeface="Times New Roman" panose="02020603050405020304" pitchFamily="18" charset="0"/>
                </a:rPr>
                <a:t>o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C)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Humidity (%)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Rain fall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Wind speed ( km day</a:t>
              </a:r>
              <a:r>
                <a:rPr lang="en-GB" altLang="en-US" sz="1015" baseline="30000">
                  <a:ea typeface="Calibri" panose="020F0502020204030204" pitchFamily="34" charset="0"/>
                  <a:cs typeface="Times New Roman" panose="02020603050405020304" pitchFamily="18" charset="0"/>
                </a:rPr>
                <a:t>-1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Sunshine (hrs day</a:t>
              </a:r>
              <a:r>
                <a:rPr lang="en-GB" altLang="en-US" sz="1015" baseline="30000">
                  <a:ea typeface="Calibri" panose="020F0502020204030204" pitchFamily="34" charset="0"/>
                  <a:cs typeface="Times New Roman" panose="02020603050405020304" pitchFamily="18" charset="0"/>
                </a:rPr>
                <a:t>-1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Radiation (Mj m</a:t>
              </a:r>
              <a:r>
                <a:rPr lang="en-GB" altLang="en-US" sz="1015" baseline="30000">
                  <a:ea typeface="Calibri" panose="020F0502020204030204" pitchFamily="34" charset="0"/>
                  <a:cs typeface="Times New Roman" panose="02020603050405020304" pitchFamily="18" charset="0"/>
                </a:rPr>
                <a:t>-2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 day</a:t>
              </a:r>
              <a:r>
                <a:rPr lang="en-GB" altLang="en-US" sz="1015" baseline="30000">
                  <a:ea typeface="Calibri" panose="020F0502020204030204" pitchFamily="34" charset="0"/>
                  <a:cs typeface="Times New Roman" panose="02020603050405020304" pitchFamily="18" charset="0"/>
                </a:rPr>
                <a:t>-1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Volume of water per irrigation and number of irrigation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algn="ctr" defTabSz="844083" eaLnBrk="0" hangingPunct="0"/>
              <a:r>
                <a:rPr lang="en-GB" altLang="en-US" sz="1015" b="1" i="1" u="sng">
                  <a:ea typeface="Calibri" panose="020F0502020204030204" pitchFamily="34" charset="0"/>
                  <a:cs typeface="Times New Roman" panose="02020603050405020304" pitchFamily="18" charset="0"/>
                </a:rPr>
                <a:t>Crops and soil parameters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Soil type and structure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Crop types and management practices ( food and fodder crops)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Length of growing period for different stages of development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Soil types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/>
              <a:r>
                <a:rPr lang="en-GB" altLang="en-US" sz="1015">
                  <a:latin typeface="Arial" panose="020B0604020202020204" pitchFamily="34" charset="0"/>
                  <a:ea typeface="Calibri" panose="020F0502020204030204" pitchFamily="34" charset="0"/>
                </a:rPr>
                <a:t> </a:t>
              </a:r>
              <a:endParaRPr lang="en-GB" altLang="en-US" sz="1108">
                <a:latin typeface="Arial" panose="020B0604020202020204" pitchFamily="34" charset="0"/>
                <a:ea typeface="Times New Roman" panose="02020603050405020304" pitchFamily="18" charset="0"/>
              </a:endParaRPr>
            </a:p>
            <a:p>
              <a:pPr algn="ctr" defTabSz="844083" eaLnBrk="0" hangingPunct="0"/>
              <a:r>
                <a:rPr lang="en-GB" altLang="en-US" sz="1015">
                  <a:latin typeface="Arial" panose="020B0604020202020204" pitchFamily="34" charset="0"/>
                  <a:ea typeface="Calibri" panose="020F0502020204030204" pitchFamily="34" charset="0"/>
                </a:rPr>
                <a:t> </a:t>
              </a:r>
              <a:endParaRPr lang="en-GB" altLang="en-US" sz="1662">
                <a:latin typeface="Arial" panose="020B0604020202020204" pitchFamily="34" charset="0"/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30874" y="22946"/>
              <a:ext cx="17086" cy="15860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108" b="1" i="1" u="sng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Examples of tools and procedures</a:t>
              </a:r>
              <a:endParaRPr lang="en-US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Budget (</a:t>
              </a:r>
              <a:r>
                <a:rPr lang="en-US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Raes</a:t>
              </a: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  et al., 2006)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>
                <a:buFontTx/>
                <a:buChar char="•"/>
              </a:pPr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CropWat  (FAO 1998; </a:t>
              </a:r>
              <a:endParaRPr lang="en-GB" altLang="en-US" sz="1108">
                <a:ea typeface="Times New Roman" panose="02020603050405020304" pitchFamily="18" charset="0"/>
              </a:endParaRPr>
            </a:p>
            <a:p>
              <a:pPr defTabSz="844083" eaLnBrk="0" hangingPunct="0"/>
              <a:r>
                <a:rPr lang="en-GB" altLang="en-US" sz="1015">
                  <a:ea typeface="Calibri" panose="020F0502020204030204" pitchFamily="34" charset="0"/>
                  <a:cs typeface="Times New Roman" panose="02020603050405020304" pitchFamily="18" charset="0"/>
                </a:rPr>
                <a:t>Allen et al., 1998)</a:t>
              </a:r>
              <a:endParaRPr lang="en-GB" altLang="en-US" sz="1662">
                <a:latin typeface="Arial" panose="020B0604020202020204" pitchFamily="34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49246" y="22946"/>
              <a:ext cx="17295" cy="7700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108">
                  <a:ea typeface="Calibri" panose="020F0502020204030204" pitchFamily="34" charset="0"/>
                </a:rPr>
                <a:t>Total evapotranspired water by feed sources type (m</a:t>
              </a:r>
              <a:r>
                <a:rPr lang="en-US" altLang="en-US" sz="1108" baseline="30000">
                  <a:latin typeface="Arial" panose="020B0604020202020204" pitchFamily="34" charset="0"/>
                  <a:ea typeface="Calibri" panose="020F0502020204030204" pitchFamily="34" charset="0"/>
                </a:rPr>
                <a:t>3</a:t>
              </a:r>
              <a:r>
                <a:rPr lang="en-US" altLang="en-US" sz="1108">
                  <a:latin typeface="Arial" panose="020B0604020202020204" pitchFamily="34" charset="0"/>
                  <a:ea typeface="Calibri" panose="020F0502020204030204" pitchFamily="34" charset="0"/>
                </a:rPr>
                <a:t> ha</a:t>
              </a:r>
              <a:r>
                <a:rPr lang="en-US" altLang="en-US" sz="1108" baseline="30000">
                  <a:latin typeface="Arial" panose="020B0604020202020204" pitchFamily="34" charset="0"/>
                  <a:ea typeface="Calibri" panose="020F0502020204030204" pitchFamily="34" charset="0"/>
                </a:rPr>
                <a:t>-1</a:t>
              </a:r>
              <a:r>
                <a:rPr lang="en-US" altLang="en-US" sz="1108">
                  <a:latin typeface="Arial" panose="020B0604020202020204" pitchFamily="34" charset="0"/>
                  <a:ea typeface="Calibri" panose="020F0502020204030204" pitchFamily="34" charset="0"/>
                </a:rPr>
                <a:t>) </a:t>
              </a:r>
              <a:endParaRPr lang="en-US" altLang="en-US" sz="1662">
                <a:latin typeface="Arial" panose="020B0604020202020204" pitchFamily="34" charset="0"/>
              </a:endParaRPr>
            </a:p>
          </p:txBody>
        </p:sp>
        <p:sp>
          <p:nvSpPr>
            <p:cNvPr id="11" name="Straight Arrow Connector 16"/>
            <p:cNvSpPr>
              <a:spLocks noChangeShapeType="1"/>
            </p:cNvSpPr>
            <p:nvPr/>
          </p:nvSpPr>
          <p:spPr bwMode="auto">
            <a:xfrm>
              <a:off x="29222" y="29518"/>
              <a:ext cx="165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1237" y="48597"/>
              <a:ext cx="18178" cy="7144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015">
                  <a:latin typeface="Arial" panose="020B0604020202020204" pitchFamily="34" charset="0"/>
                  <a:ea typeface="Calibri" panose="020F0502020204030204" pitchFamily="34" charset="0"/>
                </a:rPr>
                <a:t>Conversion factors, </a:t>
              </a:r>
              <a:endParaRPr lang="en-US" altLang="en-US" sz="1108">
                <a:latin typeface="Arial" panose="020B0604020202020204" pitchFamily="34" charset="0"/>
                <a:ea typeface="Times New Roman" panose="02020603050405020304" pitchFamily="18" charset="0"/>
              </a:endParaRPr>
            </a:p>
            <a:p>
              <a:pPr algn="ctr" defTabSz="844083" eaLnBrk="0" hangingPunct="0"/>
              <a:r>
                <a:rPr lang="en-US" altLang="en-US" sz="1015">
                  <a:latin typeface="Arial" panose="020B0604020202020204" pitchFamily="34" charset="0"/>
                  <a:ea typeface="Calibri" panose="020F0502020204030204" pitchFamily="34" charset="0"/>
                </a:rPr>
                <a:t>HI, feed use factor (as structured in Table 4)</a:t>
              </a:r>
              <a:endParaRPr lang="en-US" altLang="en-US" sz="1662">
                <a:latin typeface="Arial" panose="020B0604020202020204" pitchFamily="34" charset="0"/>
              </a:endParaRP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71646" y="23076"/>
              <a:ext cx="17291" cy="7143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015" dirty="0">
                  <a:latin typeface="Arial" panose="020B0604020202020204" pitchFamily="34" charset="0"/>
                  <a:ea typeface="Calibri" panose="020F0502020204030204" pitchFamily="34" charset="0"/>
                </a:rPr>
                <a:t> </a:t>
              </a:r>
              <a:endParaRPr lang="en-US" altLang="en-US" sz="1108" dirty="0">
                <a:latin typeface="Arial" panose="020B0604020202020204" pitchFamily="34" charset="0"/>
                <a:ea typeface="Times New Roman" panose="02020603050405020304" pitchFamily="18" charset="0"/>
              </a:endParaRPr>
            </a:p>
            <a:p>
              <a:pPr algn="ctr" defTabSz="844083" eaLnBrk="0" hangingPunct="0"/>
              <a:r>
                <a:rPr lang="en-US" altLang="en-US" sz="1015" dirty="0">
                  <a:latin typeface="Arial" panose="020B0604020202020204" pitchFamily="34" charset="0"/>
                  <a:ea typeface="Calibri" panose="020F0502020204030204" pitchFamily="34" charset="0"/>
                </a:rPr>
                <a:t>Feed Dry Matter (kg m</a:t>
              </a:r>
              <a:r>
                <a:rPr lang="en-US" altLang="en-US" sz="1015" baseline="30000" dirty="0">
                  <a:latin typeface="Arial" panose="020B0604020202020204" pitchFamily="34" charset="0"/>
                  <a:ea typeface="Calibri" panose="020F0502020204030204" pitchFamily="34" charset="0"/>
                </a:rPr>
                <a:t>-3</a:t>
              </a:r>
              <a:r>
                <a:rPr lang="en-US" altLang="en-US" sz="1015" dirty="0">
                  <a:latin typeface="Arial" panose="020B0604020202020204" pitchFamily="34" charset="0"/>
                  <a:ea typeface="Calibri" panose="020F0502020204030204" pitchFamily="34" charset="0"/>
                </a:rPr>
                <a:t>)</a:t>
              </a:r>
              <a:endParaRPr lang="en-US" altLang="en-US" sz="1662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0" y="22291"/>
              <a:ext cx="10355" cy="16515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015" dirty="0">
                  <a:latin typeface="Arial" panose="020B0604020202020204" pitchFamily="34" charset="0"/>
                  <a:ea typeface="Calibri" panose="020F0502020204030204" pitchFamily="34" charset="0"/>
                </a:rPr>
                <a:t>Land use land cover (ha) as structured in Table 4</a:t>
              </a:r>
              <a:endParaRPr lang="en-US" altLang="en-US" sz="1108" dirty="0">
                <a:latin typeface="Arial" panose="020B0604020202020204" pitchFamily="34" charset="0"/>
                <a:ea typeface="Times New Roman" panose="02020603050405020304" pitchFamily="18" charset="0"/>
              </a:endParaRPr>
            </a:p>
            <a:p>
              <a:pPr algn="ctr" defTabSz="844083" eaLnBrk="0" hangingPunct="0"/>
              <a:r>
                <a:rPr lang="en-US" altLang="en-US" sz="1015" dirty="0">
                  <a:latin typeface="Arial" panose="020B0604020202020204" pitchFamily="34" charset="0"/>
                  <a:ea typeface="Calibri" panose="020F0502020204030204" pitchFamily="34" charset="0"/>
                </a:rPr>
                <a:t> </a:t>
              </a:r>
              <a:endParaRPr lang="en-US" altLang="en-US" sz="1662" dirty="0">
                <a:latin typeface="Arial" panose="020B0604020202020204" pitchFamily="34" charset="0"/>
              </a:endParaRPr>
            </a:p>
          </p:txBody>
        </p:sp>
        <p:sp>
          <p:nvSpPr>
            <p:cNvPr id="15" name="Straight Arrow Connector 21"/>
            <p:cNvSpPr>
              <a:spLocks noChangeShapeType="1"/>
            </p:cNvSpPr>
            <p:nvPr/>
          </p:nvSpPr>
          <p:spPr bwMode="auto">
            <a:xfrm>
              <a:off x="10355" y="30258"/>
              <a:ext cx="16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Straight Arrow Connector 22"/>
            <p:cNvSpPr>
              <a:spLocks noChangeShapeType="1"/>
            </p:cNvSpPr>
            <p:nvPr/>
          </p:nvSpPr>
          <p:spPr bwMode="auto">
            <a:xfrm>
              <a:off x="47960" y="29518"/>
              <a:ext cx="158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Elbow Connector 23"/>
            <p:cNvSpPr>
              <a:spLocks noChangeShapeType="1"/>
            </p:cNvSpPr>
            <p:nvPr/>
          </p:nvSpPr>
          <p:spPr bwMode="auto">
            <a:xfrm rot="16200000" flipH="1">
              <a:off x="1523" y="42458"/>
              <a:ext cx="13363" cy="606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9549" y="31677"/>
              <a:ext cx="17291" cy="7696"/>
            </a:xfrm>
            <a:prstGeom prst="rect">
              <a:avLst/>
            </a:prstGeom>
            <a:solidFill>
              <a:srgbClr val="D6E3B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pPr algn="ctr" defTabSz="844083" eaLnBrk="0" hangingPunct="0"/>
              <a:r>
                <a:rPr lang="en-US" altLang="en-US" sz="1108">
                  <a:latin typeface="Arial" panose="020B0604020202020204" pitchFamily="34" charset="0"/>
                  <a:ea typeface="Calibri" panose="020F0502020204030204" pitchFamily="34" charset="0"/>
                </a:rPr>
                <a:t>Feed resources by types (Kg ha</a:t>
              </a:r>
              <a:r>
                <a:rPr lang="en-US" altLang="en-US" sz="1108" baseline="30000">
                  <a:latin typeface="Arial" panose="020B0604020202020204" pitchFamily="34" charset="0"/>
                  <a:ea typeface="Calibri" panose="020F0502020204030204" pitchFamily="34" charset="0"/>
                </a:rPr>
                <a:t>-1</a:t>
              </a:r>
              <a:r>
                <a:rPr lang="en-US" altLang="en-US" sz="1108">
                  <a:latin typeface="Arial" panose="020B0604020202020204" pitchFamily="34" charset="0"/>
                  <a:ea typeface="Calibri" panose="020F0502020204030204" pitchFamily="34" charset="0"/>
                </a:rPr>
                <a:t>) </a:t>
              </a:r>
              <a:endParaRPr lang="en-US" altLang="en-US" sz="1662">
                <a:latin typeface="Arial" panose="020B0604020202020204" pitchFamily="34" charset="0"/>
              </a:endParaRPr>
            </a:p>
          </p:txBody>
        </p:sp>
        <p:sp>
          <p:nvSpPr>
            <p:cNvPr id="19" name="Elbow Connector 27"/>
            <p:cNvSpPr>
              <a:spLocks noChangeShapeType="1"/>
            </p:cNvSpPr>
            <p:nvPr/>
          </p:nvSpPr>
          <p:spPr bwMode="auto">
            <a:xfrm flipV="1">
              <a:off x="29415" y="39373"/>
              <a:ext cx="28779" cy="1279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Elbow Connector 28"/>
            <p:cNvSpPr>
              <a:spLocks noChangeShapeType="1"/>
            </p:cNvSpPr>
            <p:nvPr/>
          </p:nvSpPr>
          <p:spPr bwMode="auto">
            <a:xfrm flipV="1">
              <a:off x="66840" y="30219"/>
              <a:ext cx="13452" cy="547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traight Arrow Connector 29"/>
            <p:cNvSpPr>
              <a:spLocks noChangeShapeType="1"/>
            </p:cNvSpPr>
            <p:nvPr/>
          </p:nvSpPr>
          <p:spPr bwMode="auto">
            <a:xfrm>
              <a:off x="66541" y="28093"/>
              <a:ext cx="5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84406" tIns="42203" rIns="84406" bIns="4220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533400" y="-98431"/>
            <a:ext cx="8231322" cy="108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844083" eaLnBrk="0" hangingPunct="0"/>
            <a:endParaRPr lang="en-US" altLang="en-US" sz="923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defTabSz="844083" eaLnBrk="0" hangingPunct="0"/>
            <a:r>
              <a:rPr lang="en-US" altLang="en-US" sz="28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A simplified framework to combine feed resources data</a:t>
            </a:r>
          </a:p>
          <a:p>
            <a:pPr algn="just" defTabSz="844083" eaLnBrk="0" hangingPunct="0"/>
            <a:r>
              <a:rPr lang="en-US" altLang="en-US" sz="2800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	base and water input requirement estimates </a:t>
            </a:r>
            <a:endParaRPr lang="en-US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6265050" y="4810305"/>
            <a:ext cx="2040750" cy="44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400" dirty="0"/>
              <a:t>NIANP </a:t>
            </a:r>
            <a:r>
              <a:rPr lang="en-US" sz="1400" dirty="0" err="1"/>
              <a:t>FeedBase</a:t>
            </a:r>
            <a:r>
              <a:rPr lang="en-US" sz="1400" dirty="0"/>
              <a:t> Concept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6248400" y="4811931"/>
            <a:ext cx="2082407" cy="401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NIANP FEEDBASE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5562600" y="4648200"/>
            <a:ext cx="596773" cy="404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 bwMode="auto">
          <a:xfrm>
            <a:off x="5654686" y="6248400"/>
            <a:ext cx="2081532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(Blummel et al, 2014b)</a:t>
            </a:r>
          </a:p>
        </p:txBody>
      </p:sp>
    </p:spTree>
    <p:extLst>
      <p:ext uri="{BB962C8B-B14F-4D97-AF65-F5344CB8AC3E}">
        <p14:creationId xmlns:p14="http://schemas.microsoft.com/office/powerpoint/2010/main" val="2455122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113" y="1844824"/>
            <a:ext cx="52101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 bwMode="auto">
          <a:xfrm>
            <a:off x="179512" y="-99392"/>
            <a:ext cx="871296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800" dirty="0">
                <a:solidFill>
                  <a:schemeClr val="bg1"/>
                </a:solidFill>
              </a:rPr>
              <a:t>Methane production from 1 kg of feed truly digested in the rumen in dependence of SCFA proportion and Efficiency of Microbial Production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 flipH="1">
            <a:off x="4067944" y="5805264"/>
            <a:ext cx="33123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sz="1400" dirty="0"/>
              <a:t>(modified from Blümmel and Krishna 2003)</a:t>
            </a:r>
          </a:p>
        </p:txBody>
      </p:sp>
    </p:spTree>
    <p:extLst>
      <p:ext uri="{BB962C8B-B14F-4D97-AF65-F5344CB8AC3E}">
        <p14:creationId xmlns:p14="http://schemas.microsoft.com/office/powerpoint/2010/main" val="1753100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536" y="-133001"/>
            <a:ext cx="8440615" cy="1617785"/>
          </a:xfrm>
        </p:spPr>
        <p:txBody>
          <a:bodyPr>
            <a:noAutofit/>
          </a:bodyPr>
          <a:lstStyle/>
          <a:p>
            <a:pPr algn="l"/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Feed requirement in dependency of per dairy animal productivity: </a:t>
            </a:r>
            <a:r>
              <a:rPr lang="en-US" sz="3323" i="1" dirty="0">
                <a:solidFill>
                  <a:schemeClr val="bg1"/>
                </a:solidFill>
                <a:latin typeface="+mn-lt"/>
                <a:cs typeface="Arial" pitchFamily="34" charset="0"/>
              </a:rPr>
              <a:t>c.</a:t>
            </a:r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 70 M dairy, 82 Mt milk   </a:t>
            </a:r>
            <a:endParaRPr lang="en-IN" sz="3323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501096"/>
              </p:ext>
            </p:extLst>
          </p:nvPr>
        </p:nvGraphicFramePr>
        <p:xfrm>
          <a:off x="1201040" y="1196752"/>
          <a:ext cx="6323288" cy="4754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Prism 6" r:id="rId4" imgW="6874271" imgH="5168571" progId="Prism6.Document">
                  <p:embed/>
                </p:oleObj>
              </mc:Choice>
              <mc:Fallback>
                <p:oleObj name="Prism 6" r:id="rId4" imgW="6874271" imgH="516857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01040" y="1196752"/>
                        <a:ext cx="6323288" cy="4754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 bwMode="auto">
          <a:xfrm>
            <a:off x="4067944" y="6093296"/>
            <a:ext cx="4608512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1200" dirty="0"/>
              <a:t>(Blummel et al, 2013 calculated from data of Anandan et al. 2009)</a:t>
            </a:r>
          </a:p>
        </p:txBody>
      </p:sp>
    </p:spTree>
    <p:extLst>
      <p:ext uri="{BB962C8B-B14F-4D97-AF65-F5344CB8AC3E}">
        <p14:creationId xmlns:p14="http://schemas.microsoft.com/office/powerpoint/2010/main" val="4183133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72008" y="-60993"/>
            <a:ext cx="8964488" cy="1113729"/>
          </a:xfrm>
        </p:spPr>
        <p:txBody>
          <a:bodyPr>
            <a:noAutofit/>
          </a:bodyPr>
          <a:lstStyle/>
          <a:p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Effect of producing the same amount of milk with fewer dairy animals on  methane production</a:t>
            </a:r>
            <a:endParaRPr lang="en-IN" sz="3323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190634"/>
              </p:ext>
            </p:extLst>
          </p:nvPr>
        </p:nvGraphicFramePr>
        <p:xfrm>
          <a:off x="1157288" y="1354991"/>
          <a:ext cx="6829425" cy="4666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Prism 6" r:id="rId4" imgW="6829974" imgH="4638064" progId="Prism6.Document">
                  <p:embed/>
                </p:oleObj>
              </mc:Choice>
              <mc:Fallback>
                <p:oleObj name="Prism 6" r:id="rId4" imgW="6829974" imgH="463806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57288" y="1354991"/>
                        <a:ext cx="6829425" cy="46662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089427" y="6022642"/>
            <a:ext cx="4337469" cy="4407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3200"/>
              </a:lnSpc>
            </a:pPr>
            <a:r>
              <a:rPr lang="en-US" sz="1200" dirty="0">
                <a:solidFill>
                  <a:prstClr val="black"/>
                </a:solidFill>
              </a:rPr>
              <a:t>(Blummel et al., 2013 calculated from data of Anandan et al. 2009)</a:t>
            </a:r>
          </a:p>
        </p:txBody>
      </p:sp>
    </p:spTree>
    <p:extLst>
      <p:ext uri="{BB962C8B-B14F-4D97-AF65-F5344CB8AC3E}">
        <p14:creationId xmlns:p14="http://schemas.microsoft.com/office/powerpoint/2010/main" val="416810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0"/>
            <a:ext cx="8378512" cy="1143000"/>
          </a:xfrm>
        </p:spPr>
        <p:txBody>
          <a:bodyPr/>
          <a:lstStyle/>
          <a:p>
            <a:r>
              <a:rPr lang="en-US" dirty="0"/>
              <a:t>Feed resourcing and feeding and 		environmental foot prints </a:t>
            </a:r>
            <a:br>
              <a:rPr lang="en-US" dirty="0"/>
            </a:br>
            <a:r>
              <a:rPr lang="en-US" dirty="0"/>
              <a:t>Structure of Presentation 			 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9512" y="1484784"/>
            <a:ext cx="7757709" cy="542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sourcing is the driving factor for livestock water 				productivity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/>
              <a:t>With awareness, </a:t>
            </a:r>
            <a:r>
              <a:rPr lang="en-US" sz="2400" dirty="0"/>
              <a:t>animal nutritionist can estimate water requirement and design water </a:t>
            </a:r>
            <a:r>
              <a:rPr lang="en-US" sz="2400"/>
              <a:t>use efficient rations    </a:t>
            </a:r>
            <a:r>
              <a:rPr lang="en-US" sz="2400" dirty="0"/>
              <a:t>			</a:t>
            </a:r>
            <a:r>
              <a:rPr lang="en-US" sz="2400"/>
              <a:t>	</a:t>
            </a: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Ration choice and design effect SCFA proportion and EMP 	and both effect enteric CH</a:t>
            </a:r>
            <a:r>
              <a:rPr lang="en-US" sz="2400" baseline="-25000" dirty="0"/>
              <a:t>4</a:t>
            </a:r>
            <a:r>
              <a:rPr lang="en-US" sz="2400" dirty="0"/>
              <a:t> production 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Intensification has potentially an overriding effect on 	feed requirement and total and proportional				CH</a:t>
            </a:r>
            <a:r>
              <a:rPr lang="en-US" sz="2400" baseline="-25000" dirty="0"/>
              <a:t>4</a:t>
            </a:r>
            <a:r>
              <a:rPr lang="en-US" sz="2400" dirty="0"/>
              <a:t> production  </a:t>
            </a:r>
          </a:p>
          <a:p>
            <a:pPr>
              <a:lnSpc>
                <a:spcPts val="32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94826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Feed interventions and wider livelihood 			implications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9512" y="1788879"/>
            <a:ext cx="7757709" cy="337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interventions, feeding and labor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Limitations to improvement of feed resources on-farm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Need to increase affordable off-farm produced feed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Win-win situation through production of affordable off-				farm produced feed        </a:t>
            </a:r>
          </a:p>
        </p:txBody>
      </p:sp>
    </p:spTree>
    <p:extLst>
      <p:ext uri="{BB962C8B-B14F-4D97-AF65-F5344CB8AC3E}">
        <p14:creationId xmlns:p14="http://schemas.microsoft.com/office/powerpoint/2010/main" val="848749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Share of feed costs in total costs of dairy 			production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572" y="1700808"/>
            <a:ext cx="5600700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6342919" y="5878626"/>
            <a:ext cx="1469441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200" dirty="0"/>
              <a:t>(Hemme et al. 2013)</a:t>
            </a:r>
          </a:p>
        </p:txBody>
      </p:sp>
    </p:spTree>
    <p:extLst>
      <p:ext uri="{BB962C8B-B14F-4D97-AF65-F5344CB8AC3E}">
        <p14:creationId xmlns:p14="http://schemas.microsoft.com/office/powerpoint/2010/main" val="2962078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536" y="11015"/>
            <a:ext cx="8440615" cy="1617785"/>
          </a:xfrm>
        </p:spPr>
        <p:txBody>
          <a:bodyPr>
            <a:noAutofit/>
          </a:bodyPr>
          <a:lstStyle/>
          <a:p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Labor implication of feed interventions      </a:t>
            </a:r>
            <a:endParaRPr lang="en-IN" sz="3323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614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426" y="1844824"/>
            <a:ext cx="7801014" cy="338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7E6E6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8084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95536" y="11015"/>
            <a:ext cx="8440615" cy="1617785"/>
          </a:xfrm>
        </p:spPr>
        <p:txBody>
          <a:bodyPr>
            <a:noAutofit/>
          </a:bodyPr>
          <a:lstStyle/>
          <a:p>
            <a:r>
              <a:rPr lang="en-IN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Cost of Milk Production in India</a:t>
            </a:r>
          </a:p>
        </p:txBody>
      </p:sp>
      <p:graphicFrame>
        <p:nvGraphicFramePr>
          <p:cNvPr id="4" name="Diagramm 6">
            <a:extLst>
              <a:ext uri="{FF2B5EF4-FFF2-40B4-BE49-F238E27FC236}">
                <a16:creationId xmlns:a16="http://schemas.microsoft.com/office/drawing/2014/main" id="{00000000-0008-0000-03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272073"/>
              </p:ext>
            </p:extLst>
          </p:nvPr>
        </p:nvGraphicFramePr>
        <p:xfrm>
          <a:off x="652859" y="1143793"/>
          <a:ext cx="7838281" cy="4570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 bwMode="auto">
          <a:xfrm>
            <a:off x="6582982" y="5949280"/>
            <a:ext cx="1085362" cy="45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IFCN, 2018</a:t>
            </a:r>
          </a:p>
        </p:txBody>
      </p:sp>
    </p:spTree>
    <p:extLst>
      <p:ext uri="{BB962C8B-B14F-4D97-AF65-F5344CB8AC3E}">
        <p14:creationId xmlns:p14="http://schemas.microsoft.com/office/powerpoint/2010/main" val="15237804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617785"/>
          </a:xfrm>
        </p:spPr>
        <p:txBody>
          <a:bodyPr>
            <a:noAutofit/>
          </a:bodyPr>
          <a:lstStyle/>
          <a:p>
            <a:pPr algn="l"/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 </a:t>
            </a:r>
            <a:r>
              <a:rPr lang="en-US" sz="3000" dirty="0">
                <a:solidFill>
                  <a:schemeClr val="bg1"/>
                </a:solidFill>
                <a:latin typeface="+mn-lt"/>
                <a:cs typeface="Arial" pitchFamily="34" charset="0"/>
              </a:rPr>
              <a:t>Labor input per dairy animal on 4 farms in India with        	differing numbers of animals and land sizes </a:t>
            </a:r>
            <a:br>
              <a:rPr lang="en-US" sz="3000" dirty="0">
                <a:solidFill>
                  <a:schemeClr val="bg1"/>
                </a:solidFill>
                <a:latin typeface="+mn-lt"/>
                <a:cs typeface="Arial" pitchFamily="34" charset="0"/>
              </a:rPr>
            </a:br>
            <a:r>
              <a:rPr lang="en-US" sz="3323" dirty="0">
                <a:solidFill>
                  <a:schemeClr val="bg1"/>
                </a:solidFill>
                <a:latin typeface="+mn-lt"/>
                <a:cs typeface="Arial" pitchFamily="34" charset="0"/>
              </a:rPr>
              <a:t>								(modified from</a:t>
            </a:r>
            <a:endParaRPr lang="en-IN" sz="3323" dirty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061829"/>
              </p:ext>
            </p:extLst>
          </p:nvPr>
        </p:nvGraphicFramePr>
        <p:xfrm>
          <a:off x="1403648" y="1150467"/>
          <a:ext cx="6700838" cy="5707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Prism 6" r:id="rId4" imgW="6700685" imgH="6088044" progId="Prism6.Document">
                  <p:embed/>
                </p:oleObj>
              </mc:Choice>
              <mc:Fallback>
                <p:oleObj name="Prism 6" r:id="rId4" imgW="6700685" imgH="608804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03648" y="1150467"/>
                        <a:ext cx="6700838" cy="5707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6243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	Gender Role in Dairy Production 			</a:t>
            </a:r>
          </a:p>
        </p:txBody>
      </p:sp>
      <p:graphicFrame>
        <p:nvGraphicFramePr>
          <p:cNvPr id="4" name="Content Placeholder 3">
            <a:extLst/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50796044"/>
              </p:ext>
            </p:extLst>
          </p:nvPr>
        </p:nvGraphicFramePr>
        <p:xfrm>
          <a:off x="204562" y="1196752"/>
          <a:ext cx="8831934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875">
                  <a:extLst>
                    <a:ext uri="{9D8B030D-6E8A-4147-A177-3AD203B41FA5}">
                      <a16:colId xmlns:a16="http://schemas.microsoft.com/office/drawing/2014/main" val="3016420269"/>
                    </a:ext>
                  </a:extLst>
                </a:gridCol>
                <a:gridCol w="3194734">
                  <a:extLst>
                    <a:ext uri="{9D8B030D-6E8A-4147-A177-3AD203B41FA5}">
                      <a16:colId xmlns:a16="http://schemas.microsoft.com/office/drawing/2014/main" val="1455508112"/>
                    </a:ext>
                  </a:extLst>
                </a:gridCol>
                <a:gridCol w="3343325">
                  <a:extLst>
                    <a:ext uri="{9D8B030D-6E8A-4147-A177-3AD203B41FA5}">
                      <a16:colId xmlns:a16="http://schemas.microsoft.com/office/drawing/2014/main" val="3561784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Women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242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Livestock/ Dairy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Animal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Fodder collection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085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Breeding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Feeding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228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Feed purchase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Watering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590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Delivery of milk/marketing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Cleaning shed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47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Sweet manufacturing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Milking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829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Delivery of milk/marketing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571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Care of sick animals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55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Total labor hours for dairy</a:t>
                      </a:r>
                    </a:p>
                    <a:p>
                      <a:r>
                        <a:rPr lang="en-US" sz="20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0.5-1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4-5 hours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2-3 hrs. for feeding tasks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28515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79512" y="5517232"/>
            <a:ext cx="889248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(Source: </a:t>
            </a:r>
            <a:r>
              <a:rPr lang="en-US" sz="1050" dirty="0" err="1"/>
              <a:t>Kumaraswamy</a:t>
            </a:r>
            <a:r>
              <a:rPr lang="en-US" sz="1050" dirty="0"/>
              <a:t> et al., 2014. A gendered assessment of the </a:t>
            </a:r>
            <a:r>
              <a:rPr lang="en-US" sz="1050" dirty="0" err="1"/>
              <a:t>Mulukanoor</a:t>
            </a:r>
            <a:r>
              <a:rPr lang="en-US" sz="1050" dirty="0"/>
              <a:t> Women’s Cooperative Dairy value chain, Telangana, India;</a:t>
            </a:r>
          </a:p>
          <a:p>
            <a:r>
              <a:rPr lang="en-US" sz="1050" dirty="0"/>
              <a:t>Ravichandran et al., 2018. Determinants of women’s participation and control over dairy income from dairy cooperatives: Evidence from Bihar and Telangana villages, India)</a:t>
            </a:r>
          </a:p>
        </p:txBody>
      </p:sp>
    </p:spTree>
    <p:extLst>
      <p:ext uri="{BB962C8B-B14F-4D97-AF65-F5344CB8AC3E}">
        <p14:creationId xmlns:p14="http://schemas.microsoft.com/office/powerpoint/2010/main" val="28970443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More off-farm produced feed and its implication for wider rural livelihood 			implications 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55104" y="1268760"/>
            <a:ext cx="564103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 dirty="0"/>
              <a:t>Forages as a cash crop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Simple, low biophysical and socio economic investment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Highly competitive for example with vegetables 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ts val="3200"/>
              </a:lnSpc>
            </a:pPr>
            <a:r>
              <a:rPr lang="en-US" sz="2000" dirty="0"/>
              <a:t>Fodder marketing, service provision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Fodder collection and transactions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Chopping, grinding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Silage, hay making</a:t>
            </a:r>
          </a:p>
          <a:p>
            <a:pPr>
              <a:lnSpc>
                <a:spcPts val="3200"/>
              </a:lnSpc>
            </a:pPr>
            <a:endParaRPr lang="en-US" sz="1600" dirty="0"/>
          </a:p>
          <a:p>
            <a:pPr>
              <a:lnSpc>
                <a:spcPts val="3200"/>
              </a:lnSpc>
            </a:pPr>
            <a:r>
              <a:rPr lang="en-US" sz="2000" dirty="0"/>
              <a:t>Feed processing 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Mineral and other supplements</a:t>
            </a:r>
          </a:p>
          <a:p>
            <a:pPr marL="342900" indent="-3429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Total mixed rations</a:t>
            </a:r>
            <a:r>
              <a:rPr lang="en-US" sz="2000" dirty="0"/>
              <a:t>  </a:t>
            </a:r>
            <a:r>
              <a:rPr lang="en-US" sz="1600" dirty="0"/>
              <a:t>	</a:t>
            </a:r>
            <a:r>
              <a:rPr lang="en-US" sz="2000" dirty="0"/>
              <a:t>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325844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G:\Seagate Backup\DD4KZ3BS\C\Old laptop\My doc\My Pictures\SLP\2008_04_07\IMG_2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027" y="3073504"/>
            <a:ext cx="3268477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balanced die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941168"/>
            <a:ext cx="325844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334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US" sz="4000" dirty="0"/>
              <a:t>			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68760"/>
            <a:ext cx="8229600" cy="475252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Increase the economic benefit from ASF production by decreasing feed 		costs and/or increasing ASF production,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Decrease the environmental footprint of ASF production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Reduce labour requirements and drudgery involved in feed resourcing and 			feeding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Provide opportunities for micro, small and medium enterprises (MSME) in 		feed production, marketing and processing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5474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US" sz="4000" dirty="0"/>
              <a:t>			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268760"/>
            <a:ext cx="8229600" cy="4752528"/>
          </a:xfrm>
        </p:spPr>
        <p:txBody>
          <a:bodyPr/>
          <a:lstStyle/>
          <a:p>
            <a:r>
              <a:rPr lang="en-GB" sz="2400" dirty="0"/>
              <a:t>However to achieve this we need to work within a wide disciplinary and institutional framework: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Economists and socio-economists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Natural resource management 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Plant improvement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Key life science actors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Development actors, NGOs  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Private sector </a:t>
            </a:r>
          </a:p>
          <a:p>
            <a:pPr marL="19431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Policy makers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17303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823883" y="620688"/>
            <a:ext cx="66284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/>
              <a:t>Thank you very much for your attention!</a:t>
            </a:r>
          </a:p>
          <a:p>
            <a:pPr algn="ctr">
              <a:lnSpc>
                <a:spcPts val="3200"/>
              </a:lnSpc>
            </a:pPr>
            <a:endParaRPr lang="en-US" sz="3000" dirty="0"/>
          </a:p>
          <a:p>
            <a:pPr algn="ctr">
              <a:lnSpc>
                <a:spcPts val="3200"/>
              </a:lnSpc>
            </a:pPr>
            <a:r>
              <a:rPr lang="en-US" sz="3000" dirty="0"/>
              <a:t>and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Global and Indian Feed Price Development 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6600456" y="5878626"/>
            <a:ext cx="954364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200" dirty="0"/>
              <a:t>(IFCN, 2018)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695" y="1507584"/>
            <a:ext cx="6768649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1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Price and Milk Farm Gate Price 			Developments in India  </a:t>
            </a:r>
            <a:br>
              <a:rPr lang="en-US" dirty="0"/>
            </a:br>
            <a:endParaRPr lang="en-US" dirty="0"/>
          </a:p>
        </p:txBody>
      </p:sp>
      <p:pic>
        <p:nvPicPr>
          <p:cNvPr id="9" name="image2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293" y="1530773"/>
            <a:ext cx="8806203" cy="445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6448724" y="6093296"/>
            <a:ext cx="1795684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100" dirty="0"/>
              <a:t>(GAIN Report IN7123, 2018)</a:t>
            </a:r>
          </a:p>
        </p:txBody>
      </p:sp>
    </p:spTree>
    <p:extLst>
      <p:ext uri="{BB962C8B-B14F-4D97-AF65-F5344CB8AC3E}">
        <p14:creationId xmlns:p14="http://schemas.microsoft.com/office/powerpoint/2010/main" val="2341257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363272" cy="1143000"/>
          </a:xfrm>
        </p:spPr>
        <p:txBody>
          <a:bodyPr/>
          <a:lstStyle/>
          <a:p>
            <a:r>
              <a:rPr lang="en-US" dirty="0"/>
              <a:t>		Feed Costs as Challenge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79512" y="1484784"/>
            <a:ext cx="7757709" cy="337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costs already the major input cost into livestock 				production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Global and India feed prices diverge to the detriment of 			the latter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Feed prices in India rise faster than farm gate prices of 			produce, producing a scissor effect       </a:t>
            </a:r>
          </a:p>
        </p:txBody>
      </p:sp>
    </p:spTree>
    <p:extLst>
      <p:ext uri="{BB962C8B-B14F-4D97-AF65-F5344CB8AC3E}">
        <p14:creationId xmlns:p14="http://schemas.microsoft.com/office/powerpoint/2010/main" val="51588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Improving economics of feeding through 	animal nutrition approaches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414691" y="1277853"/>
            <a:ext cx="775770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Importance of feed quality –price relations, develop a 			culture to combine both information 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Improve feed biomass quality: support plant breeding, 			upgrading ligno-cellulosic biomass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Improving on-farm feeding, matching and balancing 			nutrients and animal performance        </a:t>
            </a:r>
          </a:p>
        </p:txBody>
      </p:sp>
    </p:spTree>
    <p:extLst>
      <p:ext uri="{BB962C8B-B14F-4D97-AF65-F5344CB8AC3E}">
        <p14:creationId xmlns:p14="http://schemas.microsoft.com/office/powerpoint/2010/main" val="3063545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143000"/>
          </a:xfrm>
        </p:spPr>
        <p:txBody>
          <a:bodyPr/>
          <a:lstStyle/>
          <a:p>
            <a:r>
              <a:rPr lang="en-US" dirty="0"/>
              <a:t>	Feed quality –price relations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	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323528" y="1217476"/>
            <a:ext cx="8424936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Variations in prices in 65 compound and concentrate feeds 	collected in Bihar in 2015 accounted for by CP, NDF, 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	ADF, ADL, IVOMD,ME and Fat using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		  stepwise multiple regression</a:t>
            </a:r>
          </a:p>
          <a:p>
            <a:pPr>
              <a:lnSpc>
                <a:spcPts val="3200"/>
              </a:lnSpc>
            </a:pPr>
            <a:r>
              <a:rPr lang="en-US" sz="2000" dirty="0"/>
              <a:t>			(Singh et al. 2016)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790131"/>
              </p:ext>
            </p:extLst>
          </p:nvPr>
        </p:nvGraphicFramePr>
        <p:xfrm>
          <a:off x="996280" y="3451536"/>
          <a:ext cx="6960096" cy="1489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420312279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232769606"/>
                    </a:ext>
                  </a:extLst>
                </a:gridCol>
                <a:gridCol w="1475656">
                  <a:extLst>
                    <a:ext uri="{9D8B030D-6E8A-4147-A177-3AD203B41FA5}">
                      <a16:colId xmlns:a16="http://schemas.microsoft.com/office/drawing/2014/main" val="1392893712"/>
                    </a:ext>
                  </a:extLst>
                </a:gridCol>
                <a:gridCol w="1740024">
                  <a:extLst>
                    <a:ext uri="{9D8B030D-6E8A-4147-A177-3AD203B41FA5}">
                      <a16:colId xmlns:a16="http://schemas.microsoft.com/office/drawing/2014/main" val="2965163571"/>
                    </a:ext>
                  </a:extLst>
                </a:gridCol>
              </a:tblGrid>
              <a:tr h="372408">
                <a:tc>
                  <a:txBody>
                    <a:bodyPr/>
                    <a:lstStyle/>
                    <a:p>
                      <a:r>
                        <a:rPr lang="en-US" dirty="0"/>
                        <a:t>Feed quality traits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Partial R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R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 &lt; 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696072"/>
                  </a:ext>
                </a:extLst>
              </a:tr>
              <a:tr h="3724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750522"/>
                  </a:ext>
                </a:extLst>
              </a:tr>
              <a:tr h="372408">
                <a:tc>
                  <a:txBody>
                    <a:bodyPr/>
                    <a:lstStyle/>
                    <a:p>
                      <a:r>
                        <a:rPr lang="en-US" dirty="0"/>
                        <a:t>Metabolizable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135588"/>
                  </a:ext>
                </a:extLst>
              </a:tr>
              <a:tr h="372408">
                <a:tc>
                  <a:txBody>
                    <a:bodyPr/>
                    <a:lstStyle/>
                    <a:p>
                      <a:r>
                        <a:rPr lang="en-US" dirty="0"/>
                        <a:t>Crude Protein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43562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755576" y="5445224"/>
            <a:ext cx="7213045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dirty="0"/>
              <a:t>	Feed dependent estimates to produce on additional kg of milk ranged from 10.3 to 24.5 IRs</a:t>
            </a:r>
          </a:p>
        </p:txBody>
      </p:sp>
    </p:spTree>
    <p:extLst>
      <p:ext uri="{BB962C8B-B14F-4D97-AF65-F5344CB8AC3E}">
        <p14:creationId xmlns:p14="http://schemas.microsoft.com/office/powerpoint/2010/main" val="25101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1143000"/>
          </a:xfrm>
        </p:spPr>
        <p:txBody>
          <a:bodyPr/>
          <a:lstStyle/>
          <a:p>
            <a:r>
              <a:rPr lang="en-US" dirty="0"/>
              <a:t>Forages and (in)attention to their quality: 		 	  a study of Co FS 29  </a:t>
            </a:r>
            <a:br>
              <a:rPr lang="en-US" dirty="0"/>
            </a:br>
            <a:r>
              <a:rPr lang="en-US" dirty="0"/>
              <a:t>		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071955"/>
              </p:ext>
            </p:extLst>
          </p:nvPr>
        </p:nvGraphicFramePr>
        <p:xfrm>
          <a:off x="1019945" y="1340768"/>
          <a:ext cx="7296471" cy="1959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7">
                  <a:extLst>
                    <a:ext uri="{9D8B030D-6E8A-4147-A177-3AD203B41FA5}">
                      <a16:colId xmlns:a16="http://schemas.microsoft.com/office/drawing/2014/main" val="167353164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12650380"/>
                    </a:ext>
                  </a:extLst>
                </a:gridCol>
                <a:gridCol w="2471936">
                  <a:extLst>
                    <a:ext uri="{9D8B030D-6E8A-4147-A177-3AD203B41FA5}">
                      <a16:colId xmlns:a16="http://schemas.microsoft.com/office/drawing/2014/main" val="3934842276"/>
                    </a:ext>
                  </a:extLst>
                </a:gridCol>
              </a:tblGrid>
              <a:tr h="380629">
                <a:tc>
                  <a:txBody>
                    <a:bodyPr/>
                    <a:lstStyle/>
                    <a:p>
                      <a:r>
                        <a:rPr lang="en-US" dirty="0"/>
                        <a:t>Trait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816439"/>
                  </a:ext>
                </a:extLst>
              </a:tr>
              <a:tr h="380629">
                <a:tc>
                  <a:txBody>
                    <a:bodyPr/>
                    <a:lstStyle/>
                    <a:p>
                      <a:r>
                        <a:rPr lang="en-US" dirty="0"/>
                        <a:t>Forage fresh yield (kg/ha/cut)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34 126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15 157 - 61 282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432329"/>
                  </a:ext>
                </a:extLst>
              </a:tr>
              <a:tr h="437475">
                <a:tc>
                  <a:txBody>
                    <a:bodyPr/>
                    <a:lstStyle/>
                    <a:p>
                      <a:r>
                        <a:rPr lang="en-US" dirty="0"/>
                        <a:t>Forage dry yield (kg/ha/cut)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5 951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2 242 - 9 500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052274"/>
                  </a:ext>
                </a:extLst>
              </a:tr>
              <a:tr h="380629">
                <a:tc>
                  <a:txBody>
                    <a:bodyPr/>
                    <a:lstStyle/>
                    <a:p>
                      <a:r>
                        <a:rPr lang="en-US" dirty="0"/>
                        <a:t>Forage 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1.55 - 2.22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405782"/>
                  </a:ext>
                </a:extLst>
              </a:tr>
              <a:tr h="380629">
                <a:tc>
                  <a:txBody>
                    <a:bodyPr/>
                    <a:lstStyle/>
                    <a:p>
                      <a:r>
                        <a:rPr lang="en-US" dirty="0"/>
                        <a:t>Forage IVOMD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42.3 - 53.4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25045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616" y="3501008"/>
            <a:ext cx="3901440" cy="29260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5148064" y="3790781"/>
            <a:ext cx="401146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US" dirty="0"/>
              <a:t>Highly successful for example in Mulkanoor Woman Dairy Co-operative!</a:t>
            </a:r>
          </a:p>
          <a:p>
            <a:endParaRPr lang="en-US" dirty="0"/>
          </a:p>
          <a:p>
            <a:r>
              <a:rPr lang="en-US" dirty="0"/>
              <a:t>But do we need to settle for a mean IVOMD of below 50% in a green forage ?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5768928" y="6021288"/>
            <a:ext cx="2861168" cy="45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1600" dirty="0"/>
              <a:t>Ramachandra et al, unpublished</a:t>
            </a:r>
          </a:p>
        </p:txBody>
      </p:sp>
    </p:spTree>
    <p:extLst>
      <p:ext uri="{BB962C8B-B14F-4D97-AF65-F5344CB8AC3E}">
        <p14:creationId xmlns:p14="http://schemas.microsoft.com/office/powerpoint/2010/main" val="4186031960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DDF020-5A75-401C-9581-87F1F240C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3D44FD-ABE2-45CA-990B-E55889CCA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D979DA-C907-47EF-9F2B-3EEC14230EED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f5e9607-a28b-487e-b093-da60e75ee1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955</TotalTime>
  <Words>1529</Words>
  <Application>Microsoft Office PowerPoint</Application>
  <PresentationFormat>On-screen Show (4:3)</PresentationFormat>
  <Paragraphs>402</Paragraphs>
  <Slides>37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Calibri</vt:lpstr>
      <vt:lpstr>Mangal</vt:lpstr>
      <vt:lpstr>Optima</vt:lpstr>
      <vt:lpstr>Times New Roman</vt:lpstr>
      <vt:lpstr>Verdana</vt:lpstr>
      <vt:lpstr>Wingdings</vt:lpstr>
      <vt:lpstr>ilri_powerpoint_template_Feb2013</vt:lpstr>
      <vt:lpstr>Prism 6</vt:lpstr>
      <vt:lpstr>PowerPoint Presentation</vt:lpstr>
      <vt:lpstr>  Structure of Presentation    </vt:lpstr>
      <vt:lpstr>Share of feed costs in total costs of dairy    production</vt:lpstr>
      <vt:lpstr>Global and Indian Feed Price Development </vt:lpstr>
      <vt:lpstr>Feed Price and Milk Farm Gate Price    Developments in India   </vt:lpstr>
      <vt:lpstr>  Feed Costs as Challenge</vt:lpstr>
      <vt:lpstr>Improving economics of feeding through  animal nutrition approaches   </vt:lpstr>
      <vt:lpstr> Feed quality –price relations    </vt:lpstr>
      <vt:lpstr>Forages and (in)attention to their quality:       a study of Co FS 29     </vt:lpstr>
      <vt:lpstr>Variations in forage quality in 84 forage gene bank accessions of Napier from a single cut  </vt:lpstr>
      <vt:lpstr>Breeding advance in dual purpose maize stover fodder quality relative to different sorghum stover traded in rainfed India </vt:lpstr>
      <vt:lpstr>PowerPoint Presentation</vt:lpstr>
      <vt:lpstr>PowerPoint Presentation</vt:lpstr>
      <vt:lpstr>Leveraging 2nd generation biofuel     technologies  </vt:lpstr>
      <vt:lpstr>PowerPoint Presentation</vt:lpstr>
      <vt:lpstr>PowerPoint Presentation</vt:lpstr>
      <vt:lpstr>PowerPoint Presentation</vt:lpstr>
      <vt:lpstr>Improve feed biomass quality: support plant breeding, upgrading ligno-cellulosic biomass Improving economics of feeding through  animal nutrition approaches   </vt:lpstr>
      <vt:lpstr>Improving on-farm feeding, matching and   balancing nutrients and animal performance  performance         nimal nutrition approaches   </vt:lpstr>
      <vt:lpstr>Summary of key dairy productivity variables   after implementing ration balancing (RB) feeding, matching and   balancing nutrients and animal performance         nimal nutrition approaches   </vt:lpstr>
      <vt:lpstr>Improving on-farm feeding, matching and   balancing nutrients and animal performance         nimal nutrition approaches   </vt:lpstr>
      <vt:lpstr>Feed resourcing and feeding and   environmental foot prints  Structure of Presentation    </vt:lpstr>
      <vt:lpstr>Life cycle analysis of irrigation water use in dairy  production in Gujarat in India </vt:lpstr>
      <vt:lpstr>PowerPoint Presentation</vt:lpstr>
      <vt:lpstr>PowerPoint Presentation</vt:lpstr>
      <vt:lpstr>Feed requirement in dependency of per dairy animal productivity: c. 70 M dairy, 82 Mt milk   </vt:lpstr>
      <vt:lpstr>Effect of producing the same amount of milk with fewer dairy animals on  methane production</vt:lpstr>
      <vt:lpstr>Feed resourcing and feeding and   environmental foot prints  Structure of Presentation     </vt:lpstr>
      <vt:lpstr>Feed interventions and wider livelihood    implications  </vt:lpstr>
      <vt:lpstr>Labor implication of feed interventions      </vt:lpstr>
      <vt:lpstr>Cost of Milk Production in India</vt:lpstr>
      <vt:lpstr> Labor input per dairy animal on 4 farms in India with         differing numbers of animals and land sizes          (modified from</vt:lpstr>
      <vt:lpstr> Gender Role in Dairy Production    </vt:lpstr>
      <vt:lpstr>More off-farm produced feed and its implication for wider rural livelihood    implications   </vt:lpstr>
      <vt:lpstr>   Conclusions</vt:lpstr>
      <vt:lpstr>   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Tarawali, Shirley (ILRI)</dc:creator>
  <cp:lastModifiedBy>Bizuwork Mulat</cp:lastModifiedBy>
  <cp:revision>70</cp:revision>
  <cp:lastPrinted>2018-11-17T08:16:24Z</cp:lastPrinted>
  <dcterms:created xsi:type="dcterms:W3CDTF">2016-10-11T12:53:26Z</dcterms:created>
  <dcterms:modified xsi:type="dcterms:W3CDTF">2018-11-19T10:58:00Z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  <property fmtid="{D5CDD505-2E9C-101B-9397-08002B2CF9AE}" pid="3" name="NXPowerLiteLastOptimized">
    <vt:lpwstr>785356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D7.1.2</vt:lpwstr>
  </property>
</Properties>
</file>