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9"/>
  </p:notesMasterIdLst>
  <p:handoutMasterIdLst>
    <p:handoutMasterId r:id="rId20"/>
  </p:handoutMasterIdLst>
  <p:sldIdLst>
    <p:sldId id="660" r:id="rId5"/>
    <p:sldId id="661" r:id="rId6"/>
    <p:sldId id="662" r:id="rId7"/>
    <p:sldId id="663" r:id="rId8"/>
    <p:sldId id="668" r:id="rId9"/>
    <p:sldId id="669" r:id="rId10"/>
    <p:sldId id="664" r:id="rId11"/>
    <p:sldId id="665" r:id="rId12"/>
    <p:sldId id="670" r:id="rId13"/>
    <p:sldId id="671" r:id="rId14"/>
    <p:sldId id="672" r:id="rId15"/>
    <p:sldId id="666" r:id="rId16"/>
    <p:sldId id="667" r:id="rId17"/>
    <p:sldId id="340" r:id="rId18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6100"/>
    <a:srgbClr val="000000"/>
    <a:srgbClr val="99D99C"/>
    <a:srgbClr val="79CD7D"/>
    <a:srgbClr val="53672B"/>
    <a:srgbClr val="749882"/>
    <a:srgbClr val="738A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292" autoAdjust="0"/>
    <p:restoredTop sz="94660"/>
  </p:normalViewPr>
  <p:slideViewPr>
    <p:cSldViewPr snapToGrid="0">
      <p:cViewPr varScale="1">
        <p:scale>
          <a:sx n="67" d="100"/>
          <a:sy n="67" d="100"/>
        </p:scale>
        <p:origin x="324" y="4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89" cy="496332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899" y="0"/>
            <a:ext cx="2946189" cy="496332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r">
              <a:defRPr sz="1200"/>
            </a:lvl1pPr>
          </a:lstStyle>
          <a:p>
            <a:fld id="{1852E84D-20E4-492C-A08D-5556568C5F87}" type="datetimeFigureOut">
              <a:rPr lang="de-CH" smtClean="0"/>
              <a:t>01.10.2019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28716"/>
            <a:ext cx="2946189" cy="496332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899" y="9428716"/>
            <a:ext cx="2946189" cy="496332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r">
              <a:defRPr sz="1200"/>
            </a:lvl1pPr>
          </a:lstStyle>
          <a:p>
            <a:fld id="{00A57C43-AF24-400A-B7B5-7ACF9A012BE7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48122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055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6" y="0"/>
            <a:ext cx="2945659" cy="498055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r">
              <a:defRPr sz="1200"/>
            </a:lvl1pPr>
          </a:lstStyle>
          <a:p>
            <a:fld id="{0E560CF4-7A56-4CD1-9740-C3F89E41847B}" type="datetimeFigureOut">
              <a:rPr lang="en-GB" smtClean="0"/>
              <a:pPr/>
              <a:t>01/10/2019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68" tIns="45784" rIns="91568" bIns="4578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568" tIns="45784" rIns="91568" bIns="4578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5"/>
            <a:ext cx="2945659" cy="498054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6" y="9428585"/>
            <a:ext cx="2945659" cy="498054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r">
              <a:defRPr sz="1200"/>
            </a:lvl1pPr>
          </a:lstStyle>
          <a:p>
            <a:fld id="{2573ADB7-77CD-4ED1-89B6-CB5F692F9ED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937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3ADB7-77CD-4ED1-89B6-CB5F692F9ED2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462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Long experience with little to show for 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73ADB7-77CD-4ED1-89B6-CB5F692F9ED2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974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jpeg"/><Relationship Id="rId5" Type="http://schemas.openxmlformats.org/officeDocument/2006/relationships/hyperlink" Target="https://www.cgiar.org/funders" TargetMode="External"/><Relationship Id="rId4" Type="http://schemas.openxmlformats.org/officeDocument/2006/relationships/hyperlink" Target="http://www.cgiar.org/about-us/our-funders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FF36A3-CD41-4283-8367-0402E1698230}" type="datetime1">
              <a:rPr lang="en-US" altLang="en-US" smtClean="0"/>
              <a:pPr/>
              <a:t>10/1/2019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FAF2FD-B4D4-459F-9F64-40B2C815375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3392" y="476672"/>
            <a:ext cx="10972800" cy="504056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>
            <a:lvl1pPr>
              <a:defRPr sz="2800">
                <a:solidFill>
                  <a:srgbClr val="53672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97559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9AF47F-F0F9-4E10-947A-6086F3B05731}" type="datetime1">
              <a:rPr lang="en-US" altLang="en-US" smtClean="0"/>
              <a:pPr/>
              <a:t>10/1/2019</a:t>
            </a:fld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C9BCDF-3CA1-4651-8BDE-22ACF8FA351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480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056A91-D9C1-4944-9AB4-5828BEB109E5}" type="datetime1">
              <a:rPr lang="en-US" altLang="en-US" smtClean="0"/>
              <a:pPr/>
              <a:t>10/1/2019</a:t>
            </a:fld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234DA5-D066-4640-B729-2BCF7A5591C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1304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more info and 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12700" y="2303466"/>
            <a:ext cx="12192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2400" i="1" dirty="0">
                <a:solidFill>
                  <a:prstClr val="black"/>
                </a:solidFill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6" name="Rectangle 6"/>
          <p:cNvSpPr>
            <a:spLocks noChangeArrowheads="1"/>
          </p:cNvSpPr>
          <p:nvPr userDrawn="1"/>
        </p:nvSpPr>
        <p:spPr bwMode="auto">
          <a:xfrm>
            <a:off x="3060700" y="3149603"/>
            <a:ext cx="6096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buClr>
                <a:srgbClr val="5F0500"/>
              </a:buClr>
            </a:pPr>
            <a:r>
              <a:rPr lang="en-US" altLang="en-US" sz="2400">
                <a:solidFill>
                  <a:srgbClr val="762123"/>
                </a:solidFill>
                <a:latin typeface="Calibri" pitchFamily="34" charset="0"/>
                <a:cs typeface="Arial" charset="0"/>
              </a:rPr>
              <a:t>ilri.org</a:t>
            </a:r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AF9A8496-8557-40E8-BC5A-175AC1FD1B8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551370" y="626521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9" name="Picture 8" descr="cc-by 88x31.png">
            <a:extLst>
              <a:ext uri="{FF2B5EF4-FFF2-40B4-BE49-F238E27FC236}">
                <a16:creationId xmlns:a16="http://schemas.microsoft.com/office/drawing/2014/main" id="{C3BC970B-57B0-45E8-B854-612A79862DF0}"/>
              </a:ext>
            </a:extLst>
          </p:cNvPr>
          <p:cNvPicPr/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630" y="6283761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6">
            <a:hlinkClick r:id="rId4"/>
            <a:extLst>
              <a:ext uri="{FF2B5EF4-FFF2-40B4-BE49-F238E27FC236}">
                <a16:creationId xmlns:a16="http://schemas.microsoft.com/office/drawing/2014/main" id="{A37CFC42-3BC7-4310-8DBE-6FFA9E3F32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105428" y="3659250"/>
            <a:ext cx="650101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ILRI thanks all donors and organizations which globally support its work through their contributions </a:t>
            </a:r>
            <a:b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</a:b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to the</a:t>
            </a:r>
            <a:r>
              <a:rPr lang="en-US" sz="1200" b="1" kern="1200" dirty="0">
                <a:solidFill>
                  <a:srgbClr val="72201E"/>
                </a:solidFill>
                <a:effectLst/>
                <a:latin typeface="+mn-lt"/>
                <a:ea typeface="+mn-ea"/>
                <a:cs typeface="Arial" charset="0"/>
              </a:rPr>
              <a:t> </a:t>
            </a:r>
            <a:r>
              <a:rPr lang="en-US" sz="1200" b="1" kern="1200" dirty="0">
                <a:solidFill>
                  <a:srgbClr val="72201E"/>
                </a:solidFill>
                <a:effectLst/>
                <a:latin typeface="+mn-lt"/>
                <a:ea typeface="+mn-ea"/>
                <a:cs typeface="Arial" charset="0"/>
                <a:hlinkClick r:id="rId5"/>
              </a:rPr>
              <a:t>CGIAR Trust Fund</a:t>
            </a:r>
            <a:endParaRPr lang="en-US" sz="1200" b="1" dirty="0">
              <a:solidFill>
                <a:srgbClr val="72201E"/>
              </a:solidFill>
              <a:latin typeface="+mn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3030EB4-D918-40F9-B66F-C1A6BA0F5964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2078" y="4553012"/>
            <a:ext cx="6501384" cy="151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812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476672"/>
            <a:ext cx="10972800" cy="504056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>
            <a:lvl1pPr>
              <a:defRPr sz="2800">
                <a:solidFill>
                  <a:srgbClr val="53672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Courier New" pitchFamily="49" charset="0"/>
              <a:buChar char="o"/>
              <a:defRPr sz="2400"/>
            </a:lvl1pPr>
            <a:lvl2pPr>
              <a:buFont typeface="Arial" pitchFamily="34" charset="0"/>
              <a:buChar char="•"/>
              <a:defRPr sz="2000"/>
            </a:lvl2pPr>
            <a:lvl3pPr>
              <a:defRPr sz="20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E016DB-E62E-4E90-AA75-A1507ED9A69F}" type="datetime1">
              <a:rPr lang="en-US" altLang="en-US" smtClean="0"/>
              <a:pPr/>
              <a:t>10/1/2019</a:t>
            </a:fld>
            <a:endParaRPr lang="en-US" alt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53191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fld id="{12C9BCDF-3CA1-4651-8BDE-22ACF8FA351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640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solidFill>
                  <a:srgbClr val="53672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0FE67D-8904-48B3-B50F-060C9532040C}" type="datetime1">
              <a:rPr lang="en-US" altLang="en-US" smtClean="0"/>
              <a:pPr/>
              <a:t>10/1/2019</a:t>
            </a:fld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86A03-612F-4D95-B410-9E69DD4A8B0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527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23392" y="332656"/>
            <a:ext cx="10972800" cy="648072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>
            <a:lvl1pPr>
              <a:defRPr sz="2800">
                <a:solidFill>
                  <a:srgbClr val="53672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4A272F-7611-4851-9383-78E23238DA56}" type="datetime1">
              <a:rPr lang="en-US" altLang="en-US" smtClean="0"/>
              <a:pPr/>
              <a:t>10/1/2019</a:t>
            </a:fld>
            <a:endParaRPr lang="en-US" altLang="en-US"/>
          </a:p>
        </p:txBody>
      </p:sp>
      <p:sp>
        <p:nvSpPr>
          <p:cNvPr id="4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22A812-5C60-4998-B9C2-79BC78EEE21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008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+mj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+mj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23392" y="332656"/>
            <a:ext cx="10972800" cy="648072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>
            <a:lvl1pPr>
              <a:defRPr sz="2800">
                <a:solidFill>
                  <a:srgbClr val="53672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BC791E-8266-4735-AC9F-3E4580BDF662}" type="datetime1">
              <a:rPr lang="en-US" altLang="en-US" smtClean="0"/>
              <a:pPr/>
              <a:t>10/1/2019</a:t>
            </a:fld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52B1A3-7A46-4A1B-939E-E22AFA7D7AD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13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 userDrawn="1"/>
        </p:nvSpPr>
        <p:spPr>
          <a:xfrm>
            <a:off x="624417" y="188913"/>
            <a:ext cx="10972800" cy="792162"/>
          </a:xfrm>
          <a:prstGeom prst="roundRec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anchor="ctr">
            <a:normAutofit/>
          </a:bodyPr>
          <a:lstStyle>
            <a:lvl1pPr>
              <a:defRPr sz="280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pPr algn="ctr">
              <a:spcBef>
                <a:spcPct val="0"/>
              </a:spcBef>
              <a:defRPr/>
            </a:pPr>
            <a:r>
              <a:rPr lang="en-US" sz="2800">
                <a:solidFill>
                  <a:srgbClr val="9BBB59">
                    <a:lumMod val="75000"/>
                  </a:srgbClr>
                </a:solidFill>
                <a:latin typeface="Trebuchet MS"/>
                <a:ea typeface="ＭＳ Ｐゴシック" panose="020B0600070205080204" pitchFamily="34" charset="-128"/>
              </a:rPr>
              <a:t>Click to edit Master title style</a:t>
            </a:r>
            <a:endParaRPr lang="en-US" sz="2800" dirty="0">
              <a:solidFill>
                <a:srgbClr val="9BBB59">
                  <a:lumMod val="75000"/>
                </a:srgbClr>
              </a:solidFill>
              <a:latin typeface="Trebuchet MS"/>
              <a:ea typeface="ＭＳ Ｐゴシック" panose="020B0600070205080204" pitchFamily="34" charset="-128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476D52-9E39-49EE-9088-A6EE2D8843C4}" type="datetime1">
              <a:rPr lang="en-US" altLang="en-US" smtClean="0"/>
              <a:pPr/>
              <a:t>10/1/2019</a:t>
            </a:fld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9CDD4-10E5-446F-9633-96E01BA4EEA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658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64B28927-91D8-AB43-973D-CC161BA8D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3" y="332656"/>
            <a:ext cx="8828105" cy="648072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>
            <a:lvl1pPr>
              <a:defRPr sz="2800">
                <a:solidFill>
                  <a:srgbClr val="53672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46BD431-B720-4740-82BC-63CEACD6EDB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 bwMode="auto">
          <a:xfrm>
            <a:off x="7315200" y="3641727"/>
            <a:ext cx="4876800" cy="3216275"/>
          </a:xfrm>
          <a:custGeom>
            <a:avLst/>
            <a:gdLst>
              <a:gd name="connsiteX0" fmla="*/ 0 w 4876800"/>
              <a:gd name="connsiteY0" fmla="*/ 0 h 3216275"/>
              <a:gd name="connsiteX1" fmla="*/ 4876800 w 4876800"/>
              <a:gd name="connsiteY1" fmla="*/ 0 h 3216275"/>
              <a:gd name="connsiteX2" fmla="*/ 4876800 w 4876800"/>
              <a:gd name="connsiteY2" fmla="*/ 3216275 h 3216275"/>
              <a:gd name="connsiteX3" fmla="*/ 0 w 4876800"/>
              <a:gd name="connsiteY3" fmla="*/ 3216275 h 3216275"/>
              <a:gd name="connsiteX4" fmla="*/ 0 w 4876800"/>
              <a:gd name="connsiteY4" fmla="*/ 0 h 3216275"/>
              <a:gd name="connsiteX0" fmla="*/ 812800 w 4876800"/>
              <a:gd name="connsiteY0" fmla="*/ 7815 h 3216275"/>
              <a:gd name="connsiteX1" fmla="*/ 4876800 w 4876800"/>
              <a:gd name="connsiteY1" fmla="*/ 0 h 3216275"/>
              <a:gd name="connsiteX2" fmla="*/ 4876800 w 4876800"/>
              <a:gd name="connsiteY2" fmla="*/ 3216275 h 3216275"/>
              <a:gd name="connsiteX3" fmla="*/ 0 w 4876800"/>
              <a:gd name="connsiteY3" fmla="*/ 3216275 h 3216275"/>
              <a:gd name="connsiteX4" fmla="*/ 812800 w 4876800"/>
              <a:gd name="connsiteY4" fmla="*/ 7815 h 3216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00" h="3216275">
                <a:moveTo>
                  <a:pt x="812800" y="7815"/>
                </a:moveTo>
                <a:lnTo>
                  <a:pt x="4876800" y="0"/>
                </a:lnTo>
                <a:lnTo>
                  <a:pt x="4876800" y="3216275"/>
                </a:lnTo>
                <a:lnTo>
                  <a:pt x="0" y="3216275"/>
                </a:lnTo>
                <a:lnTo>
                  <a:pt x="812800" y="7815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00F8563-4469-5643-BC5E-C67DB6A3B4E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 bwMode="auto">
          <a:xfrm>
            <a:off x="8144118" y="2"/>
            <a:ext cx="4047881" cy="3571631"/>
          </a:xfrm>
          <a:custGeom>
            <a:avLst/>
            <a:gdLst>
              <a:gd name="connsiteX0" fmla="*/ 0 w 4071327"/>
              <a:gd name="connsiteY0" fmla="*/ 0 h 3571631"/>
              <a:gd name="connsiteX1" fmla="*/ 4071327 w 4071327"/>
              <a:gd name="connsiteY1" fmla="*/ 0 h 3571631"/>
              <a:gd name="connsiteX2" fmla="*/ 4071327 w 4071327"/>
              <a:gd name="connsiteY2" fmla="*/ 3571631 h 3571631"/>
              <a:gd name="connsiteX3" fmla="*/ 0 w 4071327"/>
              <a:gd name="connsiteY3" fmla="*/ 3571631 h 3571631"/>
              <a:gd name="connsiteX4" fmla="*/ 0 w 4071327"/>
              <a:gd name="connsiteY4" fmla="*/ 0 h 3571631"/>
              <a:gd name="connsiteX0" fmla="*/ 937846 w 4071327"/>
              <a:gd name="connsiteY0" fmla="*/ 0 h 3571631"/>
              <a:gd name="connsiteX1" fmla="*/ 4071327 w 4071327"/>
              <a:gd name="connsiteY1" fmla="*/ 0 h 3571631"/>
              <a:gd name="connsiteX2" fmla="*/ 4071327 w 4071327"/>
              <a:gd name="connsiteY2" fmla="*/ 3571631 h 3571631"/>
              <a:gd name="connsiteX3" fmla="*/ 0 w 4071327"/>
              <a:gd name="connsiteY3" fmla="*/ 3571631 h 3571631"/>
              <a:gd name="connsiteX4" fmla="*/ 937846 w 4071327"/>
              <a:gd name="connsiteY4" fmla="*/ 0 h 3571631"/>
              <a:gd name="connsiteX0" fmla="*/ 914400 w 4047881"/>
              <a:gd name="connsiteY0" fmla="*/ 0 h 3571631"/>
              <a:gd name="connsiteX1" fmla="*/ 4047881 w 4047881"/>
              <a:gd name="connsiteY1" fmla="*/ 0 h 3571631"/>
              <a:gd name="connsiteX2" fmla="*/ 4047881 w 4047881"/>
              <a:gd name="connsiteY2" fmla="*/ 3571631 h 3571631"/>
              <a:gd name="connsiteX3" fmla="*/ 0 w 4047881"/>
              <a:gd name="connsiteY3" fmla="*/ 3571631 h 3571631"/>
              <a:gd name="connsiteX4" fmla="*/ 914400 w 4047881"/>
              <a:gd name="connsiteY4" fmla="*/ 0 h 3571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47881" h="3571631">
                <a:moveTo>
                  <a:pt x="914400" y="0"/>
                </a:moveTo>
                <a:lnTo>
                  <a:pt x="4047881" y="0"/>
                </a:lnTo>
                <a:lnTo>
                  <a:pt x="4047881" y="3571631"/>
                </a:lnTo>
                <a:lnTo>
                  <a:pt x="0" y="3571631"/>
                </a:lnTo>
                <a:lnTo>
                  <a:pt x="91440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937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008ECED-7C6B-8445-943A-06B14CC673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315721" y="-8312"/>
            <a:ext cx="4876280" cy="6866312"/>
          </a:xfrm>
          <a:custGeom>
            <a:avLst/>
            <a:gdLst>
              <a:gd name="connsiteX0" fmla="*/ 0 w 3812251"/>
              <a:gd name="connsiteY0" fmla="*/ 0 h 6858000"/>
              <a:gd name="connsiteX1" fmla="*/ 3812251 w 3812251"/>
              <a:gd name="connsiteY1" fmla="*/ 0 h 6858000"/>
              <a:gd name="connsiteX2" fmla="*/ 3812251 w 3812251"/>
              <a:gd name="connsiteY2" fmla="*/ 6858000 h 6858000"/>
              <a:gd name="connsiteX3" fmla="*/ 0 w 3812251"/>
              <a:gd name="connsiteY3" fmla="*/ 6858000 h 6858000"/>
              <a:gd name="connsiteX4" fmla="*/ 0 w 3812251"/>
              <a:gd name="connsiteY4" fmla="*/ 0 h 6858000"/>
              <a:gd name="connsiteX0" fmla="*/ 1720734 w 5532985"/>
              <a:gd name="connsiteY0" fmla="*/ 0 h 6858000"/>
              <a:gd name="connsiteX1" fmla="*/ 5532985 w 5532985"/>
              <a:gd name="connsiteY1" fmla="*/ 0 h 6858000"/>
              <a:gd name="connsiteX2" fmla="*/ 5532985 w 5532985"/>
              <a:gd name="connsiteY2" fmla="*/ 6858000 h 6858000"/>
              <a:gd name="connsiteX3" fmla="*/ 0 w 5532985"/>
              <a:gd name="connsiteY3" fmla="*/ 6849687 h 6858000"/>
              <a:gd name="connsiteX4" fmla="*/ 1720734 w 5532985"/>
              <a:gd name="connsiteY4" fmla="*/ 0 h 6858000"/>
              <a:gd name="connsiteX0" fmla="*/ 2435628 w 5532985"/>
              <a:gd name="connsiteY0" fmla="*/ 24938 h 6858000"/>
              <a:gd name="connsiteX1" fmla="*/ 5532985 w 5532985"/>
              <a:gd name="connsiteY1" fmla="*/ 0 h 6858000"/>
              <a:gd name="connsiteX2" fmla="*/ 5532985 w 5532985"/>
              <a:gd name="connsiteY2" fmla="*/ 6858000 h 6858000"/>
              <a:gd name="connsiteX3" fmla="*/ 0 w 5532985"/>
              <a:gd name="connsiteY3" fmla="*/ 6849687 h 6858000"/>
              <a:gd name="connsiteX4" fmla="*/ 2435628 w 5532985"/>
              <a:gd name="connsiteY4" fmla="*/ 24938 h 6858000"/>
              <a:gd name="connsiteX0" fmla="*/ 1778923 w 4876280"/>
              <a:gd name="connsiteY0" fmla="*/ 24938 h 6858000"/>
              <a:gd name="connsiteX1" fmla="*/ 4876280 w 4876280"/>
              <a:gd name="connsiteY1" fmla="*/ 0 h 6858000"/>
              <a:gd name="connsiteX2" fmla="*/ 4876280 w 4876280"/>
              <a:gd name="connsiteY2" fmla="*/ 6858000 h 6858000"/>
              <a:gd name="connsiteX3" fmla="*/ 0 w 4876280"/>
              <a:gd name="connsiteY3" fmla="*/ 6849687 h 6858000"/>
              <a:gd name="connsiteX4" fmla="*/ 1778923 w 4876280"/>
              <a:gd name="connsiteY4" fmla="*/ 24938 h 6858000"/>
              <a:gd name="connsiteX0" fmla="*/ 1737359 w 4876280"/>
              <a:gd name="connsiteY0" fmla="*/ 0 h 6866312"/>
              <a:gd name="connsiteX1" fmla="*/ 4876280 w 4876280"/>
              <a:gd name="connsiteY1" fmla="*/ 8312 h 6866312"/>
              <a:gd name="connsiteX2" fmla="*/ 4876280 w 4876280"/>
              <a:gd name="connsiteY2" fmla="*/ 6866312 h 6866312"/>
              <a:gd name="connsiteX3" fmla="*/ 0 w 4876280"/>
              <a:gd name="connsiteY3" fmla="*/ 6857999 h 6866312"/>
              <a:gd name="connsiteX4" fmla="*/ 1737359 w 4876280"/>
              <a:gd name="connsiteY4" fmla="*/ 0 h 6866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280" h="6866312">
                <a:moveTo>
                  <a:pt x="1737359" y="0"/>
                </a:moveTo>
                <a:lnTo>
                  <a:pt x="4876280" y="8312"/>
                </a:lnTo>
                <a:lnTo>
                  <a:pt x="4876280" y="6866312"/>
                </a:lnTo>
                <a:lnTo>
                  <a:pt x="0" y="6857999"/>
                </a:lnTo>
                <a:lnTo>
                  <a:pt x="1737359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625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48EC57-F297-41D0-81D8-E716D85C86C9}" type="datetime1">
              <a:rPr lang="en-US" altLang="en-US" smtClean="0"/>
              <a:pPr/>
              <a:t>10/1/2019</a:t>
            </a:fld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16A5A5-520D-40B4-A062-7F2F4AE2E0C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953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0"/>
            <a:ext cx="109728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Text example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5319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Georgia" panose="02040502050405020303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5FC3761-0247-4A0C-9BD5-632166878007}" type="datetime1">
              <a:rPr lang="en-US" altLang="en-US" smtClean="0">
                <a:ea typeface="ＭＳ Ｐゴシック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10/1/2019</a:t>
            </a:fld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5319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Sixth Multi-stakeholder Partnership (MSP) meeting  Panama 20-23 June 2016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5319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Georgia" panose="02040502050405020303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D054CDD-4CE3-40C0-8AFF-1F5CBDEA0CA1}" type="slidenum">
              <a:rPr lang="en-US" altLang="en-US">
                <a:ea typeface="ＭＳ Ｐゴシック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98462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82" r:id="rId7"/>
    <p:sldLayoutId id="2147483683" r:id="rId8"/>
    <p:sldLayoutId id="2147483679" r:id="rId9"/>
    <p:sldLayoutId id="2147483680" r:id="rId10"/>
    <p:sldLayoutId id="2147483681" r:id="rId11"/>
    <p:sldLayoutId id="2147483684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+mj-lt"/>
          <a:ea typeface="ＭＳ Ｐゴシック" panose="020B0600070205080204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rebuchet MS" pitchFamily="34" charset="0"/>
          <a:ea typeface="ＭＳ Ｐゴシック" panose="020B0600070205080204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rebuchet MS" pitchFamily="34" charset="0"/>
          <a:ea typeface="ＭＳ Ｐゴシック" panose="020B0600070205080204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rebuchet MS" pitchFamily="34" charset="0"/>
          <a:ea typeface="ＭＳ Ｐゴシック" panose="020B0600070205080204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rebuchet MS" pitchFamily="34" charset="0"/>
          <a:ea typeface="ＭＳ Ｐゴシック" panose="020B0600070205080204" pitchFamily="34" charset="-128"/>
          <a:cs typeface="MS PGothic" charset="0"/>
        </a:defRPr>
      </a:lvl5pPr>
      <a:lvl6pPr marL="45718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6pPr>
      <a:lvl7pPr marL="91437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7pPr>
      <a:lvl8pPr marL="137156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8pPr>
      <a:lvl9pPr marL="182875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32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1pPr>
      <a:lvl2pPr marL="742932" indent="-285744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5438" y="5644833"/>
            <a:ext cx="5024175" cy="50989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059" y="182951"/>
            <a:ext cx="4532672" cy="940263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B06E40C4-DD89-487D-975A-C2A79A0FDE11}"/>
              </a:ext>
            </a:extLst>
          </p:cNvPr>
          <p:cNvSpPr txBox="1">
            <a:spLocks/>
          </p:cNvSpPr>
          <p:nvPr/>
        </p:nvSpPr>
        <p:spPr bwMode="auto">
          <a:xfrm>
            <a:off x="491711" y="3847781"/>
            <a:ext cx="11208580" cy="1507552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txBody>
          <a:bodyPr anchor="ctr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53672B"/>
                </a:solidFill>
                <a:latin typeface="+mj-lt"/>
                <a:ea typeface="MS PGothic" panose="020B0600070205080204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rebuchet MS" pitchFamily="34" charset="0"/>
                <a:ea typeface="MS PGothic" panose="020B0600070205080204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rebuchet MS" pitchFamily="34" charset="0"/>
                <a:ea typeface="MS PGothic" panose="020B0600070205080204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rebuchet MS" pitchFamily="34" charset="0"/>
                <a:ea typeface="MS PGothic" panose="020B0600070205080204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rebuchet MS" pitchFamily="34" charset="0"/>
                <a:ea typeface="MS PGothic" panose="020B0600070205080204" pitchFamily="34" charset="-128"/>
                <a:cs typeface="MS PGothic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rebuchet M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rebuchet M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rebuchet M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l"/>
            <a:r>
              <a:rPr lang="en-GB" sz="2000" b="1" dirty="0"/>
              <a:t>Lightning presentation at a parallel session, 9th Multi-Stakeholder Partnership Meeting of the Global Agenda for Sustainable Livestock, Manhattan, Kansas, 9-12 September 2019</a:t>
            </a:r>
          </a:p>
        </p:txBody>
      </p:sp>
      <p:sp>
        <p:nvSpPr>
          <p:cNvPr id="7" name="Rechteck 2">
            <a:extLst>
              <a:ext uri="{FF2B5EF4-FFF2-40B4-BE49-F238E27FC236}">
                <a16:creationId xmlns:a16="http://schemas.microsoft.com/office/drawing/2014/main" id="{FDFB20E2-EAA9-414F-A6CB-DBFA0E47C3B3}"/>
              </a:ext>
            </a:extLst>
          </p:cNvPr>
          <p:cNvSpPr/>
          <p:nvPr/>
        </p:nvSpPr>
        <p:spPr>
          <a:xfrm>
            <a:off x="491711" y="1724123"/>
            <a:ext cx="1118790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chemeClr val="accent3">
                    <a:lumMod val="75000"/>
                  </a:schemeClr>
                </a:solidFill>
              </a:rPr>
              <a:t>Improving collaboration between research </a:t>
            </a:r>
            <a:r>
              <a:rPr lang="en-GB" sz="2800">
                <a:solidFill>
                  <a:schemeClr val="accent3">
                    <a:lumMod val="75000"/>
                  </a:schemeClr>
                </a:solidFill>
              </a:rPr>
              <a:t>and the private </a:t>
            </a:r>
            <a:r>
              <a:rPr lang="en-GB" sz="2800" dirty="0">
                <a:solidFill>
                  <a:schemeClr val="accent3">
                    <a:lumMod val="75000"/>
                  </a:schemeClr>
                </a:solidFill>
              </a:rPr>
              <a:t>sector to accelerate livestock innovation for sustainability into use: Can the private sector pay for public health?</a:t>
            </a:r>
          </a:p>
          <a:p>
            <a:endParaRPr lang="en-GB" sz="2800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Delia Grace, </a:t>
            </a:r>
            <a:r>
              <a:rPr lang="en-GB" sz="2000" dirty="0" err="1">
                <a:solidFill>
                  <a:schemeClr val="accent3">
                    <a:lumMod val="75000"/>
                  </a:schemeClr>
                </a:solidFill>
              </a:rPr>
              <a:t>Sinh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 Dang and Fred Unger, ILRI</a:t>
            </a:r>
          </a:p>
        </p:txBody>
      </p:sp>
    </p:spTree>
    <p:extLst>
      <p:ext uri="{BB962C8B-B14F-4D97-AF65-F5344CB8AC3E}">
        <p14:creationId xmlns:p14="http://schemas.microsoft.com/office/powerpoint/2010/main" val="38658500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E43F29-FD61-4140-98C5-F73E7CFE99FF}"/>
              </a:ext>
            </a:extLst>
          </p:cNvPr>
          <p:cNvGrpSpPr/>
          <p:nvPr/>
        </p:nvGrpSpPr>
        <p:grpSpPr>
          <a:xfrm>
            <a:off x="75379" y="2"/>
            <a:ext cx="6591300" cy="6028167"/>
            <a:chOff x="-7225922" y="-4689631"/>
            <a:chExt cx="6591300" cy="6028167"/>
          </a:xfrm>
        </p:grpSpPr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7527CD6E-7D3E-F64B-9AEC-DD3655D2F123}"/>
                </a:ext>
              </a:extLst>
            </p:cNvPr>
            <p:cNvSpPr/>
            <p:nvPr/>
          </p:nvSpPr>
          <p:spPr>
            <a:xfrm>
              <a:off x="-7225922" y="-4689631"/>
              <a:ext cx="6591300" cy="6028167"/>
            </a:xfrm>
            <a:prstGeom prst="roundRect">
              <a:avLst>
                <a:gd name="adj" fmla="val 10000"/>
              </a:avLst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1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A55CB3E-D832-5D4F-8355-A97F7846515D}"/>
                </a:ext>
              </a:extLst>
            </p:cNvPr>
            <p:cNvSpPr txBox="1"/>
            <p:nvPr/>
          </p:nvSpPr>
          <p:spPr>
            <a:xfrm>
              <a:off x="-3144899" y="-4689631"/>
              <a:ext cx="19265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rgbClr val="FFFF00"/>
                  </a:solidFill>
                </a:rPr>
                <a:t>BEFORE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5FF58A1C-5BA7-444D-9D41-38FA395D6624}"/>
              </a:ext>
            </a:extLst>
          </p:cNvPr>
          <p:cNvGrpSpPr/>
          <p:nvPr/>
        </p:nvGrpSpPr>
        <p:grpSpPr>
          <a:xfrm>
            <a:off x="2927097" y="1267307"/>
            <a:ext cx="9189527" cy="5098250"/>
            <a:chOff x="2326891" y="1015558"/>
            <a:chExt cx="9189526" cy="509825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224F98B-0C6F-F44B-8CC0-B704744EDDCF}"/>
                </a:ext>
              </a:extLst>
            </p:cNvPr>
            <p:cNvGrpSpPr/>
            <p:nvPr/>
          </p:nvGrpSpPr>
          <p:grpSpPr>
            <a:xfrm>
              <a:off x="3610611" y="1015558"/>
              <a:ext cx="7905806" cy="4513475"/>
              <a:chOff x="4078376" y="39475"/>
              <a:chExt cx="7905806" cy="4513475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35F87B33-77DE-3142-976F-6874E996C5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078376" y="105933"/>
                <a:ext cx="7905806" cy="4447017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90EE84E-2188-F643-883F-39CEBBEBC9C6}"/>
                  </a:ext>
                </a:extLst>
              </p:cNvPr>
              <p:cNvSpPr txBox="1"/>
              <p:nvPr/>
            </p:nvSpPr>
            <p:spPr>
              <a:xfrm>
                <a:off x="4509767" y="39475"/>
                <a:ext cx="192659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b="1" dirty="0">
                    <a:solidFill>
                      <a:schemeClr val="bg1"/>
                    </a:solidFill>
                  </a:rPr>
                  <a:t>DURING</a:t>
                </a:r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B5E8E64-1191-DC48-914E-FE90A9078BAE}"/>
                </a:ext>
              </a:extLst>
            </p:cNvPr>
            <p:cNvSpPr/>
            <p:nvPr/>
          </p:nvSpPr>
          <p:spPr>
            <a:xfrm>
              <a:off x="2326891" y="5529033"/>
              <a:ext cx="3571894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  <a:spcAft>
                  <a:spcPts val="600"/>
                </a:spcAft>
              </a:pPr>
              <a:r>
                <a:rPr lang="en-AU" sz="1600" dirty="0"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lower faecal bacteria (</a:t>
              </a:r>
              <a:r>
                <a:rPr lang="en-AU" sz="1600" i="1" dirty="0"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AU" sz="1600" dirty="0"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 0.002) on the grid carcass surface  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F69340D-CD4D-4B4F-BC14-074552026E4C}"/>
              </a:ext>
            </a:extLst>
          </p:cNvPr>
          <p:cNvGrpSpPr/>
          <p:nvPr/>
        </p:nvGrpSpPr>
        <p:grpSpPr>
          <a:xfrm>
            <a:off x="5605503" y="2"/>
            <a:ext cx="6591300" cy="6028167"/>
            <a:chOff x="5822731" y="716238"/>
            <a:chExt cx="6591300" cy="6028167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D172A728-9D68-5542-911F-33891941BE50}"/>
                </a:ext>
              </a:extLst>
            </p:cNvPr>
            <p:cNvSpPr/>
            <p:nvPr/>
          </p:nvSpPr>
          <p:spPr>
            <a:xfrm>
              <a:off x="5822731" y="716238"/>
              <a:ext cx="6591300" cy="6028167"/>
            </a:xfrm>
            <a:prstGeom prst="roundRect">
              <a:avLst>
                <a:gd name="adj" fmla="val 10000"/>
              </a:avLst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1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4E8423D-6E86-1E41-9B23-D104370AC00B}"/>
                </a:ext>
              </a:extLst>
            </p:cNvPr>
            <p:cNvSpPr txBox="1"/>
            <p:nvPr/>
          </p:nvSpPr>
          <p:spPr>
            <a:xfrm>
              <a:off x="9914832" y="862953"/>
              <a:ext cx="19265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/>
                <a:t>AFTER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FF5ABEF5-3B40-2240-8494-397BB574F308}"/>
              </a:ext>
            </a:extLst>
          </p:cNvPr>
          <p:cNvSpPr txBox="1"/>
          <p:nvPr/>
        </p:nvSpPr>
        <p:spPr>
          <a:xfrm>
            <a:off x="-57150" y="6211669"/>
            <a:ext cx="226695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/>
              <a:t>On GRID</a:t>
            </a:r>
          </a:p>
        </p:txBody>
      </p:sp>
    </p:spTree>
    <p:extLst>
      <p:ext uri="{BB962C8B-B14F-4D97-AF65-F5344CB8AC3E}">
        <p14:creationId xmlns:p14="http://schemas.microsoft.com/office/powerpoint/2010/main" val="25271048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E43F29-FD61-4140-98C5-F73E7CFE99FF}"/>
              </a:ext>
            </a:extLst>
          </p:cNvPr>
          <p:cNvGrpSpPr/>
          <p:nvPr/>
        </p:nvGrpSpPr>
        <p:grpSpPr>
          <a:xfrm>
            <a:off x="75379" y="2"/>
            <a:ext cx="6591300" cy="6028167"/>
            <a:chOff x="-7225922" y="-4689631"/>
            <a:chExt cx="6591300" cy="6028167"/>
          </a:xfrm>
        </p:grpSpPr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7527CD6E-7D3E-F64B-9AEC-DD3655D2F123}"/>
                </a:ext>
              </a:extLst>
            </p:cNvPr>
            <p:cNvSpPr/>
            <p:nvPr/>
          </p:nvSpPr>
          <p:spPr>
            <a:xfrm>
              <a:off x="-7225922" y="-4689631"/>
              <a:ext cx="6591300" cy="6028167"/>
            </a:xfrm>
            <a:prstGeom prst="roundRect">
              <a:avLst>
                <a:gd name="adj" fmla="val 10000"/>
              </a:avLst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1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A55CB3E-D832-5D4F-8355-A97F7846515D}"/>
                </a:ext>
              </a:extLst>
            </p:cNvPr>
            <p:cNvSpPr txBox="1"/>
            <p:nvPr/>
          </p:nvSpPr>
          <p:spPr>
            <a:xfrm>
              <a:off x="-3144899" y="-4689631"/>
              <a:ext cx="19265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rgbClr val="FFFF00"/>
                  </a:solidFill>
                </a:rPr>
                <a:t>BEFORE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5FF58A1C-5BA7-444D-9D41-38FA395D6624}"/>
              </a:ext>
            </a:extLst>
          </p:cNvPr>
          <p:cNvGrpSpPr/>
          <p:nvPr/>
        </p:nvGrpSpPr>
        <p:grpSpPr>
          <a:xfrm>
            <a:off x="2927097" y="1267307"/>
            <a:ext cx="9189527" cy="5098250"/>
            <a:chOff x="2326891" y="1015558"/>
            <a:chExt cx="9189526" cy="509825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224F98B-0C6F-F44B-8CC0-B704744EDDCF}"/>
                </a:ext>
              </a:extLst>
            </p:cNvPr>
            <p:cNvGrpSpPr/>
            <p:nvPr/>
          </p:nvGrpSpPr>
          <p:grpSpPr>
            <a:xfrm>
              <a:off x="3610611" y="1015558"/>
              <a:ext cx="7905806" cy="4513475"/>
              <a:chOff x="4078376" y="39475"/>
              <a:chExt cx="7905806" cy="4513475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35F87B33-77DE-3142-976F-6874E996C5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078376" y="105933"/>
                <a:ext cx="7905806" cy="4447017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90EE84E-2188-F643-883F-39CEBBEBC9C6}"/>
                  </a:ext>
                </a:extLst>
              </p:cNvPr>
              <p:cNvSpPr txBox="1"/>
              <p:nvPr/>
            </p:nvSpPr>
            <p:spPr>
              <a:xfrm>
                <a:off x="4509767" y="39475"/>
                <a:ext cx="192659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b="1" dirty="0">
                    <a:solidFill>
                      <a:schemeClr val="bg1"/>
                    </a:solidFill>
                  </a:rPr>
                  <a:t>DURING</a:t>
                </a:r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B5E8E64-1191-DC48-914E-FE90A9078BAE}"/>
                </a:ext>
              </a:extLst>
            </p:cNvPr>
            <p:cNvSpPr/>
            <p:nvPr/>
          </p:nvSpPr>
          <p:spPr>
            <a:xfrm>
              <a:off x="2326891" y="5529033"/>
              <a:ext cx="3571894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  <a:spcAft>
                  <a:spcPts val="600"/>
                </a:spcAft>
              </a:pPr>
              <a:r>
                <a:rPr lang="en-AU" sz="1600" dirty="0"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lower faecal bacteria (</a:t>
              </a:r>
              <a:r>
                <a:rPr lang="en-AU" sz="1600" i="1" dirty="0"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AU" sz="1600" dirty="0"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 0.002) on the grid carcass surface  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F69340D-CD4D-4B4F-BC14-074552026E4C}"/>
              </a:ext>
            </a:extLst>
          </p:cNvPr>
          <p:cNvGrpSpPr/>
          <p:nvPr/>
        </p:nvGrpSpPr>
        <p:grpSpPr>
          <a:xfrm>
            <a:off x="5605503" y="2"/>
            <a:ext cx="6591300" cy="6028167"/>
            <a:chOff x="5822731" y="716238"/>
            <a:chExt cx="6591300" cy="6028167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D172A728-9D68-5542-911F-33891941BE50}"/>
                </a:ext>
              </a:extLst>
            </p:cNvPr>
            <p:cNvSpPr/>
            <p:nvPr/>
          </p:nvSpPr>
          <p:spPr>
            <a:xfrm>
              <a:off x="5822731" y="716238"/>
              <a:ext cx="6591300" cy="6028167"/>
            </a:xfrm>
            <a:prstGeom prst="roundRect">
              <a:avLst>
                <a:gd name="adj" fmla="val 10000"/>
              </a:avLst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1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4E8423D-6E86-1E41-9B23-D104370AC00B}"/>
                </a:ext>
              </a:extLst>
            </p:cNvPr>
            <p:cNvSpPr txBox="1"/>
            <p:nvPr/>
          </p:nvSpPr>
          <p:spPr>
            <a:xfrm>
              <a:off x="9914832" y="862953"/>
              <a:ext cx="19265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/>
                <a:t>AFTER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F56521E-C5D0-374C-999B-AA520DFBBAAF}"/>
              </a:ext>
            </a:extLst>
          </p:cNvPr>
          <p:cNvGrpSpPr/>
          <p:nvPr/>
        </p:nvGrpSpPr>
        <p:grpSpPr>
          <a:xfrm>
            <a:off x="4383618" y="1175037"/>
            <a:ext cx="7773095" cy="5536248"/>
            <a:chOff x="9295844" y="7845901"/>
            <a:chExt cx="8672719" cy="484509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0196B308-4883-5A42-A8CA-E101CAD97A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295844" y="7845901"/>
              <a:ext cx="8672719" cy="4845094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5373B24-B714-8343-9441-0781B4114612}"/>
                </a:ext>
              </a:extLst>
            </p:cNvPr>
            <p:cNvSpPr txBox="1"/>
            <p:nvPr/>
          </p:nvSpPr>
          <p:spPr>
            <a:xfrm>
              <a:off x="10060309" y="7975300"/>
              <a:ext cx="3571894" cy="511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/>
                <a:t>LATER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FF5ABEF5-3B40-2240-8494-397BB574F308}"/>
              </a:ext>
            </a:extLst>
          </p:cNvPr>
          <p:cNvSpPr txBox="1"/>
          <p:nvPr/>
        </p:nvSpPr>
        <p:spPr>
          <a:xfrm>
            <a:off x="-57150" y="6211669"/>
            <a:ext cx="226695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/>
              <a:t>On GRID</a:t>
            </a:r>
          </a:p>
        </p:txBody>
      </p:sp>
    </p:spTree>
    <p:extLst>
      <p:ext uri="{BB962C8B-B14F-4D97-AF65-F5344CB8AC3E}">
        <p14:creationId xmlns:p14="http://schemas.microsoft.com/office/powerpoint/2010/main" val="1598449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7AE8A1-3D55-40F3-9899-5CD9372B5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455" y="309881"/>
            <a:ext cx="10972800" cy="504056"/>
          </a:xfrm>
        </p:spPr>
        <p:txBody>
          <a:bodyPr>
            <a:normAutofit fontScale="90000"/>
          </a:bodyPr>
          <a:lstStyle/>
          <a:p>
            <a:r>
              <a:rPr lang="en-GB" dirty="0"/>
              <a:t>PP partnership that worked, wasn’t taken up the the private sector, and then was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DA10BDD-FFD0-493A-92EB-9A6E54A75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574" y="985521"/>
            <a:ext cx="11480681" cy="4525963"/>
          </a:xfrm>
        </p:spPr>
        <p:txBody>
          <a:bodyPr/>
          <a:lstStyle/>
          <a:p>
            <a:r>
              <a:rPr lang="en-GB" b="1" dirty="0"/>
              <a:t>On the Grid: off-floor slaughter of pigs</a:t>
            </a:r>
          </a:p>
          <a:p>
            <a:r>
              <a:rPr lang="en-GB" dirty="0"/>
              <a:t>Reduce the enormous burden of Food Borne Disease</a:t>
            </a:r>
          </a:p>
          <a:p>
            <a:r>
              <a:rPr lang="en-GB" dirty="0"/>
              <a:t>Why success? </a:t>
            </a:r>
          </a:p>
          <a:p>
            <a:pPr lvl="1"/>
            <a:r>
              <a:rPr lang="en-GB" dirty="0"/>
              <a:t>Critical factor 1: Cheap, appropriate technology, tested effective</a:t>
            </a:r>
          </a:p>
          <a:p>
            <a:r>
              <a:rPr lang="en-GB" dirty="0"/>
              <a:t>Why private sector initially failed to continue using? </a:t>
            </a:r>
          </a:p>
          <a:p>
            <a:pPr lvl="1"/>
            <a:r>
              <a:rPr lang="en-GB" dirty="0"/>
              <a:t>Extra work and incentive of safer pork and fewer sickness and death not compelling motivation</a:t>
            </a:r>
          </a:p>
          <a:p>
            <a:r>
              <a:rPr lang="en-GB" dirty="0"/>
              <a:t>Why private sector started using and invested in 15 more grids &amp; other infrastructure? </a:t>
            </a:r>
            <a:r>
              <a:rPr lang="en-GB" sz="2000" dirty="0"/>
              <a:t>(9-12months after pilot ended) </a:t>
            </a:r>
          </a:p>
          <a:p>
            <a:pPr lvl="1"/>
            <a:r>
              <a:rPr lang="en-GB" dirty="0"/>
              <a:t>Grids &amp; other visible improvements (e.g. clean and dirty zone) </a:t>
            </a:r>
            <a:r>
              <a:rPr lang="en-GB" u="sng" dirty="0"/>
              <a:t>attracted major companies </a:t>
            </a:r>
            <a:r>
              <a:rPr lang="en-GB" dirty="0"/>
              <a:t>supplying pork to their workers’ canteens</a:t>
            </a:r>
          </a:p>
          <a:p>
            <a:pPr lvl="1"/>
            <a:r>
              <a:rPr lang="en-GB" dirty="0"/>
              <a:t>Transition to </a:t>
            </a:r>
            <a:r>
              <a:rPr lang="en-GB" u="sng" dirty="0"/>
              <a:t>higher scale </a:t>
            </a:r>
            <a:r>
              <a:rPr lang="en-GB" dirty="0"/>
              <a:t>(before 30-40, now 80-100 pigs/day) made investment easier and pork quality more </a:t>
            </a:r>
            <a:r>
              <a:rPr lang="en-GB"/>
              <a:t>a priority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097949" y="6400485"/>
            <a:ext cx="2029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#</a:t>
            </a:r>
            <a:r>
              <a:rPr lang="en-GB" dirty="0" err="1">
                <a:solidFill>
                  <a:schemeClr val="accent5"/>
                </a:solidFill>
              </a:rPr>
              <a:t>LivestockAgenda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0662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7AE8A1-3D55-40F3-9899-5CD9372B5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499" y="490119"/>
            <a:ext cx="10972800" cy="504056"/>
          </a:xfrm>
        </p:spPr>
        <p:txBody>
          <a:bodyPr>
            <a:normAutofit fontScale="90000"/>
          </a:bodyPr>
          <a:lstStyle/>
          <a:p>
            <a:r>
              <a:rPr lang="de-CH" dirty="0" err="1"/>
              <a:t>Conclusions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DA10BDD-FFD0-493A-92EB-9A6E54A75D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For investors</a:t>
            </a:r>
          </a:p>
          <a:p>
            <a:pPr marL="457189" lvl="1" indent="0">
              <a:buNone/>
            </a:pPr>
            <a:r>
              <a:rPr lang="en-GB" dirty="0"/>
              <a:t>Research is still too supply driven</a:t>
            </a:r>
          </a:p>
          <a:p>
            <a:pPr marL="457189" lvl="1" indent="0">
              <a:buNone/>
            </a:pPr>
            <a:r>
              <a:rPr lang="en-GB" dirty="0"/>
              <a:t>Improving human health is not a powerful incentive for the private sector</a:t>
            </a:r>
          </a:p>
          <a:p>
            <a:pPr marL="457189" lvl="1" indent="0">
              <a:buNone/>
            </a:pPr>
            <a:endParaRPr lang="en-GB" dirty="0"/>
          </a:p>
          <a:p>
            <a:r>
              <a:rPr lang="en-GB" dirty="0"/>
              <a:t>For implementors</a:t>
            </a:r>
          </a:p>
          <a:p>
            <a:pPr marL="457189" lvl="1" indent="0">
              <a:buNone/>
            </a:pPr>
            <a:r>
              <a:rPr lang="en-GB" dirty="0"/>
              <a:t>It is not enough for interventions to be effective, low cost and acceptable</a:t>
            </a:r>
          </a:p>
          <a:p>
            <a:pPr marL="457189" lvl="1" indent="0">
              <a:buNone/>
            </a:pPr>
            <a:r>
              <a:rPr lang="en-GB" dirty="0"/>
              <a:t>The time may not be ripe now but may come for private sector investment  </a:t>
            </a:r>
          </a:p>
          <a:p>
            <a:pPr marL="457189" lvl="1" indent="0">
              <a:buNone/>
            </a:pPr>
            <a:endParaRPr lang="de-CH" dirty="0"/>
          </a:p>
        </p:txBody>
      </p:sp>
      <p:sp>
        <p:nvSpPr>
          <p:cNvPr id="4" name="TextBox 3"/>
          <p:cNvSpPr txBox="1"/>
          <p:nvPr/>
        </p:nvSpPr>
        <p:spPr>
          <a:xfrm>
            <a:off x="5097949" y="6400485"/>
            <a:ext cx="2029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#</a:t>
            </a:r>
            <a:r>
              <a:rPr lang="en-GB" dirty="0" err="1">
                <a:solidFill>
                  <a:schemeClr val="accent5"/>
                </a:solidFill>
              </a:rPr>
              <a:t>LivestockAgenda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35A881E-71E9-EA43-8D82-0A6E4AD84BD5}"/>
              </a:ext>
            </a:extLst>
          </p:cNvPr>
          <p:cNvSpPr/>
          <p:nvPr/>
        </p:nvSpPr>
        <p:spPr>
          <a:xfrm>
            <a:off x="7127916" y="5043784"/>
            <a:ext cx="47021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0000"/>
                </a:solidFill>
                <a:latin typeface="adobe-caslon-pro"/>
              </a:rPr>
              <a:t>If I spend somebody else’s money on somebody else, I’m not concerned about how much it is, and I’m not concerned about what I get</a:t>
            </a:r>
          </a:p>
          <a:p>
            <a:pPr algn="r"/>
            <a:r>
              <a:rPr lang="en-US" dirty="0">
                <a:solidFill>
                  <a:srgbClr val="000000"/>
                </a:solidFill>
                <a:latin typeface="adobe-caslon-pro"/>
              </a:rPr>
              <a:t>Milton Friedman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8075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0847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7AE8A1-3D55-40F3-9899-5CD9372B5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499" y="490119"/>
            <a:ext cx="10972800" cy="504056"/>
          </a:xfrm>
        </p:spPr>
        <p:txBody>
          <a:bodyPr>
            <a:normAutofit fontScale="90000"/>
          </a:bodyPr>
          <a:lstStyle/>
          <a:p>
            <a:r>
              <a:rPr lang="de-CH" dirty="0"/>
              <a:t>Introducing me!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DA10BDD-FFD0-493A-92EB-9A6E54A75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600201"/>
            <a:ext cx="6333067" cy="4525963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GB" dirty="0"/>
              <a:t>Delia Grace Randolph</a:t>
            </a:r>
          </a:p>
          <a:p>
            <a:pPr>
              <a:spcAft>
                <a:spcPts val="1200"/>
              </a:spcAft>
            </a:pPr>
            <a:r>
              <a:rPr lang="en-GB" dirty="0"/>
              <a:t>International Livestock Research Institute</a:t>
            </a:r>
          </a:p>
          <a:p>
            <a:pPr>
              <a:spcAft>
                <a:spcPts val="1200"/>
              </a:spcAft>
            </a:pPr>
            <a:r>
              <a:rPr lang="en-GB" dirty="0"/>
              <a:t>ILRI &amp; the private sector</a:t>
            </a:r>
          </a:p>
          <a:p>
            <a:pPr lvl="1"/>
            <a:r>
              <a:rPr lang="en-GB" dirty="0"/>
              <a:t>Long experience</a:t>
            </a:r>
          </a:p>
          <a:p>
            <a:pPr lvl="1"/>
            <a:r>
              <a:rPr lang="en-GB" dirty="0"/>
              <a:t>Wide range of partners</a:t>
            </a:r>
          </a:p>
          <a:p>
            <a:pPr lvl="1"/>
            <a:r>
              <a:rPr lang="en-GB" dirty="0"/>
              <a:t>Lots of promise;  lots of high impact factor papers; little proven impacts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97949" y="6400485"/>
            <a:ext cx="2029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#</a:t>
            </a:r>
            <a:r>
              <a:rPr lang="en-GB" dirty="0" err="1">
                <a:solidFill>
                  <a:schemeClr val="accent5"/>
                </a:solidFill>
              </a:rPr>
              <a:t>LivestockAgenda</a:t>
            </a:r>
            <a:endParaRPr lang="en-US" dirty="0">
              <a:solidFill>
                <a:schemeClr val="accent5"/>
              </a:solidFill>
            </a:endParaRPr>
          </a:p>
        </p:txBody>
      </p:sp>
      <p:pic>
        <p:nvPicPr>
          <p:cNvPr id="6" name="Picture 1" descr="WomenTechniciansInLab.jpg">
            <a:extLst>
              <a:ext uri="{FF2B5EF4-FFF2-40B4-BE49-F238E27FC236}">
                <a16:creationId xmlns:a16="http://schemas.microsoft.com/office/drawing/2014/main" id="{87CF3B19-487B-B84B-BC32-30CE52A1C3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5009" y="1438386"/>
            <a:ext cx="4667904" cy="3963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4423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A1B9CAE-DAB6-0240-8987-C80B4D32082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0"/>
            <a:ext cx="6162484" cy="59984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DED862B-25C0-194C-BBA7-83718614CB2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0973" y="3429000"/>
            <a:ext cx="4011028" cy="3429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F9FAB1B-05AE-BD42-9EE6-443D76EC0FC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569" y="-51211"/>
            <a:ext cx="3339881" cy="348021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1DD5448-B413-A449-91D7-622329D9254A}"/>
              </a:ext>
            </a:extLst>
          </p:cNvPr>
          <p:cNvSpPr txBox="1"/>
          <p:nvPr/>
        </p:nvSpPr>
        <p:spPr>
          <a:xfrm>
            <a:off x="4152900" y="6267451"/>
            <a:ext cx="402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Rational Drug Use</a:t>
            </a:r>
          </a:p>
        </p:txBody>
      </p:sp>
    </p:spTree>
    <p:extLst>
      <p:ext uri="{BB962C8B-B14F-4D97-AF65-F5344CB8AC3E}">
        <p14:creationId xmlns:p14="http://schemas.microsoft.com/office/powerpoint/2010/main" val="422999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CF4BE6F5-A3D3-6248-BBAF-EBA7FDB18E2D}"/>
              </a:ext>
            </a:extLst>
          </p:cNvPr>
          <p:cNvGrpSpPr/>
          <p:nvPr/>
        </p:nvGrpSpPr>
        <p:grpSpPr>
          <a:xfrm>
            <a:off x="7239" y="98409"/>
            <a:ext cx="5486400" cy="4247536"/>
            <a:chOff x="7238" y="98409"/>
            <a:chExt cx="5486400" cy="424753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520CA52-BDCA-9A44-A853-39B681E1C6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38" y="98409"/>
              <a:ext cx="5486400" cy="4247536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545FEA6-73AE-FA40-A68F-BBAB1ADF2BC7}"/>
                </a:ext>
              </a:extLst>
            </p:cNvPr>
            <p:cNvSpPr txBox="1"/>
            <p:nvPr/>
          </p:nvSpPr>
          <p:spPr>
            <a:xfrm>
              <a:off x="7238" y="216622"/>
              <a:ext cx="19265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/>
                <a:t>BEFORE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C114CDB2-D966-A14E-B320-A7F7F736225A}"/>
              </a:ext>
            </a:extLst>
          </p:cNvPr>
          <p:cNvSpPr txBox="1"/>
          <p:nvPr/>
        </p:nvSpPr>
        <p:spPr>
          <a:xfrm>
            <a:off x="8743951" y="2"/>
            <a:ext cx="402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Rational Drug Use</a:t>
            </a:r>
          </a:p>
        </p:txBody>
      </p:sp>
    </p:spTree>
    <p:extLst>
      <p:ext uri="{BB962C8B-B14F-4D97-AF65-F5344CB8AC3E}">
        <p14:creationId xmlns:p14="http://schemas.microsoft.com/office/powerpoint/2010/main" val="295661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CF4BE6F5-A3D3-6248-BBAF-EBA7FDB18E2D}"/>
              </a:ext>
            </a:extLst>
          </p:cNvPr>
          <p:cNvGrpSpPr/>
          <p:nvPr/>
        </p:nvGrpSpPr>
        <p:grpSpPr>
          <a:xfrm>
            <a:off x="7239" y="98409"/>
            <a:ext cx="5486400" cy="4247536"/>
            <a:chOff x="7238" y="98409"/>
            <a:chExt cx="5486400" cy="424753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520CA52-BDCA-9A44-A853-39B681E1C6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38" y="98409"/>
              <a:ext cx="5486400" cy="4247536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545FEA6-73AE-FA40-A68F-BBAB1ADF2BC7}"/>
                </a:ext>
              </a:extLst>
            </p:cNvPr>
            <p:cNvSpPr txBox="1"/>
            <p:nvPr/>
          </p:nvSpPr>
          <p:spPr>
            <a:xfrm>
              <a:off x="7238" y="216622"/>
              <a:ext cx="19265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/>
                <a:t>BEFORE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220269F-8099-9F49-BEC4-EBDAB5A90EEE}"/>
              </a:ext>
            </a:extLst>
          </p:cNvPr>
          <p:cNvGrpSpPr/>
          <p:nvPr/>
        </p:nvGrpSpPr>
        <p:grpSpPr>
          <a:xfrm>
            <a:off x="3604591" y="357619"/>
            <a:ext cx="5486400" cy="6482079"/>
            <a:chOff x="3604591" y="357619"/>
            <a:chExt cx="5486400" cy="648207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080A8FF-1F2B-9540-9C27-CE6DC5633A2F}"/>
                </a:ext>
              </a:extLst>
            </p:cNvPr>
            <p:cNvGrpSpPr/>
            <p:nvPr/>
          </p:nvGrpSpPr>
          <p:grpSpPr>
            <a:xfrm>
              <a:off x="3604591" y="831999"/>
              <a:ext cx="5486400" cy="6007698"/>
              <a:chOff x="3604591" y="831999"/>
              <a:chExt cx="5486400" cy="6007698"/>
            </a:xfrm>
          </p:grpSpPr>
          <p:pic>
            <p:nvPicPr>
              <p:cNvPr id="6" name="Picture 9" descr="Brochure copy">
                <a:extLst>
                  <a:ext uri="{FF2B5EF4-FFF2-40B4-BE49-F238E27FC236}">
                    <a16:creationId xmlns:a16="http://schemas.microsoft.com/office/drawing/2014/main" id="{51C36CC1-4435-6E4F-A894-0192B6A65CA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74054" y="4380624"/>
                <a:ext cx="2480693" cy="24590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" name="Picture 4" descr="Screen Shot 2014-09-29 at 2.27.49 PM.png">
                <a:extLst>
                  <a:ext uri="{FF2B5EF4-FFF2-40B4-BE49-F238E27FC236}">
                    <a16:creationId xmlns:a16="http://schemas.microsoft.com/office/drawing/2014/main" id="{28393838-D2DC-CE44-AEC2-E8828E3260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04591" y="831999"/>
                <a:ext cx="5486400" cy="3548625"/>
              </a:xfrm>
              <a:prstGeom prst="rect">
                <a:avLst/>
              </a:prstGeom>
            </p:spPr>
          </p:pic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9E30FF3-B975-0448-83AE-53FC5BFD5B89}"/>
                </a:ext>
              </a:extLst>
            </p:cNvPr>
            <p:cNvSpPr txBox="1"/>
            <p:nvPr/>
          </p:nvSpPr>
          <p:spPr>
            <a:xfrm>
              <a:off x="5845810" y="357619"/>
              <a:ext cx="19265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/>
                <a:t>DURING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C114CDB2-D966-A14E-B320-A7F7F736225A}"/>
              </a:ext>
            </a:extLst>
          </p:cNvPr>
          <p:cNvSpPr txBox="1"/>
          <p:nvPr/>
        </p:nvSpPr>
        <p:spPr>
          <a:xfrm>
            <a:off x="8743951" y="2"/>
            <a:ext cx="402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Rational Drug Use</a:t>
            </a:r>
          </a:p>
        </p:txBody>
      </p:sp>
    </p:spTree>
    <p:extLst>
      <p:ext uri="{BB962C8B-B14F-4D97-AF65-F5344CB8AC3E}">
        <p14:creationId xmlns:p14="http://schemas.microsoft.com/office/powerpoint/2010/main" val="1018327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CF4BE6F5-A3D3-6248-BBAF-EBA7FDB18E2D}"/>
              </a:ext>
            </a:extLst>
          </p:cNvPr>
          <p:cNvGrpSpPr/>
          <p:nvPr/>
        </p:nvGrpSpPr>
        <p:grpSpPr>
          <a:xfrm>
            <a:off x="7239" y="98409"/>
            <a:ext cx="5486400" cy="4247536"/>
            <a:chOff x="7238" y="98409"/>
            <a:chExt cx="5486400" cy="424753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520CA52-BDCA-9A44-A853-39B681E1C6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38" y="98409"/>
              <a:ext cx="5486400" cy="4247536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545FEA6-73AE-FA40-A68F-BBAB1ADF2BC7}"/>
                </a:ext>
              </a:extLst>
            </p:cNvPr>
            <p:cNvSpPr txBox="1"/>
            <p:nvPr/>
          </p:nvSpPr>
          <p:spPr>
            <a:xfrm>
              <a:off x="7238" y="216622"/>
              <a:ext cx="19265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/>
                <a:t>BEFORE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220269F-8099-9F49-BEC4-EBDAB5A90EEE}"/>
              </a:ext>
            </a:extLst>
          </p:cNvPr>
          <p:cNvGrpSpPr/>
          <p:nvPr/>
        </p:nvGrpSpPr>
        <p:grpSpPr>
          <a:xfrm>
            <a:off x="892629" y="357619"/>
            <a:ext cx="8198363" cy="6482079"/>
            <a:chOff x="892629" y="357619"/>
            <a:chExt cx="8198362" cy="648207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6214468-7E24-E542-9AB2-9D7B4CE14FD9}"/>
                </a:ext>
              </a:extLst>
            </p:cNvPr>
            <p:cNvGrpSpPr/>
            <p:nvPr/>
          </p:nvGrpSpPr>
          <p:grpSpPr>
            <a:xfrm>
              <a:off x="892629" y="831999"/>
              <a:ext cx="8198362" cy="6007698"/>
              <a:chOff x="892629" y="831999"/>
              <a:chExt cx="8198362" cy="6007698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859085FE-004C-1C4C-BF04-E9434BEF644D}"/>
                  </a:ext>
                </a:extLst>
              </p:cNvPr>
              <p:cNvSpPr/>
              <p:nvPr/>
            </p:nvSpPr>
            <p:spPr>
              <a:xfrm>
                <a:off x="892629" y="5013341"/>
                <a:ext cx="3959882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 sz="1200" b="1" dirty="0">
                    <a:latin typeface="Arial" panose="020B0604020202020204" pitchFamily="34" charset="0"/>
                  </a:rPr>
                  <a:t>	Gave 30% more correct dosages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 altLang="en-US" sz="1200" b="1" dirty="0">
                    <a:latin typeface="Arial" panose="020B0604020202020204" pitchFamily="34" charset="0"/>
                  </a:rPr>
                  <a:t>	Had 10% more successful treatments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 altLang="en-US" sz="1200" b="1" dirty="0">
                    <a:latin typeface="Arial" panose="020B0604020202020204" pitchFamily="34" charset="0"/>
                  </a:rPr>
                  <a:t>	Had 10% fewer injection side affects</a:t>
                </a:r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E080A8FF-1F2B-9540-9C27-CE6DC5633A2F}"/>
                  </a:ext>
                </a:extLst>
              </p:cNvPr>
              <p:cNvGrpSpPr/>
              <p:nvPr/>
            </p:nvGrpSpPr>
            <p:grpSpPr>
              <a:xfrm>
                <a:off x="3604591" y="831999"/>
                <a:ext cx="5486400" cy="6007698"/>
                <a:chOff x="3604591" y="831999"/>
                <a:chExt cx="5486400" cy="6007698"/>
              </a:xfrm>
            </p:grpSpPr>
            <p:pic>
              <p:nvPicPr>
                <p:cNvPr id="6" name="Picture 9" descr="Brochure copy">
                  <a:extLst>
                    <a:ext uri="{FF2B5EF4-FFF2-40B4-BE49-F238E27FC236}">
                      <a16:creationId xmlns:a16="http://schemas.microsoft.com/office/drawing/2014/main" id="{51C36CC1-4435-6E4F-A894-0192B6A65CA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4054" y="4380624"/>
                  <a:ext cx="2480693" cy="24590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" name="Picture 4" descr="Screen Shot 2014-09-29 at 2.27.49 PM.png">
                  <a:extLst>
                    <a:ext uri="{FF2B5EF4-FFF2-40B4-BE49-F238E27FC236}">
                      <a16:creationId xmlns:a16="http://schemas.microsoft.com/office/drawing/2014/main" id="{28393838-D2DC-CE44-AEC2-E8828E32606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04591" y="831999"/>
                  <a:ext cx="5486400" cy="3548625"/>
                </a:xfrm>
                <a:prstGeom prst="rect">
                  <a:avLst/>
                </a:prstGeom>
              </p:spPr>
            </p:pic>
          </p:grp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9E30FF3-B975-0448-83AE-53FC5BFD5B89}"/>
                </a:ext>
              </a:extLst>
            </p:cNvPr>
            <p:cNvSpPr txBox="1"/>
            <p:nvPr/>
          </p:nvSpPr>
          <p:spPr>
            <a:xfrm>
              <a:off x="5845809" y="357619"/>
              <a:ext cx="19265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/>
                <a:t>DURING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BA66583-A00C-A943-A8E2-75CA1455A8D9}"/>
              </a:ext>
            </a:extLst>
          </p:cNvPr>
          <p:cNvGrpSpPr/>
          <p:nvPr/>
        </p:nvGrpSpPr>
        <p:grpSpPr>
          <a:xfrm>
            <a:off x="6520071" y="2313923"/>
            <a:ext cx="5816103" cy="4525775"/>
            <a:chOff x="6520070" y="2313923"/>
            <a:chExt cx="5816103" cy="452577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73E9C09-96AF-7E4F-9CE9-E5FB2CB896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0070" y="2336907"/>
              <a:ext cx="5816103" cy="450279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49CA325-A475-094E-8472-0FE82DB8FD9A}"/>
                </a:ext>
              </a:extLst>
            </p:cNvPr>
            <p:cNvSpPr txBox="1"/>
            <p:nvPr/>
          </p:nvSpPr>
          <p:spPr>
            <a:xfrm>
              <a:off x="9273711" y="2313923"/>
              <a:ext cx="19265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/>
                <a:t>AFTER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C114CDB2-D966-A14E-B320-A7F7F736225A}"/>
              </a:ext>
            </a:extLst>
          </p:cNvPr>
          <p:cNvSpPr txBox="1"/>
          <p:nvPr/>
        </p:nvSpPr>
        <p:spPr>
          <a:xfrm>
            <a:off x="8743951" y="2"/>
            <a:ext cx="402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Rational Drug Use</a:t>
            </a:r>
          </a:p>
        </p:txBody>
      </p:sp>
    </p:spTree>
    <p:extLst>
      <p:ext uri="{BB962C8B-B14F-4D97-AF65-F5344CB8AC3E}">
        <p14:creationId xmlns:p14="http://schemas.microsoft.com/office/powerpoint/2010/main" val="2623011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7AE8A1-3D55-40F3-9899-5CD9372B5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7711"/>
            <a:ext cx="10972800" cy="504056"/>
          </a:xfrm>
        </p:spPr>
        <p:txBody>
          <a:bodyPr>
            <a:normAutofit fontScale="90000"/>
          </a:bodyPr>
          <a:lstStyle/>
          <a:p>
            <a:r>
              <a:rPr lang="en-GB" dirty="0"/>
              <a:t>PP partnership that worked, wasn’t taken up the the private sector, but may be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DA10BDD-FFD0-493A-92EB-9A6E54A75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991" y="970076"/>
            <a:ext cx="10972800" cy="5278325"/>
          </a:xfrm>
        </p:spPr>
        <p:txBody>
          <a:bodyPr/>
          <a:lstStyle/>
          <a:p>
            <a:r>
              <a:rPr lang="en-GB" b="1" dirty="0"/>
              <a:t>Rational Drug Use for Farmers</a:t>
            </a:r>
          </a:p>
          <a:p>
            <a:r>
              <a:rPr lang="en-GB" dirty="0"/>
              <a:t>In LMIC most vet drugs are given by farmers (untrained personnel)</a:t>
            </a:r>
          </a:p>
          <a:p>
            <a:r>
              <a:rPr lang="en-GB" dirty="0"/>
              <a:t>Giving simple, </a:t>
            </a:r>
            <a:r>
              <a:rPr lang="en-GB" u="sng" dirty="0"/>
              <a:t>previously unobtainable</a:t>
            </a:r>
            <a:r>
              <a:rPr lang="en-GB" dirty="0"/>
              <a:t>, information on diagnosis, and dosage improved treatments and reduced drivers of drug resistance</a:t>
            </a:r>
          </a:p>
          <a:p>
            <a:r>
              <a:rPr lang="en-GB" dirty="0"/>
              <a:t>Why? – the success of the intervention</a:t>
            </a:r>
          </a:p>
          <a:p>
            <a:pPr lvl="1"/>
            <a:r>
              <a:rPr lang="en-GB" dirty="0"/>
              <a:t>One of the rare cases when information does make a difference (genuine ignorance, desire to change behaviour and opportunity to act)</a:t>
            </a:r>
          </a:p>
          <a:p>
            <a:pPr lvl="1"/>
            <a:r>
              <a:rPr lang="en-GB" dirty="0"/>
              <a:t>Win-win: better drug use, minimal cost (simple change to package), less resistance: we assumed private sector would deliver</a:t>
            </a:r>
          </a:p>
          <a:p>
            <a:r>
              <a:rPr lang="en-GB" dirty="0"/>
              <a:t>Why? – the failure of adoption</a:t>
            </a:r>
          </a:p>
          <a:p>
            <a:pPr lvl="1"/>
            <a:r>
              <a:rPr lang="en-GB" dirty="0"/>
              <a:t>Drug companies did not take forward – small market, no one cared, disabling policy environment</a:t>
            </a:r>
          </a:p>
          <a:p>
            <a:pPr lvl="1"/>
            <a:r>
              <a:rPr lang="en-GB" dirty="0"/>
              <a:t>Now AMR has become a big issue. Could this proven approach come back from the dead?</a:t>
            </a:r>
          </a:p>
          <a:p>
            <a:pPr lvl="1"/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097949" y="6400485"/>
            <a:ext cx="2029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#</a:t>
            </a:r>
            <a:r>
              <a:rPr lang="en-GB" dirty="0" err="1">
                <a:solidFill>
                  <a:schemeClr val="accent5"/>
                </a:solidFill>
              </a:rPr>
              <a:t>LivestockAgenda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59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E43F29-FD61-4140-98C5-F73E7CFE99FF}"/>
              </a:ext>
            </a:extLst>
          </p:cNvPr>
          <p:cNvGrpSpPr/>
          <p:nvPr/>
        </p:nvGrpSpPr>
        <p:grpSpPr>
          <a:xfrm>
            <a:off x="75379" y="2"/>
            <a:ext cx="6591300" cy="6028167"/>
            <a:chOff x="-7225922" y="-4689631"/>
            <a:chExt cx="6591300" cy="6028167"/>
          </a:xfrm>
        </p:grpSpPr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7527CD6E-7D3E-F64B-9AEC-DD3655D2F123}"/>
                </a:ext>
              </a:extLst>
            </p:cNvPr>
            <p:cNvSpPr/>
            <p:nvPr/>
          </p:nvSpPr>
          <p:spPr>
            <a:xfrm>
              <a:off x="-7225922" y="-4689631"/>
              <a:ext cx="6591300" cy="6028167"/>
            </a:xfrm>
            <a:prstGeom prst="roundRect">
              <a:avLst>
                <a:gd name="adj" fmla="val 10000"/>
              </a:avLst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1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A55CB3E-D832-5D4F-8355-A97F7846515D}"/>
                </a:ext>
              </a:extLst>
            </p:cNvPr>
            <p:cNvSpPr txBox="1"/>
            <p:nvPr/>
          </p:nvSpPr>
          <p:spPr>
            <a:xfrm>
              <a:off x="-3144899" y="-4689631"/>
              <a:ext cx="19265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rgbClr val="FFFF00"/>
                  </a:solidFill>
                </a:rPr>
                <a:t>BEFORE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FF5ABEF5-3B40-2240-8494-397BB574F308}"/>
              </a:ext>
            </a:extLst>
          </p:cNvPr>
          <p:cNvSpPr txBox="1"/>
          <p:nvPr/>
        </p:nvSpPr>
        <p:spPr>
          <a:xfrm>
            <a:off x="-57150" y="6211669"/>
            <a:ext cx="226695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/>
              <a:t>On GRID</a:t>
            </a:r>
          </a:p>
        </p:txBody>
      </p:sp>
    </p:spTree>
    <p:extLst>
      <p:ext uri="{BB962C8B-B14F-4D97-AF65-F5344CB8AC3E}">
        <p14:creationId xmlns:p14="http://schemas.microsoft.com/office/powerpoint/2010/main" val="994388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E43F29-FD61-4140-98C5-F73E7CFE99FF}"/>
              </a:ext>
            </a:extLst>
          </p:cNvPr>
          <p:cNvGrpSpPr/>
          <p:nvPr/>
        </p:nvGrpSpPr>
        <p:grpSpPr>
          <a:xfrm>
            <a:off x="75379" y="2"/>
            <a:ext cx="6591300" cy="6028167"/>
            <a:chOff x="-7225922" y="-4689631"/>
            <a:chExt cx="6591300" cy="6028167"/>
          </a:xfrm>
        </p:grpSpPr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7527CD6E-7D3E-F64B-9AEC-DD3655D2F123}"/>
                </a:ext>
              </a:extLst>
            </p:cNvPr>
            <p:cNvSpPr/>
            <p:nvPr/>
          </p:nvSpPr>
          <p:spPr>
            <a:xfrm>
              <a:off x="-7225922" y="-4689631"/>
              <a:ext cx="6591300" cy="6028167"/>
            </a:xfrm>
            <a:prstGeom prst="roundRect">
              <a:avLst>
                <a:gd name="adj" fmla="val 10000"/>
              </a:avLst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1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A55CB3E-D832-5D4F-8355-A97F7846515D}"/>
                </a:ext>
              </a:extLst>
            </p:cNvPr>
            <p:cNvSpPr txBox="1"/>
            <p:nvPr/>
          </p:nvSpPr>
          <p:spPr>
            <a:xfrm>
              <a:off x="-3144899" y="-4689631"/>
              <a:ext cx="19265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rgbClr val="FFFF00"/>
                  </a:solidFill>
                </a:rPr>
                <a:t>BEFORE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5FF58A1C-5BA7-444D-9D41-38FA395D6624}"/>
              </a:ext>
            </a:extLst>
          </p:cNvPr>
          <p:cNvGrpSpPr/>
          <p:nvPr/>
        </p:nvGrpSpPr>
        <p:grpSpPr>
          <a:xfrm>
            <a:off x="2927097" y="1267307"/>
            <a:ext cx="9189527" cy="5098250"/>
            <a:chOff x="2326891" y="1015558"/>
            <a:chExt cx="9189526" cy="509825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224F98B-0C6F-F44B-8CC0-B704744EDDCF}"/>
                </a:ext>
              </a:extLst>
            </p:cNvPr>
            <p:cNvGrpSpPr/>
            <p:nvPr/>
          </p:nvGrpSpPr>
          <p:grpSpPr>
            <a:xfrm>
              <a:off x="3610611" y="1015558"/>
              <a:ext cx="7905806" cy="4513475"/>
              <a:chOff x="4078376" y="39475"/>
              <a:chExt cx="7905806" cy="4513475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35F87B33-77DE-3142-976F-6874E996C5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078376" y="105933"/>
                <a:ext cx="7905806" cy="4447017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90EE84E-2188-F643-883F-39CEBBEBC9C6}"/>
                  </a:ext>
                </a:extLst>
              </p:cNvPr>
              <p:cNvSpPr txBox="1"/>
              <p:nvPr/>
            </p:nvSpPr>
            <p:spPr>
              <a:xfrm>
                <a:off x="4509767" y="39475"/>
                <a:ext cx="192659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b="1" dirty="0">
                    <a:solidFill>
                      <a:schemeClr val="bg1"/>
                    </a:solidFill>
                  </a:rPr>
                  <a:t>DURING</a:t>
                </a:r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B5E8E64-1191-DC48-914E-FE90A9078BAE}"/>
                </a:ext>
              </a:extLst>
            </p:cNvPr>
            <p:cNvSpPr/>
            <p:nvPr/>
          </p:nvSpPr>
          <p:spPr>
            <a:xfrm>
              <a:off x="2326891" y="5529033"/>
              <a:ext cx="3571894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  <a:spcAft>
                  <a:spcPts val="600"/>
                </a:spcAft>
              </a:pPr>
              <a:r>
                <a:rPr lang="en-AU" sz="1600" dirty="0"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lower faecal bacteria (</a:t>
              </a:r>
              <a:r>
                <a:rPr lang="en-AU" sz="1600" i="1" dirty="0"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AU" sz="1600" dirty="0"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 0.002) on the grid carcass surface  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FF5ABEF5-3B40-2240-8494-397BB574F308}"/>
              </a:ext>
            </a:extLst>
          </p:cNvPr>
          <p:cNvSpPr txBox="1"/>
          <p:nvPr/>
        </p:nvSpPr>
        <p:spPr>
          <a:xfrm>
            <a:off x="-57150" y="6211669"/>
            <a:ext cx="226695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/>
              <a:t>On GRID</a:t>
            </a:r>
          </a:p>
        </p:txBody>
      </p:sp>
    </p:spTree>
    <p:extLst>
      <p:ext uri="{BB962C8B-B14F-4D97-AF65-F5344CB8AC3E}">
        <p14:creationId xmlns:p14="http://schemas.microsoft.com/office/powerpoint/2010/main" val="3133521952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45EE2F81B283B4DA76825726DF86711" ma:contentTypeVersion="10" ma:contentTypeDescription="Create a new document." ma:contentTypeScope="" ma:versionID="3941ed24f0a6b0fc5dc2bc39b5e54899">
  <xsd:schema xmlns:xsd="http://www.w3.org/2001/XMLSchema" xmlns:xs="http://www.w3.org/2001/XMLSchema" xmlns:p="http://schemas.microsoft.com/office/2006/metadata/properties" xmlns:ns1="http://schemas.microsoft.com/sharepoint/v3" xmlns:ns2="96cda1e5-0e99-4c39-b38a-219fe6c6b62c" xmlns:ns3="7c5802ef-0258-4009-a14c-3eaa85c367ab" targetNamespace="http://schemas.microsoft.com/office/2006/metadata/properties" ma:root="true" ma:fieldsID="2fdb77007396d90b29806db4b5178fe4" ns1:_="" ns2:_="" ns3:_="">
    <xsd:import namespace="http://schemas.microsoft.com/sharepoint/v3"/>
    <xsd:import namespace="96cda1e5-0e99-4c39-b38a-219fe6c6b62c"/>
    <xsd:import namespace="7c5802ef-0258-4009-a14c-3eaa85c367ab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cda1e5-0e99-4c39-b38a-219fe6c6b62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5802ef-0258-4009-a14c-3eaa85c367a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1DE7E37-43DB-4A0D-A429-0DCC7C671A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BA88395-D27C-4F99-AF72-E61FAB2B9BBF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96cda1e5-0e99-4c39-b38a-219fe6c6b62c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7c5802ef-0258-4009-a14c-3eaa85c367ab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2FB045E-83F8-40CA-8E2E-962B867ED9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6cda1e5-0e99-4c39-b38a-219fe6c6b62c"/>
    <ds:schemaRef ds:uri="7c5802ef-0258-4009-a14c-3eaa85c367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11617</TotalTime>
  <Words>560</Words>
  <Application>Microsoft Office PowerPoint</Application>
  <PresentationFormat>Widescreen</PresentationFormat>
  <Paragraphs>78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adobe-caslon-pro</vt:lpstr>
      <vt:lpstr>Arial</vt:lpstr>
      <vt:lpstr>Calibri</vt:lpstr>
      <vt:lpstr>Calibri Light</vt:lpstr>
      <vt:lpstr>Courier New</vt:lpstr>
      <vt:lpstr>Georgia</vt:lpstr>
      <vt:lpstr>Trebuchet MS</vt:lpstr>
      <vt:lpstr>Wingdings</vt:lpstr>
      <vt:lpstr>2_Office Theme</vt:lpstr>
      <vt:lpstr>PowerPoint Presentation</vt:lpstr>
      <vt:lpstr>Introducing me!</vt:lpstr>
      <vt:lpstr>PowerPoint Presentation</vt:lpstr>
      <vt:lpstr>PowerPoint Presentation</vt:lpstr>
      <vt:lpstr>PowerPoint Presentation</vt:lpstr>
      <vt:lpstr>PowerPoint Presentation</vt:lpstr>
      <vt:lpstr>PP partnership that worked, wasn’t taken up the the private sector, but may be</vt:lpstr>
      <vt:lpstr>PowerPoint Presentation</vt:lpstr>
      <vt:lpstr>PowerPoint Presentation</vt:lpstr>
      <vt:lpstr>PowerPoint Presentation</vt:lpstr>
      <vt:lpstr>PowerPoint Presentation</vt:lpstr>
      <vt:lpstr>PP partnership that worked, wasn’t taken up the the private sector, and then was</vt:lpstr>
      <vt:lpstr>Conclusions</vt:lpstr>
      <vt:lpstr>PowerPoint Presentation</vt:lpstr>
    </vt:vector>
  </TitlesOfParts>
  <Company>FAO of the UN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Henning</dc:title>
  <dc:creator>Cristiana Giovannini (AGAL)</dc:creator>
  <cp:lastModifiedBy>Mulat, Bizuwork (ILRI)</cp:lastModifiedBy>
  <cp:revision>503</cp:revision>
  <cp:lastPrinted>2018-09-29T08:45:34Z</cp:lastPrinted>
  <dcterms:created xsi:type="dcterms:W3CDTF">2016-02-22T09:09:00Z</dcterms:created>
  <dcterms:modified xsi:type="dcterms:W3CDTF">2019-10-01T08:02:05Z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0x010100A45EE2F81B283B4DA76825726DF86711</vt:lpwstr>
  </property>
</Properties>
</file>