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2.xml" ContentType="application/vnd.openxmlformats-officedocument.presentationml.comments+xml"/>
  <Override PartName="/ppt/notesSlides/notesSlide4.xml" ContentType="application/vnd.openxmlformats-officedocument.presentationml.notesSlide+xml"/>
  <Override PartName="/ppt/comments/comment3.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4"/>
  </p:notesMasterIdLst>
  <p:handoutMasterIdLst>
    <p:handoutMasterId r:id="rId55"/>
  </p:handoutMasterIdLst>
  <p:sldIdLst>
    <p:sldId id="955" r:id="rId2"/>
    <p:sldId id="951" r:id="rId3"/>
    <p:sldId id="1836" r:id="rId4"/>
    <p:sldId id="1823" r:id="rId5"/>
    <p:sldId id="1824" r:id="rId6"/>
    <p:sldId id="563" r:id="rId7"/>
    <p:sldId id="1657" r:id="rId8"/>
    <p:sldId id="1658" r:id="rId9"/>
    <p:sldId id="1688" r:id="rId10"/>
    <p:sldId id="1689" r:id="rId11"/>
    <p:sldId id="1825" r:id="rId12"/>
    <p:sldId id="1659" r:id="rId13"/>
    <p:sldId id="1687" r:id="rId14"/>
    <p:sldId id="1660" r:id="rId15"/>
    <p:sldId id="1661" r:id="rId16"/>
    <p:sldId id="1691" r:id="rId17"/>
    <p:sldId id="1692" r:id="rId18"/>
    <p:sldId id="1693" r:id="rId19"/>
    <p:sldId id="1826" r:id="rId20"/>
    <p:sldId id="1662" r:id="rId21"/>
    <p:sldId id="1690" r:id="rId22"/>
    <p:sldId id="1663" r:id="rId23"/>
    <p:sldId id="1664" r:id="rId24"/>
    <p:sldId id="1695" r:id="rId25"/>
    <p:sldId id="1696" r:id="rId26"/>
    <p:sldId id="1697" r:id="rId27"/>
    <p:sldId id="1698" r:id="rId28"/>
    <p:sldId id="1827" r:id="rId29"/>
    <p:sldId id="1665" r:id="rId30"/>
    <p:sldId id="1694" r:id="rId31"/>
    <p:sldId id="1666" r:id="rId32"/>
    <p:sldId id="1667" r:id="rId33"/>
    <p:sldId id="1699" r:id="rId34"/>
    <p:sldId id="1700" r:id="rId35"/>
    <p:sldId id="1828" r:id="rId36"/>
    <p:sldId id="1668" r:id="rId37"/>
    <p:sldId id="1669" r:id="rId38"/>
    <p:sldId id="1670" r:id="rId39"/>
    <p:sldId id="1704" r:id="rId40"/>
    <p:sldId id="1705" r:id="rId41"/>
    <p:sldId id="1706" r:id="rId42"/>
    <p:sldId id="1829" r:id="rId43"/>
    <p:sldId id="1831" r:id="rId44"/>
    <p:sldId id="1832" r:id="rId45"/>
    <p:sldId id="1830" r:id="rId46"/>
    <p:sldId id="1834" r:id="rId47"/>
    <p:sldId id="1835" r:id="rId48"/>
    <p:sldId id="1833" r:id="rId49"/>
    <p:sldId id="1671" r:id="rId50"/>
    <p:sldId id="1701" r:id="rId51"/>
    <p:sldId id="1702" r:id="rId52"/>
    <p:sldId id="1846" r:id="rId5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How to Use This Module" id="{9DBEFF19-68A1-4B8D-907E-1D8E76A4DCBE}">
          <p14:sldIdLst>
            <p14:sldId id="955"/>
            <p14:sldId id="951"/>
            <p14:sldId id="1836"/>
          </p14:sldIdLst>
        </p14:section>
        <p14:section name="Introduction" id="{E5B072D4-1A5C-456F-8F89-69AB719C3F82}">
          <p14:sldIdLst>
            <p14:sldId id="1823"/>
            <p14:sldId id="1824"/>
            <p14:sldId id="563"/>
          </p14:sldIdLst>
        </p14:section>
        <p14:section name="Topic 11 - Gender and Diversity Aspects" id="{2E177410-2678-4F28-9BD6-0A9E569F995F}">
          <p14:sldIdLst>
            <p14:sldId id="1657"/>
            <p14:sldId id="1658"/>
            <p14:sldId id="1688"/>
            <p14:sldId id="1689"/>
            <p14:sldId id="1825"/>
            <p14:sldId id="1659"/>
            <p14:sldId id="1687"/>
            <p14:sldId id="1660"/>
            <p14:sldId id="1661"/>
            <p14:sldId id="1691"/>
            <p14:sldId id="1692"/>
            <p14:sldId id="1693"/>
            <p14:sldId id="1826"/>
            <p14:sldId id="1662"/>
            <p14:sldId id="1690"/>
            <p14:sldId id="1663"/>
            <p14:sldId id="1664"/>
            <p14:sldId id="1695"/>
            <p14:sldId id="1696"/>
            <p14:sldId id="1697"/>
            <p14:sldId id="1698"/>
            <p14:sldId id="1827"/>
            <p14:sldId id="1665"/>
            <p14:sldId id="1694"/>
            <p14:sldId id="1666"/>
            <p14:sldId id="1667"/>
            <p14:sldId id="1699"/>
            <p14:sldId id="1700"/>
            <p14:sldId id="1828"/>
            <p14:sldId id="1668"/>
            <p14:sldId id="1669"/>
            <p14:sldId id="1670"/>
            <p14:sldId id="1704"/>
            <p14:sldId id="1705"/>
            <p14:sldId id="1706"/>
            <p14:sldId id="1829"/>
            <p14:sldId id="1831"/>
            <p14:sldId id="1832"/>
            <p14:sldId id="1830"/>
            <p14:sldId id="1834"/>
            <p14:sldId id="1835"/>
            <p14:sldId id="1833"/>
            <p14:sldId id="1671"/>
            <p14:sldId id="1701"/>
            <p14:sldId id="1702"/>
            <p14:sldId id="184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Nata" initials="NVA" lastIdx="5" clrIdx="6"/>
  <p:cmAuthor id="1" name="Emil6 Heidkamp" initials="EH" lastIdx="231" clrIdx="0">
    <p:extLst/>
  </p:cmAuthor>
  <p:cmAuthor id="8" name="Kat" initials="KH" lastIdx="13" clrIdx="7">
    <p:extLst>
      <p:ext uri="{19B8F6BF-5375-455C-9EA6-DF929625EA0E}">
        <p15:presenceInfo xmlns:p15="http://schemas.microsoft.com/office/powerpoint/2012/main" userId="Kat" providerId="None"/>
      </p:ext>
    </p:extLst>
  </p:cmAuthor>
  <p:cmAuthor id="2" name="Emilio" initials="E" lastIdx="64" clrIdx="1">
    <p:extLst/>
  </p:cmAuthor>
  <p:cmAuthor id="3" name="Maru, Joyce  (CIP-SSA)" initials="MJ(" lastIdx="30" clrIdx="2">
    <p:extLst/>
  </p:cmAuthor>
  <p:cmAuthor id="4" name="Cody Jackson" initials="CJ" lastIdx="3" clrIdx="3">
    <p:extLst/>
  </p:cmAuthor>
  <p:cmAuthor id="5" name="Cody Jackson" initials="CJ [2]" lastIdx="1" clrIdx="4">
    <p:extLst/>
  </p:cmAuthor>
  <p:cmAuthor id="6" name="Cody Jackson" initials="CJ [3]"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33333"/>
    <a:srgbClr val="886BA7"/>
    <a:srgbClr val="E1EDCE"/>
    <a:srgbClr val="008575"/>
    <a:srgbClr val="E76B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48" autoAdjust="0"/>
    <p:restoredTop sz="71269" autoAdjust="0"/>
  </p:normalViewPr>
  <p:slideViewPr>
    <p:cSldViewPr snapToGrid="0">
      <p:cViewPr varScale="1">
        <p:scale>
          <a:sx n="48" d="100"/>
          <a:sy n="48" d="100"/>
        </p:scale>
        <p:origin x="1830" y="36"/>
      </p:cViewPr>
      <p:guideLst>
        <p:guide orient="horz" pos="2160"/>
        <p:guide pos="2880"/>
      </p:guideLst>
    </p:cSldViewPr>
  </p:slideViewPr>
  <p:notesTextViewPr>
    <p:cViewPr>
      <p:scale>
        <a:sx n="100" d="100"/>
        <a:sy n="100" d="100"/>
      </p:scale>
      <p:origin x="0" y="0"/>
    </p:cViewPr>
  </p:notesTextViewPr>
  <p:notesViewPr>
    <p:cSldViewPr snapToGrid="0">
      <p:cViewPr>
        <p:scale>
          <a:sx n="66" d="100"/>
          <a:sy n="66" d="100"/>
        </p:scale>
        <p:origin x="4212" y="61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p:cm authorId="8" dt="2018-10-01T10:29:29.799" idx="11">
    <p:pos x="10" y="10"/>
    <p:text>https://www.flickr.com/photos/106872707@N03/12832292775/in/dateposted/</p:text>
    <p:extLst>
      <p:ext uri="{C676402C-5697-4E1C-873F-D02D1690AC5C}">
        <p15:threadingInfo xmlns:p15="http://schemas.microsoft.com/office/powerpoint/2012/main" timeZoneBias="24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8" dt="2018-10-01T10:34:43.362" idx="12">
    <p:pos x="3290" y="0"/>
    <p:text>https://www.flickr.com/photos/106872707@N03/12832396365/in/dateposted/</p:text>
    <p:extLst>
      <p:ext uri="{C676402C-5697-4E1C-873F-D02D1690AC5C}">
        <p15:threadingInfo xmlns:p15="http://schemas.microsoft.com/office/powerpoint/2012/main" timeZoneBias="24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8" dt="2018-10-01T10:38:40.530" idx="13">
    <p:pos x="3290" y="0"/>
    <p:text>https://www.flickr.com/photos/106872707@N03/41340666210/in/photostream/</p:text>
    <p:extLst>
      <p:ext uri="{C676402C-5697-4E1C-873F-D02D1690AC5C}">
        <p15:threadingInfo xmlns:p15="http://schemas.microsoft.com/office/powerpoint/2012/main" timeZoneBias="24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2AE83D8-2821-487E-8826-60D772DC017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EB41994F-838A-4D48-BBCB-C629E73323E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ADD8A3F-9B52-4D9F-84D3-1BC439CF3B70}" type="datetimeFigureOut">
              <a:rPr lang="en-US" smtClean="0"/>
              <a:t>10/26/2018</a:t>
            </a:fld>
            <a:endParaRPr lang="en-US" dirty="0"/>
          </a:p>
        </p:txBody>
      </p:sp>
      <p:sp>
        <p:nvSpPr>
          <p:cNvPr id="4" name="Footer Placeholder 3">
            <a:extLst>
              <a:ext uri="{FF2B5EF4-FFF2-40B4-BE49-F238E27FC236}">
                <a16:creationId xmlns:a16="http://schemas.microsoft.com/office/drawing/2014/main" id="{C31C250E-FF2D-42A3-870B-91FCEEC2AD5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0FDF72F-1C19-447A-87D0-AE6AA504BF3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0DA8A20-B5D0-4682-9D03-2B7372A04710}" type="slidenum">
              <a:rPr lang="en-US" smtClean="0"/>
              <a:t>‹#›</a:t>
            </a:fld>
            <a:endParaRPr lang="en-US" dirty="0"/>
          </a:p>
        </p:txBody>
      </p:sp>
    </p:spTree>
    <p:extLst>
      <p:ext uri="{BB962C8B-B14F-4D97-AF65-F5344CB8AC3E}">
        <p14:creationId xmlns:p14="http://schemas.microsoft.com/office/powerpoint/2010/main" val="22076687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DDEC07-A887-594C-B263-2F0C902F0C4F}" type="datetimeFigureOut">
              <a:rPr lang="en-US" smtClean="0"/>
              <a:t>10/26/2018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D417B8-D098-B945-9F65-129BF0C78760}" type="slidenum">
              <a:rPr lang="en-US" smtClean="0"/>
              <a:t>‹#›</a:t>
            </a:fld>
            <a:endParaRPr lang="en-US" dirty="0"/>
          </a:p>
        </p:txBody>
      </p:sp>
    </p:spTree>
    <p:extLst>
      <p:ext uri="{BB962C8B-B14F-4D97-AF65-F5344CB8AC3E}">
        <p14:creationId xmlns:p14="http://schemas.microsoft.com/office/powerpoint/2010/main" val="10038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D417B8-D098-B945-9F65-129BF0C78760}" type="slidenum">
              <a:rPr lang="en-US" smtClean="0"/>
              <a:t>6</a:t>
            </a:fld>
            <a:endParaRPr lang="en-US" dirty="0"/>
          </a:p>
        </p:txBody>
      </p:sp>
    </p:spTree>
    <p:extLst>
      <p:ext uri="{BB962C8B-B14F-4D97-AF65-F5344CB8AC3E}">
        <p14:creationId xmlns:p14="http://schemas.microsoft.com/office/powerpoint/2010/main" val="1528721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Font typeface="+mj-lt"/>
              <a:buAutoNum type="arabicPeriod"/>
            </a:pPr>
            <a:r>
              <a:rPr lang="en-US" dirty="0">
                <a:highlight>
                  <a:srgbClr val="FFFFFF"/>
                </a:highlight>
              </a:rPr>
              <a:t>“Sex” refers to biological traits that define men and women; “Gender” refers to men and women’s societal roles, behaviours, activities, attributes</a:t>
            </a:r>
          </a:p>
          <a:p>
            <a:pPr marL="228600" indent="-228600">
              <a:buFont typeface="+mj-lt"/>
              <a:buAutoNum type="arabicPeriod"/>
            </a:pPr>
            <a:r>
              <a:rPr lang="en-GB" dirty="0">
                <a:highlight>
                  <a:srgbClr val="FFFFFF"/>
                </a:highlight>
              </a:rPr>
              <a:t>Religious groups, poorer groups</a:t>
            </a:r>
            <a:endParaRPr lang="en-US" dirty="0">
              <a:highlight>
                <a:srgbClr val="FFFFFF"/>
              </a:highlight>
            </a:endParaRPr>
          </a:p>
        </p:txBody>
      </p:sp>
      <p:sp>
        <p:nvSpPr>
          <p:cNvPr id="4" name="Slide Number Placeholder 3"/>
          <p:cNvSpPr>
            <a:spLocks noGrp="1"/>
          </p:cNvSpPr>
          <p:nvPr>
            <p:ph type="sldNum" sz="quarter" idx="10"/>
          </p:nvPr>
        </p:nvSpPr>
        <p:spPr/>
        <p:txBody>
          <a:bodyPr/>
          <a:lstStyle/>
          <a:p>
            <a:fld id="{5CD417B8-D098-B945-9F65-129BF0C78760}" type="slidenum">
              <a:rPr lang="en-US" smtClean="0"/>
              <a:t>11</a:t>
            </a:fld>
            <a:endParaRPr lang="en-US" dirty="0"/>
          </a:p>
        </p:txBody>
      </p:sp>
    </p:spTree>
    <p:extLst>
      <p:ext uri="{BB962C8B-B14F-4D97-AF65-F5344CB8AC3E}">
        <p14:creationId xmlns:p14="http://schemas.microsoft.com/office/powerpoint/2010/main" val="31850893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Font typeface="+mj-lt"/>
              <a:buAutoNum type="arabicPeriod"/>
            </a:pPr>
            <a:r>
              <a:rPr lang="en-GB" dirty="0"/>
              <a:t>More</a:t>
            </a:r>
          </a:p>
          <a:p>
            <a:pPr marL="228600" indent="-228600">
              <a:buFont typeface="+mj-lt"/>
              <a:buAutoNum type="arabicPeriod"/>
            </a:pPr>
            <a:r>
              <a:rPr lang="en-GB" dirty="0"/>
              <a:t>Access to resources, access to markets, men control commercialised crop</a:t>
            </a:r>
          </a:p>
        </p:txBody>
      </p:sp>
      <p:sp>
        <p:nvSpPr>
          <p:cNvPr id="4" name="Slide Number Placeholder 3"/>
          <p:cNvSpPr>
            <a:spLocks noGrp="1"/>
          </p:cNvSpPr>
          <p:nvPr>
            <p:ph type="sldNum" sz="quarter" idx="10"/>
          </p:nvPr>
        </p:nvSpPr>
        <p:spPr/>
        <p:txBody>
          <a:bodyPr/>
          <a:lstStyle/>
          <a:p>
            <a:fld id="{5CD417B8-D098-B945-9F65-129BF0C78760}" type="slidenum">
              <a:rPr lang="en-US" smtClean="0"/>
              <a:t>19</a:t>
            </a:fld>
            <a:endParaRPr lang="en-US" dirty="0"/>
          </a:p>
        </p:txBody>
      </p:sp>
    </p:spTree>
    <p:extLst>
      <p:ext uri="{BB962C8B-B14F-4D97-AF65-F5344CB8AC3E}">
        <p14:creationId xmlns:p14="http://schemas.microsoft.com/office/powerpoint/2010/main" val="3177293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Font typeface="+mj-lt"/>
              <a:buAutoNum type="arabicPeriod"/>
            </a:pPr>
            <a:r>
              <a:rPr lang="en-GB" dirty="0"/>
              <a:t>No.  Owner makes legal decisions.  Manager ‘initiates’ the farm.</a:t>
            </a:r>
          </a:p>
          <a:p>
            <a:pPr marL="228600" indent="-228600">
              <a:buFont typeface="+mj-lt"/>
              <a:buAutoNum type="arabicPeriod"/>
            </a:pPr>
            <a:r>
              <a:rPr lang="en-GB" dirty="0"/>
              <a:t>Women for household consumption.  Men for commercialised crops.</a:t>
            </a:r>
          </a:p>
        </p:txBody>
      </p:sp>
      <p:sp>
        <p:nvSpPr>
          <p:cNvPr id="4" name="Slide Number Placeholder 3"/>
          <p:cNvSpPr>
            <a:spLocks noGrp="1"/>
          </p:cNvSpPr>
          <p:nvPr>
            <p:ph type="sldNum" sz="quarter" idx="10"/>
          </p:nvPr>
        </p:nvSpPr>
        <p:spPr/>
        <p:txBody>
          <a:bodyPr/>
          <a:lstStyle/>
          <a:p>
            <a:fld id="{5CD417B8-D098-B945-9F65-129BF0C78760}" type="slidenum">
              <a:rPr lang="en-US" smtClean="0"/>
              <a:t>28</a:t>
            </a:fld>
            <a:endParaRPr lang="en-US" dirty="0"/>
          </a:p>
        </p:txBody>
      </p:sp>
    </p:spTree>
    <p:extLst>
      <p:ext uri="{BB962C8B-B14F-4D97-AF65-F5344CB8AC3E}">
        <p14:creationId xmlns:p14="http://schemas.microsoft.com/office/powerpoint/2010/main" val="3572677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Font typeface="+mj-lt"/>
              <a:buAutoNum type="arabicPeriod"/>
            </a:pPr>
            <a:r>
              <a:rPr lang="en-GB" dirty="0"/>
              <a:t>Age, community status</a:t>
            </a:r>
          </a:p>
          <a:p>
            <a:pPr marL="228600" indent="-228600">
              <a:buFont typeface="+mj-lt"/>
              <a:buAutoNum type="arabicPeriod"/>
            </a:pPr>
            <a:r>
              <a:rPr lang="en-GB" dirty="0"/>
              <a:t>Women: cooking qualities, taste, dry matter content: Men: market-related characteristics</a:t>
            </a:r>
          </a:p>
        </p:txBody>
      </p:sp>
      <p:sp>
        <p:nvSpPr>
          <p:cNvPr id="4" name="Slide Number Placeholder 3"/>
          <p:cNvSpPr>
            <a:spLocks noGrp="1"/>
          </p:cNvSpPr>
          <p:nvPr>
            <p:ph type="sldNum" sz="quarter" idx="10"/>
          </p:nvPr>
        </p:nvSpPr>
        <p:spPr/>
        <p:txBody>
          <a:bodyPr/>
          <a:lstStyle/>
          <a:p>
            <a:fld id="{5CD417B8-D098-B945-9F65-129BF0C78760}" type="slidenum">
              <a:rPr lang="en-US" smtClean="0"/>
              <a:t>35</a:t>
            </a:fld>
            <a:endParaRPr lang="en-US" dirty="0"/>
          </a:p>
        </p:txBody>
      </p:sp>
    </p:spTree>
    <p:extLst>
      <p:ext uri="{BB962C8B-B14F-4D97-AF65-F5344CB8AC3E}">
        <p14:creationId xmlns:p14="http://schemas.microsoft.com/office/powerpoint/2010/main" val="39349562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mj-lt"/>
              <a:buNone/>
            </a:pPr>
            <a:r>
              <a:rPr lang="en-US" b="1" dirty="0">
                <a:highlight>
                  <a:srgbClr val="FFFFFF"/>
                </a:highlight>
              </a:rPr>
              <a:t>Answers</a:t>
            </a:r>
          </a:p>
          <a:p>
            <a:pPr marL="0" lvl="0" indent="0">
              <a:buFont typeface="+mj-lt"/>
              <a:buNone/>
            </a:pPr>
            <a:endParaRPr lang="en-US" dirty="0">
              <a:highlight>
                <a:srgbClr val="FFFFFF"/>
              </a:highlight>
            </a:endParaRPr>
          </a:p>
          <a:p>
            <a:pPr marL="228600" lvl="0" indent="-228600">
              <a:buFont typeface="+mj-lt"/>
              <a:buAutoNum type="arabicPeriod"/>
            </a:pPr>
            <a:r>
              <a:rPr lang="en-US" dirty="0">
                <a:highlight>
                  <a:srgbClr val="FFFFFF"/>
                </a:highlight>
              </a:rPr>
              <a:t>Roles and responsibilities in agriculture; Access to land and other resources; Role of sweetpotato in food security and family income; Power in household; Gender differences in knowledge</a:t>
            </a:r>
          </a:p>
          <a:p>
            <a:pPr marL="228600" lvl="0" indent="-228600">
              <a:buFont typeface="+mj-lt"/>
              <a:buAutoNum type="arabicPeriod"/>
            </a:pPr>
            <a:r>
              <a:rPr lang="en-GB" dirty="0">
                <a:highlight>
                  <a:srgbClr val="FFFFFF"/>
                </a:highlight>
              </a:rPr>
              <a:t>Increased the participation of women in sweetpotato economic activities; reduced incidence of vitamin A deficiency; influenced institutional changes that support the advancement of women; reduced gender and diversity disparities in the health and agriculture sectors</a:t>
            </a:r>
          </a:p>
          <a:p>
            <a:pPr marL="228600" lvl="0" indent="-228600">
              <a:buFont typeface="+mj-lt"/>
              <a:buAutoNum type="arabicPeriod"/>
            </a:pPr>
            <a:endParaRPr lang="en-US" dirty="0">
              <a:highlight>
                <a:srgbClr val="FFFFFF"/>
              </a:highlight>
            </a:endParaRPr>
          </a:p>
          <a:p>
            <a:endParaRPr lang="en-GB" dirty="0"/>
          </a:p>
        </p:txBody>
      </p:sp>
      <p:sp>
        <p:nvSpPr>
          <p:cNvPr id="4" name="Slide Number Placeholder 3"/>
          <p:cNvSpPr>
            <a:spLocks noGrp="1"/>
          </p:cNvSpPr>
          <p:nvPr>
            <p:ph type="sldNum" sz="quarter" idx="10"/>
          </p:nvPr>
        </p:nvSpPr>
        <p:spPr/>
        <p:txBody>
          <a:bodyPr/>
          <a:lstStyle/>
          <a:p>
            <a:fld id="{5CD417B8-D098-B945-9F65-129BF0C78760}" type="slidenum">
              <a:rPr lang="en-US" smtClean="0"/>
              <a:t>48</a:t>
            </a:fld>
            <a:endParaRPr lang="en-US" dirty="0"/>
          </a:p>
        </p:txBody>
      </p:sp>
    </p:spTree>
    <p:extLst>
      <p:ext uri="{BB962C8B-B14F-4D97-AF65-F5344CB8AC3E}">
        <p14:creationId xmlns:p14="http://schemas.microsoft.com/office/powerpoint/2010/main" val="248293516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BB2DEA-81F3-4769-9579-6D62B2167017}"/>
              </a:ext>
            </a:extLst>
          </p:cNvPr>
          <p:cNvSpPr/>
          <p:nvPr userDrawn="1"/>
        </p:nvSpPr>
        <p:spPr>
          <a:xfrm>
            <a:off x="19647" y="4505721"/>
            <a:ext cx="9144001" cy="23522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1643B310-965F-4E6E-8354-883EF474D11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722502"/>
            <a:ext cx="9144000" cy="163739"/>
          </a:xfrm>
          <a:prstGeom prst="rect">
            <a:avLst/>
          </a:prstGeom>
        </p:spPr>
      </p:pic>
      <p:sp>
        <p:nvSpPr>
          <p:cNvPr id="25" name="Subtitle 2">
            <a:extLst>
              <a:ext uri="{FF2B5EF4-FFF2-40B4-BE49-F238E27FC236}">
                <a16:creationId xmlns:a16="http://schemas.microsoft.com/office/drawing/2014/main" id="{18A2089C-B10D-4E82-939A-1E05D3333DD4}"/>
              </a:ext>
            </a:extLst>
          </p:cNvPr>
          <p:cNvSpPr>
            <a:spLocks noGrp="1"/>
          </p:cNvSpPr>
          <p:nvPr>
            <p:ph type="subTitle" idx="1" hasCustomPrompt="1"/>
          </p:nvPr>
        </p:nvSpPr>
        <p:spPr>
          <a:xfrm>
            <a:off x="2001489" y="5311823"/>
            <a:ext cx="6858000" cy="512184"/>
          </a:xfrm>
        </p:spPr>
        <p:txBody>
          <a:bodyPr/>
          <a:lstStyle>
            <a:lvl1pPr marL="0" indent="0" algn="r">
              <a:buNone/>
              <a:defRPr sz="2400">
                <a:solidFill>
                  <a:schemeClr val="accent6">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if needed</a:t>
            </a:r>
          </a:p>
        </p:txBody>
      </p:sp>
      <p:sp>
        <p:nvSpPr>
          <p:cNvPr id="26" name="Title 6">
            <a:extLst>
              <a:ext uri="{FF2B5EF4-FFF2-40B4-BE49-F238E27FC236}">
                <a16:creationId xmlns:a16="http://schemas.microsoft.com/office/drawing/2014/main" id="{26EA2A66-5F12-407C-B361-64AC2287A1DE}"/>
              </a:ext>
            </a:extLst>
          </p:cNvPr>
          <p:cNvSpPr>
            <a:spLocks noGrp="1"/>
          </p:cNvSpPr>
          <p:nvPr>
            <p:ph type="title" hasCustomPrompt="1"/>
          </p:nvPr>
        </p:nvSpPr>
        <p:spPr>
          <a:xfrm>
            <a:off x="323557" y="4365828"/>
            <a:ext cx="8535932" cy="832189"/>
          </a:xfrm>
        </p:spPr>
        <p:txBody>
          <a:bodyPr>
            <a:noAutofit/>
          </a:bodyPr>
          <a:lstStyle>
            <a:lvl1pPr algn="r">
              <a:defRPr sz="4000">
                <a:latin typeface="Cabin" panose="00000500000000000000" pitchFamily="2" charset="0"/>
              </a:defRPr>
            </a:lvl1pPr>
          </a:lstStyle>
          <a:p>
            <a:r>
              <a:rPr lang="en-US" dirty="0"/>
              <a:t>Enter the Title Text Here</a:t>
            </a:r>
          </a:p>
        </p:txBody>
      </p:sp>
      <p:pic>
        <p:nvPicPr>
          <p:cNvPr id="7" name="Picture 4">
            <a:extLst>
              <a:ext uri="{FF2B5EF4-FFF2-40B4-BE49-F238E27FC236}">
                <a16:creationId xmlns:a16="http://schemas.microsoft.com/office/drawing/2014/main" id="{7217EA2E-17CB-4B37-A17E-A43935EE8492}"/>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b="36962"/>
          <a:stretch/>
        </p:blipFill>
        <p:spPr bwMode="auto">
          <a:xfrm>
            <a:off x="2914" y="-1"/>
            <a:ext cx="9138172" cy="423308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CBF3E967-DF32-4821-B80A-47E865A733D5}"/>
              </a:ext>
            </a:extLst>
          </p:cNvPr>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166839" y="6024657"/>
            <a:ext cx="615315" cy="629285"/>
          </a:xfrm>
          <a:prstGeom prst="rect">
            <a:avLst/>
          </a:prstGeom>
          <a:noFill/>
        </p:spPr>
      </p:pic>
      <p:pic>
        <p:nvPicPr>
          <p:cNvPr id="9" name="Picture 8">
            <a:extLst>
              <a:ext uri="{FF2B5EF4-FFF2-40B4-BE49-F238E27FC236}">
                <a16:creationId xmlns:a16="http://schemas.microsoft.com/office/drawing/2014/main" id="{961D354D-98D7-46BD-8C5C-4C34C70D728B}"/>
              </a:ext>
            </a:extLst>
          </p:cNvPr>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982179" y="6039262"/>
            <a:ext cx="628650" cy="544830"/>
          </a:xfrm>
          <a:prstGeom prst="rect">
            <a:avLst/>
          </a:prstGeom>
          <a:noFill/>
        </p:spPr>
      </p:pic>
      <p:pic>
        <p:nvPicPr>
          <p:cNvPr id="10" name="Picture 9">
            <a:extLst>
              <a:ext uri="{FF2B5EF4-FFF2-40B4-BE49-F238E27FC236}">
                <a16:creationId xmlns:a16="http://schemas.microsoft.com/office/drawing/2014/main" id="{22492653-D51E-4204-B39A-5A5EEDB96B40}"/>
              </a:ext>
            </a:extLst>
          </p:cNvPr>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5850224" y="6096412"/>
            <a:ext cx="1187450" cy="455295"/>
          </a:xfrm>
          <a:prstGeom prst="rect">
            <a:avLst/>
          </a:prstGeom>
          <a:noFill/>
        </p:spPr>
      </p:pic>
      <p:pic>
        <p:nvPicPr>
          <p:cNvPr id="11" name="Picture 10">
            <a:extLst>
              <a:ext uri="{FF2B5EF4-FFF2-40B4-BE49-F238E27FC236}">
                <a16:creationId xmlns:a16="http://schemas.microsoft.com/office/drawing/2014/main" id="{4CC98C5C-1ABB-4E72-B17E-94E5F1447149}"/>
              </a:ext>
            </a:extLst>
          </p:cNvPr>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7182454" y="5858287"/>
            <a:ext cx="837565" cy="838200"/>
          </a:xfrm>
          <a:prstGeom prst="rect">
            <a:avLst/>
          </a:prstGeom>
          <a:noFill/>
        </p:spPr>
      </p:pic>
      <p:pic>
        <p:nvPicPr>
          <p:cNvPr id="12" name="Picture 11">
            <a:extLst>
              <a:ext uri="{FF2B5EF4-FFF2-40B4-BE49-F238E27FC236}">
                <a16:creationId xmlns:a16="http://schemas.microsoft.com/office/drawing/2014/main" id="{0C715C06-6AD6-45D5-BD6E-CA97996699B3}"/>
              </a:ext>
            </a:extLst>
          </p:cNvPr>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8107014" y="5901467"/>
            <a:ext cx="752475" cy="703580"/>
          </a:xfrm>
          <a:prstGeom prst="rect">
            <a:avLst/>
          </a:prstGeom>
          <a:noFill/>
        </p:spPr>
      </p:pic>
      <p:pic>
        <p:nvPicPr>
          <p:cNvPr id="13" name="Picture 12">
            <a:extLst>
              <a:ext uri="{FF2B5EF4-FFF2-40B4-BE49-F238E27FC236}">
                <a16:creationId xmlns:a16="http://schemas.microsoft.com/office/drawing/2014/main" id="{B6CCC925-3EA8-4F2B-B2A5-CD7FE087186C}"/>
              </a:ext>
            </a:extLst>
          </p:cNvPr>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3409284" y="5803522"/>
            <a:ext cx="612775" cy="878205"/>
          </a:xfrm>
          <a:prstGeom prst="rect">
            <a:avLst/>
          </a:prstGeom>
          <a:noFill/>
        </p:spPr>
      </p:pic>
    </p:spTree>
    <p:extLst>
      <p:ext uri="{BB962C8B-B14F-4D97-AF65-F5344CB8AC3E}">
        <p14:creationId xmlns:p14="http://schemas.microsoft.com/office/powerpoint/2010/main" val="461286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6C67004-132D-426F-ABC3-4310C7E9FC52}"/>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265142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2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0A77A1-1167-4C3B-947D-958278CCC0B0}"/>
              </a:ext>
            </a:extLst>
          </p:cNvPr>
          <p:cNvSpPr/>
          <p:nvPr userDrawn="1"/>
        </p:nvSpPr>
        <p:spPr>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0AF2495D-1C5E-404B-AA92-A93B68882B87}"/>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7441714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3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0A77A1-1167-4C3B-947D-958278CCC0B0}"/>
              </a:ext>
            </a:extLst>
          </p:cNvPr>
          <p:cNvSpPr/>
          <p:nvPr userDrawn="1"/>
        </p:nvSpPr>
        <p:spPr>
          <a:xfrm>
            <a:off x="0" y="0"/>
            <a:ext cx="9144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A22267C4-F00C-4C1A-9E92-3E9CBEB45AB3}"/>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21061982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4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0A77A1-1167-4C3B-947D-958278CCC0B0}"/>
              </a:ext>
            </a:extLst>
          </p:cNvPr>
          <p:cNvSpPr/>
          <p:nvPr userDrawn="1"/>
        </p:nvSpPr>
        <p:spPr>
          <a:xfrm>
            <a:off x="0" y="0"/>
            <a:ext cx="9144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8B2F692C-5600-4C6C-B7D9-799AB79AB40A}"/>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37397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42992"/>
            <a:ext cx="7886700" cy="4633971"/>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CCE0C8D-0C2C-4D1C-80D1-AC4C2D853C32}"/>
              </a:ext>
            </a:extLst>
          </p:cNvPr>
          <p:cNvSpPr>
            <a:spLocks noGrp="1"/>
          </p:cNvSpPr>
          <p:nvPr>
            <p:ph type="body" sz="quarter" idx="10" hasCustomPrompt="1"/>
          </p:nvPr>
        </p:nvSpPr>
        <p:spPr>
          <a:xfrm>
            <a:off x="628650" y="1022292"/>
            <a:ext cx="7886700" cy="520700"/>
          </a:xfrm>
        </p:spPr>
        <p:txBody>
          <a:bodyPr/>
          <a:lstStyle>
            <a:lvl1pPr marL="0" indent="0">
              <a:buNone/>
              <a:defRPr b="1">
                <a:solidFill>
                  <a:schemeClr val="accent6">
                    <a:lumMod val="75000"/>
                  </a:schemeClr>
                </a:solidFill>
                <a:latin typeface="+mj-lt"/>
                <a:ea typeface="Zilla Slab" pitchFamily="2" charset="0"/>
              </a:defRPr>
            </a:lvl1pPr>
          </a:lstStyle>
          <a:p>
            <a:pPr lvl="0"/>
            <a:r>
              <a:rPr lang="en-US" dirty="0"/>
              <a:t>Header</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7" name="Group 6">
            <a:extLst>
              <a:ext uri="{FF2B5EF4-FFF2-40B4-BE49-F238E27FC236}">
                <a16:creationId xmlns:a16="http://schemas.microsoft.com/office/drawing/2014/main" id="{92996539-6967-46A7-AE73-11A38C2067C3}"/>
              </a:ext>
            </a:extLst>
          </p:cNvPr>
          <p:cNvGrpSpPr/>
          <p:nvPr userDrawn="1"/>
        </p:nvGrpSpPr>
        <p:grpSpPr>
          <a:xfrm>
            <a:off x="7765026" y="319558"/>
            <a:ext cx="762934" cy="652909"/>
            <a:chOff x="4330700" y="983788"/>
            <a:chExt cx="3987800" cy="3412707"/>
          </a:xfrm>
        </p:grpSpPr>
        <p:grpSp>
          <p:nvGrpSpPr>
            <p:cNvPr id="8" name="Group 7">
              <a:extLst>
                <a:ext uri="{FF2B5EF4-FFF2-40B4-BE49-F238E27FC236}">
                  <a16:creationId xmlns:a16="http://schemas.microsoft.com/office/drawing/2014/main" id="{5B665B30-BDAD-4E11-A423-C881AE0397DE}"/>
                </a:ext>
              </a:extLst>
            </p:cNvPr>
            <p:cNvGrpSpPr/>
            <p:nvPr userDrawn="1"/>
          </p:nvGrpSpPr>
          <p:grpSpPr>
            <a:xfrm>
              <a:off x="4889500" y="1933170"/>
              <a:ext cx="2870200" cy="2184400"/>
              <a:chOff x="4889500" y="1933170"/>
              <a:chExt cx="2870200" cy="2184400"/>
            </a:xfrm>
          </p:grpSpPr>
          <p:sp>
            <p:nvSpPr>
              <p:cNvPr id="10" name="Freeform 6">
                <a:extLst>
                  <a:ext uri="{FF2B5EF4-FFF2-40B4-BE49-F238E27FC236}">
                    <a16:creationId xmlns:a16="http://schemas.microsoft.com/office/drawing/2014/main" id="{59F760CF-C2E3-4F5A-9BED-836295163BA4}"/>
                  </a:ext>
                </a:extLst>
              </p:cNvPr>
              <p:cNvSpPr/>
              <p:nvPr userDrawn="1"/>
            </p:nvSpPr>
            <p:spPr>
              <a:xfrm>
                <a:off x="5816600" y="1933170"/>
                <a:ext cx="1016000" cy="571500"/>
              </a:xfrm>
              <a:custGeom>
                <a:avLst/>
                <a:gdLst>
                  <a:gd name="connsiteX0" fmla="*/ 0 w 1016000"/>
                  <a:gd name="connsiteY0" fmla="*/ 520700 h 571500"/>
                  <a:gd name="connsiteX1" fmla="*/ 12700 w 1016000"/>
                  <a:gd name="connsiteY1" fmla="*/ 165100 h 571500"/>
                  <a:gd name="connsiteX2" fmla="*/ 342900 w 1016000"/>
                  <a:gd name="connsiteY2" fmla="*/ 0 h 571500"/>
                  <a:gd name="connsiteX3" fmla="*/ 762000 w 1016000"/>
                  <a:gd name="connsiteY3" fmla="*/ 38100 h 571500"/>
                  <a:gd name="connsiteX4" fmla="*/ 1016000 w 1016000"/>
                  <a:gd name="connsiteY4" fmla="*/ 241300 h 571500"/>
                  <a:gd name="connsiteX5" fmla="*/ 1016000 w 1016000"/>
                  <a:gd name="connsiteY5" fmla="*/ 571500 h 571500"/>
                  <a:gd name="connsiteX6" fmla="*/ 0 w 1016000"/>
                  <a:gd name="connsiteY6" fmla="*/ 5207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6000" h="571500">
                    <a:moveTo>
                      <a:pt x="0" y="520700"/>
                    </a:moveTo>
                    <a:lnTo>
                      <a:pt x="12700" y="165100"/>
                    </a:lnTo>
                    <a:lnTo>
                      <a:pt x="342900" y="0"/>
                    </a:lnTo>
                    <a:lnTo>
                      <a:pt x="762000" y="38100"/>
                    </a:lnTo>
                    <a:lnTo>
                      <a:pt x="1016000" y="241300"/>
                    </a:lnTo>
                    <a:lnTo>
                      <a:pt x="1016000" y="571500"/>
                    </a:lnTo>
                    <a:lnTo>
                      <a:pt x="0" y="5207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7">
                <a:extLst>
                  <a:ext uri="{FF2B5EF4-FFF2-40B4-BE49-F238E27FC236}">
                    <a16:creationId xmlns:a16="http://schemas.microsoft.com/office/drawing/2014/main" id="{DCF09170-BE5B-4BF9-AA48-5EEE1743BC81}"/>
                  </a:ext>
                </a:extLst>
              </p:cNvPr>
              <p:cNvSpPr/>
              <p:nvPr userDrawn="1"/>
            </p:nvSpPr>
            <p:spPr>
              <a:xfrm>
                <a:off x="4889500" y="3533370"/>
                <a:ext cx="1016000" cy="571500"/>
              </a:xfrm>
              <a:custGeom>
                <a:avLst/>
                <a:gdLst>
                  <a:gd name="connsiteX0" fmla="*/ 0 w 1016000"/>
                  <a:gd name="connsiteY0" fmla="*/ 520700 h 571500"/>
                  <a:gd name="connsiteX1" fmla="*/ 12700 w 1016000"/>
                  <a:gd name="connsiteY1" fmla="*/ 165100 h 571500"/>
                  <a:gd name="connsiteX2" fmla="*/ 342900 w 1016000"/>
                  <a:gd name="connsiteY2" fmla="*/ 0 h 571500"/>
                  <a:gd name="connsiteX3" fmla="*/ 762000 w 1016000"/>
                  <a:gd name="connsiteY3" fmla="*/ 38100 h 571500"/>
                  <a:gd name="connsiteX4" fmla="*/ 1016000 w 1016000"/>
                  <a:gd name="connsiteY4" fmla="*/ 241300 h 571500"/>
                  <a:gd name="connsiteX5" fmla="*/ 1016000 w 1016000"/>
                  <a:gd name="connsiteY5" fmla="*/ 571500 h 571500"/>
                  <a:gd name="connsiteX6" fmla="*/ 0 w 1016000"/>
                  <a:gd name="connsiteY6" fmla="*/ 5207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6000" h="571500">
                    <a:moveTo>
                      <a:pt x="0" y="520700"/>
                    </a:moveTo>
                    <a:lnTo>
                      <a:pt x="12700" y="165100"/>
                    </a:lnTo>
                    <a:lnTo>
                      <a:pt x="342900" y="0"/>
                    </a:lnTo>
                    <a:lnTo>
                      <a:pt x="762000" y="38100"/>
                    </a:lnTo>
                    <a:lnTo>
                      <a:pt x="1016000" y="241300"/>
                    </a:lnTo>
                    <a:lnTo>
                      <a:pt x="1016000" y="571500"/>
                    </a:lnTo>
                    <a:lnTo>
                      <a:pt x="0" y="52070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8">
                <a:extLst>
                  <a:ext uri="{FF2B5EF4-FFF2-40B4-BE49-F238E27FC236}">
                    <a16:creationId xmlns:a16="http://schemas.microsoft.com/office/drawing/2014/main" id="{D2D1400D-7E77-4025-9BF6-AB039DF52F2F}"/>
                  </a:ext>
                </a:extLst>
              </p:cNvPr>
              <p:cNvSpPr/>
              <p:nvPr userDrawn="1"/>
            </p:nvSpPr>
            <p:spPr>
              <a:xfrm>
                <a:off x="6743700" y="3546070"/>
                <a:ext cx="1016000" cy="571500"/>
              </a:xfrm>
              <a:custGeom>
                <a:avLst/>
                <a:gdLst>
                  <a:gd name="connsiteX0" fmla="*/ 0 w 1016000"/>
                  <a:gd name="connsiteY0" fmla="*/ 520700 h 571500"/>
                  <a:gd name="connsiteX1" fmla="*/ 12700 w 1016000"/>
                  <a:gd name="connsiteY1" fmla="*/ 165100 h 571500"/>
                  <a:gd name="connsiteX2" fmla="*/ 342900 w 1016000"/>
                  <a:gd name="connsiteY2" fmla="*/ 0 h 571500"/>
                  <a:gd name="connsiteX3" fmla="*/ 762000 w 1016000"/>
                  <a:gd name="connsiteY3" fmla="*/ 38100 h 571500"/>
                  <a:gd name="connsiteX4" fmla="*/ 1016000 w 1016000"/>
                  <a:gd name="connsiteY4" fmla="*/ 241300 h 571500"/>
                  <a:gd name="connsiteX5" fmla="*/ 1016000 w 1016000"/>
                  <a:gd name="connsiteY5" fmla="*/ 571500 h 571500"/>
                  <a:gd name="connsiteX6" fmla="*/ 0 w 1016000"/>
                  <a:gd name="connsiteY6" fmla="*/ 5207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6000" h="571500">
                    <a:moveTo>
                      <a:pt x="0" y="520700"/>
                    </a:moveTo>
                    <a:lnTo>
                      <a:pt x="12700" y="165100"/>
                    </a:lnTo>
                    <a:lnTo>
                      <a:pt x="342900" y="0"/>
                    </a:lnTo>
                    <a:lnTo>
                      <a:pt x="762000" y="38100"/>
                    </a:lnTo>
                    <a:lnTo>
                      <a:pt x="1016000" y="241300"/>
                    </a:lnTo>
                    <a:lnTo>
                      <a:pt x="1016000" y="571500"/>
                    </a:lnTo>
                    <a:lnTo>
                      <a:pt x="0" y="52070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9" name="Picture 8">
              <a:extLst>
                <a:ext uri="{FF2B5EF4-FFF2-40B4-BE49-F238E27FC236}">
                  <a16:creationId xmlns:a16="http://schemas.microsoft.com/office/drawing/2014/main" id="{BA8E30E1-FE95-41B1-81D7-06888AEC7E77}"/>
                </a:ext>
              </a:extLst>
            </p:cNvPr>
            <p:cNvPicPr>
              <a:picLocks noChangeAspect="1"/>
            </p:cNvPicPr>
            <p:nvPr userDrawn="1"/>
          </p:nvPicPr>
          <p:blipFill rotWithShape="1">
            <a:blip r:embed="rId2">
              <a:duotone>
                <a:schemeClr val="accent3">
                  <a:shade val="45000"/>
                  <a:satMod val="135000"/>
                </a:schemeClr>
                <a:prstClr val="white"/>
              </a:duotone>
              <a:extLst>
                <a:ext uri="{28A0092B-C50C-407E-A947-70E740481C1C}">
                  <a14:useLocalDpi xmlns:a14="http://schemas.microsoft.com/office/drawing/2010/main"/>
                </a:ext>
              </a:extLst>
            </a:blip>
            <a:srcRect b="14422"/>
            <a:stretch/>
          </p:blipFill>
          <p:spPr>
            <a:xfrm>
              <a:off x="4330700" y="983788"/>
              <a:ext cx="3987800" cy="3412707"/>
            </a:xfrm>
            <a:prstGeom prst="rect">
              <a:avLst/>
            </a:prstGeom>
          </p:spPr>
        </p:pic>
      </p:grpSp>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979184" cy="584775"/>
          </a:xfrm>
          <a:prstGeom prst="rect">
            <a:avLst/>
          </a:prstGeom>
          <a:noFill/>
        </p:spPr>
        <p:txBody>
          <a:bodyPr wrap="square" rtlCol="0">
            <a:noAutofit/>
          </a:bodyPr>
          <a:lstStyle/>
          <a:p>
            <a:r>
              <a:rPr lang="en-US" sz="3200" b="1" dirty="0">
                <a:solidFill>
                  <a:schemeClr val="accent1"/>
                </a:solidFill>
              </a:rPr>
              <a:t>Activity (Breakout Groups)</a:t>
            </a:r>
          </a:p>
        </p:txBody>
      </p:sp>
    </p:spTree>
    <p:extLst>
      <p:ext uri="{BB962C8B-B14F-4D97-AF65-F5344CB8AC3E}">
        <p14:creationId xmlns:p14="http://schemas.microsoft.com/office/powerpoint/2010/main" val="28586605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42992"/>
            <a:ext cx="7886700" cy="4633971"/>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CCE0C8D-0C2C-4D1C-80D1-AC4C2D853C32}"/>
              </a:ext>
            </a:extLst>
          </p:cNvPr>
          <p:cNvSpPr>
            <a:spLocks noGrp="1"/>
          </p:cNvSpPr>
          <p:nvPr>
            <p:ph type="body" sz="quarter" idx="10" hasCustomPrompt="1"/>
          </p:nvPr>
        </p:nvSpPr>
        <p:spPr>
          <a:xfrm>
            <a:off x="628650" y="1022292"/>
            <a:ext cx="7886700" cy="520700"/>
          </a:xfrm>
        </p:spPr>
        <p:txBody>
          <a:bodyPr/>
          <a:lstStyle>
            <a:lvl1pPr marL="0" indent="0">
              <a:buNone/>
              <a:defRPr b="1">
                <a:solidFill>
                  <a:schemeClr val="accent6">
                    <a:lumMod val="75000"/>
                  </a:schemeClr>
                </a:solidFill>
                <a:latin typeface="+mj-lt"/>
                <a:ea typeface="Zilla Slab" pitchFamily="2" charset="0"/>
              </a:defRPr>
            </a:lvl1pPr>
          </a:lstStyle>
          <a:p>
            <a:pPr lvl="0"/>
            <a:r>
              <a:rPr lang="en-US" dirty="0"/>
              <a:t>Header</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Activity (Whole Class)</a:t>
            </a:r>
          </a:p>
        </p:txBody>
      </p:sp>
      <p:grpSp>
        <p:nvGrpSpPr>
          <p:cNvPr id="14" name="Group 13">
            <a:extLst>
              <a:ext uri="{FF2B5EF4-FFF2-40B4-BE49-F238E27FC236}">
                <a16:creationId xmlns:a16="http://schemas.microsoft.com/office/drawing/2014/main" id="{660BAF12-1B6F-44FA-999C-57E95CC07EB3}"/>
              </a:ext>
            </a:extLst>
          </p:cNvPr>
          <p:cNvGrpSpPr/>
          <p:nvPr userDrawn="1"/>
        </p:nvGrpSpPr>
        <p:grpSpPr>
          <a:xfrm>
            <a:off x="7841078" y="303435"/>
            <a:ext cx="612628" cy="595682"/>
            <a:chOff x="4814206" y="1257561"/>
            <a:chExt cx="767975" cy="746732"/>
          </a:xfrm>
        </p:grpSpPr>
        <p:sp>
          <p:nvSpPr>
            <p:cNvPr id="18" name="Freeform: Shape 17">
              <a:extLst>
                <a:ext uri="{FF2B5EF4-FFF2-40B4-BE49-F238E27FC236}">
                  <a16:creationId xmlns:a16="http://schemas.microsoft.com/office/drawing/2014/main" id="{FAE24F18-3469-443E-96FC-BA439187B6E5}"/>
                </a:ext>
              </a:extLst>
            </p:cNvPr>
            <p:cNvSpPr/>
            <p:nvPr userDrawn="1"/>
          </p:nvSpPr>
          <p:spPr>
            <a:xfrm>
              <a:off x="5221585" y="1527172"/>
              <a:ext cx="195943" cy="296427"/>
            </a:xfrm>
            <a:custGeom>
              <a:avLst/>
              <a:gdLst>
                <a:gd name="connsiteX0" fmla="*/ 0 w 195943"/>
                <a:gd name="connsiteY0" fmla="*/ 50242 h 296427"/>
                <a:gd name="connsiteX1" fmla="*/ 70339 w 195943"/>
                <a:gd name="connsiteY1" fmla="*/ 110532 h 296427"/>
                <a:gd name="connsiteX2" fmla="*/ 45218 w 195943"/>
                <a:gd name="connsiteY2" fmla="*/ 205992 h 296427"/>
                <a:gd name="connsiteX3" fmla="*/ 0 w 195943"/>
                <a:gd name="connsiteY3" fmla="*/ 226088 h 296427"/>
                <a:gd name="connsiteX4" fmla="*/ 100484 w 195943"/>
                <a:gd name="connsiteY4" fmla="*/ 296427 h 296427"/>
                <a:gd name="connsiteX5" fmla="*/ 180871 w 195943"/>
                <a:gd name="connsiteY5" fmla="*/ 216040 h 296427"/>
                <a:gd name="connsiteX6" fmla="*/ 120581 w 195943"/>
                <a:gd name="connsiteY6" fmla="*/ 155750 h 296427"/>
                <a:gd name="connsiteX7" fmla="*/ 140677 w 195943"/>
                <a:gd name="connsiteY7" fmla="*/ 75363 h 296427"/>
                <a:gd name="connsiteX8" fmla="*/ 195943 w 195943"/>
                <a:gd name="connsiteY8" fmla="*/ 50242 h 296427"/>
                <a:gd name="connsiteX9" fmla="*/ 135653 w 195943"/>
                <a:gd name="connsiteY9" fmla="*/ 5025 h 296427"/>
                <a:gd name="connsiteX10" fmla="*/ 45218 w 195943"/>
                <a:gd name="connsiteY10" fmla="*/ 0 h 296427"/>
                <a:gd name="connsiteX11" fmla="*/ 0 w 195943"/>
                <a:gd name="connsiteY11" fmla="*/ 50242 h 29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943" h="296427">
                  <a:moveTo>
                    <a:pt x="0" y="50242"/>
                  </a:moveTo>
                  <a:lnTo>
                    <a:pt x="70339" y="110532"/>
                  </a:lnTo>
                  <a:lnTo>
                    <a:pt x="45218" y="205992"/>
                  </a:lnTo>
                  <a:lnTo>
                    <a:pt x="0" y="226088"/>
                  </a:lnTo>
                  <a:lnTo>
                    <a:pt x="100484" y="296427"/>
                  </a:lnTo>
                  <a:lnTo>
                    <a:pt x="180871" y="216040"/>
                  </a:lnTo>
                  <a:lnTo>
                    <a:pt x="120581" y="155750"/>
                  </a:lnTo>
                  <a:lnTo>
                    <a:pt x="140677" y="75363"/>
                  </a:lnTo>
                  <a:lnTo>
                    <a:pt x="195943" y="50242"/>
                  </a:lnTo>
                  <a:lnTo>
                    <a:pt x="135653" y="5025"/>
                  </a:lnTo>
                  <a:lnTo>
                    <a:pt x="45218" y="0"/>
                  </a:lnTo>
                  <a:lnTo>
                    <a:pt x="0" y="5024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Shape 18">
              <a:extLst>
                <a:ext uri="{FF2B5EF4-FFF2-40B4-BE49-F238E27FC236}">
                  <a16:creationId xmlns:a16="http://schemas.microsoft.com/office/drawing/2014/main" id="{6F74E8EA-3A1A-4C37-B2E1-425D03832B57}"/>
                </a:ext>
              </a:extLst>
            </p:cNvPr>
            <p:cNvSpPr/>
            <p:nvPr userDrawn="1"/>
          </p:nvSpPr>
          <p:spPr>
            <a:xfrm>
              <a:off x="4983982" y="1527349"/>
              <a:ext cx="195943" cy="296427"/>
            </a:xfrm>
            <a:custGeom>
              <a:avLst/>
              <a:gdLst>
                <a:gd name="connsiteX0" fmla="*/ 0 w 195943"/>
                <a:gd name="connsiteY0" fmla="*/ 50242 h 296427"/>
                <a:gd name="connsiteX1" fmla="*/ 70339 w 195943"/>
                <a:gd name="connsiteY1" fmla="*/ 110532 h 296427"/>
                <a:gd name="connsiteX2" fmla="*/ 45218 w 195943"/>
                <a:gd name="connsiteY2" fmla="*/ 205992 h 296427"/>
                <a:gd name="connsiteX3" fmla="*/ 0 w 195943"/>
                <a:gd name="connsiteY3" fmla="*/ 226088 h 296427"/>
                <a:gd name="connsiteX4" fmla="*/ 100484 w 195943"/>
                <a:gd name="connsiteY4" fmla="*/ 296427 h 296427"/>
                <a:gd name="connsiteX5" fmla="*/ 180871 w 195943"/>
                <a:gd name="connsiteY5" fmla="*/ 216040 h 296427"/>
                <a:gd name="connsiteX6" fmla="*/ 120581 w 195943"/>
                <a:gd name="connsiteY6" fmla="*/ 155750 h 296427"/>
                <a:gd name="connsiteX7" fmla="*/ 140677 w 195943"/>
                <a:gd name="connsiteY7" fmla="*/ 75363 h 296427"/>
                <a:gd name="connsiteX8" fmla="*/ 195943 w 195943"/>
                <a:gd name="connsiteY8" fmla="*/ 50242 h 296427"/>
                <a:gd name="connsiteX9" fmla="*/ 135653 w 195943"/>
                <a:gd name="connsiteY9" fmla="*/ 5025 h 296427"/>
                <a:gd name="connsiteX10" fmla="*/ 45218 w 195943"/>
                <a:gd name="connsiteY10" fmla="*/ 0 h 296427"/>
                <a:gd name="connsiteX11" fmla="*/ 0 w 195943"/>
                <a:gd name="connsiteY11" fmla="*/ 50242 h 29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943" h="296427">
                  <a:moveTo>
                    <a:pt x="0" y="50242"/>
                  </a:moveTo>
                  <a:lnTo>
                    <a:pt x="70339" y="110532"/>
                  </a:lnTo>
                  <a:lnTo>
                    <a:pt x="45218" y="205992"/>
                  </a:lnTo>
                  <a:lnTo>
                    <a:pt x="0" y="226088"/>
                  </a:lnTo>
                  <a:lnTo>
                    <a:pt x="100484" y="296427"/>
                  </a:lnTo>
                  <a:lnTo>
                    <a:pt x="180871" y="216040"/>
                  </a:lnTo>
                  <a:lnTo>
                    <a:pt x="120581" y="155750"/>
                  </a:lnTo>
                  <a:lnTo>
                    <a:pt x="140677" y="75363"/>
                  </a:lnTo>
                  <a:lnTo>
                    <a:pt x="195943" y="50242"/>
                  </a:lnTo>
                  <a:lnTo>
                    <a:pt x="135653" y="5025"/>
                  </a:lnTo>
                  <a:lnTo>
                    <a:pt x="45218" y="0"/>
                  </a:lnTo>
                  <a:lnTo>
                    <a:pt x="0" y="5024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80867C27-ABA9-4ECC-8B58-4B01B105F205}"/>
                </a:ext>
              </a:extLst>
            </p:cNvPr>
            <p:cNvSpPr/>
            <p:nvPr userDrawn="1"/>
          </p:nvSpPr>
          <p:spPr>
            <a:xfrm>
              <a:off x="4858378" y="1753437"/>
              <a:ext cx="678264" cy="185895"/>
            </a:xfrm>
            <a:custGeom>
              <a:avLst/>
              <a:gdLst>
                <a:gd name="connsiteX0" fmla="*/ 0 w 678264"/>
                <a:gd name="connsiteY0" fmla="*/ 175847 h 185895"/>
                <a:gd name="connsiteX1" fmla="*/ 15073 w 678264"/>
                <a:gd name="connsiteY1" fmla="*/ 60290 h 185895"/>
                <a:gd name="connsiteX2" fmla="*/ 90435 w 678264"/>
                <a:gd name="connsiteY2" fmla="*/ 5025 h 185895"/>
                <a:gd name="connsiteX3" fmla="*/ 195943 w 678264"/>
                <a:gd name="connsiteY3" fmla="*/ 35170 h 185895"/>
                <a:gd name="connsiteX4" fmla="*/ 226088 w 678264"/>
                <a:gd name="connsiteY4" fmla="*/ 100484 h 185895"/>
                <a:gd name="connsiteX5" fmla="*/ 256233 w 678264"/>
                <a:gd name="connsiteY5" fmla="*/ 40194 h 185895"/>
                <a:gd name="connsiteX6" fmla="*/ 316523 w 678264"/>
                <a:gd name="connsiteY6" fmla="*/ 0 h 185895"/>
                <a:gd name="connsiteX7" fmla="*/ 386862 w 678264"/>
                <a:gd name="connsiteY7" fmla="*/ 10049 h 185895"/>
                <a:gd name="connsiteX8" fmla="*/ 457200 w 678264"/>
                <a:gd name="connsiteY8" fmla="*/ 80387 h 185895"/>
                <a:gd name="connsiteX9" fmla="*/ 497393 w 678264"/>
                <a:gd name="connsiteY9" fmla="*/ 20097 h 185895"/>
                <a:gd name="connsiteX10" fmla="*/ 582804 w 678264"/>
                <a:gd name="connsiteY10" fmla="*/ 0 h 185895"/>
                <a:gd name="connsiteX11" fmla="*/ 653143 w 678264"/>
                <a:gd name="connsiteY11" fmla="*/ 35170 h 185895"/>
                <a:gd name="connsiteX12" fmla="*/ 678264 w 678264"/>
                <a:gd name="connsiteY12" fmla="*/ 110532 h 185895"/>
                <a:gd name="connsiteX13" fmla="*/ 678264 w 678264"/>
                <a:gd name="connsiteY13" fmla="*/ 185895 h 185895"/>
                <a:gd name="connsiteX14" fmla="*/ 0 w 678264"/>
                <a:gd name="connsiteY14" fmla="*/ 175847 h 185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8264" h="185895">
                  <a:moveTo>
                    <a:pt x="0" y="175847"/>
                  </a:moveTo>
                  <a:lnTo>
                    <a:pt x="15073" y="60290"/>
                  </a:lnTo>
                  <a:lnTo>
                    <a:pt x="90435" y="5025"/>
                  </a:lnTo>
                  <a:lnTo>
                    <a:pt x="195943" y="35170"/>
                  </a:lnTo>
                  <a:lnTo>
                    <a:pt x="226088" y="100484"/>
                  </a:lnTo>
                  <a:lnTo>
                    <a:pt x="256233" y="40194"/>
                  </a:lnTo>
                  <a:lnTo>
                    <a:pt x="316523" y="0"/>
                  </a:lnTo>
                  <a:lnTo>
                    <a:pt x="386862" y="10049"/>
                  </a:lnTo>
                  <a:lnTo>
                    <a:pt x="457200" y="80387"/>
                  </a:lnTo>
                  <a:lnTo>
                    <a:pt x="497393" y="20097"/>
                  </a:lnTo>
                  <a:lnTo>
                    <a:pt x="582804" y="0"/>
                  </a:lnTo>
                  <a:lnTo>
                    <a:pt x="653143" y="35170"/>
                  </a:lnTo>
                  <a:lnTo>
                    <a:pt x="678264" y="110532"/>
                  </a:lnTo>
                  <a:lnTo>
                    <a:pt x="678264" y="185895"/>
                  </a:lnTo>
                  <a:lnTo>
                    <a:pt x="0" y="1758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Graphic 20">
              <a:extLst>
                <a:ext uri="{FF2B5EF4-FFF2-40B4-BE49-F238E27FC236}">
                  <a16:creationId xmlns:a16="http://schemas.microsoft.com/office/drawing/2014/main" id="{26D1B8F9-BE03-4B50-AD56-FD0EC4FED632}"/>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213"/>
            <a:stretch/>
          </p:blipFill>
          <p:spPr>
            <a:xfrm>
              <a:off x="4814206" y="1257561"/>
              <a:ext cx="767975" cy="746732"/>
            </a:xfrm>
            <a:prstGeom prst="rect">
              <a:avLst/>
            </a:prstGeom>
          </p:spPr>
        </p:pic>
      </p:grpSp>
    </p:spTree>
    <p:extLst>
      <p:ext uri="{BB962C8B-B14F-4D97-AF65-F5344CB8AC3E}">
        <p14:creationId xmlns:p14="http://schemas.microsoft.com/office/powerpoint/2010/main" val="22643311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Discussion</a:t>
            </a:r>
          </a:p>
        </p:txBody>
      </p:sp>
      <p:sp>
        <p:nvSpPr>
          <p:cNvPr id="20" name="Content Placeholder 2">
            <a:extLst>
              <a:ext uri="{FF2B5EF4-FFF2-40B4-BE49-F238E27FC236}">
                <a16:creationId xmlns:a16="http://schemas.microsoft.com/office/drawing/2014/main" id="{3FACF189-07FE-4F93-9224-25499FB9B5E9}"/>
              </a:ext>
            </a:extLst>
          </p:cNvPr>
          <p:cNvSpPr>
            <a:spLocks noGrp="1"/>
          </p:cNvSpPr>
          <p:nvPr>
            <p:ph idx="1"/>
          </p:nvPr>
        </p:nvSpPr>
        <p:spPr>
          <a:xfrm>
            <a:off x="628650" y="1892300"/>
            <a:ext cx="7886700" cy="4284663"/>
          </a:xfrm>
        </p:spPr>
        <p:txBody>
          <a:bodyPr>
            <a:noAutofit/>
          </a:bodyPr>
          <a:lstStyle>
            <a:lvl1pPr>
              <a:defRPr sz="3200" i="1"/>
            </a:lvl1pPr>
            <a:lvl2pPr>
              <a:defRPr sz="3200" i="1"/>
            </a:lvl2pPr>
            <a:lvl3pPr>
              <a:defRPr sz="3200" i="1"/>
            </a:lvl3pPr>
            <a:lvl4pPr>
              <a:defRPr sz="3200" i="1"/>
            </a:lvl4pPr>
            <a:lvl5pPr>
              <a:defRPr sz="32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26" name="Group 25">
            <a:extLst>
              <a:ext uri="{FF2B5EF4-FFF2-40B4-BE49-F238E27FC236}">
                <a16:creationId xmlns:a16="http://schemas.microsoft.com/office/drawing/2014/main" id="{5671CAE1-DC97-498B-8A5D-93F8ACE35F48}"/>
              </a:ext>
            </a:extLst>
          </p:cNvPr>
          <p:cNvGrpSpPr/>
          <p:nvPr userDrawn="1"/>
        </p:nvGrpSpPr>
        <p:grpSpPr>
          <a:xfrm>
            <a:off x="7850400" y="344740"/>
            <a:ext cx="598885" cy="654020"/>
            <a:chOff x="7301007" y="2083489"/>
            <a:chExt cx="708761" cy="774011"/>
          </a:xfrm>
        </p:grpSpPr>
        <p:sp>
          <p:nvSpPr>
            <p:cNvPr id="27" name="Freeform: Shape 26">
              <a:extLst>
                <a:ext uri="{FF2B5EF4-FFF2-40B4-BE49-F238E27FC236}">
                  <a16:creationId xmlns:a16="http://schemas.microsoft.com/office/drawing/2014/main" id="{414DA446-2462-4672-A709-BF3851E1A6B4}"/>
                </a:ext>
              </a:extLst>
            </p:cNvPr>
            <p:cNvSpPr/>
            <p:nvPr userDrawn="1"/>
          </p:nvSpPr>
          <p:spPr>
            <a:xfrm>
              <a:off x="7324121" y="2265928"/>
              <a:ext cx="504035" cy="526337"/>
            </a:xfrm>
            <a:custGeom>
              <a:avLst/>
              <a:gdLst>
                <a:gd name="connsiteX0" fmla="*/ 84749 w 504035"/>
                <a:gd name="connsiteY0" fmla="*/ 374681 h 526337"/>
                <a:gd name="connsiteX1" fmla="*/ 22302 w 504035"/>
                <a:gd name="connsiteY1" fmla="*/ 356839 h 526337"/>
                <a:gd name="connsiteX2" fmla="*/ 0 w 504035"/>
                <a:gd name="connsiteY2" fmla="*/ 316694 h 526337"/>
                <a:gd name="connsiteX3" fmla="*/ 8921 w 504035"/>
                <a:gd name="connsiteY3" fmla="*/ 26763 h 526337"/>
                <a:gd name="connsiteX4" fmla="*/ 71368 w 504035"/>
                <a:gd name="connsiteY4" fmla="*/ 0 h 526337"/>
                <a:gd name="connsiteX5" fmla="*/ 459430 w 504035"/>
                <a:gd name="connsiteY5" fmla="*/ 4460 h 526337"/>
                <a:gd name="connsiteX6" fmla="*/ 504035 w 504035"/>
                <a:gd name="connsiteY6" fmla="*/ 71368 h 526337"/>
                <a:gd name="connsiteX7" fmla="*/ 499575 w 504035"/>
                <a:gd name="connsiteY7" fmla="*/ 343457 h 526337"/>
                <a:gd name="connsiteX8" fmla="*/ 446049 w 504035"/>
                <a:gd name="connsiteY8" fmla="*/ 379141 h 526337"/>
                <a:gd name="connsiteX9" fmla="*/ 258708 w 504035"/>
                <a:gd name="connsiteY9" fmla="*/ 370220 h 526337"/>
                <a:gd name="connsiteX10" fmla="*/ 93670 w 504035"/>
                <a:gd name="connsiteY10" fmla="*/ 526337 h 526337"/>
                <a:gd name="connsiteX11" fmla="*/ 84749 w 504035"/>
                <a:gd name="connsiteY11" fmla="*/ 374681 h 52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035" h="526337">
                  <a:moveTo>
                    <a:pt x="84749" y="374681"/>
                  </a:moveTo>
                  <a:lnTo>
                    <a:pt x="22302" y="356839"/>
                  </a:lnTo>
                  <a:lnTo>
                    <a:pt x="0" y="316694"/>
                  </a:lnTo>
                  <a:lnTo>
                    <a:pt x="8921" y="26763"/>
                  </a:lnTo>
                  <a:lnTo>
                    <a:pt x="71368" y="0"/>
                  </a:lnTo>
                  <a:lnTo>
                    <a:pt x="459430" y="4460"/>
                  </a:lnTo>
                  <a:lnTo>
                    <a:pt x="504035" y="71368"/>
                  </a:lnTo>
                  <a:cubicBezTo>
                    <a:pt x="502548" y="162064"/>
                    <a:pt x="501062" y="252761"/>
                    <a:pt x="499575" y="343457"/>
                  </a:cubicBezTo>
                  <a:lnTo>
                    <a:pt x="446049" y="379141"/>
                  </a:lnTo>
                  <a:lnTo>
                    <a:pt x="258708" y="370220"/>
                  </a:lnTo>
                  <a:lnTo>
                    <a:pt x="93670" y="526337"/>
                  </a:lnTo>
                  <a:lnTo>
                    <a:pt x="84749" y="37468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Freeform: Shape 27">
              <a:extLst>
                <a:ext uri="{FF2B5EF4-FFF2-40B4-BE49-F238E27FC236}">
                  <a16:creationId xmlns:a16="http://schemas.microsoft.com/office/drawing/2014/main" id="{351E551B-FC3E-40AE-A3B6-46B89600DCBF}"/>
                </a:ext>
              </a:extLst>
            </p:cNvPr>
            <p:cNvSpPr/>
            <p:nvPr userDrawn="1"/>
          </p:nvSpPr>
          <p:spPr>
            <a:xfrm>
              <a:off x="7484699" y="2100890"/>
              <a:ext cx="504035" cy="383602"/>
            </a:xfrm>
            <a:custGeom>
              <a:avLst/>
              <a:gdLst>
                <a:gd name="connsiteX0" fmla="*/ 4460 w 504035"/>
                <a:gd name="connsiteY0" fmla="*/ 165038 h 401444"/>
                <a:gd name="connsiteX1" fmla="*/ 0 w 504035"/>
                <a:gd name="connsiteY1" fmla="*/ 40144 h 401444"/>
                <a:gd name="connsiteX2" fmla="*/ 53525 w 504035"/>
                <a:gd name="connsiteY2" fmla="*/ 0 h 401444"/>
                <a:gd name="connsiteX3" fmla="*/ 454969 w 504035"/>
                <a:gd name="connsiteY3" fmla="*/ 13381 h 401444"/>
                <a:gd name="connsiteX4" fmla="*/ 504035 w 504035"/>
                <a:gd name="connsiteY4" fmla="*/ 71368 h 401444"/>
                <a:gd name="connsiteX5" fmla="*/ 495114 w 504035"/>
                <a:gd name="connsiteY5" fmla="*/ 343457 h 401444"/>
                <a:gd name="connsiteX6" fmla="*/ 432667 w 504035"/>
                <a:gd name="connsiteY6" fmla="*/ 401444 h 401444"/>
                <a:gd name="connsiteX7" fmla="*/ 437127 w 504035"/>
                <a:gd name="connsiteY7" fmla="*/ 379141 h 401444"/>
                <a:gd name="connsiteX8" fmla="*/ 334536 w 504035"/>
                <a:gd name="connsiteY8" fmla="*/ 383602 h 401444"/>
                <a:gd name="connsiteX9" fmla="*/ 347918 w 504035"/>
                <a:gd name="connsiteY9" fmla="*/ 209643 h 401444"/>
                <a:gd name="connsiteX10" fmla="*/ 298852 w 504035"/>
                <a:gd name="connsiteY10" fmla="*/ 169498 h 401444"/>
                <a:gd name="connsiteX11" fmla="*/ 4460 w 504035"/>
                <a:gd name="connsiteY11" fmla="*/ 165038 h 401444"/>
                <a:gd name="connsiteX0" fmla="*/ 4460 w 554587"/>
                <a:gd name="connsiteY0" fmla="*/ 165038 h 406524"/>
                <a:gd name="connsiteX1" fmla="*/ 0 w 554587"/>
                <a:gd name="connsiteY1" fmla="*/ 40144 h 406524"/>
                <a:gd name="connsiteX2" fmla="*/ 53525 w 554587"/>
                <a:gd name="connsiteY2" fmla="*/ 0 h 406524"/>
                <a:gd name="connsiteX3" fmla="*/ 454969 w 554587"/>
                <a:gd name="connsiteY3" fmla="*/ 13381 h 406524"/>
                <a:gd name="connsiteX4" fmla="*/ 504035 w 554587"/>
                <a:gd name="connsiteY4" fmla="*/ 71368 h 406524"/>
                <a:gd name="connsiteX5" fmla="*/ 495114 w 554587"/>
                <a:gd name="connsiteY5" fmla="*/ 343457 h 406524"/>
                <a:gd name="connsiteX6" fmla="*/ 554587 w 554587"/>
                <a:gd name="connsiteY6" fmla="*/ 406524 h 406524"/>
                <a:gd name="connsiteX7" fmla="*/ 437127 w 554587"/>
                <a:gd name="connsiteY7" fmla="*/ 379141 h 406524"/>
                <a:gd name="connsiteX8" fmla="*/ 334536 w 554587"/>
                <a:gd name="connsiteY8" fmla="*/ 383602 h 406524"/>
                <a:gd name="connsiteX9" fmla="*/ 347918 w 554587"/>
                <a:gd name="connsiteY9" fmla="*/ 209643 h 406524"/>
                <a:gd name="connsiteX10" fmla="*/ 298852 w 554587"/>
                <a:gd name="connsiteY10" fmla="*/ 169498 h 406524"/>
                <a:gd name="connsiteX11" fmla="*/ 4460 w 554587"/>
                <a:gd name="connsiteY11" fmla="*/ 165038 h 406524"/>
                <a:gd name="connsiteX0" fmla="*/ 4460 w 504035"/>
                <a:gd name="connsiteY0" fmla="*/ 165038 h 383602"/>
                <a:gd name="connsiteX1" fmla="*/ 0 w 504035"/>
                <a:gd name="connsiteY1" fmla="*/ 40144 h 383602"/>
                <a:gd name="connsiteX2" fmla="*/ 53525 w 504035"/>
                <a:gd name="connsiteY2" fmla="*/ 0 h 383602"/>
                <a:gd name="connsiteX3" fmla="*/ 454969 w 504035"/>
                <a:gd name="connsiteY3" fmla="*/ 13381 h 383602"/>
                <a:gd name="connsiteX4" fmla="*/ 504035 w 504035"/>
                <a:gd name="connsiteY4" fmla="*/ 71368 h 383602"/>
                <a:gd name="connsiteX5" fmla="*/ 495114 w 504035"/>
                <a:gd name="connsiteY5" fmla="*/ 343457 h 383602"/>
                <a:gd name="connsiteX6" fmla="*/ 478387 w 504035"/>
                <a:gd name="connsiteY6" fmla="*/ 376044 h 383602"/>
                <a:gd name="connsiteX7" fmla="*/ 437127 w 504035"/>
                <a:gd name="connsiteY7" fmla="*/ 379141 h 383602"/>
                <a:gd name="connsiteX8" fmla="*/ 334536 w 504035"/>
                <a:gd name="connsiteY8" fmla="*/ 383602 h 383602"/>
                <a:gd name="connsiteX9" fmla="*/ 347918 w 504035"/>
                <a:gd name="connsiteY9" fmla="*/ 209643 h 383602"/>
                <a:gd name="connsiteX10" fmla="*/ 298852 w 504035"/>
                <a:gd name="connsiteY10" fmla="*/ 169498 h 383602"/>
                <a:gd name="connsiteX11" fmla="*/ 4460 w 504035"/>
                <a:gd name="connsiteY11" fmla="*/ 165038 h 383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035" h="383602">
                  <a:moveTo>
                    <a:pt x="4460" y="165038"/>
                  </a:moveTo>
                  <a:lnTo>
                    <a:pt x="0" y="40144"/>
                  </a:lnTo>
                  <a:lnTo>
                    <a:pt x="53525" y="0"/>
                  </a:lnTo>
                  <a:lnTo>
                    <a:pt x="454969" y="13381"/>
                  </a:lnTo>
                  <a:lnTo>
                    <a:pt x="504035" y="71368"/>
                  </a:lnTo>
                  <a:lnTo>
                    <a:pt x="495114" y="343457"/>
                  </a:lnTo>
                  <a:lnTo>
                    <a:pt x="478387" y="376044"/>
                  </a:lnTo>
                  <a:lnTo>
                    <a:pt x="437127" y="379141"/>
                  </a:lnTo>
                  <a:lnTo>
                    <a:pt x="334536" y="383602"/>
                  </a:lnTo>
                  <a:lnTo>
                    <a:pt x="347918" y="209643"/>
                  </a:lnTo>
                  <a:lnTo>
                    <a:pt x="298852" y="169498"/>
                  </a:lnTo>
                  <a:lnTo>
                    <a:pt x="4460" y="16503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Oval 28">
              <a:extLst>
                <a:ext uri="{FF2B5EF4-FFF2-40B4-BE49-F238E27FC236}">
                  <a16:creationId xmlns:a16="http://schemas.microsoft.com/office/drawing/2014/main" id="{506E3B88-7DC8-4B8D-98AB-F2DD4470C956}"/>
                </a:ext>
              </a:extLst>
            </p:cNvPr>
            <p:cNvSpPr/>
            <p:nvPr userDrawn="1"/>
          </p:nvSpPr>
          <p:spPr>
            <a:xfrm>
              <a:off x="7421992"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Oval 29">
              <a:extLst>
                <a:ext uri="{FF2B5EF4-FFF2-40B4-BE49-F238E27FC236}">
                  <a16:creationId xmlns:a16="http://schemas.microsoft.com/office/drawing/2014/main" id="{55D4CCA8-C244-43DF-8458-CA2F20D31A98}"/>
                </a:ext>
              </a:extLst>
            </p:cNvPr>
            <p:cNvSpPr/>
            <p:nvPr userDrawn="1"/>
          </p:nvSpPr>
          <p:spPr>
            <a:xfrm>
              <a:off x="7545305"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Oval 30">
              <a:extLst>
                <a:ext uri="{FF2B5EF4-FFF2-40B4-BE49-F238E27FC236}">
                  <a16:creationId xmlns:a16="http://schemas.microsoft.com/office/drawing/2014/main" id="{51CF226A-296E-427D-9654-15D9A6B01E7C}"/>
                </a:ext>
              </a:extLst>
            </p:cNvPr>
            <p:cNvSpPr/>
            <p:nvPr userDrawn="1"/>
          </p:nvSpPr>
          <p:spPr>
            <a:xfrm>
              <a:off x="7668376"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2" name="Graphic 31">
              <a:extLst>
                <a:ext uri="{FF2B5EF4-FFF2-40B4-BE49-F238E27FC236}">
                  <a16:creationId xmlns:a16="http://schemas.microsoft.com/office/drawing/2014/main" id="{6EFAAEB8-BCA8-4AA6-B0E1-AABEE50F1AEB}"/>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16275"/>
            <a:stretch/>
          </p:blipFill>
          <p:spPr>
            <a:xfrm>
              <a:off x="7301007" y="2083489"/>
              <a:ext cx="708761" cy="774011"/>
            </a:xfrm>
            <a:prstGeom prst="rect">
              <a:avLst/>
            </a:prstGeom>
          </p:spPr>
        </p:pic>
      </p:grpSp>
    </p:spTree>
    <p:extLst>
      <p:ext uri="{BB962C8B-B14F-4D97-AF65-F5344CB8AC3E}">
        <p14:creationId xmlns:p14="http://schemas.microsoft.com/office/powerpoint/2010/main" val="8534908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CCE0C8D-0C2C-4D1C-80D1-AC4C2D853C32}"/>
              </a:ext>
            </a:extLst>
          </p:cNvPr>
          <p:cNvSpPr>
            <a:spLocks noGrp="1"/>
          </p:cNvSpPr>
          <p:nvPr>
            <p:ph type="body" sz="quarter" idx="10" hasCustomPrompt="1"/>
          </p:nvPr>
        </p:nvSpPr>
        <p:spPr>
          <a:xfrm>
            <a:off x="628650" y="1022292"/>
            <a:ext cx="7886700" cy="520700"/>
          </a:xfrm>
        </p:spPr>
        <p:txBody>
          <a:bodyPr/>
          <a:lstStyle>
            <a:lvl1pPr marL="0" indent="0">
              <a:buNone/>
              <a:defRPr b="1">
                <a:solidFill>
                  <a:schemeClr val="accent6">
                    <a:lumMod val="75000"/>
                  </a:schemeClr>
                </a:solidFill>
                <a:latin typeface="+mj-lt"/>
                <a:ea typeface="Zilla Slab" pitchFamily="2" charset="0"/>
              </a:defRPr>
            </a:lvl1pPr>
          </a:lstStyle>
          <a:p>
            <a:pPr lvl="0"/>
            <a:r>
              <a:rPr lang="en-US" dirty="0"/>
              <a:t>Write down the class’ ideas…</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Brainstorming</a:t>
            </a:r>
          </a:p>
        </p:txBody>
      </p:sp>
      <p:sp>
        <p:nvSpPr>
          <p:cNvPr id="14" name="Content Placeholder 2">
            <a:extLst>
              <a:ext uri="{FF2B5EF4-FFF2-40B4-BE49-F238E27FC236}">
                <a16:creationId xmlns:a16="http://schemas.microsoft.com/office/drawing/2014/main" id="{E3003143-E27D-4707-85B5-97558C5A2582}"/>
              </a:ext>
            </a:extLst>
          </p:cNvPr>
          <p:cNvSpPr>
            <a:spLocks noGrp="1"/>
          </p:cNvSpPr>
          <p:nvPr>
            <p:ph idx="1"/>
          </p:nvPr>
        </p:nvSpPr>
        <p:spPr>
          <a:xfrm>
            <a:off x="628650" y="1892300"/>
            <a:ext cx="7886700" cy="4284663"/>
          </a:xfrm>
        </p:spPr>
        <p:txBody>
          <a:bodyPr>
            <a:noAutofit/>
          </a:bodyPr>
          <a:lstStyle>
            <a:lvl1pPr>
              <a:defRPr sz="3200" i="1"/>
            </a:lvl1pPr>
            <a:lvl2pPr>
              <a:defRPr sz="3200" i="1"/>
            </a:lvl2pPr>
            <a:lvl3pPr>
              <a:defRPr sz="3200" i="1"/>
            </a:lvl3pPr>
            <a:lvl4pPr>
              <a:defRPr sz="3200" i="1"/>
            </a:lvl4pPr>
            <a:lvl5pPr>
              <a:defRPr sz="32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1" name="Group 10">
            <a:extLst>
              <a:ext uri="{FF2B5EF4-FFF2-40B4-BE49-F238E27FC236}">
                <a16:creationId xmlns:a16="http://schemas.microsoft.com/office/drawing/2014/main" id="{9B844B62-0814-4D58-AAAF-FC9855901BA9}"/>
              </a:ext>
            </a:extLst>
          </p:cNvPr>
          <p:cNvGrpSpPr/>
          <p:nvPr userDrawn="1"/>
        </p:nvGrpSpPr>
        <p:grpSpPr>
          <a:xfrm>
            <a:off x="7960659" y="360273"/>
            <a:ext cx="409650" cy="683214"/>
            <a:chOff x="6081227" y="276076"/>
            <a:chExt cx="318540" cy="531261"/>
          </a:xfrm>
        </p:grpSpPr>
        <p:cxnSp>
          <p:nvCxnSpPr>
            <p:cNvPr id="3" name="Straight Connector 2">
              <a:extLst>
                <a:ext uri="{FF2B5EF4-FFF2-40B4-BE49-F238E27FC236}">
                  <a16:creationId xmlns:a16="http://schemas.microsoft.com/office/drawing/2014/main" id="{C942379C-5E2E-4F34-87D9-FF61B6CA81C7}"/>
                </a:ext>
              </a:extLst>
            </p:cNvPr>
            <p:cNvCxnSpPr/>
            <p:nvPr userDrawn="1"/>
          </p:nvCxnSpPr>
          <p:spPr>
            <a:xfrm flipV="1">
              <a:off x="6126480" y="610529"/>
              <a:ext cx="116378" cy="196808"/>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F7CEBB3-F709-4407-AAF8-D7FD71F49076}"/>
                </a:ext>
              </a:extLst>
            </p:cNvPr>
            <p:cNvCxnSpPr>
              <a:cxnSpLocks/>
            </p:cNvCxnSpPr>
            <p:nvPr userDrawn="1"/>
          </p:nvCxnSpPr>
          <p:spPr>
            <a:xfrm flipH="1" flipV="1">
              <a:off x="6240497" y="610529"/>
              <a:ext cx="116378" cy="196808"/>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BBB255E4-EC59-4AB8-BB1E-29DB06DBD0BD}"/>
                </a:ext>
              </a:extLst>
            </p:cNvPr>
            <p:cNvCxnSpPr/>
            <p:nvPr userDrawn="1"/>
          </p:nvCxnSpPr>
          <p:spPr>
            <a:xfrm>
              <a:off x="6081227" y="610529"/>
              <a:ext cx="318540"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08A2D6AE-9907-4955-9662-CEC884CDB29C}"/>
                </a:ext>
              </a:extLst>
            </p:cNvPr>
            <p:cNvSpPr/>
            <p:nvPr userDrawn="1"/>
          </p:nvSpPr>
          <p:spPr>
            <a:xfrm>
              <a:off x="6101603" y="344500"/>
              <a:ext cx="275648" cy="26501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9640FB8-BBA0-435F-9AA8-C773B823ACED}"/>
                </a:ext>
              </a:extLst>
            </p:cNvPr>
            <p:cNvSpPr/>
            <p:nvPr userDrawn="1"/>
          </p:nvSpPr>
          <p:spPr>
            <a:xfrm>
              <a:off x="6101603" y="276076"/>
              <a:ext cx="275648" cy="814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Rounded Corners 7">
              <a:extLst>
                <a:ext uri="{FF2B5EF4-FFF2-40B4-BE49-F238E27FC236}">
                  <a16:creationId xmlns:a16="http://schemas.microsoft.com/office/drawing/2014/main" id="{A19A595E-A21F-4887-B3CA-779BC86968E7}"/>
                </a:ext>
              </a:extLst>
            </p:cNvPr>
            <p:cNvSpPr/>
            <p:nvPr userDrawn="1"/>
          </p:nvSpPr>
          <p:spPr>
            <a:xfrm>
              <a:off x="6101603" y="276076"/>
              <a:ext cx="275648" cy="333438"/>
            </a:xfrm>
            <a:prstGeom prst="roundRect">
              <a:avLst>
                <a:gd name="adj" fmla="val 7701"/>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4" name="Straight Connector 23">
              <a:extLst>
                <a:ext uri="{FF2B5EF4-FFF2-40B4-BE49-F238E27FC236}">
                  <a16:creationId xmlns:a16="http://schemas.microsoft.com/office/drawing/2014/main" id="{8E12EAF8-88AA-4055-9586-0BD29079BE4E}"/>
                </a:ext>
              </a:extLst>
            </p:cNvPr>
            <p:cNvCxnSpPr>
              <a:cxnSpLocks/>
            </p:cNvCxnSpPr>
            <p:nvPr userDrawn="1"/>
          </p:nvCxnSpPr>
          <p:spPr>
            <a:xfrm>
              <a:off x="6101603" y="357550"/>
              <a:ext cx="275648"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306375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Quick Review</a:t>
            </a:r>
          </a:p>
        </p:txBody>
      </p:sp>
      <p:sp>
        <p:nvSpPr>
          <p:cNvPr id="20" name="Content Placeholder 2">
            <a:extLst>
              <a:ext uri="{FF2B5EF4-FFF2-40B4-BE49-F238E27FC236}">
                <a16:creationId xmlns:a16="http://schemas.microsoft.com/office/drawing/2014/main" id="{3FACF189-07FE-4F93-9224-25499FB9B5E9}"/>
              </a:ext>
            </a:extLst>
          </p:cNvPr>
          <p:cNvSpPr>
            <a:spLocks noGrp="1"/>
          </p:cNvSpPr>
          <p:nvPr>
            <p:ph idx="1"/>
          </p:nvPr>
        </p:nvSpPr>
        <p:spPr>
          <a:xfrm>
            <a:off x="628650" y="1892300"/>
            <a:ext cx="7886700" cy="4284663"/>
          </a:xfrm>
        </p:spPr>
        <p:txBody>
          <a:bodyPr>
            <a:noAutofit/>
          </a:bodyPr>
          <a:lstStyle>
            <a:lvl1pPr>
              <a:defRPr sz="3200" i="1"/>
            </a:lvl1pPr>
            <a:lvl2pPr>
              <a:defRPr sz="3200" i="1"/>
            </a:lvl2pPr>
            <a:lvl3pPr>
              <a:defRPr sz="3200" i="1"/>
            </a:lvl3pPr>
            <a:lvl4pPr>
              <a:defRPr sz="3200" i="1"/>
            </a:lvl4pPr>
            <a:lvl5pPr>
              <a:defRPr sz="32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9" name="Group 8">
            <a:extLst>
              <a:ext uri="{FF2B5EF4-FFF2-40B4-BE49-F238E27FC236}">
                <a16:creationId xmlns:a16="http://schemas.microsoft.com/office/drawing/2014/main" id="{9B850D07-3C42-4600-9A7F-CBC5A3CDEEF0}"/>
              </a:ext>
            </a:extLst>
          </p:cNvPr>
          <p:cNvGrpSpPr/>
          <p:nvPr userDrawn="1"/>
        </p:nvGrpSpPr>
        <p:grpSpPr>
          <a:xfrm>
            <a:off x="7749270" y="227324"/>
            <a:ext cx="823093" cy="797016"/>
            <a:chOff x="6550372" y="76437"/>
            <a:chExt cx="952500" cy="922323"/>
          </a:xfrm>
        </p:grpSpPr>
        <p:pic>
          <p:nvPicPr>
            <p:cNvPr id="11" name="Graphic 10">
              <a:extLst>
                <a:ext uri="{FF2B5EF4-FFF2-40B4-BE49-F238E27FC236}">
                  <a16:creationId xmlns:a16="http://schemas.microsoft.com/office/drawing/2014/main" id="{E217F8FB-E8BA-438C-B652-A9504C6B13C4}"/>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535"/>
            <a:stretch/>
          </p:blipFill>
          <p:spPr>
            <a:xfrm>
              <a:off x="6550372" y="76437"/>
              <a:ext cx="952500" cy="922323"/>
            </a:xfrm>
            <a:prstGeom prst="rect">
              <a:avLst/>
            </a:prstGeom>
          </p:spPr>
        </p:pic>
        <p:sp>
          <p:nvSpPr>
            <p:cNvPr id="12" name="Oval 11">
              <a:extLst>
                <a:ext uri="{FF2B5EF4-FFF2-40B4-BE49-F238E27FC236}">
                  <a16:creationId xmlns:a16="http://schemas.microsoft.com/office/drawing/2014/main" id="{7AD7AC5B-CC24-441F-A807-B7F761CADB22}"/>
                </a:ext>
              </a:extLst>
            </p:cNvPr>
            <p:cNvSpPr/>
            <p:nvPr userDrawn="1"/>
          </p:nvSpPr>
          <p:spPr>
            <a:xfrm>
              <a:off x="6966384" y="766824"/>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3731181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Quick Review</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8" name="Group 7">
            <a:extLst>
              <a:ext uri="{FF2B5EF4-FFF2-40B4-BE49-F238E27FC236}">
                <a16:creationId xmlns:a16="http://schemas.microsoft.com/office/drawing/2014/main" id="{9921DC1C-C809-40FE-BA9C-386E3DB27134}"/>
              </a:ext>
            </a:extLst>
          </p:cNvPr>
          <p:cNvGrpSpPr/>
          <p:nvPr userDrawn="1"/>
        </p:nvGrpSpPr>
        <p:grpSpPr>
          <a:xfrm>
            <a:off x="7749270" y="227324"/>
            <a:ext cx="823093" cy="797016"/>
            <a:chOff x="6550372" y="76437"/>
            <a:chExt cx="952500" cy="922323"/>
          </a:xfrm>
        </p:grpSpPr>
        <p:pic>
          <p:nvPicPr>
            <p:cNvPr id="6" name="Graphic 5">
              <a:extLst>
                <a:ext uri="{FF2B5EF4-FFF2-40B4-BE49-F238E27FC236}">
                  <a16:creationId xmlns:a16="http://schemas.microsoft.com/office/drawing/2014/main" id="{52A0A4ED-CD33-4C1C-9672-FCD428E355F4}"/>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535"/>
            <a:stretch/>
          </p:blipFill>
          <p:spPr>
            <a:xfrm>
              <a:off x="6550372" y="76437"/>
              <a:ext cx="952500" cy="922323"/>
            </a:xfrm>
            <a:prstGeom prst="rect">
              <a:avLst/>
            </a:prstGeom>
          </p:spPr>
        </p:pic>
        <p:sp>
          <p:nvSpPr>
            <p:cNvPr id="7" name="Oval 6">
              <a:extLst>
                <a:ext uri="{FF2B5EF4-FFF2-40B4-BE49-F238E27FC236}">
                  <a16:creationId xmlns:a16="http://schemas.microsoft.com/office/drawing/2014/main" id="{814DC471-6507-4EE7-BFB9-BE6961A80DB6}"/>
                </a:ext>
              </a:extLst>
            </p:cNvPr>
            <p:cNvSpPr/>
            <p:nvPr userDrawn="1"/>
          </p:nvSpPr>
          <p:spPr>
            <a:xfrm>
              <a:off x="6966384" y="766824"/>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 name="Content Placeholder 2">
            <a:extLst>
              <a:ext uri="{FF2B5EF4-FFF2-40B4-BE49-F238E27FC236}">
                <a16:creationId xmlns:a16="http://schemas.microsoft.com/office/drawing/2014/main" id="{4009EB56-DDF8-44E5-A0CD-02BFF35FA837}"/>
              </a:ext>
            </a:extLst>
          </p:cNvPr>
          <p:cNvSpPr>
            <a:spLocks noGrp="1"/>
          </p:cNvSpPr>
          <p:nvPr>
            <p:ph idx="1"/>
          </p:nvPr>
        </p:nvSpPr>
        <p:spPr>
          <a:xfrm>
            <a:off x="628650" y="1047404"/>
            <a:ext cx="7886700" cy="5129559"/>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72230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Section ">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91D6CA6-1BA4-4D3F-84E8-24B001CED307}"/>
              </a:ext>
            </a:extLst>
          </p:cNvPr>
          <p:cNvSpPr/>
          <p:nvPr userDrawn="1"/>
        </p:nvSpPr>
        <p:spPr>
          <a:xfrm>
            <a:off x="1" y="0"/>
            <a:ext cx="133564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EE332BC-DA7B-4290-AB59-1009D25269A2}"/>
              </a:ext>
            </a:extLst>
          </p:cNvPr>
          <p:cNvSpPr/>
          <p:nvPr userDrawn="1"/>
        </p:nvSpPr>
        <p:spPr>
          <a:xfrm>
            <a:off x="0" y="0"/>
            <a:ext cx="636998"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Slide Number Placeholder 6">
            <a:extLst>
              <a:ext uri="{FF2B5EF4-FFF2-40B4-BE49-F238E27FC236}">
                <a16:creationId xmlns:a16="http://schemas.microsoft.com/office/drawing/2014/main" id="{51C154D6-BDFC-4EE5-83F3-7D6ACD24985A}"/>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10" name="Title 6">
            <a:extLst>
              <a:ext uri="{FF2B5EF4-FFF2-40B4-BE49-F238E27FC236}">
                <a16:creationId xmlns:a16="http://schemas.microsoft.com/office/drawing/2014/main" id="{81E17662-1D7A-4FAF-A767-6E657B67608E}"/>
              </a:ext>
            </a:extLst>
          </p:cNvPr>
          <p:cNvSpPr>
            <a:spLocks noGrp="1"/>
          </p:cNvSpPr>
          <p:nvPr>
            <p:ph type="title" hasCustomPrompt="1"/>
          </p:nvPr>
        </p:nvSpPr>
        <p:spPr>
          <a:xfrm>
            <a:off x="2304355" y="2808014"/>
            <a:ext cx="6544732" cy="832189"/>
          </a:xfrm>
        </p:spPr>
        <p:txBody>
          <a:bodyPr>
            <a:noAutofit/>
          </a:bodyPr>
          <a:lstStyle>
            <a:lvl1pPr algn="r">
              <a:defRPr sz="4000">
                <a:solidFill>
                  <a:schemeClr val="bg1"/>
                </a:solidFill>
              </a:defRPr>
            </a:lvl1pPr>
          </a:lstStyle>
          <a:p>
            <a:r>
              <a:rPr lang="en-US" dirty="0"/>
              <a:t>Enter the Title Text Here</a:t>
            </a:r>
          </a:p>
        </p:txBody>
      </p:sp>
      <p:sp>
        <p:nvSpPr>
          <p:cNvPr id="11" name="Subtitle 2">
            <a:extLst>
              <a:ext uri="{FF2B5EF4-FFF2-40B4-BE49-F238E27FC236}">
                <a16:creationId xmlns:a16="http://schemas.microsoft.com/office/drawing/2014/main" id="{0AD85AD8-5034-4557-9BBC-8CDB93E314B2}"/>
              </a:ext>
            </a:extLst>
          </p:cNvPr>
          <p:cNvSpPr>
            <a:spLocks noGrp="1"/>
          </p:cNvSpPr>
          <p:nvPr>
            <p:ph type="subTitle" idx="1" hasCustomPrompt="1"/>
          </p:nvPr>
        </p:nvSpPr>
        <p:spPr>
          <a:xfrm>
            <a:off x="1991087" y="2203963"/>
            <a:ext cx="6858000" cy="512184"/>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if needed</a:t>
            </a:r>
          </a:p>
        </p:txBody>
      </p:sp>
    </p:spTree>
    <p:extLst>
      <p:ext uri="{BB962C8B-B14F-4D97-AF65-F5344CB8AC3E}">
        <p14:creationId xmlns:p14="http://schemas.microsoft.com/office/powerpoint/2010/main" val="301371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Quick Review</a:t>
            </a:r>
          </a:p>
        </p:txBody>
      </p:sp>
      <p:sp>
        <p:nvSpPr>
          <p:cNvPr id="20" name="Content Placeholder 2">
            <a:extLst>
              <a:ext uri="{FF2B5EF4-FFF2-40B4-BE49-F238E27FC236}">
                <a16:creationId xmlns:a16="http://schemas.microsoft.com/office/drawing/2014/main" id="{3FACF189-07FE-4F93-9224-25499FB9B5E9}"/>
              </a:ext>
            </a:extLst>
          </p:cNvPr>
          <p:cNvSpPr>
            <a:spLocks noGrp="1"/>
          </p:cNvSpPr>
          <p:nvPr>
            <p:ph idx="1"/>
          </p:nvPr>
        </p:nvSpPr>
        <p:spPr>
          <a:xfrm>
            <a:off x="628650" y="1892300"/>
            <a:ext cx="7886700" cy="4284663"/>
          </a:xfrm>
        </p:spPr>
        <p:txBody>
          <a:bodyPr>
            <a:noAutofit/>
          </a:bodyPr>
          <a:lstStyle>
            <a:lvl1pPr>
              <a:defRPr sz="3200" i="1"/>
            </a:lvl1pPr>
            <a:lvl2pPr>
              <a:defRPr sz="3200" i="1"/>
            </a:lvl2pPr>
            <a:lvl3pPr>
              <a:defRPr sz="3200" i="1"/>
            </a:lvl3pPr>
            <a:lvl4pPr>
              <a:defRPr sz="3200" i="1"/>
            </a:lvl4pPr>
            <a:lvl5pPr>
              <a:defRPr sz="32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8" name="Group 7">
            <a:extLst>
              <a:ext uri="{FF2B5EF4-FFF2-40B4-BE49-F238E27FC236}">
                <a16:creationId xmlns:a16="http://schemas.microsoft.com/office/drawing/2014/main" id="{9921DC1C-C809-40FE-BA9C-386E3DB27134}"/>
              </a:ext>
            </a:extLst>
          </p:cNvPr>
          <p:cNvGrpSpPr/>
          <p:nvPr userDrawn="1"/>
        </p:nvGrpSpPr>
        <p:grpSpPr>
          <a:xfrm>
            <a:off x="7749270" y="227324"/>
            <a:ext cx="823093" cy="797016"/>
            <a:chOff x="6550372" y="76437"/>
            <a:chExt cx="952500" cy="922323"/>
          </a:xfrm>
        </p:grpSpPr>
        <p:pic>
          <p:nvPicPr>
            <p:cNvPr id="6" name="Graphic 5">
              <a:extLst>
                <a:ext uri="{FF2B5EF4-FFF2-40B4-BE49-F238E27FC236}">
                  <a16:creationId xmlns:a16="http://schemas.microsoft.com/office/drawing/2014/main" id="{52A0A4ED-CD33-4C1C-9672-FCD428E355F4}"/>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535"/>
            <a:stretch/>
          </p:blipFill>
          <p:spPr>
            <a:xfrm>
              <a:off x="6550372" y="76437"/>
              <a:ext cx="952500" cy="922323"/>
            </a:xfrm>
            <a:prstGeom prst="rect">
              <a:avLst/>
            </a:prstGeom>
          </p:spPr>
        </p:pic>
        <p:sp>
          <p:nvSpPr>
            <p:cNvPr id="7" name="Oval 6">
              <a:extLst>
                <a:ext uri="{FF2B5EF4-FFF2-40B4-BE49-F238E27FC236}">
                  <a16:creationId xmlns:a16="http://schemas.microsoft.com/office/drawing/2014/main" id="{814DC471-6507-4EE7-BFB9-BE6961A80DB6}"/>
                </a:ext>
              </a:extLst>
            </p:cNvPr>
            <p:cNvSpPr/>
            <p:nvPr userDrawn="1"/>
          </p:nvSpPr>
          <p:spPr>
            <a:xfrm>
              <a:off x="6966384" y="766824"/>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732781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Quick Review</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8" name="Group 7">
            <a:extLst>
              <a:ext uri="{FF2B5EF4-FFF2-40B4-BE49-F238E27FC236}">
                <a16:creationId xmlns:a16="http://schemas.microsoft.com/office/drawing/2014/main" id="{9921DC1C-C809-40FE-BA9C-386E3DB27134}"/>
              </a:ext>
            </a:extLst>
          </p:cNvPr>
          <p:cNvGrpSpPr/>
          <p:nvPr userDrawn="1"/>
        </p:nvGrpSpPr>
        <p:grpSpPr>
          <a:xfrm>
            <a:off x="7749270" y="227324"/>
            <a:ext cx="823093" cy="797016"/>
            <a:chOff x="6550372" y="76437"/>
            <a:chExt cx="952500" cy="922323"/>
          </a:xfrm>
        </p:grpSpPr>
        <p:pic>
          <p:nvPicPr>
            <p:cNvPr id="6" name="Graphic 5">
              <a:extLst>
                <a:ext uri="{FF2B5EF4-FFF2-40B4-BE49-F238E27FC236}">
                  <a16:creationId xmlns:a16="http://schemas.microsoft.com/office/drawing/2014/main" id="{52A0A4ED-CD33-4C1C-9672-FCD428E355F4}"/>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535"/>
            <a:stretch/>
          </p:blipFill>
          <p:spPr>
            <a:xfrm>
              <a:off x="6550372" y="76437"/>
              <a:ext cx="952500" cy="922323"/>
            </a:xfrm>
            <a:prstGeom prst="rect">
              <a:avLst/>
            </a:prstGeom>
          </p:spPr>
        </p:pic>
        <p:sp>
          <p:nvSpPr>
            <p:cNvPr id="7" name="Oval 6">
              <a:extLst>
                <a:ext uri="{FF2B5EF4-FFF2-40B4-BE49-F238E27FC236}">
                  <a16:creationId xmlns:a16="http://schemas.microsoft.com/office/drawing/2014/main" id="{814DC471-6507-4EE7-BFB9-BE6961A80DB6}"/>
                </a:ext>
              </a:extLst>
            </p:cNvPr>
            <p:cNvSpPr/>
            <p:nvPr userDrawn="1"/>
          </p:nvSpPr>
          <p:spPr>
            <a:xfrm>
              <a:off x="6966384" y="766824"/>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 name="Content Placeholder 2">
            <a:extLst>
              <a:ext uri="{FF2B5EF4-FFF2-40B4-BE49-F238E27FC236}">
                <a16:creationId xmlns:a16="http://schemas.microsoft.com/office/drawing/2014/main" id="{4009EB56-DDF8-44E5-A0CD-02BFF35FA837}"/>
              </a:ext>
            </a:extLst>
          </p:cNvPr>
          <p:cNvSpPr>
            <a:spLocks noGrp="1"/>
          </p:cNvSpPr>
          <p:nvPr>
            <p:ph idx="1"/>
          </p:nvPr>
        </p:nvSpPr>
        <p:spPr>
          <a:xfrm>
            <a:off x="628650" y="1047404"/>
            <a:ext cx="7886700" cy="5129559"/>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479874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6491" y="365760"/>
            <a:ext cx="2949178" cy="929640"/>
          </a:xfrm>
        </p:spPr>
        <p:txBody>
          <a:bodyPr anchor="t">
            <a:noAutofit/>
          </a:bodyPr>
          <a:lstStyle>
            <a:lvl1pPr>
              <a:defRPr sz="2800"/>
            </a:lvl1pPr>
          </a:lstStyle>
          <a:p>
            <a:r>
              <a:rPr lang="en-US" dirty="0"/>
              <a:t>Click to edit Master title style</a:t>
            </a:r>
          </a:p>
        </p:txBody>
      </p:sp>
      <p:sp>
        <p:nvSpPr>
          <p:cNvPr id="3" name="Picture Placeholder 2"/>
          <p:cNvSpPr>
            <a:spLocks noGrp="1" noChangeAspect="1"/>
          </p:cNvSpPr>
          <p:nvPr>
            <p:ph type="pic" idx="1"/>
          </p:nvPr>
        </p:nvSpPr>
        <p:spPr>
          <a:xfrm>
            <a:off x="3887390" y="0"/>
            <a:ext cx="5256609" cy="6267450"/>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Slide Number Placeholder 4">
            <a:extLst>
              <a:ext uri="{FF2B5EF4-FFF2-40B4-BE49-F238E27FC236}">
                <a16:creationId xmlns:a16="http://schemas.microsoft.com/office/drawing/2014/main" id="{5314CEE7-59D8-4B98-8D1D-AACF407FD91D}"/>
              </a:ext>
            </a:extLst>
          </p:cNvPr>
          <p:cNvSpPr>
            <a:spLocks noGrp="1"/>
          </p:cNvSpPr>
          <p:nvPr>
            <p:ph type="sldNum" sz="quarter" idx="10"/>
          </p:nvPr>
        </p:nvSpPr>
        <p:spPr>
          <a:xfrm>
            <a:off x="148590" y="6394450"/>
            <a:ext cx="2057400" cy="365125"/>
          </a:xfrm>
        </p:spPr>
        <p:txBody>
          <a:bodyPr/>
          <a:lstStyle/>
          <a:p>
            <a:fld id="{F8E5FEAE-2393-4031-B909-DB31E3BE2612}" type="slidenum">
              <a:rPr lang="en-US" smtClean="0"/>
              <a:pPr/>
              <a:t>‹#›</a:t>
            </a:fld>
            <a:endParaRPr lang="en-US" dirty="0"/>
          </a:p>
        </p:txBody>
      </p:sp>
      <p:sp>
        <p:nvSpPr>
          <p:cNvPr id="7" name="Text Placeholder 6">
            <a:extLst>
              <a:ext uri="{FF2B5EF4-FFF2-40B4-BE49-F238E27FC236}">
                <a16:creationId xmlns:a16="http://schemas.microsoft.com/office/drawing/2014/main" id="{9E81AFF3-3716-4A2E-8F47-D4F6A9F420B1}"/>
              </a:ext>
            </a:extLst>
          </p:cNvPr>
          <p:cNvSpPr>
            <a:spLocks noGrp="1"/>
          </p:cNvSpPr>
          <p:nvPr>
            <p:ph type="body" sz="quarter" idx="11"/>
          </p:nvPr>
        </p:nvSpPr>
        <p:spPr>
          <a:xfrm>
            <a:off x="496094" y="1466850"/>
            <a:ext cx="2949575" cy="4572000"/>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255367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0"/>
            <a:ext cx="5223007" cy="628442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Slide Number Placeholder 4">
            <a:extLst>
              <a:ext uri="{FF2B5EF4-FFF2-40B4-BE49-F238E27FC236}">
                <a16:creationId xmlns:a16="http://schemas.microsoft.com/office/drawing/2014/main" id="{5BCC460E-8DA7-416F-8EDC-1484AE24131F}"/>
              </a:ext>
            </a:extLst>
          </p:cNvPr>
          <p:cNvSpPr>
            <a:spLocks noGrp="1"/>
          </p:cNvSpPr>
          <p:nvPr>
            <p:ph type="sldNum" sz="quarter" idx="10"/>
          </p:nvPr>
        </p:nvSpPr>
        <p:spPr/>
        <p:txBody>
          <a:bodyPr/>
          <a:lstStyle/>
          <a:p>
            <a:fld id="{F8E5FEAE-2393-4031-B909-DB31E3BE2612}" type="slidenum">
              <a:rPr lang="en-US" smtClean="0"/>
              <a:pPr/>
              <a:t>‹#›</a:t>
            </a:fld>
            <a:endParaRPr lang="en-US" dirty="0"/>
          </a:p>
        </p:txBody>
      </p:sp>
      <p:sp>
        <p:nvSpPr>
          <p:cNvPr id="12" name="Title 1">
            <a:extLst>
              <a:ext uri="{FF2B5EF4-FFF2-40B4-BE49-F238E27FC236}">
                <a16:creationId xmlns:a16="http://schemas.microsoft.com/office/drawing/2014/main" id="{3440632A-B2E1-4889-AFEF-C58C69843B7C}"/>
              </a:ext>
            </a:extLst>
          </p:cNvPr>
          <p:cNvSpPr>
            <a:spLocks noGrp="1"/>
          </p:cNvSpPr>
          <p:nvPr>
            <p:ph type="title"/>
          </p:nvPr>
        </p:nvSpPr>
        <p:spPr>
          <a:xfrm>
            <a:off x="5563791" y="365760"/>
            <a:ext cx="2949178" cy="929640"/>
          </a:xfrm>
        </p:spPr>
        <p:txBody>
          <a:bodyPr anchor="t">
            <a:noAutofit/>
          </a:bodyPr>
          <a:lstStyle>
            <a:lvl1pPr>
              <a:defRPr sz="2800"/>
            </a:lvl1pPr>
          </a:lstStyle>
          <a:p>
            <a:r>
              <a:rPr lang="en-US" dirty="0"/>
              <a:t>Click to edit Master title style</a:t>
            </a:r>
          </a:p>
        </p:txBody>
      </p:sp>
      <p:sp>
        <p:nvSpPr>
          <p:cNvPr id="13" name="Text Placeholder 6">
            <a:extLst>
              <a:ext uri="{FF2B5EF4-FFF2-40B4-BE49-F238E27FC236}">
                <a16:creationId xmlns:a16="http://schemas.microsoft.com/office/drawing/2014/main" id="{03C3DA5D-DBCF-4F5C-A7B6-C937E65E229B}"/>
              </a:ext>
            </a:extLst>
          </p:cNvPr>
          <p:cNvSpPr>
            <a:spLocks noGrp="1"/>
          </p:cNvSpPr>
          <p:nvPr>
            <p:ph type="body" sz="quarter" idx="11"/>
          </p:nvPr>
        </p:nvSpPr>
        <p:spPr>
          <a:xfrm>
            <a:off x="5563394" y="1466850"/>
            <a:ext cx="2949575" cy="4572000"/>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445098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21237"/>
            <a:ext cx="2949178" cy="914078"/>
          </a:xfrm>
        </p:spPr>
        <p:txBody>
          <a:bodyPr anchor="t"/>
          <a:lstStyle>
            <a:lvl1pPr>
              <a:defRPr sz="2800"/>
            </a:lvl1pPr>
          </a:lstStyle>
          <a:p>
            <a:r>
              <a:rPr lang="en-US" dirty="0"/>
              <a:t>Click to edit Master title style</a:t>
            </a:r>
          </a:p>
        </p:txBody>
      </p:sp>
      <p:sp>
        <p:nvSpPr>
          <p:cNvPr id="3" name="Picture Placeholder 2"/>
          <p:cNvSpPr>
            <a:spLocks noGrp="1" noChangeAspect="1"/>
          </p:cNvSpPr>
          <p:nvPr>
            <p:ph type="pic" idx="1"/>
          </p:nvPr>
        </p:nvSpPr>
        <p:spPr>
          <a:xfrm>
            <a:off x="3887390" y="1"/>
            <a:ext cx="5256609" cy="6248400"/>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7" name="Text Placeholder 6">
            <a:extLst>
              <a:ext uri="{FF2B5EF4-FFF2-40B4-BE49-F238E27FC236}">
                <a16:creationId xmlns:a16="http://schemas.microsoft.com/office/drawing/2014/main" id="{155C2B8E-E972-4DF0-ACD1-D634E2EEE3BE}"/>
              </a:ext>
            </a:extLst>
          </p:cNvPr>
          <p:cNvSpPr>
            <a:spLocks noGrp="1"/>
          </p:cNvSpPr>
          <p:nvPr>
            <p:ph type="body" sz="quarter" idx="10" hasCustomPrompt="1"/>
          </p:nvPr>
        </p:nvSpPr>
        <p:spPr>
          <a:xfrm>
            <a:off x="629841" y="1499780"/>
            <a:ext cx="2949575" cy="365125"/>
          </a:xfrm>
        </p:spPr>
        <p:txBody>
          <a:bodyPr>
            <a:noAutofit/>
          </a:bodyPr>
          <a:lstStyle>
            <a:lvl1pPr marL="0" indent="0">
              <a:buNone/>
              <a:defRPr sz="2000" b="1">
                <a:solidFill>
                  <a:schemeClr val="accent6">
                    <a:lumMod val="75000"/>
                  </a:schemeClr>
                </a:solidFill>
                <a:latin typeface="+mj-lt"/>
                <a:ea typeface="Zilla Slab" pitchFamily="2" charset="0"/>
              </a:defRPr>
            </a:lvl1pPr>
          </a:lstStyle>
          <a:p>
            <a:pPr lvl="0"/>
            <a:r>
              <a:rPr lang="en-US" dirty="0"/>
              <a:t>Header</a:t>
            </a:r>
          </a:p>
        </p:txBody>
      </p:sp>
      <p:sp>
        <p:nvSpPr>
          <p:cNvPr id="5" name="Slide Number Placeholder 4">
            <a:extLst>
              <a:ext uri="{FF2B5EF4-FFF2-40B4-BE49-F238E27FC236}">
                <a16:creationId xmlns:a16="http://schemas.microsoft.com/office/drawing/2014/main" id="{0331091F-D054-43BE-9F57-47AD0F9E863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470B208D-A588-40CB-958F-693B8BAE97FA}"/>
              </a:ext>
            </a:extLst>
          </p:cNvPr>
          <p:cNvSpPr>
            <a:spLocks noGrp="1"/>
          </p:cNvSpPr>
          <p:nvPr>
            <p:ph type="body" sz="quarter" idx="12"/>
          </p:nvPr>
        </p:nvSpPr>
        <p:spPr>
          <a:xfrm>
            <a:off x="629444" y="2038169"/>
            <a:ext cx="2949575" cy="3860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439638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67363" y="410872"/>
            <a:ext cx="2949178" cy="866386"/>
          </a:xfrm>
        </p:spPr>
        <p:txBody>
          <a:bodyPr anchor="t"/>
          <a:lstStyle>
            <a:lvl1pPr>
              <a:defRPr sz="2800"/>
            </a:lvl1pPr>
          </a:lstStyle>
          <a:p>
            <a:r>
              <a:rPr lang="en-US" dirty="0"/>
              <a:t>Click to edit Master title style</a:t>
            </a:r>
          </a:p>
        </p:txBody>
      </p:sp>
      <p:sp>
        <p:nvSpPr>
          <p:cNvPr id="3" name="Picture Placeholder 2"/>
          <p:cNvSpPr>
            <a:spLocks noGrp="1" noChangeAspect="1"/>
          </p:cNvSpPr>
          <p:nvPr>
            <p:ph type="pic" idx="1"/>
          </p:nvPr>
        </p:nvSpPr>
        <p:spPr>
          <a:xfrm>
            <a:off x="0" y="0"/>
            <a:ext cx="5223007" cy="623454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Slide Number Placeholder 4">
            <a:extLst>
              <a:ext uri="{FF2B5EF4-FFF2-40B4-BE49-F238E27FC236}">
                <a16:creationId xmlns:a16="http://schemas.microsoft.com/office/drawing/2014/main" id="{7EAA6827-70BC-4B3A-A84F-EB67F288C6A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6EFA869A-E126-42A6-A924-729D6DED851D}"/>
              </a:ext>
            </a:extLst>
          </p:cNvPr>
          <p:cNvSpPr>
            <a:spLocks noGrp="1"/>
          </p:cNvSpPr>
          <p:nvPr>
            <p:ph type="body" sz="quarter" idx="12"/>
          </p:nvPr>
        </p:nvSpPr>
        <p:spPr>
          <a:xfrm>
            <a:off x="5566966" y="1908173"/>
            <a:ext cx="2949575" cy="3860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0F5A370B-C2FF-4990-9A6F-41C1F1750A25}"/>
              </a:ext>
            </a:extLst>
          </p:cNvPr>
          <p:cNvSpPr>
            <a:spLocks noGrp="1"/>
          </p:cNvSpPr>
          <p:nvPr>
            <p:ph type="body" sz="quarter" idx="10" hasCustomPrompt="1"/>
          </p:nvPr>
        </p:nvSpPr>
        <p:spPr>
          <a:xfrm>
            <a:off x="5566966" y="1410153"/>
            <a:ext cx="2949575" cy="365125"/>
          </a:xfrm>
        </p:spPr>
        <p:txBody>
          <a:bodyPr>
            <a:noAutofit/>
          </a:bodyPr>
          <a:lstStyle>
            <a:lvl1pPr marL="0" indent="0">
              <a:buNone/>
              <a:defRPr sz="2000" b="1">
                <a:solidFill>
                  <a:schemeClr val="accent6">
                    <a:lumMod val="75000"/>
                  </a:schemeClr>
                </a:solidFill>
                <a:latin typeface="+mj-lt"/>
                <a:ea typeface="Zilla Slab" pitchFamily="2" charset="0"/>
              </a:defRPr>
            </a:lvl1pPr>
          </a:lstStyle>
          <a:p>
            <a:pPr lvl="0"/>
            <a:r>
              <a:rPr lang="en-US" dirty="0"/>
              <a:t>Header</a:t>
            </a:r>
          </a:p>
        </p:txBody>
      </p:sp>
    </p:spTree>
    <p:extLst>
      <p:ext uri="{BB962C8B-B14F-4D97-AF65-F5344CB8AC3E}">
        <p14:creationId xmlns:p14="http://schemas.microsoft.com/office/powerpoint/2010/main" val="1764142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983654"/>
            <a:ext cx="6753092" cy="482447"/>
          </a:xfrm>
        </p:spPr>
        <p:txBody>
          <a:bodyPr anchor="t"/>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0" y="0"/>
            <a:ext cx="9144000" cy="387773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Slide Number Placeholder 3">
            <a:extLst>
              <a:ext uri="{FF2B5EF4-FFF2-40B4-BE49-F238E27FC236}">
                <a16:creationId xmlns:a16="http://schemas.microsoft.com/office/drawing/2014/main" id="{642ECD18-DB62-4973-BEC5-07CA299C9221}"/>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7" name="Text Placeholder 7">
            <a:extLst>
              <a:ext uri="{FF2B5EF4-FFF2-40B4-BE49-F238E27FC236}">
                <a16:creationId xmlns:a16="http://schemas.microsoft.com/office/drawing/2014/main" id="{FF0E05AE-BB54-4F6D-A23D-C3D3F40ECD66}"/>
              </a:ext>
            </a:extLst>
          </p:cNvPr>
          <p:cNvSpPr>
            <a:spLocks noGrp="1"/>
          </p:cNvSpPr>
          <p:nvPr>
            <p:ph type="body" sz="quarter" idx="13"/>
          </p:nvPr>
        </p:nvSpPr>
        <p:spPr>
          <a:xfrm>
            <a:off x="629841" y="4553920"/>
            <a:ext cx="3904059" cy="15636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7">
            <a:extLst>
              <a:ext uri="{FF2B5EF4-FFF2-40B4-BE49-F238E27FC236}">
                <a16:creationId xmlns:a16="http://schemas.microsoft.com/office/drawing/2014/main" id="{5BD638B5-8C9E-4E58-B6B2-236169D27149}"/>
              </a:ext>
            </a:extLst>
          </p:cNvPr>
          <p:cNvSpPr>
            <a:spLocks noGrp="1"/>
          </p:cNvSpPr>
          <p:nvPr>
            <p:ph type="body" sz="quarter" idx="14"/>
          </p:nvPr>
        </p:nvSpPr>
        <p:spPr>
          <a:xfrm>
            <a:off x="4725591" y="4553920"/>
            <a:ext cx="3904059" cy="15636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2996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ro Title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3983654"/>
            <a:ext cx="6753092" cy="482447"/>
          </a:xfrm>
        </p:spPr>
        <p:txBody>
          <a:bodyPr anchor="t"/>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0" y="0"/>
            <a:ext cx="9144000" cy="387773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Slide Number Placeholder 3">
            <a:extLst>
              <a:ext uri="{FF2B5EF4-FFF2-40B4-BE49-F238E27FC236}">
                <a16:creationId xmlns:a16="http://schemas.microsoft.com/office/drawing/2014/main" id="{642ECD18-DB62-4973-BEC5-07CA299C9221}"/>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7" name="Text Placeholder 7">
            <a:extLst>
              <a:ext uri="{FF2B5EF4-FFF2-40B4-BE49-F238E27FC236}">
                <a16:creationId xmlns:a16="http://schemas.microsoft.com/office/drawing/2014/main" id="{FF0E05AE-BB54-4F6D-A23D-C3D3F40ECD66}"/>
              </a:ext>
            </a:extLst>
          </p:cNvPr>
          <p:cNvSpPr>
            <a:spLocks noGrp="1"/>
          </p:cNvSpPr>
          <p:nvPr>
            <p:ph type="body" sz="quarter" idx="13"/>
          </p:nvPr>
        </p:nvSpPr>
        <p:spPr>
          <a:xfrm>
            <a:off x="629841" y="4553920"/>
            <a:ext cx="8187588" cy="15636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983230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1"/>
            <a:ext cx="9144000" cy="629073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Rectangle 4">
            <a:extLst>
              <a:ext uri="{FF2B5EF4-FFF2-40B4-BE49-F238E27FC236}">
                <a16:creationId xmlns:a16="http://schemas.microsoft.com/office/drawing/2014/main" id="{DD65DDA4-1C0C-464D-B661-6EF0E8F263DE}"/>
              </a:ext>
            </a:extLst>
          </p:cNvPr>
          <p:cNvSpPr/>
          <p:nvPr userDrawn="1"/>
        </p:nvSpPr>
        <p:spPr>
          <a:xfrm>
            <a:off x="1" y="4091558"/>
            <a:ext cx="9144000" cy="187113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29841" y="4314309"/>
            <a:ext cx="6753092" cy="488450"/>
          </a:xfrm>
        </p:spPr>
        <p:txBody>
          <a:bodyPr anchor="t"/>
          <a:lstStyle>
            <a:lvl1pPr>
              <a:defRPr sz="3200"/>
            </a:lvl1pPr>
          </a:lstStyle>
          <a:p>
            <a:r>
              <a:rPr lang="en-US" dirty="0"/>
              <a:t>Click to edit Master title style</a:t>
            </a:r>
          </a:p>
        </p:txBody>
      </p:sp>
      <p:sp>
        <p:nvSpPr>
          <p:cNvPr id="4" name="Slide Number Placeholder 3">
            <a:extLst>
              <a:ext uri="{FF2B5EF4-FFF2-40B4-BE49-F238E27FC236}">
                <a16:creationId xmlns:a16="http://schemas.microsoft.com/office/drawing/2014/main" id="{1DDB0CD3-1A6E-460A-A943-A92B887F65A1}"/>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D25D0DED-343A-4E97-884E-99154BEDCF09}"/>
              </a:ext>
            </a:extLst>
          </p:cNvPr>
          <p:cNvSpPr>
            <a:spLocks noGrp="1"/>
          </p:cNvSpPr>
          <p:nvPr>
            <p:ph type="body" sz="quarter" idx="13"/>
          </p:nvPr>
        </p:nvSpPr>
        <p:spPr>
          <a:xfrm>
            <a:off x="629841" y="4802758"/>
            <a:ext cx="7887097" cy="13826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860997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0"/>
            <a:ext cx="9144000" cy="6292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Rectangle 4">
            <a:extLst>
              <a:ext uri="{FF2B5EF4-FFF2-40B4-BE49-F238E27FC236}">
                <a16:creationId xmlns:a16="http://schemas.microsoft.com/office/drawing/2014/main" id="{DD65DDA4-1C0C-464D-B661-6EF0E8F263DE}"/>
              </a:ext>
            </a:extLst>
          </p:cNvPr>
          <p:cNvSpPr/>
          <p:nvPr userDrawn="1"/>
        </p:nvSpPr>
        <p:spPr>
          <a:xfrm>
            <a:off x="1" y="1"/>
            <a:ext cx="3937000" cy="629273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29841" y="548640"/>
            <a:ext cx="3010826" cy="1250141"/>
          </a:xfrm>
        </p:spPr>
        <p:txBody>
          <a:bodyPr anchor="t"/>
          <a:lstStyle>
            <a:lvl1pPr>
              <a:defRPr sz="3200"/>
            </a:lvl1pPr>
          </a:lstStyle>
          <a:p>
            <a:r>
              <a:rPr lang="en-US" dirty="0"/>
              <a:t>Click to edit Master title style</a:t>
            </a:r>
          </a:p>
        </p:txBody>
      </p:sp>
      <p:sp>
        <p:nvSpPr>
          <p:cNvPr id="4" name="Slide Number Placeholder 3">
            <a:extLst>
              <a:ext uri="{FF2B5EF4-FFF2-40B4-BE49-F238E27FC236}">
                <a16:creationId xmlns:a16="http://schemas.microsoft.com/office/drawing/2014/main" id="{D051FB72-F846-4782-8F1D-9B0CE52765CF}"/>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114E0C55-D963-432D-B26A-F1B61CC04AA7}"/>
              </a:ext>
            </a:extLst>
          </p:cNvPr>
          <p:cNvSpPr>
            <a:spLocks noGrp="1"/>
          </p:cNvSpPr>
          <p:nvPr>
            <p:ph type="body" sz="quarter" idx="13"/>
          </p:nvPr>
        </p:nvSpPr>
        <p:spPr>
          <a:xfrm>
            <a:off x="660466" y="1862396"/>
            <a:ext cx="2949575" cy="3860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43397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Sub-title">
    <p:bg>
      <p:bgPr>
        <a:solidFill>
          <a:schemeClr val="bg1"/>
        </a:solidFill>
        <a:effectLst/>
      </p:bgPr>
    </p:bg>
    <p:spTree>
      <p:nvGrpSpPr>
        <p:cNvPr id="1" name=""/>
        <p:cNvGrpSpPr/>
        <p:nvPr/>
      </p:nvGrpSpPr>
      <p:grpSpPr>
        <a:xfrm>
          <a:off x="0" y="0"/>
          <a:ext cx="0" cy="0"/>
          <a:chOff x="0" y="0"/>
          <a:chExt cx="0" cy="0"/>
        </a:xfrm>
      </p:grpSpPr>
      <p:sp>
        <p:nvSpPr>
          <p:cNvPr id="11" name="Title 6">
            <a:extLst>
              <a:ext uri="{FF2B5EF4-FFF2-40B4-BE49-F238E27FC236}">
                <a16:creationId xmlns:a16="http://schemas.microsoft.com/office/drawing/2014/main" id="{F41EED44-9442-4AF5-9905-C3753FF5EFE9}"/>
              </a:ext>
            </a:extLst>
          </p:cNvPr>
          <p:cNvSpPr>
            <a:spLocks noGrp="1"/>
          </p:cNvSpPr>
          <p:nvPr>
            <p:ph type="title" hasCustomPrompt="1"/>
          </p:nvPr>
        </p:nvSpPr>
        <p:spPr>
          <a:xfrm>
            <a:off x="2399605" y="2525591"/>
            <a:ext cx="6544732" cy="832189"/>
          </a:xfrm>
        </p:spPr>
        <p:txBody>
          <a:bodyPr>
            <a:noAutofit/>
          </a:bodyPr>
          <a:lstStyle>
            <a:lvl1pPr algn="r">
              <a:defRPr sz="4000"/>
            </a:lvl1pPr>
          </a:lstStyle>
          <a:p>
            <a:r>
              <a:rPr lang="en-US" dirty="0"/>
              <a:t>Enter the Title Text Here</a:t>
            </a:r>
          </a:p>
        </p:txBody>
      </p:sp>
      <p:pic>
        <p:nvPicPr>
          <p:cNvPr id="9" name="Picture 8">
            <a:extLst>
              <a:ext uri="{FF2B5EF4-FFF2-40B4-BE49-F238E27FC236}">
                <a16:creationId xmlns:a16="http://schemas.microsoft.com/office/drawing/2014/main" id="{014BFC00-9155-4284-AC70-A162061BCEF1}"/>
              </a:ext>
            </a:extLst>
          </p:cNvPr>
          <p:cNvPicPr>
            <a:picLocks noChangeAspect="1"/>
          </p:cNvPicPr>
          <p:nvPr userDrawn="1"/>
        </p:nvPicPr>
        <p:blipFill rotWithShape="1">
          <a:blip r:embed="rId2">
            <a:duotone>
              <a:schemeClr val="accent4">
                <a:shade val="45000"/>
                <a:satMod val="135000"/>
              </a:schemeClr>
              <a:prstClr val="white"/>
            </a:duotone>
            <a:extLst>
              <a:ext uri="{BEBA8EAE-BF5A-486C-A8C5-ECC9F3942E4B}">
                <a14:imgProps xmlns:a14="http://schemas.microsoft.com/office/drawing/2010/main">
                  <a14:imgLayer r:embed="rId3">
                    <a14:imgEffect>
                      <a14:sharpenSoften amount="100000"/>
                    </a14:imgEffect>
                    <a14:imgEffect>
                      <a14:brightnessContrast bright="3000" contrast="-46000"/>
                    </a14:imgEffect>
                  </a14:imgLayer>
                </a14:imgProps>
              </a:ext>
              <a:ext uri="{28A0092B-C50C-407E-A947-70E740481C1C}">
                <a14:useLocalDpi xmlns:a14="http://schemas.microsoft.com/office/drawing/2010/main"/>
              </a:ext>
            </a:extLst>
          </a:blip>
          <a:srcRect l="15552" b="14711"/>
          <a:stretch/>
        </p:blipFill>
        <p:spPr>
          <a:xfrm flipH="1">
            <a:off x="6295749" y="4364044"/>
            <a:ext cx="2848251" cy="1899381"/>
          </a:xfrm>
          <a:prstGeom prst="rect">
            <a:avLst/>
          </a:prstGeom>
        </p:spPr>
      </p:pic>
      <p:sp>
        <p:nvSpPr>
          <p:cNvPr id="2" name="Slide Number Placeholder 1">
            <a:extLst>
              <a:ext uri="{FF2B5EF4-FFF2-40B4-BE49-F238E27FC236}">
                <a16:creationId xmlns:a16="http://schemas.microsoft.com/office/drawing/2014/main" id="{7C15F475-CB69-4059-B793-C3BC5A1C55E1}"/>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25051765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7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0"/>
            <a:ext cx="9144000" cy="6292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Rectangle 4">
            <a:extLst>
              <a:ext uri="{FF2B5EF4-FFF2-40B4-BE49-F238E27FC236}">
                <a16:creationId xmlns:a16="http://schemas.microsoft.com/office/drawing/2014/main" id="{DD65DDA4-1C0C-464D-B661-6EF0E8F263DE}"/>
              </a:ext>
            </a:extLst>
          </p:cNvPr>
          <p:cNvSpPr/>
          <p:nvPr userDrawn="1"/>
        </p:nvSpPr>
        <p:spPr>
          <a:xfrm>
            <a:off x="5164666" y="1"/>
            <a:ext cx="3979334" cy="629273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5455840" y="456192"/>
            <a:ext cx="3010826" cy="1241828"/>
          </a:xfrm>
        </p:spPr>
        <p:txBody>
          <a:bodyPr anchor="t"/>
          <a:lstStyle>
            <a:lvl1pPr>
              <a:defRPr sz="3200"/>
            </a:lvl1pPr>
          </a:lstStyle>
          <a:p>
            <a:r>
              <a:rPr lang="en-US" dirty="0"/>
              <a:t>Click to edit Master title style</a:t>
            </a:r>
          </a:p>
        </p:txBody>
      </p:sp>
      <p:sp>
        <p:nvSpPr>
          <p:cNvPr id="4" name="Slide Number Placeholder 3">
            <a:extLst>
              <a:ext uri="{FF2B5EF4-FFF2-40B4-BE49-F238E27FC236}">
                <a16:creationId xmlns:a16="http://schemas.microsoft.com/office/drawing/2014/main" id="{1642608A-86D1-4268-98F8-3B4A37BCD266}"/>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EEA9F577-6D9E-47F3-9C87-B93B68DF664A}"/>
              </a:ext>
            </a:extLst>
          </p:cNvPr>
          <p:cNvSpPr>
            <a:spLocks noGrp="1"/>
          </p:cNvSpPr>
          <p:nvPr>
            <p:ph type="body" sz="quarter" idx="13"/>
          </p:nvPr>
        </p:nvSpPr>
        <p:spPr>
          <a:xfrm>
            <a:off x="5517091" y="1892300"/>
            <a:ext cx="2949575" cy="3860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77625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047404"/>
            <a:ext cx="7886700" cy="5129559"/>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EB3F0811-3841-46EE-84C1-417D73F5ABC7}"/>
              </a:ext>
            </a:extLst>
          </p:cNvPr>
          <p:cNvSpPr>
            <a:spLocks noGrp="1"/>
          </p:cNvSpPr>
          <p:nvPr>
            <p:ph type="sldNum" sz="quarter" idx="10"/>
          </p:nvPr>
        </p:nvSpPr>
        <p:spPr/>
        <p:txBody>
          <a:bodyPr/>
          <a:lstStyle/>
          <a:p>
            <a:fld id="{F8E5FEAE-2393-4031-B909-DB31E3BE2612}" type="slidenum">
              <a:rPr lang="en-US" smtClean="0"/>
              <a:t>‹#›</a:t>
            </a:fld>
            <a:endParaRPr lang="en-US" dirty="0"/>
          </a:p>
        </p:txBody>
      </p:sp>
      <p:sp>
        <p:nvSpPr>
          <p:cNvPr id="5" name="Title 1">
            <a:extLst>
              <a:ext uri="{FF2B5EF4-FFF2-40B4-BE49-F238E27FC236}">
                <a16:creationId xmlns:a16="http://schemas.microsoft.com/office/drawing/2014/main" id="{38171923-343E-44BF-8C29-39958ED2FCEF}"/>
              </a:ext>
            </a:extLst>
          </p:cNvPr>
          <p:cNvSpPr>
            <a:spLocks noGrp="1"/>
          </p:cNvSpPr>
          <p:nvPr>
            <p:ph type="title"/>
          </p:nvPr>
        </p:nvSpPr>
        <p:spPr>
          <a:xfrm>
            <a:off x="628650" y="365127"/>
            <a:ext cx="7886700" cy="590838"/>
          </a:xfrm>
        </p:spPr>
        <p:txBody>
          <a:bodyPr/>
          <a:lstStyle/>
          <a:p>
            <a:r>
              <a:rPr lang="en-US" dirty="0"/>
              <a:t>Click to edit Master title style</a:t>
            </a:r>
          </a:p>
        </p:txBody>
      </p:sp>
    </p:spTree>
    <p:extLst>
      <p:ext uri="{BB962C8B-B14F-4D97-AF65-F5344CB8AC3E}">
        <p14:creationId xmlns:p14="http://schemas.microsoft.com/office/powerpoint/2010/main" val="1537719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42992"/>
            <a:ext cx="7886700" cy="4633971"/>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CCE0C8D-0C2C-4D1C-80D1-AC4C2D853C32}"/>
              </a:ext>
            </a:extLst>
          </p:cNvPr>
          <p:cNvSpPr>
            <a:spLocks noGrp="1"/>
          </p:cNvSpPr>
          <p:nvPr>
            <p:ph type="body" sz="quarter" idx="10" hasCustomPrompt="1"/>
          </p:nvPr>
        </p:nvSpPr>
        <p:spPr>
          <a:xfrm>
            <a:off x="628650" y="1022292"/>
            <a:ext cx="7886700" cy="520700"/>
          </a:xfrm>
        </p:spPr>
        <p:txBody>
          <a:bodyPr/>
          <a:lstStyle>
            <a:lvl1pPr marL="0" indent="0">
              <a:buNone/>
              <a:defRPr b="1">
                <a:solidFill>
                  <a:schemeClr val="accent6">
                    <a:lumMod val="75000"/>
                  </a:schemeClr>
                </a:solidFill>
                <a:latin typeface="+mj-lt"/>
                <a:ea typeface="Zilla Slab" pitchFamily="2" charset="0"/>
              </a:defRPr>
            </a:lvl1pPr>
          </a:lstStyle>
          <a:p>
            <a:pPr lvl="0"/>
            <a:r>
              <a:rPr lang="en-US" dirty="0"/>
              <a:t>Header</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6" name="Title 1">
            <a:extLst>
              <a:ext uri="{FF2B5EF4-FFF2-40B4-BE49-F238E27FC236}">
                <a16:creationId xmlns:a16="http://schemas.microsoft.com/office/drawing/2014/main" id="{465B6C40-9EC2-4A96-87C7-D6B4E43B40CA}"/>
              </a:ext>
            </a:extLst>
          </p:cNvPr>
          <p:cNvSpPr>
            <a:spLocks noGrp="1"/>
          </p:cNvSpPr>
          <p:nvPr>
            <p:ph type="title"/>
          </p:nvPr>
        </p:nvSpPr>
        <p:spPr>
          <a:xfrm>
            <a:off x="628650" y="365127"/>
            <a:ext cx="7886700" cy="590838"/>
          </a:xfrm>
        </p:spPr>
        <p:txBody>
          <a:bodyPr/>
          <a:lstStyle/>
          <a:p>
            <a:r>
              <a:rPr lang="en-US" dirty="0"/>
              <a:t>Click to edit Master title style</a:t>
            </a:r>
          </a:p>
        </p:txBody>
      </p:sp>
    </p:spTree>
    <p:extLst>
      <p:ext uri="{BB962C8B-B14F-4D97-AF65-F5344CB8AC3E}">
        <p14:creationId xmlns:p14="http://schemas.microsoft.com/office/powerpoint/2010/main" val="3257554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Center Tex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0"/>
            <a:ext cx="7886700" cy="1889672"/>
          </a:xfrm>
        </p:spPr>
        <p:txBody>
          <a:bodyPr anchor="t">
            <a:normAutofit/>
          </a:bodyPr>
          <a:lstStyle>
            <a:lvl1pPr>
              <a:defRPr sz="4000"/>
            </a:lvl1pPr>
          </a:lstStyle>
          <a:p>
            <a:r>
              <a:rPr lang="en-US" dirty="0"/>
              <a:t>Click to edit Master title style</a:t>
            </a:r>
          </a:p>
        </p:txBody>
      </p:sp>
      <p:sp>
        <p:nvSpPr>
          <p:cNvPr id="3" name="Text Placeholder 2"/>
          <p:cNvSpPr>
            <a:spLocks noGrp="1"/>
          </p:cNvSpPr>
          <p:nvPr>
            <p:ph type="body" idx="1"/>
          </p:nvPr>
        </p:nvSpPr>
        <p:spPr>
          <a:xfrm>
            <a:off x="623888" y="3599412"/>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Slide Number Placeholder 3">
            <a:extLst>
              <a:ext uri="{FF2B5EF4-FFF2-40B4-BE49-F238E27FC236}">
                <a16:creationId xmlns:a16="http://schemas.microsoft.com/office/drawing/2014/main" id="{961C71AF-9FAA-497E-9474-0A7BC5BE229C}"/>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3813982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039091"/>
            <a:ext cx="3886200" cy="5137872"/>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039091"/>
            <a:ext cx="3886200" cy="5137872"/>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4">
            <a:extLst>
              <a:ext uri="{FF2B5EF4-FFF2-40B4-BE49-F238E27FC236}">
                <a16:creationId xmlns:a16="http://schemas.microsoft.com/office/drawing/2014/main" id="{44204603-CF73-436D-84D7-F8B6F352FA95}"/>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564602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607463"/>
          </a:xfrm>
        </p:spPr>
        <p:txBody>
          <a:bodyPr>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629842" y="1111741"/>
            <a:ext cx="3868340" cy="430270"/>
          </a:xfrm>
        </p:spPr>
        <p:txBody>
          <a:bodyPr anchor="t"/>
          <a:lstStyle>
            <a:lvl1pPr marL="0" indent="0">
              <a:buNone/>
              <a:defRPr sz="2400" b="1">
                <a:solidFill>
                  <a:schemeClr val="accent6">
                    <a:lumMod val="75000"/>
                  </a:schemeClr>
                </a:solidFill>
                <a:latin typeface="+mj-lt"/>
                <a:ea typeface="Zilla Slab"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629842" y="1542011"/>
            <a:ext cx="3868340" cy="4647652"/>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111741"/>
            <a:ext cx="3887391" cy="430270"/>
          </a:xfrm>
        </p:spPr>
        <p:txBody>
          <a:bodyPr anchor="t"/>
          <a:lstStyle>
            <a:lvl1pPr marL="0" indent="0">
              <a:buNone/>
              <a:defRPr sz="2400" b="1">
                <a:solidFill>
                  <a:schemeClr val="accent6">
                    <a:lumMod val="75000"/>
                  </a:schemeClr>
                </a:solidFill>
                <a:latin typeface="+mj-lt"/>
                <a:ea typeface="Zilla Slab"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4629150" y="1542011"/>
            <a:ext cx="3887391" cy="4647652"/>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506E1CDD-FBC3-4188-BE21-626B8067D53E}"/>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763459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60149D7F-0EB0-4A06-9627-60AD1501CD8F}"/>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3885991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E49B29A-E96A-4699-ABF4-C630B4F89120}"/>
              </a:ext>
            </a:extLst>
          </p:cNvPr>
          <p:cNvPicPr>
            <a:picLocks noChangeAspect="1"/>
          </p:cNvPicPr>
          <p:nvPr userDrawn="1"/>
        </p:nvPicPr>
        <p:blipFill>
          <a:blip r:embed="rId32">
            <a:extLst>
              <a:ext uri="{28A0092B-C50C-407E-A947-70E740481C1C}">
                <a14:useLocalDpi xmlns:a14="http://schemas.microsoft.com/office/drawing/2010/main"/>
              </a:ext>
            </a:extLst>
          </a:blip>
          <a:stretch>
            <a:fillRect/>
          </a:stretch>
        </p:blipFill>
        <p:spPr>
          <a:xfrm>
            <a:off x="0" y="6269318"/>
            <a:ext cx="9144000" cy="616924"/>
          </a:xfrm>
          <a:prstGeom prst="rect">
            <a:avLst/>
          </a:prstGeom>
        </p:spPr>
      </p:pic>
      <p:sp>
        <p:nvSpPr>
          <p:cNvPr id="2" name="Title Placeholder 1"/>
          <p:cNvSpPr>
            <a:spLocks noGrp="1"/>
          </p:cNvSpPr>
          <p:nvPr>
            <p:ph type="title"/>
          </p:nvPr>
        </p:nvSpPr>
        <p:spPr>
          <a:xfrm>
            <a:off x="628650" y="365127"/>
            <a:ext cx="7886700" cy="590838"/>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628650" y="1172095"/>
            <a:ext cx="7886700" cy="5004868"/>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81DDFC21-CCAB-41FC-A4E8-2553D9C8B35F}"/>
              </a:ext>
            </a:extLst>
          </p:cNvPr>
          <p:cNvSpPr>
            <a:spLocks noGrp="1"/>
          </p:cNvSpPr>
          <p:nvPr>
            <p:ph type="sldNum" sz="quarter" idx="4"/>
          </p:nvPr>
        </p:nvSpPr>
        <p:spPr>
          <a:xfrm>
            <a:off x="148590" y="6356350"/>
            <a:ext cx="2057400" cy="365125"/>
          </a:xfrm>
          <a:prstGeom prst="rect">
            <a:avLst/>
          </a:prstGeom>
        </p:spPr>
        <p:txBody>
          <a:bodyPr vert="horz" lIns="91440" tIns="45720" rIns="91440" bIns="45720" rtlCol="0" anchor="ctr"/>
          <a:lstStyle>
            <a:lvl1pPr algn="l">
              <a:defRPr sz="1200" b="1">
                <a:solidFill>
                  <a:schemeClr val="bg1"/>
                </a:solidFill>
              </a:defRPr>
            </a:lvl1p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4232626474"/>
      </p:ext>
    </p:extLst>
  </p:cSld>
  <p:clrMap bg1="lt1" tx1="dk1" bg2="lt2" tx2="dk2" accent1="accent1" accent2="accent2" accent3="accent3" accent4="accent4" accent5="accent5" accent6="accent6" hlink="hlink" folHlink="folHlink"/>
  <p:sldLayoutIdLst>
    <p:sldLayoutId id="2147483661" r:id="rId1"/>
    <p:sldLayoutId id="2147483694" r:id="rId2"/>
    <p:sldLayoutId id="2147483693" r:id="rId3"/>
    <p:sldLayoutId id="2147483662" r:id="rId4"/>
    <p:sldLayoutId id="2147483681" r:id="rId5"/>
    <p:sldLayoutId id="2147483663" r:id="rId6"/>
    <p:sldLayoutId id="2147483664" r:id="rId7"/>
    <p:sldLayoutId id="2147483665" r:id="rId8"/>
    <p:sldLayoutId id="2147483666" r:id="rId9"/>
    <p:sldLayoutId id="2147483667" r:id="rId10"/>
    <p:sldLayoutId id="2147483676" r:id="rId11"/>
    <p:sldLayoutId id="2147483677" r:id="rId12"/>
    <p:sldLayoutId id="2147483678" r:id="rId13"/>
    <p:sldLayoutId id="2147483686" r:id="rId14"/>
    <p:sldLayoutId id="2147483692" r:id="rId15"/>
    <p:sldLayoutId id="2147483687" r:id="rId16"/>
    <p:sldLayoutId id="2147483689" r:id="rId17"/>
    <p:sldLayoutId id="2147483690" r:id="rId18"/>
    <p:sldLayoutId id="2147483696" r:id="rId19"/>
    <p:sldLayoutId id="2147483691" r:id="rId20"/>
    <p:sldLayoutId id="2147483695" r:id="rId21"/>
    <p:sldLayoutId id="2147483669" r:id="rId22"/>
    <p:sldLayoutId id="2147483670" r:id="rId23"/>
    <p:sldLayoutId id="2147483671" r:id="rId24"/>
    <p:sldLayoutId id="2147483672" r:id="rId25"/>
    <p:sldLayoutId id="2147483673" r:id="rId26"/>
    <p:sldLayoutId id="2147483697" r:id="rId27"/>
    <p:sldLayoutId id="2147483674" r:id="rId28"/>
    <p:sldLayoutId id="2147483679" r:id="rId29"/>
    <p:sldLayoutId id="2147483680" r:id="rId30"/>
  </p:sldLayoutIdLst>
  <p:hf hdr="0" ftr="0" dt="0"/>
  <p:txStyles>
    <p:titleStyle>
      <a:lvl1pPr algn="l" defTabSz="914400" rtl="0" eaLnBrk="1" latinLnBrk="0" hangingPunct="1">
        <a:lnSpc>
          <a:spcPct val="90000"/>
        </a:lnSpc>
        <a:spcBef>
          <a:spcPct val="0"/>
        </a:spcBef>
        <a:buNone/>
        <a:defRPr sz="3200" b="1" kern="1200">
          <a:solidFill>
            <a:schemeClr val="accent1"/>
          </a:solidFill>
          <a:latin typeface="Century Gothic" panose="020B0502020202020204" pitchFamily="34" charset="0"/>
          <a:ea typeface="+mj-ea"/>
          <a:cs typeface="Poppins" panose="00000500000000000000" pitchFamily="2" charset="0"/>
        </a:defRPr>
      </a:lvl1pPr>
    </p:titleStyle>
    <p:body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400" b="0" kern="1200">
          <a:solidFill>
            <a:srgbClr val="333333"/>
          </a:solidFill>
          <a:latin typeface="Calibri" panose="020F0502020204030204" pitchFamily="34" charset="0"/>
          <a:ea typeface="Calibri" panose="020F0502020204030204" pitchFamily="34" charset="0"/>
          <a:cs typeface="Calibri" panose="020F0502020204030204" pitchFamily="34" charset="0"/>
        </a:defRPr>
      </a:lvl1pPr>
      <a:lvl2pPr marL="685800" indent="-228600" algn="l" defTabSz="914400" rtl="0" eaLnBrk="1" latinLnBrk="0" hangingPunct="1">
        <a:lnSpc>
          <a:spcPct val="90000"/>
        </a:lnSpc>
        <a:spcBef>
          <a:spcPts val="500"/>
        </a:spcBef>
        <a:buClr>
          <a:schemeClr val="tx2"/>
        </a:buClr>
        <a:buFont typeface="Zilla Slab Light" pitchFamily="2" charset="0"/>
        <a:buChar char="−"/>
        <a:defRPr sz="2200" kern="1200">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8.svg"/><Relationship Id="rId7" Type="http://schemas.openxmlformats.org/officeDocument/2006/relationships/image" Target="../media/image16.svg"/><Relationship Id="rId2" Type="http://schemas.openxmlformats.org/officeDocument/2006/relationships/image" Target="../media/image17.png"/><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21.jpe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image" Target="../media/image22.jpeg"/><Relationship Id="rId1" Type="http://schemas.openxmlformats.org/officeDocument/2006/relationships/slideLayout" Target="../slideLayouts/slideLayout2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27.xml"/><Relationship Id="rId4" Type="http://schemas.openxmlformats.org/officeDocument/2006/relationships/comments" Target="../comments/commen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3498158-9CAA-4716-BDB7-E166654FEBD2}"/>
              </a:ext>
            </a:extLst>
          </p:cNvPr>
          <p:cNvSpPr>
            <a:spLocks noGrp="1"/>
          </p:cNvSpPr>
          <p:nvPr>
            <p:ph idx="1"/>
          </p:nvPr>
        </p:nvSpPr>
        <p:spPr/>
        <p:txBody>
          <a:bodyPr/>
          <a:lstStyle/>
          <a:p>
            <a:pPr marL="285750" indent="-285750"/>
            <a:r>
              <a:rPr lang="en-US" dirty="0">
                <a:solidFill>
                  <a:schemeClr val="accent1">
                    <a:lumMod val="75000"/>
                  </a:schemeClr>
                </a:solidFill>
              </a:rPr>
              <a:t>This module is designed to potentially serve a wide variety of audiences (nutritionists and agronomists, policymakers, extension workers, farmers).</a:t>
            </a:r>
          </a:p>
          <a:p>
            <a:pPr marL="285750" indent="-285750"/>
            <a:r>
              <a:rPr lang="en-US" dirty="0">
                <a:solidFill>
                  <a:schemeClr val="accent1">
                    <a:lumMod val="75000"/>
                  </a:schemeClr>
                </a:solidFill>
              </a:rPr>
              <a:t>Not all of the material will be relevant to all audiences.</a:t>
            </a:r>
          </a:p>
          <a:p>
            <a:pPr marL="285750" indent="-285750"/>
            <a:r>
              <a:rPr lang="en-US" dirty="0">
                <a:solidFill>
                  <a:schemeClr val="accent1">
                    <a:lumMod val="75000"/>
                  </a:schemeClr>
                </a:solidFill>
              </a:rPr>
              <a:t>Please refer to the accompanying Facilitator’s Guide for guidance on how to adapt these materials to your audience and facilitation best practices.</a:t>
            </a:r>
          </a:p>
          <a:p>
            <a:endParaRPr lang="en-US" dirty="0"/>
          </a:p>
        </p:txBody>
      </p:sp>
      <p:sp>
        <p:nvSpPr>
          <p:cNvPr id="2" name="Slide Number Placeholder 1">
            <a:extLst>
              <a:ext uri="{FF2B5EF4-FFF2-40B4-BE49-F238E27FC236}">
                <a16:creationId xmlns:a16="http://schemas.microsoft.com/office/drawing/2014/main" id="{D834E7BA-74DE-4A36-A58E-082FA583F034}"/>
              </a:ext>
            </a:extLst>
          </p:cNvPr>
          <p:cNvSpPr>
            <a:spLocks noGrp="1"/>
          </p:cNvSpPr>
          <p:nvPr>
            <p:ph type="sldNum" sz="quarter" idx="10"/>
          </p:nvPr>
        </p:nvSpPr>
        <p:spPr/>
        <p:txBody>
          <a:bodyPr/>
          <a:lstStyle/>
          <a:p>
            <a:fld id="{F8E5FEAE-2393-4031-B909-DB31E3BE2612}" type="slidenum">
              <a:rPr lang="en-US" smtClean="0"/>
              <a:pPr/>
              <a:t>1</a:t>
            </a:fld>
            <a:endParaRPr lang="en-US" dirty="0"/>
          </a:p>
        </p:txBody>
      </p:sp>
      <p:sp>
        <p:nvSpPr>
          <p:cNvPr id="4" name="Title 3">
            <a:extLst>
              <a:ext uri="{FF2B5EF4-FFF2-40B4-BE49-F238E27FC236}">
                <a16:creationId xmlns:a16="http://schemas.microsoft.com/office/drawing/2014/main" id="{75E2D6DF-FF71-4325-9082-6CE33B297B5D}"/>
              </a:ext>
            </a:extLst>
          </p:cNvPr>
          <p:cNvSpPr>
            <a:spLocks noGrp="1"/>
          </p:cNvSpPr>
          <p:nvPr>
            <p:ph type="title"/>
          </p:nvPr>
        </p:nvSpPr>
        <p:spPr/>
        <p:txBody>
          <a:bodyPr/>
          <a:lstStyle/>
          <a:p>
            <a:r>
              <a:rPr lang="en-US" dirty="0"/>
              <a:t>Important!</a:t>
            </a:r>
          </a:p>
        </p:txBody>
      </p:sp>
    </p:spTree>
    <p:extLst>
      <p:ext uri="{BB962C8B-B14F-4D97-AF65-F5344CB8AC3E}">
        <p14:creationId xmlns:p14="http://schemas.microsoft.com/office/powerpoint/2010/main" val="2985569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1DBECDE-721B-4411-9060-B946788426B8}"/>
              </a:ext>
            </a:extLst>
          </p:cNvPr>
          <p:cNvSpPr>
            <a:spLocks noGrp="1"/>
          </p:cNvSpPr>
          <p:nvPr>
            <p:ph idx="1"/>
          </p:nvPr>
        </p:nvSpPr>
        <p:spPr/>
        <p:txBody>
          <a:bodyPr/>
          <a:lstStyle/>
          <a:p>
            <a:r>
              <a:rPr lang="en-US" b="1" dirty="0"/>
              <a:t>Gender equality:</a:t>
            </a:r>
            <a:r>
              <a:rPr lang="en-US" dirty="0"/>
              <a:t> </a:t>
            </a:r>
            <a:r>
              <a:rPr lang="en-US" dirty="0">
                <a:highlight>
                  <a:srgbClr val="FFFFFF"/>
                </a:highlight>
              </a:rPr>
              <a:t>Goal state where men and women have equal rights, responsibilities, and access to resources.</a:t>
            </a:r>
          </a:p>
          <a:p>
            <a:r>
              <a:rPr lang="en-US" b="1" dirty="0">
                <a:highlight>
                  <a:srgbClr val="FFFFFF"/>
                </a:highlight>
              </a:rPr>
              <a:t>Gender mainstreaming:</a:t>
            </a:r>
            <a:r>
              <a:rPr lang="en-US" dirty="0">
                <a:highlight>
                  <a:srgbClr val="FFFFFF"/>
                </a:highlight>
              </a:rPr>
              <a:t> Process of giving attention to gender issues as integral principle in projects.</a:t>
            </a:r>
          </a:p>
          <a:p>
            <a:r>
              <a:rPr lang="en-US" b="1" dirty="0">
                <a:highlight>
                  <a:srgbClr val="FFFFFF"/>
                </a:highlight>
              </a:rPr>
              <a:t>Empowerment of women:</a:t>
            </a:r>
          </a:p>
          <a:p>
            <a:pPr lvl="1"/>
            <a:r>
              <a:rPr lang="en-US" dirty="0">
                <a:highlight>
                  <a:srgbClr val="FFFFFF"/>
                </a:highlight>
              </a:rPr>
              <a:t>Process giving women power and control over their lives</a:t>
            </a:r>
          </a:p>
          <a:p>
            <a:pPr lvl="1"/>
            <a:r>
              <a:rPr lang="en-US" dirty="0">
                <a:highlight>
                  <a:srgbClr val="FFFFFF"/>
                </a:highlight>
              </a:rPr>
              <a:t>Does not mean coercing or disempowering men</a:t>
            </a:r>
          </a:p>
          <a:p>
            <a:pPr lvl="0"/>
            <a:r>
              <a:rPr lang="en-US" b="1" dirty="0">
                <a:highlight>
                  <a:srgbClr val="FFFFFF"/>
                </a:highlight>
              </a:rPr>
              <a:t>Diversity is about more than gender.</a:t>
            </a:r>
            <a:r>
              <a:rPr lang="en-US" dirty="0">
                <a:highlight>
                  <a:srgbClr val="FFFFFF"/>
                </a:highlight>
              </a:rPr>
              <a:t>  It encompasses all different groups that may be disempowered or disadvantaged in society, e.g. religious minorities, living in generational poverty, etc.</a:t>
            </a:r>
          </a:p>
          <a:p>
            <a:endParaRPr lang="en-US" dirty="0"/>
          </a:p>
        </p:txBody>
      </p:sp>
      <p:sp>
        <p:nvSpPr>
          <p:cNvPr id="3" name="Slide Number Placeholder 2">
            <a:extLst>
              <a:ext uri="{FF2B5EF4-FFF2-40B4-BE49-F238E27FC236}">
                <a16:creationId xmlns:a16="http://schemas.microsoft.com/office/drawing/2014/main" id="{FCA63C6D-9F53-4452-B62D-DF3D56C8FF4D}"/>
              </a:ext>
            </a:extLst>
          </p:cNvPr>
          <p:cNvSpPr>
            <a:spLocks noGrp="1"/>
          </p:cNvSpPr>
          <p:nvPr>
            <p:ph type="sldNum" sz="quarter" idx="10"/>
          </p:nvPr>
        </p:nvSpPr>
        <p:spPr/>
        <p:txBody>
          <a:bodyPr/>
          <a:lstStyle/>
          <a:p>
            <a:fld id="{F8E5FEAE-2393-4031-B909-DB31E3BE2612}" type="slidenum">
              <a:rPr lang="en-US" smtClean="0"/>
              <a:t>10</a:t>
            </a:fld>
            <a:endParaRPr lang="en-US" dirty="0"/>
          </a:p>
        </p:txBody>
      </p:sp>
      <p:sp>
        <p:nvSpPr>
          <p:cNvPr id="4" name="Title 3">
            <a:extLst>
              <a:ext uri="{FF2B5EF4-FFF2-40B4-BE49-F238E27FC236}">
                <a16:creationId xmlns:a16="http://schemas.microsoft.com/office/drawing/2014/main" id="{47FA333A-DCB1-40FB-9DE4-EE7D154B36A5}"/>
              </a:ext>
            </a:extLst>
          </p:cNvPr>
          <p:cNvSpPr>
            <a:spLocks noGrp="1"/>
          </p:cNvSpPr>
          <p:nvPr>
            <p:ph type="title"/>
          </p:nvPr>
        </p:nvSpPr>
        <p:spPr/>
        <p:txBody>
          <a:bodyPr/>
          <a:lstStyle/>
          <a:p>
            <a:r>
              <a:rPr lang="en-US" dirty="0"/>
              <a:t>Important Gender Concepts</a:t>
            </a:r>
          </a:p>
        </p:txBody>
      </p:sp>
    </p:spTree>
    <p:extLst>
      <p:ext uri="{BB962C8B-B14F-4D97-AF65-F5344CB8AC3E}">
        <p14:creationId xmlns:p14="http://schemas.microsoft.com/office/powerpoint/2010/main" val="2718573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E94A50F-0CEC-427A-A0BD-ED8D744EEE30}"/>
              </a:ext>
            </a:extLst>
          </p:cNvPr>
          <p:cNvSpPr>
            <a:spLocks noGrp="1"/>
          </p:cNvSpPr>
          <p:nvPr>
            <p:ph idx="1"/>
          </p:nvPr>
        </p:nvSpPr>
        <p:spPr/>
        <p:txBody>
          <a:bodyPr/>
          <a:lstStyle/>
          <a:p>
            <a:pPr marL="514350" indent="-514350">
              <a:buFont typeface="+mj-lt"/>
              <a:buAutoNum type="arabicPeriod"/>
            </a:pPr>
            <a:r>
              <a:rPr lang="en-GB" dirty="0"/>
              <a:t>What is the difference between terms ‘gender’ and ‘sex’?</a:t>
            </a:r>
          </a:p>
          <a:p>
            <a:pPr marL="514350" indent="-514350">
              <a:buFont typeface="+mj-lt"/>
              <a:buAutoNum type="arabicPeriod"/>
            </a:pPr>
            <a:r>
              <a:rPr lang="en-GB" dirty="0"/>
              <a:t>Besides gender, what other groups should be considered from the diversity angle?</a:t>
            </a:r>
          </a:p>
        </p:txBody>
      </p:sp>
      <p:sp>
        <p:nvSpPr>
          <p:cNvPr id="3" name="Slide Number Placeholder 2">
            <a:extLst>
              <a:ext uri="{FF2B5EF4-FFF2-40B4-BE49-F238E27FC236}">
                <a16:creationId xmlns:a16="http://schemas.microsoft.com/office/drawing/2014/main" id="{FBC80CCE-7CDD-4001-A861-EEB2F618E4F1}"/>
              </a:ext>
            </a:extLst>
          </p:cNvPr>
          <p:cNvSpPr>
            <a:spLocks noGrp="1"/>
          </p:cNvSpPr>
          <p:nvPr>
            <p:ph type="sldNum" sz="quarter" idx="11"/>
          </p:nvPr>
        </p:nvSpPr>
        <p:spPr/>
        <p:txBody>
          <a:bodyPr/>
          <a:lstStyle/>
          <a:p>
            <a:fld id="{F8E5FEAE-2393-4031-B909-DB31E3BE2612}" type="slidenum">
              <a:rPr lang="en-US" smtClean="0"/>
              <a:pPr/>
              <a:t>11</a:t>
            </a:fld>
            <a:endParaRPr lang="en-US" dirty="0"/>
          </a:p>
        </p:txBody>
      </p:sp>
    </p:spTree>
    <p:extLst>
      <p:ext uri="{BB962C8B-B14F-4D97-AF65-F5344CB8AC3E}">
        <p14:creationId xmlns:p14="http://schemas.microsoft.com/office/powerpoint/2010/main" val="1759627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dirty="0"/>
              <a:t>Sex and gender are interrelated but not identical. “Sex” refers to biological traits that define men and women, while “gender” refers to men and women’s roles in a society.</a:t>
            </a:r>
          </a:p>
          <a:p>
            <a:pPr lvl="0"/>
            <a:r>
              <a:rPr lang="en-US" dirty="0"/>
              <a:t>Different societies have different cultural norms around gender, but some norms are more consistent around the world. </a:t>
            </a:r>
          </a:p>
          <a:p>
            <a:pPr lvl="0"/>
            <a:r>
              <a:rPr lang="en-US" dirty="0"/>
              <a:t>For example, in many African societies, inheritance and the family name were traditionally handed down through the woman, whereas the tradition was reversed in the West; but women worldwide do the lion’s share of housework. </a:t>
            </a:r>
          </a:p>
          <a:p>
            <a:pPr lvl="0"/>
            <a:r>
              <a:rPr lang="en-US" dirty="0"/>
              <a:t>Because gender roles are a social construct, they can be altered to better suit communities’ needs.</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pPr/>
              <a:t>12</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9550400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r>
              <a:rPr lang="en-US" dirty="0"/>
              <a:t>Gender equality is a goal state in which men and women have equal rights, responsibilities, and access to resources.</a:t>
            </a:r>
          </a:p>
          <a:p>
            <a:pPr lvl="0"/>
            <a:r>
              <a:rPr lang="en-US" dirty="0"/>
              <a:t>Gender mainstreaming is a process of giving attention to gender issues as an integral principle in a project.</a:t>
            </a:r>
          </a:p>
          <a:p>
            <a:pPr lvl="0"/>
            <a:r>
              <a:rPr lang="en-US" dirty="0"/>
              <a:t>Gender empowerment is the process of giving women power and control over their lives. Empowerment of women does not mean coercing or disempowering men.</a:t>
            </a:r>
          </a:p>
          <a:p>
            <a:pPr lvl="0"/>
            <a:r>
              <a:rPr lang="en-US" dirty="0"/>
              <a:t>Diversity is about more than gender, encompassing all of the different groups that may be disempowered or disadvantaged in society, such as religious minorities, those living in generational poverty, etc.</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pPr/>
              <a:t>13</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572253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14</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Why Gender and Diversity Issues Are Important In Agriculture and in Sweetpotato Enterprise</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2</a:t>
            </a:r>
          </a:p>
          <a:p>
            <a:endParaRPr lang="en-US" dirty="0"/>
          </a:p>
        </p:txBody>
      </p:sp>
    </p:spTree>
    <p:extLst>
      <p:ext uri="{BB962C8B-B14F-4D97-AF65-F5344CB8AC3E}">
        <p14:creationId xmlns:p14="http://schemas.microsoft.com/office/powerpoint/2010/main" val="7718810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Explain the links between women’s disempowerment and economic underperformance. </a:t>
            </a:r>
          </a:p>
          <a:p>
            <a:pPr lvl="0"/>
            <a:r>
              <a:rPr lang="en-US" dirty="0"/>
              <a:t>Tell why gender issues are important to understand when facilitating sweetpotato supply chain projects in Sub-Saharan Africa (SSA).</a:t>
            </a:r>
          </a:p>
          <a:p>
            <a:pPr lvl="0"/>
            <a:r>
              <a:rPr lang="en-US" dirty="0"/>
              <a:t>Discuss the household decisions that tend to be made by men in SSA, and those that are made by women.</a:t>
            </a:r>
          </a:p>
          <a:p>
            <a:pPr lvl="0"/>
            <a:r>
              <a:rPr lang="en-US" dirty="0"/>
              <a:t>Describe the Towards Sustainable Nutrition Improvement (TSNI) project’s approach and findings around gender issues.</a:t>
            </a:r>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pPr/>
              <a:t>15</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19369482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511E72B-EE90-4EDC-AC73-C9CCF8F5152D}"/>
              </a:ext>
            </a:extLst>
          </p:cNvPr>
          <p:cNvSpPr>
            <a:spLocks noGrp="1"/>
          </p:cNvSpPr>
          <p:nvPr>
            <p:ph idx="1"/>
          </p:nvPr>
        </p:nvSpPr>
        <p:spPr/>
        <p:txBody>
          <a:bodyPr/>
          <a:lstStyle/>
          <a:p>
            <a:endParaRPr lang="en-US" dirty="0"/>
          </a:p>
          <a:p>
            <a:r>
              <a:rPr lang="en-US" dirty="0"/>
              <a:t>Women farmers produce more than 50% food grown worldwide</a:t>
            </a:r>
          </a:p>
          <a:p>
            <a:r>
              <a:rPr lang="en-US" dirty="0"/>
              <a:t>In SSA, women make up 50% agricultural labour force.</a:t>
            </a:r>
          </a:p>
          <a:p>
            <a:r>
              <a:rPr lang="en-US" dirty="0"/>
              <a:t>Yet women face many constraints, such as accessing resources and markets.</a:t>
            </a:r>
          </a:p>
          <a:p>
            <a:r>
              <a:rPr lang="en-US" dirty="0"/>
              <a:t>“Gender gap” results in:</a:t>
            </a:r>
          </a:p>
          <a:p>
            <a:pPr lvl="1"/>
            <a:r>
              <a:rPr lang="en-US" dirty="0"/>
              <a:t>Less food grown</a:t>
            </a:r>
          </a:p>
          <a:p>
            <a:pPr lvl="1"/>
            <a:r>
              <a:rPr lang="en-US" dirty="0"/>
              <a:t>Less income generated</a:t>
            </a:r>
          </a:p>
          <a:p>
            <a:pPr lvl="1"/>
            <a:r>
              <a:rPr lang="en-US" dirty="0"/>
              <a:t>Higher levels of poverty and food insecurity</a:t>
            </a:r>
          </a:p>
          <a:p>
            <a:r>
              <a:rPr lang="en-US" dirty="0">
                <a:highlight>
                  <a:srgbClr val="FFFFFF"/>
                </a:highlight>
              </a:rPr>
              <a:t>It is estimated that 12% to 17% hungry people in the world could be fed if women had equal opportunities.</a:t>
            </a:r>
          </a:p>
          <a:p>
            <a:endParaRPr lang="en-US" dirty="0"/>
          </a:p>
        </p:txBody>
      </p:sp>
      <p:sp>
        <p:nvSpPr>
          <p:cNvPr id="3" name="Slide Number Placeholder 2">
            <a:extLst>
              <a:ext uri="{FF2B5EF4-FFF2-40B4-BE49-F238E27FC236}">
                <a16:creationId xmlns:a16="http://schemas.microsoft.com/office/drawing/2014/main" id="{90CCBEA9-D0EA-4998-852B-9B8064CB4A38}"/>
              </a:ext>
            </a:extLst>
          </p:cNvPr>
          <p:cNvSpPr>
            <a:spLocks noGrp="1"/>
          </p:cNvSpPr>
          <p:nvPr>
            <p:ph type="sldNum" sz="quarter" idx="10"/>
          </p:nvPr>
        </p:nvSpPr>
        <p:spPr/>
        <p:txBody>
          <a:bodyPr/>
          <a:lstStyle/>
          <a:p>
            <a:fld id="{F8E5FEAE-2393-4031-B909-DB31E3BE2612}" type="slidenum">
              <a:rPr lang="en-US" smtClean="0"/>
              <a:t>16</a:t>
            </a:fld>
            <a:endParaRPr lang="en-US" dirty="0"/>
          </a:p>
        </p:txBody>
      </p:sp>
      <p:sp>
        <p:nvSpPr>
          <p:cNvPr id="4" name="Title 3">
            <a:extLst>
              <a:ext uri="{FF2B5EF4-FFF2-40B4-BE49-F238E27FC236}">
                <a16:creationId xmlns:a16="http://schemas.microsoft.com/office/drawing/2014/main" id="{2EDB9F65-A528-4CB5-82ED-2E5A7A4A8F51}"/>
              </a:ext>
            </a:extLst>
          </p:cNvPr>
          <p:cNvSpPr>
            <a:spLocks noGrp="1"/>
          </p:cNvSpPr>
          <p:nvPr>
            <p:ph type="title"/>
          </p:nvPr>
        </p:nvSpPr>
        <p:spPr/>
        <p:txBody>
          <a:bodyPr/>
          <a:lstStyle/>
          <a:p>
            <a:r>
              <a:rPr lang="en-US" dirty="0"/>
              <a:t>Why Gender and Diversity Issues Are Important in Agriculture</a:t>
            </a:r>
          </a:p>
        </p:txBody>
      </p:sp>
    </p:spTree>
    <p:extLst>
      <p:ext uri="{BB962C8B-B14F-4D97-AF65-F5344CB8AC3E}">
        <p14:creationId xmlns:p14="http://schemas.microsoft.com/office/powerpoint/2010/main" val="25160267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8CBA9A1-CEC1-4674-929D-6A141B7695FD}"/>
              </a:ext>
            </a:extLst>
          </p:cNvPr>
          <p:cNvSpPr>
            <a:spLocks noGrp="1"/>
          </p:cNvSpPr>
          <p:nvPr>
            <p:ph idx="1"/>
          </p:nvPr>
        </p:nvSpPr>
        <p:spPr/>
        <p:txBody>
          <a:bodyPr/>
          <a:lstStyle/>
          <a:p>
            <a:r>
              <a:rPr lang="en-US" dirty="0">
                <a:highlight>
                  <a:srgbClr val="FFFFFF"/>
                </a:highlight>
              </a:rPr>
              <a:t>Men tend to control productive resources in agricultural sector, although women sell and produce more.</a:t>
            </a:r>
          </a:p>
          <a:p>
            <a:r>
              <a:rPr lang="en-US" dirty="0"/>
              <a:t>Crop tends to be controlled by women as food security crop.  If commercialized (cash crop), it tends to be controlled by men.</a:t>
            </a:r>
          </a:p>
          <a:p>
            <a:r>
              <a:rPr lang="en-US" dirty="0"/>
              <a:t>Women are key nutrition decision-makers and are typically responsible for feeding children and household.</a:t>
            </a:r>
          </a:p>
        </p:txBody>
      </p:sp>
      <p:sp>
        <p:nvSpPr>
          <p:cNvPr id="3" name="Slide Number Placeholder 2">
            <a:extLst>
              <a:ext uri="{FF2B5EF4-FFF2-40B4-BE49-F238E27FC236}">
                <a16:creationId xmlns:a16="http://schemas.microsoft.com/office/drawing/2014/main" id="{88EC3846-F14A-4267-A8D5-DF429FFDC498}"/>
              </a:ext>
            </a:extLst>
          </p:cNvPr>
          <p:cNvSpPr>
            <a:spLocks noGrp="1"/>
          </p:cNvSpPr>
          <p:nvPr>
            <p:ph type="sldNum" sz="quarter" idx="10"/>
          </p:nvPr>
        </p:nvSpPr>
        <p:spPr/>
        <p:txBody>
          <a:bodyPr/>
          <a:lstStyle/>
          <a:p>
            <a:fld id="{F8E5FEAE-2393-4031-B909-DB31E3BE2612}" type="slidenum">
              <a:rPr lang="en-US" smtClean="0"/>
              <a:t>17</a:t>
            </a:fld>
            <a:endParaRPr lang="en-US" dirty="0"/>
          </a:p>
        </p:txBody>
      </p:sp>
      <p:sp>
        <p:nvSpPr>
          <p:cNvPr id="4" name="Title 3">
            <a:extLst>
              <a:ext uri="{FF2B5EF4-FFF2-40B4-BE49-F238E27FC236}">
                <a16:creationId xmlns:a16="http://schemas.microsoft.com/office/drawing/2014/main" id="{3FE19663-54AC-4882-ABBA-EE0024F434A5}"/>
              </a:ext>
            </a:extLst>
          </p:cNvPr>
          <p:cNvSpPr>
            <a:spLocks noGrp="1"/>
          </p:cNvSpPr>
          <p:nvPr>
            <p:ph type="title"/>
          </p:nvPr>
        </p:nvSpPr>
        <p:spPr/>
        <p:txBody>
          <a:bodyPr/>
          <a:lstStyle/>
          <a:p>
            <a:r>
              <a:rPr lang="en-US" dirty="0"/>
              <a:t>SSA Gender Consideration Importance</a:t>
            </a:r>
          </a:p>
        </p:txBody>
      </p:sp>
    </p:spTree>
    <p:extLst>
      <p:ext uri="{BB962C8B-B14F-4D97-AF65-F5344CB8AC3E}">
        <p14:creationId xmlns:p14="http://schemas.microsoft.com/office/powerpoint/2010/main" val="26335097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AEB96E-20FC-40DD-9A14-309399547683}"/>
              </a:ext>
            </a:extLst>
          </p:cNvPr>
          <p:cNvSpPr>
            <a:spLocks noGrp="1"/>
          </p:cNvSpPr>
          <p:nvPr>
            <p:ph idx="1"/>
          </p:nvPr>
        </p:nvSpPr>
        <p:spPr/>
        <p:txBody>
          <a:bodyPr/>
          <a:lstStyle/>
          <a:p>
            <a:endParaRPr lang="en-US" dirty="0"/>
          </a:p>
          <a:p>
            <a:r>
              <a:rPr lang="en-US" dirty="0">
                <a:highlight>
                  <a:srgbClr val="FFFFFF"/>
                </a:highlight>
              </a:rPr>
              <a:t>Covered range of topics including breastfeeding, hygiene, malnutrition, what foods, how, when to feed infants, etc.</a:t>
            </a:r>
          </a:p>
          <a:p>
            <a:r>
              <a:rPr lang="en-US" dirty="0">
                <a:highlight>
                  <a:srgbClr val="FFFFFF"/>
                </a:highlight>
              </a:rPr>
              <a:t>Found that giving women nutrition instruction for all family members resulted in a decrease in vitamin A deficiency in children, from 60% to 38%. </a:t>
            </a:r>
          </a:p>
          <a:p>
            <a:pPr lvl="1"/>
            <a:r>
              <a:rPr lang="en-US" dirty="0">
                <a:highlight>
                  <a:srgbClr val="FFFFFF"/>
                </a:highlight>
              </a:rPr>
              <a:t>Project offered information on sweetpotato as well as other rich vitamin A sources such as papaya</a:t>
            </a:r>
          </a:p>
          <a:p>
            <a:r>
              <a:rPr lang="en-US" dirty="0">
                <a:highlight>
                  <a:srgbClr val="FFFFFF"/>
                </a:highlight>
              </a:rPr>
              <a:t>Men who were given access to the learning sessions tended to drop off and let the woman continue to represent the family in the sessions.</a:t>
            </a:r>
          </a:p>
          <a:p>
            <a:endParaRPr lang="en-US" dirty="0"/>
          </a:p>
        </p:txBody>
      </p:sp>
      <p:sp>
        <p:nvSpPr>
          <p:cNvPr id="3" name="Slide Number Placeholder 2">
            <a:extLst>
              <a:ext uri="{FF2B5EF4-FFF2-40B4-BE49-F238E27FC236}">
                <a16:creationId xmlns:a16="http://schemas.microsoft.com/office/drawing/2014/main" id="{979F099B-6E9B-46AD-95FD-DEF39CF5BFE4}"/>
              </a:ext>
            </a:extLst>
          </p:cNvPr>
          <p:cNvSpPr>
            <a:spLocks noGrp="1"/>
          </p:cNvSpPr>
          <p:nvPr>
            <p:ph type="sldNum" sz="quarter" idx="10"/>
          </p:nvPr>
        </p:nvSpPr>
        <p:spPr/>
        <p:txBody>
          <a:bodyPr/>
          <a:lstStyle/>
          <a:p>
            <a:fld id="{F8E5FEAE-2393-4031-B909-DB31E3BE2612}" type="slidenum">
              <a:rPr lang="en-US" smtClean="0"/>
              <a:t>18</a:t>
            </a:fld>
            <a:endParaRPr lang="en-US" dirty="0"/>
          </a:p>
        </p:txBody>
      </p:sp>
      <p:sp>
        <p:nvSpPr>
          <p:cNvPr id="4" name="Title 3">
            <a:extLst>
              <a:ext uri="{FF2B5EF4-FFF2-40B4-BE49-F238E27FC236}">
                <a16:creationId xmlns:a16="http://schemas.microsoft.com/office/drawing/2014/main" id="{93F48387-1394-4CF7-B851-CD97403B4DC9}"/>
              </a:ext>
            </a:extLst>
          </p:cNvPr>
          <p:cNvSpPr>
            <a:spLocks noGrp="1"/>
          </p:cNvSpPr>
          <p:nvPr>
            <p:ph type="title"/>
          </p:nvPr>
        </p:nvSpPr>
        <p:spPr/>
        <p:txBody>
          <a:bodyPr/>
          <a:lstStyle/>
          <a:p>
            <a:r>
              <a:rPr lang="en-US" dirty="0"/>
              <a:t>Towards Sustainable Nutrition Improvement (TSNI) Project</a:t>
            </a:r>
          </a:p>
        </p:txBody>
      </p:sp>
    </p:spTree>
    <p:extLst>
      <p:ext uri="{BB962C8B-B14F-4D97-AF65-F5344CB8AC3E}">
        <p14:creationId xmlns:p14="http://schemas.microsoft.com/office/powerpoint/2010/main" val="1933355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D4E1D1C-CE5A-47CD-A5CA-A308E47FF553}"/>
              </a:ext>
            </a:extLst>
          </p:cNvPr>
          <p:cNvSpPr>
            <a:spLocks noGrp="1"/>
          </p:cNvSpPr>
          <p:nvPr>
            <p:ph idx="1"/>
          </p:nvPr>
        </p:nvSpPr>
        <p:spPr/>
        <p:txBody>
          <a:bodyPr/>
          <a:lstStyle/>
          <a:p>
            <a:pPr marL="514350" indent="-514350">
              <a:buFont typeface="+mj-lt"/>
              <a:buAutoNum type="arabicPeriod"/>
            </a:pPr>
            <a:r>
              <a:rPr lang="en-GB" dirty="0"/>
              <a:t>Worldwide, do women produce more than half of all grown food or less?</a:t>
            </a:r>
          </a:p>
          <a:p>
            <a:pPr marL="514350" indent="-514350">
              <a:buFont typeface="+mj-lt"/>
              <a:buAutoNum type="arabicPeriod"/>
            </a:pPr>
            <a:r>
              <a:rPr lang="en-GB" dirty="0"/>
              <a:t>What are some of the challenges that women face in sweetpotato production?</a:t>
            </a:r>
          </a:p>
        </p:txBody>
      </p:sp>
      <p:sp>
        <p:nvSpPr>
          <p:cNvPr id="3" name="Slide Number Placeholder 2">
            <a:extLst>
              <a:ext uri="{FF2B5EF4-FFF2-40B4-BE49-F238E27FC236}">
                <a16:creationId xmlns:a16="http://schemas.microsoft.com/office/drawing/2014/main" id="{B6E18AB5-A153-47D0-AC7B-18D1A11AD8D7}"/>
              </a:ext>
            </a:extLst>
          </p:cNvPr>
          <p:cNvSpPr>
            <a:spLocks noGrp="1"/>
          </p:cNvSpPr>
          <p:nvPr>
            <p:ph type="sldNum" sz="quarter" idx="11"/>
          </p:nvPr>
        </p:nvSpPr>
        <p:spPr/>
        <p:txBody>
          <a:bodyPr/>
          <a:lstStyle/>
          <a:p>
            <a:fld id="{F8E5FEAE-2393-4031-B909-DB31E3BE2612}" type="slidenum">
              <a:rPr lang="en-US" smtClean="0"/>
              <a:pPr/>
              <a:t>19</a:t>
            </a:fld>
            <a:endParaRPr lang="en-US" dirty="0"/>
          </a:p>
        </p:txBody>
      </p:sp>
    </p:spTree>
    <p:extLst>
      <p:ext uri="{BB962C8B-B14F-4D97-AF65-F5344CB8AC3E}">
        <p14:creationId xmlns:p14="http://schemas.microsoft.com/office/powerpoint/2010/main" val="880131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8E5FEAE-2393-4031-B909-DB31E3BE2612}" type="slidenum">
              <a:rPr lang="en-US" smtClean="0"/>
              <a:t>2</a:t>
            </a:fld>
            <a:endParaRPr lang="en-US" dirty="0"/>
          </a:p>
        </p:txBody>
      </p:sp>
      <p:sp>
        <p:nvSpPr>
          <p:cNvPr id="4" name="Title 3"/>
          <p:cNvSpPr>
            <a:spLocks noGrp="1"/>
          </p:cNvSpPr>
          <p:nvPr>
            <p:ph type="title"/>
          </p:nvPr>
        </p:nvSpPr>
        <p:spPr/>
        <p:txBody>
          <a:bodyPr/>
          <a:lstStyle/>
          <a:p>
            <a:r>
              <a:rPr lang="en-GB" dirty="0"/>
              <a:t>Legend</a:t>
            </a:r>
          </a:p>
        </p:txBody>
      </p:sp>
      <p:graphicFrame>
        <p:nvGraphicFramePr>
          <p:cNvPr id="5" name="Table 4"/>
          <p:cNvGraphicFramePr>
            <a:graphicFrameLocks noGrp="1"/>
          </p:cNvGraphicFramePr>
          <p:nvPr>
            <p:extLst/>
          </p:nvPr>
        </p:nvGraphicFramePr>
        <p:xfrm>
          <a:off x="426424" y="994142"/>
          <a:ext cx="8291152" cy="5047100"/>
        </p:xfrm>
        <a:graphic>
          <a:graphicData uri="http://schemas.openxmlformats.org/drawingml/2006/table">
            <a:tbl>
              <a:tblPr firstRow="1" bandRow="1">
                <a:tableStyleId>{93296810-A885-4BE3-A3E7-6D5BEEA58F35}</a:tableStyleId>
              </a:tblPr>
              <a:tblGrid>
                <a:gridCol w="1566502">
                  <a:extLst>
                    <a:ext uri="{9D8B030D-6E8A-4147-A177-3AD203B41FA5}">
                      <a16:colId xmlns:a16="http://schemas.microsoft.com/office/drawing/2014/main" val="20000"/>
                    </a:ext>
                  </a:extLst>
                </a:gridCol>
                <a:gridCol w="6724650">
                  <a:extLst>
                    <a:ext uri="{9D8B030D-6E8A-4147-A177-3AD203B41FA5}">
                      <a16:colId xmlns:a16="http://schemas.microsoft.com/office/drawing/2014/main" val="20001"/>
                    </a:ext>
                  </a:extLst>
                </a:gridCol>
              </a:tblGrid>
              <a:tr h="448894">
                <a:tc>
                  <a:txBody>
                    <a:bodyPr/>
                    <a:lstStyle/>
                    <a:p>
                      <a:r>
                        <a:rPr lang="en-GB" sz="2400" dirty="0"/>
                        <a:t>Icon</a:t>
                      </a:r>
                      <a:endParaRPr lang="en-GB" sz="2400" dirty="0">
                        <a:solidFill>
                          <a:schemeClr val="bg1"/>
                        </a:solidFill>
                      </a:endParaRPr>
                    </a:p>
                  </a:txBody>
                  <a:tcPr anchor="ctr"/>
                </a:tc>
                <a:tc>
                  <a:txBody>
                    <a:bodyPr/>
                    <a:lstStyle/>
                    <a:p>
                      <a:r>
                        <a:rPr lang="en-GB" sz="2400" dirty="0"/>
                        <a:t>Description</a:t>
                      </a:r>
                      <a:endParaRPr lang="en-GB" sz="2400" dirty="0">
                        <a:solidFill>
                          <a:schemeClr val="bg1"/>
                        </a:solidFill>
                      </a:endParaRPr>
                    </a:p>
                  </a:txBody>
                  <a:tcPr anchor="ctr"/>
                </a:tc>
                <a:extLst>
                  <a:ext uri="{0D108BD9-81ED-4DB2-BD59-A6C34878D82A}">
                    <a16:rowId xmlns:a16="http://schemas.microsoft.com/office/drawing/2014/main" val="10000"/>
                  </a:ext>
                </a:extLst>
              </a:tr>
              <a:tr h="655700">
                <a:tc>
                  <a:txBody>
                    <a:bodyPr/>
                    <a:lstStyle/>
                    <a:p>
                      <a:endParaRPr lang="en-GB" dirty="0">
                        <a:solidFill>
                          <a:schemeClr val="bg1"/>
                        </a:solidFill>
                      </a:endParaRPr>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Expected Duration, minutes</a:t>
                      </a:r>
                    </a:p>
                  </a:txBody>
                  <a:tcPr anchor="ctr">
                    <a:noFill/>
                  </a:tcPr>
                </a:tc>
                <a:extLst>
                  <a:ext uri="{0D108BD9-81ED-4DB2-BD59-A6C34878D82A}">
                    <a16:rowId xmlns:a16="http://schemas.microsoft.com/office/drawing/2014/main" val="10001"/>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Quick Review/Survey Questions</a:t>
                      </a:r>
                    </a:p>
                  </a:txBody>
                  <a:tcPr anchor="ctr">
                    <a:noFill/>
                  </a:tcPr>
                </a:tc>
                <a:extLst>
                  <a:ext uri="{0D108BD9-81ED-4DB2-BD59-A6C34878D82A}">
                    <a16:rowId xmlns:a16="http://schemas.microsoft.com/office/drawing/2014/main" val="10002"/>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Brainstorming Session</a:t>
                      </a:r>
                    </a:p>
                  </a:txBody>
                  <a:tcPr anchor="ctr">
                    <a:noFill/>
                  </a:tcPr>
                </a:tc>
                <a:extLst>
                  <a:ext uri="{0D108BD9-81ED-4DB2-BD59-A6C34878D82A}">
                    <a16:rowId xmlns:a16="http://schemas.microsoft.com/office/drawing/2014/main" val="10003"/>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Discussion Session</a:t>
                      </a:r>
                    </a:p>
                  </a:txBody>
                  <a:tcPr anchor="ctr">
                    <a:noFill/>
                  </a:tcPr>
                </a:tc>
                <a:extLst>
                  <a:ext uri="{0D108BD9-81ED-4DB2-BD59-A6C34878D82A}">
                    <a16:rowId xmlns:a16="http://schemas.microsoft.com/office/drawing/2014/main" val="10004"/>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Group Activity</a:t>
                      </a:r>
                    </a:p>
                  </a:txBody>
                  <a:tcPr anchor="ctr">
                    <a:noFill/>
                  </a:tcPr>
                </a:tc>
                <a:extLst>
                  <a:ext uri="{0D108BD9-81ED-4DB2-BD59-A6C34878D82A}">
                    <a16:rowId xmlns:a16="http://schemas.microsoft.com/office/drawing/2014/main" val="481897460"/>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Animated Slide</a:t>
                      </a:r>
                    </a:p>
                  </a:txBody>
                  <a:tcPr anchor="ctr">
                    <a:noFill/>
                  </a:tcPr>
                </a:tc>
                <a:extLst>
                  <a:ext uri="{0D108BD9-81ED-4DB2-BD59-A6C34878D82A}">
                    <a16:rowId xmlns:a16="http://schemas.microsoft.com/office/drawing/2014/main" val="10005"/>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End of Animation</a:t>
                      </a:r>
                    </a:p>
                  </a:txBody>
                  <a:tcPr anchor="ctr">
                    <a:noFill/>
                  </a:tcPr>
                </a:tc>
                <a:extLst>
                  <a:ext uri="{0D108BD9-81ED-4DB2-BD59-A6C34878D82A}">
                    <a16:rowId xmlns:a16="http://schemas.microsoft.com/office/drawing/2014/main" val="10006"/>
                  </a:ext>
                </a:extLst>
              </a:tr>
            </a:tbl>
          </a:graphicData>
        </a:graphic>
      </p:graphicFrame>
      <p:pic>
        <p:nvPicPr>
          <p:cNvPr id="6" name="Graphic 20">
            <a:extLst>
              <a:ext uri="{FF2B5EF4-FFF2-40B4-BE49-F238E27FC236}">
                <a16:creationId xmlns:a16="http://schemas.microsoft.com/office/drawing/2014/main" id="{1F8431D5-08E7-41F6-82E4-56BFC705A27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7739" y="1615621"/>
            <a:ext cx="367559" cy="459448"/>
          </a:xfrm>
          <a:prstGeom prst="rect">
            <a:avLst/>
          </a:prstGeom>
        </p:spPr>
      </p:pic>
      <p:sp>
        <p:nvSpPr>
          <p:cNvPr id="7" name="Text Placeholder 3"/>
          <p:cNvSpPr txBox="1">
            <a:spLocks/>
          </p:cNvSpPr>
          <p:nvPr/>
        </p:nvSpPr>
        <p:spPr>
          <a:xfrm>
            <a:off x="1044402" y="1642320"/>
            <a:ext cx="838086" cy="414161"/>
          </a:xfrm>
          <a:prstGeom prst="rect">
            <a:avLst/>
          </a:prstGeom>
        </p:spPr>
        <p:txBody>
          <a:bodyPr/>
          <a:lstStyle>
            <a:lvl1pPr marL="0" indent="0" algn="l" defTabSz="914400" rtl="0" eaLnBrk="1" latinLnBrk="0" hangingPunct="1">
              <a:lnSpc>
                <a:spcPct val="90000"/>
              </a:lnSpc>
              <a:spcBef>
                <a:spcPts val="1000"/>
              </a:spcBef>
              <a:buClr>
                <a:schemeClr val="tx2"/>
              </a:buClr>
              <a:buFont typeface="Arial" panose="020B0604020202020204" pitchFamily="34" charset="0"/>
              <a:buNone/>
              <a:defRPr sz="1800" b="1" kern="1200">
                <a:solidFill>
                  <a:schemeClr val="bg1"/>
                </a:solidFill>
                <a:latin typeface="+mj-lt"/>
                <a:ea typeface="Zilla Slab Light" pitchFamily="2" charset="0"/>
                <a:cs typeface="+mn-cs"/>
              </a:defRPr>
            </a:lvl1pPr>
            <a:lvl2pPr marL="457200" indent="0" algn="l" defTabSz="914400" rtl="0" eaLnBrk="1" latinLnBrk="0" hangingPunct="1">
              <a:lnSpc>
                <a:spcPct val="90000"/>
              </a:lnSpc>
              <a:spcBef>
                <a:spcPts val="500"/>
              </a:spcBef>
              <a:buClr>
                <a:schemeClr val="tx2"/>
              </a:buClr>
              <a:buFont typeface="Zilla Slab Light" pitchFamily="2" charset="0"/>
              <a:buNone/>
              <a:defRPr sz="2400" b="1" kern="1200">
                <a:solidFill>
                  <a:schemeClr val="bg1"/>
                </a:solidFill>
                <a:latin typeface="+mn-lt"/>
                <a:ea typeface="Zilla Slab Light" pitchFamily="2" charset="0"/>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b="1" kern="1200">
                <a:solidFill>
                  <a:schemeClr val="bg1"/>
                </a:solidFill>
                <a:latin typeface="+mn-lt"/>
                <a:ea typeface="Zilla Slab Light" pitchFamily="2" charset="0"/>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b="1" kern="1200">
                <a:solidFill>
                  <a:schemeClr val="bg1"/>
                </a:solidFill>
                <a:latin typeface="+mn-lt"/>
                <a:ea typeface="Zilla Slab Light" pitchFamily="2" charset="0"/>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b="1" kern="1200">
                <a:solidFill>
                  <a:schemeClr val="bg1"/>
                </a:solidFill>
                <a:latin typeface="+mn-lt"/>
                <a:ea typeface="Zilla Slab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Xm</a:t>
            </a:r>
            <a:endParaRPr lang="en-GB" dirty="0"/>
          </a:p>
        </p:txBody>
      </p:sp>
      <p:sp>
        <p:nvSpPr>
          <p:cNvPr id="19" name="Diamond 18"/>
          <p:cNvSpPr/>
          <p:nvPr/>
        </p:nvSpPr>
        <p:spPr>
          <a:xfrm>
            <a:off x="1010081" y="4961064"/>
            <a:ext cx="204717" cy="177421"/>
          </a:xfrm>
          <a:prstGeom prst="diamond">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Diamond 19"/>
          <p:cNvSpPr/>
          <p:nvPr/>
        </p:nvSpPr>
        <p:spPr>
          <a:xfrm>
            <a:off x="1010081" y="5628225"/>
            <a:ext cx="204717" cy="177421"/>
          </a:xfrm>
          <a:prstGeom prst="diamond">
            <a:avLst/>
          </a:prstGeom>
          <a:solidFill>
            <a:schemeClr val="accent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4" name="Group 23">
            <a:extLst>
              <a:ext uri="{FF2B5EF4-FFF2-40B4-BE49-F238E27FC236}">
                <a16:creationId xmlns:a16="http://schemas.microsoft.com/office/drawing/2014/main" id="{9B844B62-0814-4D58-AAAF-FC9855901BA9}"/>
              </a:ext>
            </a:extLst>
          </p:cNvPr>
          <p:cNvGrpSpPr/>
          <p:nvPr/>
        </p:nvGrpSpPr>
        <p:grpSpPr>
          <a:xfrm>
            <a:off x="943298" y="2873231"/>
            <a:ext cx="245341" cy="450098"/>
            <a:chOff x="6081227" y="276076"/>
            <a:chExt cx="318540" cy="531261"/>
          </a:xfrm>
        </p:grpSpPr>
        <p:cxnSp>
          <p:nvCxnSpPr>
            <p:cNvPr id="25" name="Straight Connector 24">
              <a:extLst>
                <a:ext uri="{FF2B5EF4-FFF2-40B4-BE49-F238E27FC236}">
                  <a16:creationId xmlns:a16="http://schemas.microsoft.com/office/drawing/2014/main" id="{C942379C-5E2E-4F34-87D9-FF61B6CA81C7}"/>
                </a:ext>
              </a:extLst>
            </p:cNvPr>
            <p:cNvCxnSpPr/>
            <p:nvPr userDrawn="1"/>
          </p:nvCxnSpPr>
          <p:spPr>
            <a:xfrm flipV="1">
              <a:off x="6126480" y="610529"/>
              <a:ext cx="116378" cy="196808"/>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F7CEBB3-F709-4407-AAF8-D7FD71F49076}"/>
                </a:ext>
              </a:extLst>
            </p:cNvPr>
            <p:cNvCxnSpPr>
              <a:cxnSpLocks/>
            </p:cNvCxnSpPr>
            <p:nvPr userDrawn="1"/>
          </p:nvCxnSpPr>
          <p:spPr>
            <a:xfrm flipH="1" flipV="1">
              <a:off x="6240497" y="610529"/>
              <a:ext cx="116378" cy="196808"/>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BB255E4-EC59-4AB8-BB1E-29DB06DBD0BD}"/>
                </a:ext>
              </a:extLst>
            </p:cNvPr>
            <p:cNvCxnSpPr/>
            <p:nvPr userDrawn="1"/>
          </p:nvCxnSpPr>
          <p:spPr>
            <a:xfrm>
              <a:off x="6081227" y="610529"/>
              <a:ext cx="318540"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08A2D6AE-9907-4955-9662-CEC884CDB29C}"/>
                </a:ext>
              </a:extLst>
            </p:cNvPr>
            <p:cNvSpPr/>
            <p:nvPr userDrawn="1"/>
          </p:nvSpPr>
          <p:spPr>
            <a:xfrm>
              <a:off x="6101603" y="344500"/>
              <a:ext cx="275648" cy="26501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A9640FB8-BBA0-435F-9AA8-C773B823ACED}"/>
                </a:ext>
              </a:extLst>
            </p:cNvPr>
            <p:cNvSpPr/>
            <p:nvPr userDrawn="1"/>
          </p:nvSpPr>
          <p:spPr>
            <a:xfrm>
              <a:off x="6101603" y="276076"/>
              <a:ext cx="275648" cy="814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Rounded Corners 7">
              <a:extLst>
                <a:ext uri="{FF2B5EF4-FFF2-40B4-BE49-F238E27FC236}">
                  <a16:creationId xmlns:a16="http://schemas.microsoft.com/office/drawing/2014/main" id="{A19A595E-A21F-4887-B3CA-779BC86968E7}"/>
                </a:ext>
              </a:extLst>
            </p:cNvPr>
            <p:cNvSpPr/>
            <p:nvPr userDrawn="1"/>
          </p:nvSpPr>
          <p:spPr>
            <a:xfrm>
              <a:off x="6101603" y="276076"/>
              <a:ext cx="275648" cy="333438"/>
            </a:xfrm>
            <a:prstGeom prst="roundRect">
              <a:avLst>
                <a:gd name="adj" fmla="val 7701"/>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1" name="Straight Connector 30">
              <a:extLst>
                <a:ext uri="{FF2B5EF4-FFF2-40B4-BE49-F238E27FC236}">
                  <a16:creationId xmlns:a16="http://schemas.microsoft.com/office/drawing/2014/main" id="{8E12EAF8-88AA-4055-9586-0BD29079BE4E}"/>
                </a:ext>
              </a:extLst>
            </p:cNvPr>
            <p:cNvCxnSpPr>
              <a:cxnSpLocks/>
            </p:cNvCxnSpPr>
            <p:nvPr userDrawn="1"/>
          </p:nvCxnSpPr>
          <p:spPr>
            <a:xfrm>
              <a:off x="6101603" y="357550"/>
              <a:ext cx="275648"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5671CAE1-DC97-498B-8A5D-93F8ACE35F48}"/>
              </a:ext>
            </a:extLst>
          </p:cNvPr>
          <p:cNvGrpSpPr/>
          <p:nvPr/>
        </p:nvGrpSpPr>
        <p:grpSpPr>
          <a:xfrm>
            <a:off x="885511" y="3536847"/>
            <a:ext cx="444140" cy="485029"/>
            <a:chOff x="7301007" y="2083489"/>
            <a:chExt cx="708761" cy="774011"/>
          </a:xfrm>
        </p:grpSpPr>
        <p:sp>
          <p:nvSpPr>
            <p:cNvPr id="33" name="Freeform: Shape 26">
              <a:extLst>
                <a:ext uri="{FF2B5EF4-FFF2-40B4-BE49-F238E27FC236}">
                  <a16:creationId xmlns:a16="http://schemas.microsoft.com/office/drawing/2014/main" id="{414DA446-2462-4672-A709-BF3851E1A6B4}"/>
                </a:ext>
              </a:extLst>
            </p:cNvPr>
            <p:cNvSpPr/>
            <p:nvPr userDrawn="1"/>
          </p:nvSpPr>
          <p:spPr>
            <a:xfrm>
              <a:off x="7324121" y="2265928"/>
              <a:ext cx="504035" cy="526337"/>
            </a:xfrm>
            <a:custGeom>
              <a:avLst/>
              <a:gdLst>
                <a:gd name="connsiteX0" fmla="*/ 84749 w 504035"/>
                <a:gd name="connsiteY0" fmla="*/ 374681 h 526337"/>
                <a:gd name="connsiteX1" fmla="*/ 22302 w 504035"/>
                <a:gd name="connsiteY1" fmla="*/ 356839 h 526337"/>
                <a:gd name="connsiteX2" fmla="*/ 0 w 504035"/>
                <a:gd name="connsiteY2" fmla="*/ 316694 h 526337"/>
                <a:gd name="connsiteX3" fmla="*/ 8921 w 504035"/>
                <a:gd name="connsiteY3" fmla="*/ 26763 h 526337"/>
                <a:gd name="connsiteX4" fmla="*/ 71368 w 504035"/>
                <a:gd name="connsiteY4" fmla="*/ 0 h 526337"/>
                <a:gd name="connsiteX5" fmla="*/ 459430 w 504035"/>
                <a:gd name="connsiteY5" fmla="*/ 4460 h 526337"/>
                <a:gd name="connsiteX6" fmla="*/ 504035 w 504035"/>
                <a:gd name="connsiteY6" fmla="*/ 71368 h 526337"/>
                <a:gd name="connsiteX7" fmla="*/ 499575 w 504035"/>
                <a:gd name="connsiteY7" fmla="*/ 343457 h 526337"/>
                <a:gd name="connsiteX8" fmla="*/ 446049 w 504035"/>
                <a:gd name="connsiteY8" fmla="*/ 379141 h 526337"/>
                <a:gd name="connsiteX9" fmla="*/ 258708 w 504035"/>
                <a:gd name="connsiteY9" fmla="*/ 370220 h 526337"/>
                <a:gd name="connsiteX10" fmla="*/ 93670 w 504035"/>
                <a:gd name="connsiteY10" fmla="*/ 526337 h 526337"/>
                <a:gd name="connsiteX11" fmla="*/ 84749 w 504035"/>
                <a:gd name="connsiteY11" fmla="*/ 374681 h 52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035" h="526337">
                  <a:moveTo>
                    <a:pt x="84749" y="374681"/>
                  </a:moveTo>
                  <a:lnTo>
                    <a:pt x="22302" y="356839"/>
                  </a:lnTo>
                  <a:lnTo>
                    <a:pt x="0" y="316694"/>
                  </a:lnTo>
                  <a:lnTo>
                    <a:pt x="8921" y="26763"/>
                  </a:lnTo>
                  <a:lnTo>
                    <a:pt x="71368" y="0"/>
                  </a:lnTo>
                  <a:lnTo>
                    <a:pt x="459430" y="4460"/>
                  </a:lnTo>
                  <a:lnTo>
                    <a:pt x="504035" y="71368"/>
                  </a:lnTo>
                  <a:cubicBezTo>
                    <a:pt x="502548" y="162064"/>
                    <a:pt x="501062" y="252761"/>
                    <a:pt x="499575" y="343457"/>
                  </a:cubicBezTo>
                  <a:lnTo>
                    <a:pt x="446049" y="379141"/>
                  </a:lnTo>
                  <a:lnTo>
                    <a:pt x="258708" y="370220"/>
                  </a:lnTo>
                  <a:lnTo>
                    <a:pt x="93670" y="526337"/>
                  </a:lnTo>
                  <a:lnTo>
                    <a:pt x="84749" y="37468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Freeform: Shape 27">
              <a:extLst>
                <a:ext uri="{FF2B5EF4-FFF2-40B4-BE49-F238E27FC236}">
                  <a16:creationId xmlns:a16="http://schemas.microsoft.com/office/drawing/2014/main" id="{351E551B-FC3E-40AE-A3B6-46B89600DCBF}"/>
                </a:ext>
              </a:extLst>
            </p:cNvPr>
            <p:cNvSpPr/>
            <p:nvPr userDrawn="1"/>
          </p:nvSpPr>
          <p:spPr>
            <a:xfrm>
              <a:off x="7484699" y="2100890"/>
              <a:ext cx="504035" cy="383602"/>
            </a:xfrm>
            <a:custGeom>
              <a:avLst/>
              <a:gdLst>
                <a:gd name="connsiteX0" fmla="*/ 4460 w 504035"/>
                <a:gd name="connsiteY0" fmla="*/ 165038 h 401444"/>
                <a:gd name="connsiteX1" fmla="*/ 0 w 504035"/>
                <a:gd name="connsiteY1" fmla="*/ 40144 h 401444"/>
                <a:gd name="connsiteX2" fmla="*/ 53525 w 504035"/>
                <a:gd name="connsiteY2" fmla="*/ 0 h 401444"/>
                <a:gd name="connsiteX3" fmla="*/ 454969 w 504035"/>
                <a:gd name="connsiteY3" fmla="*/ 13381 h 401444"/>
                <a:gd name="connsiteX4" fmla="*/ 504035 w 504035"/>
                <a:gd name="connsiteY4" fmla="*/ 71368 h 401444"/>
                <a:gd name="connsiteX5" fmla="*/ 495114 w 504035"/>
                <a:gd name="connsiteY5" fmla="*/ 343457 h 401444"/>
                <a:gd name="connsiteX6" fmla="*/ 432667 w 504035"/>
                <a:gd name="connsiteY6" fmla="*/ 401444 h 401444"/>
                <a:gd name="connsiteX7" fmla="*/ 437127 w 504035"/>
                <a:gd name="connsiteY7" fmla="*/ 379141 h 401444"/>
                <a:gd name="connsiteX8" fmla="*/ 334536 w 504035"/>
                <a:gd name="connsiteY8" fmla="*/ 383602 h 401444"/>
                <a:gd name="connsiteX9" fmla="*/ 347918 w 504035"/>
                <a:gd name="connsiteY9" fmla="*/ 209643 h 401444"/>
                <a:gd name="connsiteX10" fmla="*/ 298852 w 504035"/>
                <a:gd name="connsiteY10" fmla="*/ 169498 h 401444"/>
                <a:gd name="connsiteX11" fmla="*/ 4460 w 504035"/>
                <a:gd name="connsiteY11" fmla="*/ 165038 h 401444"/>
                <a:gd name="connsiteX0" fmla="*/ 4460 w 554587"/>
                <a:gd name="connsiteY0" fmla="*/ 165038 h 406524"/>
                <a:gd name="connsiteX1" fmla="*/ 0 w 554587"/>
                <a:gd name="connsiteY1" fmla="*/ 40144 h 406524"/>
                <a:gd name="connsiteX2" fmla="*/ 53525 w 554587"/>
                <a:gd name="connsiteY2" fmla="*/ 0 h 406524"/>
                <a:gd name="connsiteX3" fmla="*/ 454969 w 554587"/>
                <a:gd name="connsiteY3" fmla="*/ 13381 h 406524"/>
                <a:gd name="connsiteX4" fmla="*/ 504035 w 554587"/>
                <a:gd name="connsiteY4" fmla="*/ 71368 h 406524"/>
                <a:gd name="connsiteX5" fmla="*/ 495114 w 554587"/>
                <a:gd name="connsiteY5" fmla="*/ 343457 h 406524"/>
                <a:gd name="connsiteX6" fmla="*/ 554587 w 554587"/>
                <a:gd name="connsiteY6" fmla="*/ 406524 h 406524"/>
                <a:gd name="connsiteX7" fmla="*/ 437127 w 554587"/>
                <a:gd name="connsiteY7" fmla="*/ 379141 h 406524"/>
                <a:gd name="connsiteX8" fmla="*/ 334536 w 554587"/>
                <a:gd name="connsiteY8" fmla="*/ 383602 h 406524"/>
                <a:gd name="connsiteX9" fmla="*/ 347918 w 554587"/>
                <a:gd name="connsiteY9" fmla="*/ 209643 h 406524"/>
                <a:gd name="connsiteX10" fmla="*/ 298852 w 554587"/>
                <a:gd name="connsiteY10" fmla="*/ 169498 h 406524"/>
                <a:gd name="connsiteX11" fmla="*/ 4460 w 554587"/>
                <a:gd name="connsiteY11" fmla="*/ 165038 h 406524"/>
                <a:gd name="connsiteX0" fmla="*/ 4460 w 504035"/>
                <a:gd name="connsiteY0" fmla="*/ 165038 h 383602"/>
                <a:gd name="connsiteX1" fmla="*/ 0 w 504035"/>
                <a:gd name="connsiteY1" fmla="*/ 40144 h 383602"/>
                <a:gd name="connsiteX2" fmla="*/ 53525 w 504035"/>
                <a:gd name="connsiteY2" fmla="*/ 0 h 383602"/>
                <a:gd name="connsiteX3" fmla="*/ 454969 w 504035"/>
                <a:gd name="connsiteY3" fmla="*/ 13381 h 383602"/>
                <a:gd name="connsiteX4" fmla="*/ 504035 w 504035"/>
                <a:gd name="connsiteY4" fmla="*/ 71368 h 383602"/>
                <a:gd name="connsiteX5" fmla="*/ 495114 w 504035"/>
                <a:gd name="connsiteY5" fmla="*/ 343457 h 383602"/>
                <a:gd name="connsiteX6" fmla="*/ 478387 w 504035"/>
                <a:gd name="connsiteY6" fmla="*/ 376044 h 383602"/>
                <a:gd name="connsiteX7" fmla="*/ 437127 w 504035"/>
                <a:gd name="connsiteY7" fmla="*/ 379141 h 383602"/>
                <a:gd name="connsiteX8" fmla="*/ 334536 w 504035"/>
                <a:gd name="connsiteY8" fmla="*/ 383602 h 383602"/>
                <a:gd name="connsiteX9" fmla="*/ 347918 w 504035"/>
                <a:gd name="connsiteY9" fmla="*/ 209643 h 383602"/>
                <a:gd name="connsiteX10" fmla="*/ 298852 w 504035"/>
                <a:gd name="connsiteY10" fmla="*/ 169498 h 383602"/>
                <a:gd name="connsiteX11" fmla="*/ 4460 w 504035"/>
                <a:gd name="connsiteY11" fmla="*/ 165038 h 383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035" h="383602">
                  <a:moveTo>
                    <a:pt x="4460" y="165038"/>
                  </a:moveTo>
                  <a:lnTo>
                    <a:pt x="0" y="40144"/>
                  </a:lnTo>
                  <a:lnTo>
                    <a:pt x="53525" y="0"/>
                  </a:lnTo>
                  <a:lnTo>
                    <a:pt x="454969" y="13381"/>
                  </a:lnTo>
                  <a:lnTo>
                    <a:pt x="504035" y="71368"/>
                  </a:lnTo>
                  <a:lnTo>
                    <a:pt x="495114" y="343457"/>
                  </a:lnTo>
                  <a:lnTo>
                    <a:pt x="478387" y="376044"/>
                  </a:lnTo>
                  <a:lnTo>
                    <a:pt x="437127" y="379141"/>
                  </a:lnTo>
                  <a:lnTo>
                    <a:pt x="334536" y="383602"/>
                  </a:lnTo>
                  <a:lnTo>
                    <a:pt x="347918" y="209643"/>
                  </a:lnTo>
                  <a:lnTo>
                    <a:pt x="298852" y="169498"/>
                  </a:lnTo>
                  <a:lnTo>
                    <a:pt x="4460" y="16503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a:extLst>
                <a:ext uri="{FF2B5EF4-FFF2-40B4-BE49-F238E27FC236}">
                  <a16:creationId xmlns:a16="http://schemas.microsoft.com/office/drawing/2014/main" id="{506E3B88-7DC8-4B8D-98AB-F2DD4470C956}"/>
                </a:ext>
              </a:extLst>
            </p:cNvPr>
            <p:cNvSpPr/>
            <p:nvPr userDrawn="1"/>
          </p:nvSpPr>
          <p:spPr>
            <a:xfrm>
              <a:off x="7421992"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55D4CCA8-C244-43DF-8458-CA2F20D31A98}"/>
                </a:ext>
              </a:extLst>
            </p:cNvPr>
            <p:cNvSpPr/>
            <p:nvPr userDrawn="1"/>
          </p:nvSpPr>
          <p:spPr>
            <a:xfrm>
              <a:off x="7545305"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Oval 36">
              <a:extLst>
                <a:ext uri="{FF2B5EF4-FFF2-40B4-BE49-F238E27FC236}">
                  <a16:creationId xmlns:a16="http://schemas.microsoft.com/office/drawing/2014/main" id="{51CF226A-296E-427D-9654-15D9A6B01E7C}"/>
                </a:ext>
              </a:extLst>
            </p:cNvPr>
            <p:cNvSpPr/>
            <p:nvPr userDrawn="1"/>
          </p:nvSpPr>
          <p:spPr>
            <a:xfrm>
              <a:off x="7668376"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8" name="Graphic 31">
              <a:extLst>
                <a:ext uri="{FF2B5EF4-FFF2-40B4-BE49-F238E27FC236}">
                  <a16:creationId xmlns:a16="http://schemas.microsoft.com/office/drawing/2014/main" id="{6EFAAEB8-BCA8-4AA6-B0E1-AABEE50F1AEB}"/>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b="16275"/>
            <a:stretch/>
          </p:blipFill>
          <p:spPr>
            <a:xfrm>
              <a:off x="7301007" y="2083489"/>
              <a:ext cx="708761" cy="774011"/>
            </a:xfrm>
            <a:prstGeom prst="rect">
              <a:avLst/>
            </a:prstGeom>
          </p:spPr>
        </p:pic>
      </p:grpSp>
      <p:grpSp>
        <p:nvGrpSpPr>
          <p:cNvPr id="39" name="Group 38">
            <a:extLst>
              <a:ext uri="{FF2B5EF4-FFF2-40B4-BE49-F238E27FC236}">
                <a16:creationId xmlns:a16="http://schemas.microsoft.com/office/drawing/2014/main" id="{81752CBE-F1D8-40C2-AA1B-B3B0604056C7}"/>
              </a:ext>
            </a:extLst>
          </p:cNvPr>
          <p:cNvGrpSpPr/>
          <p:nvPr/>
        </p:nvGrpSpPr>
        <p:grpSpPr>
          <a:xfrm>
            <a:off x="759560" y="2110414"/>
            <a:ext cx="614060" cy="594606"/>
            <a:chOff x="6550372" y="-16065"/>
            <a:chExt cx="952500" cy="922323"/>
          </a:xfrm>
        </p:grpSpPr>
        <p:pic>
          <p:nvPicPr>
            <p:cNvPr id="40" name="Graphic 10">
              <a:extLst>
                <a:ext uri="{FF2B5EF4-FFF2-40B4-BE49-F238E27FC236}">
                  <a16:creationId xmlns:a16="http://schemas.microsoft.com/office/drawing/2014/main" id="{E57CAE19-FE18-4023-AC61-6EE4DA4CCA3A}"/>
                </a:ext>
              </a:extLst>
            </p:cNvPr>
            <p:cNvPicPr>
              <a:picLocks noChangeAspect="1"/>
            </p:cNvPicPr>
            <p:nvPr userDrawn="1"/>
          </p:nvPicPr>
          <p:blipFill rotWithShape="1">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rcRect b="22535"/>
            <a:stretch/>
          </p:blipFill>
          <p:spPr>
            <a:xfrm>
              <a:off x="6550372" y="-16065"/>
              <a:ext cx="952500" cy="922323"/>
            </a:xfrm>
            <a:prstGeom prst="rect">
              <a:avLst/>
            </a:prstGeom>
          </p:spPr>
        </p:pic>
        <p:sp>
          <p:nvSpPr>
            <p:cNvPr id="41" name="Oval 40">
              <a:extLst>
                <a:ext uri="{FF2B5EF4-FFF2-40B4-BE49-F238E27FC236}">
                  <a16:creationId xmlns:a16="http://schemas.microsoft.com/office/drawing/2014/main" id="{F8912CAC-C4C6-4804-877B-9699CAB0928C}"/>
                </a:ext>
              </a:extLst>
            </p:cNvPr>
            <p:cNvSpPr/>
            <p:nvPr userDrawn="1"/>
          </p:nvSpPr>
          <p:spPr>
            <a:xfrm>
              <a:off x="6966385" y="660446"/>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2" name="Picture 1">
            <a:extLst>
              <a:ext uri="{FF2B5EF4-FFF2-40B4-BE49-F238E27FC236}">
                <a16:creationId xmlns:a16="http://schemas.microsoft.com/office/drawing/2014/main" id="{C78482C0-82CF-4EC4-BA68-A709080AA3D0}"/>
              </a:ext>
            </a:extLst>
          </p:cNvPr>
          <p:cNvPicPr>
            <a:picLocks noChangeAspect="1"/>
          </p:cNvPicPr>
          <p:nvPr/>
        </p:nvPicPr>
        <p:blipFill>
          <a:blip r:embed="rId8"/>
          <a:stretch>
            <a:fillRect/>
          </a:stretch>
        </p:blipFill>
        <p:spPr>
          <a:xfrm>
            <a:off x="758938" y="4095321"/>
            <a:ext cx="662745" cy="572612"/>
          </a:xfrm>
          <a:prstGeom prst="rect">
            <a:avLst/>
          </a:prstGeom>
        </p:spPr>
      </p:pic>
    </p:spTree>
    <p:extLst>
      <p:ext uri="{BB962C8B-B14F-4D97-AF65-F5344CB8AC3E}">
        <p14:creationId xmlns:p14="http://schemas.microsoft.com/office/powerpoint/2010/main" val="40649057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dirty="0"/>
              <a:t>Although they grow 50% of the world’s food, women’s lack of access to resources and opportunities results in reduced food and income production in the sweetpotato market and in agricultural sectors generally.</a:t>
            </a:r>
          </a:p>
          <a:p>
            <a:pPr lvl="0"/>
            <a:r>
              <a:rPr lang="en-US" dirty="0"/>
              <a:t>It is estimated that 12 to 17 percent of hungry people in the world could be fed if women had equal opportunities.</a:t>
            </a:r>
          </a:p>
          <a:p>
            <a:pPr lvl="0"/>
            <a:r>
              <a:rPr lang="en-US" dirty="0"/>
              <a:t>Men tend to control productive resources in SSA and in the agricultural sector.</a:t>
            </a:r>
          </a:p>
          <a:p>
            <a:pPr lvl="0"/>
            <a:r>
              <a:rPr lang="en-US" dirty="0"/>
              <a:t>Sweetpotato farming tends to be dominated by women where it is a food security crop and by men when it becomes a cash crop.</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pPr/>
              <a:t>20</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2204955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dirty="0"/>
              <a:t>Women are key nutrition decision makers in many parts of SSA, but men make decisions around spending money and planting crops; thus, both sexes must be consulted and informed in sweetpotato development projects.</a:t>
            </a:r>
          </a:p>
          <a:p>
            <a:pPr lvl="0"/>
            <a:r>
              <a:rPr lang="en-US" dirty="0"/>
              <a:t>The TSNI project in Mozambique found that giving women instruction around nutrition for all family members resulted in a drop in vitamin A deficiency in children, from 60% to 38%. (The project offered information on sweetpotato as well as other rich vitamin A sources such as papaya.) Men were given access to the learning sessions, but they tended to drop off and let the woman continue to represent the family in the sessions.</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pPr/>
              <a:t>21</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 (cont.)</a:t>
            </a:r>
          </a:p>
        </p:txBody>
      </p:sp>
    </p:spTree>
    <p:extLst>
      <p:ext uri="{BB962C8B-B14F-4D97-AF65-F5344CB8AC3E}">
        <p14:creationId xmlns:p14="http://schemas.microsoft.com/office/powerpoint/2010/main" val="3957206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22</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Gender Roles and Responsibilities in the Sweetpotato Value Chain</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3</a:t>
            </a:r>
          </a:p>
          <a:p>
            <a:endParaRPr lang="en-US" dirty="0"/>
          </a:p>
        </p:txBody>
      </p:sp>
    </p:spTree>
    <p:extLst>
      <p:ext uri="{BB962C8B-B14F-4D97-AF65-F5344CB8AC3E}">
        <p14:creationId xmlns:p14="http://schemas.microsoft.com/office/powerpoint/2010/main" val="22353576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Compare male and female roles in sweetpotato farm ownership, management, and labour input.</a:t>
            </a:r>
          </a:p>
          <a:p>
            <a:pPr lvl="0"/>
            <a:r>
              <a:rPr lang="en-US" dirty="0"/>
              <a:t>Relate an example of gender roles in sweetpotato production changing in a region over time.</a:t>
            </a:r>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pPr/>
              <a:t>23</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26099930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8488CE0-E2EA-401E-8D63-D4BCB9287F8C}"/>
              </a:ext>
            </a:extLst>
          </p:cNvPr>
          <p:cNvSpPr>
            <a:spLocks noGrp="1"/>
          </p:cNvSpPr>
          <p:nvPr>
            <p:ph type="sldNum" sz="quarter" idx="10"/>
          </p:nvPr>
        </p:nvSpPr>
        <p:spPr/>
        <p:txBody>
          <a:bodyPr/>
          <a:lstStyle/>
          <a:p>
            <a:fld id="{F8E5FEAE-2393-4031-B909-DB31E3BE2612}" type="slidenum">
              <a:rPr lang="en-US" smtClean="0"/>
              <a:pPr/>
              <a:t>24</a:t>
            </a:fld>
            <a:endParaRPr lang="en-US" dirty="0"/>
          </a:p>
        </p:txBody>
      </p:sp>
      <p:sp>
        <p:nvSpPr>
          <p:cNvPr id="4" name="Title 3">
            <a:extLst>
              <a:ext uri="{FF2B5EF4-FFF2-40B4-BE49-F238E27FC236}">
                <a16:creationId xmlns:a16="http://schemas.microsoft.com/office/drawing/2014/main" id="{BD2EE2ED-7CA2-49BF-B295-93875215A5F5}"/>
              </a:ext>
            </a:extLst>
          </p:cNvPr>
          <p:cNvSpPr>
            <a:spLocks noGrp="1"/>
          </p:cNvSpPr>
          <p:nvPr>
            <p:ph type="title"/>
          </p:nvPr>
        </p:nvSpPr>
        <p:spPr/>
        <p:txBody>
          <a:bodyPr/>
          <a:lstStyle/>
          <a:p>
            <a:r>
              <a:rPr lang="en-US" dirty="0"/>
              <a:t>Three Types of Ownership</a:t>
            </a:r>
          </a:p>
        </p:txBody>
      </p:sp>
      <p:sp>
        <p:nvSpPr>
          <p:cNvPr id="2" name="Content Placeholder 1">
            <a:extLst>
              <a:ext uri="{FF2B5EF4-FFF2-40B4-BE49-F238E27FC236}">
                <a16:creationId xmlns:a16="http://schemas.microsoft.com/office/drawing/2014/main" id="{DF956A5B-68ED-4056-9219-EC4ECAE812C6}"/>
              </a:ext>
            </a:extLst>
          </p:cNvPr>
          <p:cNvSpPr>
            <a:spLocks noGrp="1"/>
          </p:cNvSpPr>
          <p:nvPr>
            <p:ph idx="11"/>
          </p:nvPr>
        </p:nvSpPr>
        <p:spPr/>
        <p:txBody>
          <a:bodyPr/>
          <a:lstStyle/>
          <a:p>
            <a:pPr lvl="0"/>
            <a:r>
              <a:rPr lang="en-US" dirty="0"/>
              <a:t>Sweetpotato is traditionally a female crop; few or no men grow it</a:t>
            </a:r>
          </a:p>
          <a:p>
            <a:pPr lvl="0"/>
            <a:r>
              <a:rPr lang="en-US" dirty="0"/>
              <a:t>Sweetpotato is traditionally a male crop; few or no women grow it</a:t>
            </a:r>
          </a:p>
          <a:p>
            <a:pPr lvl="0"/>
            <a:r>
              <a:rPr lang="en-US" dirty="0"/>
              <a:t>Sweetpotato is grown by both men and women on individually owned or family plots</a:t>
            </a:r>
          </a:p>
          <a:p>
            <a:endParaRPr lang="en-US" dirty="0"/>
          </a:p>
        </p:txBody>
      </p:sp>
      <p:pic>
        <p:nvPicPr>
          <p:cNvPr id="2050" name="Picture 2" descr="https://lh5.googleusercontent.com/o-lylYDrt89guJwAFKukcMMaToAqMr0eRF1_TVEZyKsE4-HObt9HdrbreME1ldbSClyiP3s1F4cej_phyQkXoplHe7i8URH8dBbrdRY-htfGnRBSLrVoFtOTPRUIX6im_wl1xkKm">
            <a:extLst>
              <a:ext uri="{FF2B5EF4-FFF2-40B4-BE49-F238E27FC236}">
                <a16:creationId xmlns:a16="http://schemas.microsoft.com/office/drawing/2014/main" id="{3A056569-D7A1-4B61-A89B-BF49D1FA31FA}"/>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6796" r="34018"/>
          <a:stretch/>
        </p:blipFill>
        <p:spPr bwMode="auto">
          <a:xfrm>
            <a:off x="0" y="0"/>
            <a:ext cx="5223007" cy="62844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8637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E29BE22-296B-4079-AC17-9697632426C2}"/>
              </a:ext>
            </a:extLst>
          </p:cNvPr>
          <p:cNvSpPr>
            <a:spLocks noGrp="1"/>
          </p:cNvSpPr>
          <p:nvPr>
            <p:ph idx="1"/>
          </p:nvPr>
        </p:nvSpPr>
        <p:spPr>
          <a:xfrm>
            <a:off x="628650" y="1497496"/>
            <a:ext cx="7886700" cy="4679467"/>
          </a:xfrm>
        </p:spPr>
        <p:txBody>
          <a:bodyPr/>
          <a:lstStyle/>
          <a:p>
            <a:r>
              <a:rPr lang="en-US" dirty="0">
                <a:highlight>
                  <a:srgbClr val="FFFFFF"/>
                </a:highlight>
              </a:rPr>
              <a:t>Owner </a:t>
            </a:r>
          </a:p>
          <a:p>
            <a:pPr lvl="1"/>
            <a:r>
              <a:rPr lang="en-US" dirty="0">
                <a:highlight>
                  <a:srgbClr val="FFFFFF"/>
                </a:highlight>
              </a:rPr>
              <a:t>Makes legal decisions</a:t>
            </a:r>
          </a:p>
          <a:p>
            <a:r>
              <a:rPr lang="en-US" dirty="0">
                <a:highlight>
                  <a:srgbClr val="FFFFFF"/>
                </a:highlight>
              </a:rPr>
              <a:t>Management </a:t>
            </a:r>
          </a:p>
          <a:p>
            <a:pPr lvl="1"/>
            <a:r>
              <a:rPr lang="en-US" dirty="0">
                <a:highlight>
                  <a:srgbClr val="FFFFFF"/>
                </a:highlight>
              </a:rPr>
              <a:t>Person who “initiates” the farm</a:t>
            </a:r>
          </a:p>
          <a:p>
            <a:pPr lvl="1"/>
            <a:r>
              <a:rPr lang="en-US" dirty="0">
                <a:highlight>
                  <a:srgbClr val="FFFFFF"/>
                </a:highlight>
              </a:rPr>
              <a:t>Makes most production decisions</a:t>
            </a:r>
          </a:p>
          <a:p>
            <a:r>
              <a:rPr lang="en-US" dirty="0">
                <a:highlight>
                  <a:srgbClr val="FFFFFF"/>
                </a:highlight>
              </a:rPr>
              <a:t>Labour </a:t>
            </a:r>
          </a:p>
          <a:p>
            <a:pPr lvl="1"/>
            <a:r>
              <a:rPr lang="en-US" dirty="0">
                <a:highlight>
                  <a:srgbClr val="FFFFFF"/>
                </a:highlight>
              </a:rPr>
              <a:t>Provides input in production activities</a:t>
            </a:r>
          </a:p>
          <a:p>
            <a:r>
              <a:rPr lang="en-US" dirty="0">
                <a:highlight>
                  <a:srgbClr val="FFFFFF"/>
                </a:highlight>
              </a:rPr>
              <a:t>A man who is a legal owner of a sweetpotato farm may leave management decisions to women.</a:t>
            </a:r>
          </a:p>
          <a:p>
            <a:endParaRPr lang="en-US" dirty="0"/>
          </a:p>
        </p:txBody>
      </p:sp>
      <p:sp>
        <p:nvSpPr>
          <p:cNvPr id="3" name="Slide Number Placeholder 2">
            <a:extLst>
              <a:ext uri="{FF2B5EF4-FFF2-40B4-BE49-F238E27FC236}">
                <a16:creationId xmlns:a16="http://schemas.microsoft.com/office/drawing/2014/main" id="{67A49C5E-B53D-4E6D-BEC1-AD628241EC90}"/>
              </a:ext>
            </a:extLst>
          </p:cNvPr>
          <p:cNvSpPr>
            <a:spLocks noGrp="1"/>
          </p:cNvSpPr>
          <p:nvPr>
            <p:ph type="sldNum" sz="quarter" idx="10"/>
          </p:nvPr>
        </p:nvSpPr>
        <p:spPr/>
        <p:txBody>
          <a:bodyPr/>
          <a:lstStyle/>
          <a:p>
            <a:fld id="{F8E5FEAE-2393-4031-B909-DB31E3BE2612}" type="slidenum">
              <a:rPr lang="en-US" smtClean="0"/>
              <a:t>25</a:t>
            </a:fld>
            <a:endParaRPr lang="en-US" dirty="0"/>
          </a:p>
        </p:txBody>
      </p:sp>
      <p:sp>
        <p:nvSpPr>
          <p:cNvPr id="4" name="Title 3">
            <a:extLst>
              <a:ext uri="{FF2B5EF4-FFF2-40B4-BE49-F238E27FC236}">
                <a16:creationId xmlns:a16="http://schemas.microsoft.com/office/drawing/2014/main" id="{16F16B79-19B3-419F-9667-835C5828565B}"/>
              </a:ext>
            </a:extLst>
          </p:cNvPr>
          <p:cNvSpPr>
            <a:spLocks noGrp="1"/>
          </p:cNvSpPr>
          <p:nvPr>
            <p:ph type="title"/>
          </p:nvPr>
        </p:nvSpPr>
        <p:spPr/>
        <p:txBody>
          <a:bodyPr/>
          <a:lstStyle/>
          <a:p>
            <a:r>
              <a:rPr lang="en-US" dirty="0"/>
              <a:t>Different roles in sweetpotato production</a:t>
            </a:r>
          </a:p>
        </p:txBody>
      </p:sp>
    </p:spTree>
    <p:extLst>
      <p:ext uri="{BB962C8B-B14F-4D97-AF65-F5344CB8AC3E}">
        <p14:creationId xmlns:p14="http://schemas.microsoft.com/office/powerpoint/2010/main" val="6477864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8A0AC5F-2AB2-4B97-94C7-F2591EF0AF31}"/>
              </a:ext>
            </a:extLst>
          </p:cNvPr>
          <p:cNvSpPr>
            <a:spLocks noGrp="1"/>
          </p:cNvSpPr>
          <p:nvPr>
            <p:ph idx="1"/>
          </p:nvPr>
        </p:nvSpPr>
        <p:spPr/>
        <p:txBody>
          <a:bodyPr/>
          <a:lstStyle/>
          <a:p>
            <a:r>
              <a:rPr lang="en-US" dirty="0"/>
              <a:t>Tanzania, 1995 study</a:t>
            </a:r>
          </a:p>
          <a:p>
            <a:pPr lvl="1"/>
            <a:r>
              <a:rPr lang="en-US" dirty="0"/>
              <a:t>Sweetpotato produced by women for home consumption</a:t>
            </a:r>
          </a:p>
          <a:p>
            <a:pPr lvl="1"/>
            <a:r>
              <a:rPr lang="en-US" dirty="0"/>
              <a:t>Women also obtained planting material, picked suitable land for planting and sold vines for fodder.</a:t>
            </a:r>
          </a:p>
          <a:p>
            <a:pPr lvl="1"/>
            <a:r>
              <a:rPr lang="en-GB" dirty="0"/>
              <a:t>Where commercialised sweetpotato production was common, m</a:t>
            </a:r>
            <a:r>
              <a:rPr lang="en-US" dirty="0"/>
              <a:t>en have become more actively involved in production and marketing.</a:t>
            </a:r>
          </a:p>
          <a:p>
            <a:r>
              <a:rPr lang="en-US" dirty="0"/>
              <a:t>Tanzania, 2012 study</a:t>
            </a:r>
          </a:p>
          <a:p>
            <a:pPr lvl="1"/>
            <a:r>
              <a:rPr lang="en-US" dirty="0"/>
              <a:t>In parts of Tanzania men are becoming increasing interested and involved in production.</a:t>
            </a:r>
          </a:p>
          <a:p>
            <a:pPr lvl="1"/>
            <a:r>
              <a:rPr lang="en-GB" dirty="0"/>
              <a:t>Men started contributing more labour and working together with their wives on sweetpotato fields.</a:t>
            </a:r>
            <a:endParaRPr lang="en-US" dirty="0"/>
          </a:p>
        </p:txBody>
      </p:sp>
      <p:sp>
        <p:nvSpPr>
          <p:cNvPr id="3" name="Slide Number Placeholder 2">
            <a:extLst>
              <a:ext uri="{FF2B5EF4-FFF2-40B4-BE49-F238E27FC236}">
                <a16:creationId xmlns:a16="http://schemas.microsoft.com/office/drawing/2014/main" id="{1BDA9EC8-BF8C-46FB-BA27-88EA43406908}"/>
              </a:ext>
            </a:extLst>
          </p:cNvPr>
          <p:cNvSpPr>
            <a:spLocks noGrp="1"/>
          </p:cNvSpPr>
          <p:nvPr>
            <p:ph type="sldNum" sz="quarter" idx="10"/>
          </p:nvPr>
        </p:nvSpPr>
        <p:spPr/>
        <p:txBody>
          <a:bodyPr/>
          <a:lstStyle/>
          <a:p>
            <a:fld id="{F8E5FEAE-2393-4031-B909-DB31E3BE2612}" type="slidenum">
              <a:rPr lang="en-US" smtClean="0"/>
              <a:t>26</a:t>
            </a:fld>
            <a:endParaRPr lang="en-US" dirty="0"/>
          </a:p>
        </p:txBody>
      </p:sp>
      <p:sp>
        <p:nvSpPr>
          <p:cNvPr id="4" name="Title 3">
            <a:extLst>
              <a:ext uri="{FF2B5EF4-FFF2-40B4-BE49-F238E27FC236}">
                <a16:creationId xmlns:a16="http://schemas.microsoft.com/office/drawing/2014/main" id="{44F97A3D-A7EF-4C05-AEA8-8BD7479D7E82}"/>
              </a:ext>
            </a:extLst>
          </p:cNvPr>
          <p:cNvSpPr>
            <a:spLocks noGrp="1"/>
          </p:cNvSpPr>
          <p:nvPr>
            <p:ph type="title"/>
          </p:nvPr>
        </p:nvSpPr>
        <p:spPr>
          <a:xfrm>
            <a:off x="628650" y="365127"/>
            <a:ext cx="8184046" cy="590838"/>
          </a:xfrm>
        </p:spPr>
        <p:txBody>
          <a:bodyPr/>
          <a:lstStyle/>
          <a:p>
            <a:r>
              <a:rPr lang="en-US" dirty="0"/>
              <a:t>Gender Roles Changing Over the Years</a:t>
            </a:r>
          </a:p>
        </p:txBody>
      </p:sp>
    </p:spTree>
    <p:extLst>
      <p:ext uri="{BB962C8B-B14F-4D97-AF65-F5344CB8AC3E}">
        <p14:creationId xmlns:p14="http://schemas.microsoft.com/office/powerpoint/2010/main" val="31592770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F3C023F-69CD-40A4-ACF4-C7479E5A1931}"/>
              </a:ext>
            </a:extLst>
          </p:cNvPr>
          <p:cNvSpPr>
            <a:spLocks noGrp="1"/>
          </p:cNvSpPr>
          <p:nvPr>
            <p:ph idx="1"/>
          </p:nvPr>
        </p:nvSpPr>
        <p:spPr/>
        <p:txBody>
          <a:bodyPr/>
          <a:lstStyle/>
          <a:p>
            <a:r>
              <a:rPr lang="en-US" dirty="0">
                <a:highlight>
                  <a:srgbClr val="FFFFFF"/>
                </a:highlight>
              </a:rPr>
              <a:t>Parts of SSA, some crops are considered “male” and others “female”, though categories can fluctuate.</a:t>
            </a:r>
          </a:p>
          <a:p>
            <a:r>
              <a:rPr lang="en-US" dirty="0">
                <a:highlight>
                  <a:srgbClr val="FFFFFF"/>
                </a:highlight>
              </a:rPr>
              <a:t>Intercropping means that sometimes men and women will work different crops in the same field.</a:t>
            </a:r>
          </a:p>
          <a:p>
            <a:pPr lvl="1"/>
            <a:r>
              <a:rPr lang="en-US" dirty="0">
                <a:highlight>
                  <a:srgbClr val="FFFFFF"/>
                </a:highlight>
              </a:rPr>
              <a:t>Men often grow maize</a:t>
            </a:r>
          </a:p>
          <a:p>
            <a:pPr lvl="1"/>
            <a:r>
              <a:rPr lang="en-US" dirty="0">
                <a:highlight>
                  <a:srgbClr val="FFFFFF"/>
                </a:highlight>
              </a:rPr>
              <a:t>Women tend to grow sweetpotato</a:t>
            </a:r>
          </a:p>
          <a:p>
            <a:endParaRPr lang="en-US" dirty="0">
              <a:highlight>
                <a:srgbClr val="FFFFFF"/>
              </a:highlight>
            </a:endParaRPr>
          </a:p>
        </p:txBody>
      </p:sp>
      <p:sp>
        <p:nvSpPr>
          <p:cNvPr id="3" name="Slide Number Placeholder 2">
            <a:extLst>
              <a:ext uri="{FF2B5EF4-FFF2-40B4-BE49-F238E27FC236}">
                <a16:creationId xmlns:a16="http://schemas.microsoft.com/office/drawing/2014/main" id="{3A9F0918-1545-4728-953D-3D3BCBCAD142}"/>
              </a:ext>
            </a:extLst>
          </p:cNvPr>
          <p:cNvSpPr>
            <a:spLocks noGrp="1"/>
          </p:cNvSpPr>
          <p:nvPr>
            <p:ph type="sldNum" sz="quarter" idx="10"/>
          </p:nvPr>
        </p:nvSpPr>
        <p:spPr/>
        <p:txBody>
          <a:bodyPr/>
          <a:lstStyle/>
          <a:p>
            <a:fld id="{F8E5FEAE-2393-4031-B909-DB31E3BE2612}" type="slidenum">
              <a:rPr lang="en-US" smtClean="0"/>
              <a:t>27</a:t>
            </a:fld>
            <a:endParaRPr lang="en-US" dirty="0"/>
          </a:p>
        </p:txBody>
      </p:sp>
      <p:sp>
        <p:nvSpPr>
          <p:cNvPr id="4" name="Title 3">
            <a:extLst>
              <a:ext uri="{FF2B5EF4-FFF2-40B4-BE49-F238E27FC236}">
                <a16:creationId xmlns:a16="http://schemas.microsoft.com/office/drawing/2014/main" id="{8646DA93-FCDA-46A2-908A-4C056BBEC1D7}"/>
              </a:ext>
            </a:extLst>
          </p:cNvPr>
          <p:cNvSpPr>
            <a:spLocks noGrp="1"/>
          </p:cNvSpPr>
          <p:nvPr>
            <p:ph type="title"/>
          </p:nvPr>
        </p:nvSpPr>
        <p:spPr/>
        <p:txBody>
          <a:bodyPr/>
          <a:lstStyle/>
          <a:p>
            <a:r>
              <a:rPr lang="en-US" dirty="0"/>
              <a:t>Growing Crops by Gender</a:t>
            </a:r>
          </a:p>
        </p:txBody>
      </p:sp>
    </p:spTree>
    <p:extLst>
      <p:ext uri="{BB962C8B-B14F-4D97-AF65-F5344CB8AC3E}">
        <p14:creationId xmlns:p14="http://schemas.microsoft.com/office/powerpoint/2010/main" val="27899675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8729BAA-0A79-4007-AECC-B680F6AA6E5F}"/>
              </a:ext>
            </a:extLst>
          </p:cNvPr>
          <p:cNvSpPr>
            <a:spLocks noGrp="1"/>
          </p:cNvSpPr>
          <p:nvPr>
            <p:ph idx="1"/>
          </p:nvPr>
        </p:nvSpPr>
        <p:spPr/>
        <p:txBody>
          <a:bodyPr/>
          <a:lstStyle/>
          <a:p>
            <a:pPr marL="514350" indent="-514350">
              <a:buFont typeface="+mj-lt"/>
              <a:buAutoNum type="arabicPeriod"/>
            </a:pPr>
            <a:r>
              <a:rPr lang="en-GB" dirty="0"/>
              <a:t>Is the farm owner the same as farm manager?</a:t>
            </a:r>
          </a:p>
          <a:p>
            <a:pPr marL="514350" indent="-514350">
              <a:buFont typeface="+mj-lt"/>
              <a:buAutoNum type="arabicPeriod"/>
            </a:pPr>
            <a:r>
              <a:rPr lang="en-GB" dirty="0"/>
              <a:t>Who is more likely to grow crops for household consumption?  For selling?</a:t>
            </a:r>
          </a:p>
        </p:txBody>
      </p:sp>
      <p:sp>
        <p:nvSpPr>
          <p:cNvPr id="3" name="Slide Number Placeholder 2">
            <a:extLst>
              <a:ext uri="{FF2B5EF4-FFF2-40B4-BE49-F238E27FC236}">
                <a16:creationId xmlns:a16="http://schemas.microsoft.com/office/drawing/2014/main" id="{F0313DDA-DBAB-4FF3-B406-18D6449A0F71}"/>
              </a:ext>
            </a:extLst>
          </p:cNvPr>
          <p:cNvSpPr>
            <a:spLocks noGrp="1"/>
          </p:cNvSpPr>
          <p:nvPr>
            <p:ph type="sldNum" sz="quarter" idx="11"/>
          </p:nvPr>
        </p:nvSpPr>
        <p:spPr/>
        <p:txBody>
          <a:bodyPr/>
          <a:lstStyle/>
          <a:p>
            <a:fld id="{F8E5FEAE-2393-4031-B909-DB31E3BE2612}" type="slidenum">
              <a:rPr lang="en-US" smtClean="0"/>
              <a:pPr/>
              <a:t>28</a:t>
            </a:fld>
            <a:endParaRPr lang="en-US" dirty="0"/>
          </a:p>
        </p:txBody>
      </p:sp>
    </p:spTree>
    <p:extLst>
      <p:ext uri="{BB962C8B-B14F-4D97-AF65-F5344CB8AC3E}">
        <p14:creationId xmlns:p14="http://schemas.microsoft.com/office/powerpoint/2010/main" val="26400130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dirty="0"/>
              <a:t>In some parts of Sub-Saharan Africa, sweetpotato farming is a men-only or women-only enterprise, while elsewhere, both sexes partake.</a:t>
            </a:r>
          </a:p>
          <a:p>
            <a:pPr lvl="0"/>
            <a:r>
              <a:rPr lang="en-US" dirty="0"/>
              <a:t>When discussing the involvement of men and women in sweetpotato farming, it is important to consider the difference between ownership, management, and labour. A man who technically owns a sweetpotato farm may leave management decisions to women.</a:t>
            </a:r>
          </a:p>
          <a:p>
            <a:pPr lvl="0"/>
            <a:r>
              <a:rPr lang="en-US" dirty="0"/>
              <a:t>In many parts of SSA, some crops are considered “male” and others “female.” But these categories can fluctuate.</a:t>
            </a:r>
          </a:p>
          <a:p>
            <a:pPr lvl="0"/>
            <a:r>
              <a:rPr lang="en-US" dirty="0"/>
              <a:t>A 1995 survey found that in some regions of Tanzania, women made most decisions and did most of the labor relating to sweetpotato. </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pPr/>
              <a:t>29</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205517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537A302-8F6B-44A2-9EB9-0E1D02CB04A7}"/>
              </a:ext>
            </a:extLst>
          </p:cNvPr>
          <p:cNvSpPr>
            <a:spLocks noGrp="1"/>
          </p:cNvSpPr>
          <p:nvPr>
            <p:ph idx="1"/>
          </p:nvPr>
        </p:nvSpPr>
        <p:spPr/>
        <p:txBody>
          <a:bodyPr/>
          <a:lstStyle/>
          <a:p>
            <a:r>
              <a:rPr lang="en-US" dirty="0"/>
              <a:t>Unless otherwise noted, all images copyrighted to International Potato Centre.</a:t>
            </a:r>
          </a:p>
          <a:p>
            <a:r>
              <a:rPr lang="en-US" b="1" dirty="0"/>
              <a:t>Attribution-NonCommercial-ShareAlike 2.0 Generic (CC BY-NC-SA 2.0).</a:t>
            </a:r>
            <a:endParaRPr lang="en-US" dirty="0"/>
          </a:p>
          <a:p>
            <a:pPr marL="0" indent="0">
              <a:buNone/>
            </a:pPr>
            <a:br>
              <a:rPr lang="en-US" dirty="0"/>
            </a:br>
            <a:endParaRPr lang="en-GB" dirty="0"/>
          </a:p>
        </p:txBody>
      </p:sp>
      <p:sp>
        <p:nvSpPr>
          <p:cNvPr id="3" name="Slide Number Placeholder 2">
            <a:extLst>
              <a:ext uri="{FF2B5EF4-FFF2-40B4-BE49-F238E27FC236}">
                <a16:creationId xmlns:a16="http://schemas.microsoft.com/office/drawing/2014/main" id="{52A67DEB-F0BC-4290-97E9-7495C080734E}"/>
              </a:ext>
            </a:extLst>
          </p:cNvPr>
          <p:cNvSpPr>
            <a:spLocks noGrp="1"/>
          </p:cNvSpPr>
          <p:nvPr>
            <p:ph type="sldNum" sz="quarter" idx="10"/>
          </p:nvPr>
        </p:nvSpPr>
        <p:spPr/>
        <p:txBody>
          <a:bodyPr/>
          <a:lstStyle/>
          <a:p>
            <a:fld id="{F8E5FEAE-2393-4031-B909-DB31E3BE2612}" type="slidenum">
              <a:rPr lang="en-US" smtClean="0"/>
              <a:t>3</a:t>
            </a:fld>
            <a:endParaRPr lang="en-US" dirty="0"/>
          </a:p>
        </p:txBody>
      </p:sp>
      <p:sp>
        <p:nvSpPr>
          <p:cNvPr id="4" name="Title 3">
            <a:extLst>
              <a:ext uri="{FF2B5EF4-FFF2-40B4-BE49-F238E27FC236}">
                <a16:creationId xmlns:a16="http://schemas.microsoft.com/office/drawing/2014/main" id="{840E7FE7-8749-4C12-B5FE-17AA2A4E52B9}"/>
              </a:ext>
            </a:extLst>
          </p:cNvPr>
          <p:cNvSpPr>
            <a:spLocks noGrp="1"/>
          </p:cNvSpPr>
          <p:nvPr>
            <p:ph type="title"/>
          </p:nvPr>
        </p:nvSpPr>
        <p:spPr/>
        <p:txBody>
          <a:bodyPr/>
          <a:lstStyle/>
          <a:p>
            <a:r>
              <a:rPr lang="en-US" dirty="0"/>
              <a:t>Legal	</a:t>
            </a:r>
            <a:endParaRPr lang="en-GB" dirty="0"/>
          </a:p>
        </p:txBody>
      </p:sp>
    </p:spTree>
    <p:extLst>
      <p:ext uri="{BB962C8B-B14F-4D97-AF65-F5344CB8AC3E}">
        <p14:creationId xmlns:p14="http://schemas.microsoft.com/office/powerpoint/2010/main" val="23973989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dirty="0"/>
              <a:t>However, by 2012, when sweetpotato growing had become more commercialized, and some crops considered “male” men were becoming difficult to grow, men were taking over sweetpotato farming.</a:t>
            </a:r>
          </a:p>
          <a:p>
            <a:pPr lvl="0"/>
            <a:r>
              <a:rPr lang="en-US" dirty="0"/>
              <a:t>Intercropping means that sometimes men and women will work different crops in the same field. </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pPr/>
              <a:t>30</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 (cont.)</a:t>
            </a:r>
          </a:p>
        </p:txBody>
      </p:sp>
    </p:spTree>
    <p:extLst>
      <p:ext uri="{BB962C8B-B14F-4D97-AF65-F5344CB8AC3E}">
        <p14:creationId xmlns:p14="http://schemas.microsoft.com/office/powerpoint/2010/main" val="41538421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31</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Constraints, Needs and Priorities of Male and Female Sweetpotato Farmers</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4</a:t>
            </a:r>
          </a:p>
          <a:p>
            <a:endParaRPr lang="en-US" dirty="0"/>
          </a:p>
        </p:txBody>
      </p:sp>
    </p:spTree>
    <p:extLst>
      <p:ext uri="{BB962C8B-B14F-4D97-AF65-F5344CB8AC3E}">
        <p14:creationId xmlns:p14="http://schemas.microsoft.com/office/powerpoint/2010/main" val="27556492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Compare the needs and priorities of men and women in sweetpotato farming.</a:t>
            </a:r>
          </a:p>
          <a:p>
            <a:pPr lvl="0"/>
            <a:r>
              <a:rPr lang="en-US" dirty="0"/>
              <a:t>Describe examples of women experiencing increased constraints as sweetpotato growers.</a:t>
            </a:r>
          </a:p>
          <a:p>
            <a:pPr lvl="0"/>
            <a:r>
              <a:rPr lang="en-US" dirty="0"/>
              <a:t>Compare male concerns and female concerns about sweetpotato varietal characteristics.</a:t>
            </a:r>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pPr/>
              <a:t>32</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41706121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7EE88C2-7A00-4627-B421-7ACD250800DC}"/>
              </a:ext>
            </a:extLst>
          </p:cNvPr>
          <p:cNvSpPr>
            <a:spLocks noGrp="1"/>
          </p:cNvSpPr>
          <p:nvPr>
            <p:ph idx="1"/>
          </p:nvPr>
        </p:nvSpPr>
        <p:spPr/>
        <p:txBody>
          <a:bodyPr/>
          <a:lstStyle/>
          <a:p>
            <a:r>
              <a:rPr lang="en-US" dirty="0"/>
              <a:t>Men and women have different household roles and responsibilities.</a:t>
            </a:r>
          </a:p>
          <a:p>
            <a:r>
              <a:rPr lang="en-US" dirty="0"/>
              <a:t>Unequal access to assets, resources, opportunities</a:t>
            </a:r>
          </a:p>
          <a:p>
            <a:r>
              <a:rPr lang="en-US" dirty="0"/>
              <a:t>Face different constraints, have different needs and priorities.</a:t>
            </a:r>
          </a:p>
          <a:p>
            <a:r>
              <a:rPr lang="en-US" dirty="0"/>
              <a:t>Due to subordinate social position, women are unable to control male labour.</a:t>
            </a:r>
          </a:p>
          <a:p>
            <a:r>
              <a:rPr lang="en-US" dirty="0">
                <a:highlight>
                  <a:srgbClr val="FFFFFF"/>
                </a:highlight>
              </a:rPr>
              <a:t>Men often own the land and therefore have access to larger sweetpotato plots to work. Women must rely on men to borrow land and access resources.</a:t>
            </a:r>
          </a:p>
          <a:p>
            <a:r>
              <a:rPr lang="en-US" dirty="0">
                <a:highlight>
                  <a:srgbClr val="FFFFFF"/>
                </a:highlight>
              </a:rPr>
              <a:t>Factors such as age and community status also affect individuals’ access to resources.</a:t>
            </a:r>
          </a:p>
        </p:txBody>
      </p:sp>
      <p:sp>
        <p:nvSpPr>
          <p:cNvPr id="3" name="Slide Number Placeholder 2">
            <a:extLst>
              <a:ext uri="{FF2B5EF4-FFF2-40B4-BE49-F238E27FC236}">
                <a16:creationId xmlns:a16="http://schemas.microsoft.com/office/drawing/2014/main" id="{AF8483AD-838F-4BB2-8514-35CF40870F30}"/>
              </a:ext>
            </a:extLst>
          </p:cNvPr>
          <p:cNvSpPr>
            <a:spLocks noGrp="1"/>
          </p:cNvSpPr>
          <p:nvPr>
            <p:ph type="sldNum" sz="quarter" idx="10"/>
          </p:nvPr>
        </p:nvSpPr>
        <p:spPr/>
        <p:txBody>
          <a:bodyPr/>
          <a:lstStyle/>
          <a:p>
            <a:fld id="{F8E5FEAE-2393-4031-B909-DB31E3BE2612}" type="slidenum">
              <a:rPr lang="en-US" smtClean="0"/>
              <a:t>33</a:t>
            </a:fld>
            <a:endParaRPr lang="en-US" dirty="0"/>
          </a:p>
        </p:txBody>
      </p:sp>
      <p:sp>
        <p:nvSpPr>
          <p:cNvPr id="4" name="Title 3">
            <a:extLst>
              <a:ext uri="{FF2B5EF4-FFF2-40B4-BE49-F238E27FC236}">
                <a16:creationId xmlns:a16="http://schemas.microsoft.com/office/drawing/2014/main" id="{ECFFDEEA-2EF8-4145-BA03-32916ABA886D}"/>
              </a:ext>
            </a:extLst>
          </p:cNvPr>
          <p:cNvSpPr>
            <a:spLocks noGrp="1"/>
          </p:cNvSpPr>
          <p:nvPr>
            <p:ph type="title"/>
          </p:nvPr>
        </p:nvSpPr>
        <p:spPr/>
        <p:txBody>
          <a:bodyPr/>
          <a:lstStyle/>
          <a:p>
            <a:r>
              <a:rPr lang="en-US" dirty="0"/>
              <a:t>Roles and Responsibilities </a:t>
            </a:r>
          </a:p>
        </p:txBody>
      </p:sp>
    </p:spTree>
    <p:extLst>
      <p:ext uri="{BB962C8B-B14F-4D97-AF65-F5344CB8AC3E}">
        <p14:creationId xmlns:p14="http://schemas.microsoft.com/office/powerpoint/2010/main" val="25481861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87FABD9-83A2-4591-AEBB-3C9341AEAD8D}"/>
              </a:ext>
            </a:extLst>
          </p:cNvPr>
          <p:cNvSpPr>
            <a:spLocks noGrp="1"/>
          </p:cNvSpPr>
          <p:nvPr>
            <p:ph type="sldNum" sz="quarter" idx="10"/>
          </p:nvPr>
        </p:nvSpPr>
        <p:spPr/>
        <p:txBody>
          <a:bodyPr/>
          <a:lstStyle/>
          <a:p>
            <a:fld id="{F8E5FEAE-2393-4031-B909-DB31E3BE2612}" type="slidenum">
              <a:rPr lang="en-US" smtClean="0"/>
              <a:pPr/>
              <a:t>34</a:t>
            </a:fld>
            <a:endParaRPr lang="en-US" dirty="0"/>
          </a:p>
        </p:txBody>
      </p:sp>
      <p:sp>
        <p:nvSpPr>
          <p:cNvPr id="4" name="Title 3">
            <a:extLst>
              <a:ext uri="{FF2B5EF4-FFF2-40B4-BE49-F238E27FC236}">
                <a16:creationId xmlns:a16="http://schemas.microsoft.com/office/drawing/2014/main" id="{3EBC0A60-2D30-4E62-9943-C6B7B953AC20}"/>
              </a:ext>
            </a:extLst>
          </p:cNvPr>
          <p:cNvSpPr>
            <a:spLocks noGrp="1"/>
          </p:cNvSpPr>
          <p:nvPr>
            <p:ph type="title"/>
          </p:nvPr>
        </p:nvSpPr>
        <p:spPr/>
        <p:txBody>
          <a:bodyPr/>
          <a:lstStyle/>
          <a:p>
            <a:r>
              <a:rPr lang="en-US" dirty="0"/>
              <a:t>Gender Varietal Characteristics</a:t>
            </a:r>
          </a:p>
        </p:txBody>
      </p:sp>
      <p:sp>
        <p:nvSpPr>
          <p:cNvPr id="2" name="Content Placeholder 1">
            <a:extLst>
              <a:ext uri="{FF2B5EF4-FFF2-40B4-BE49-F238E27FC236}">
                <a16:creationId xmlns:a16="http://schemas.microsoft.com/office/drawing/2014/main" id="{1998C79B-D7C6-4C03-B5C2-F8742D4D7280}"/>
              </a:ext>
            </a:extLst>
          </p:cNvPr>
          <p:cNvSpPr>
            <a:spLocks noGrp="1"/>
          </p:cNvSpPr>
          <p:nvPr>
            <p:ph idx="11"/>
          </p:nvPr>
        </p:nvSpPr>
        <p:spPr>
          <a:xfrm>
            <a:off x="5563394" y="1466850"/>
            <a:ext cx="3408328" cy="4572000"/>
          </a:xfrm>
        </p:spPr>
        <p:txBody>
          <a:bodyPr/>
          <a:lstStyle/>
          <a:p>
            <a:r>
              <a:rPr lang="en-US" sz="2200" dirty="0"/>
              <a:t>Both are concerned with:</a:t>
            </a:r>
          </a:p>
          <a:p>
            <a:pPr lvl="1"/>
            <a:r>
              <a:rPr lang="en-US" dirty="0"/>
              <a:t>Root yields and size</a:t>
            </a:r>
          </a:p>
          <a:p>
            <a:pPr lvl="1"/>
            <a:r>
              <a:rPr lang="en-US" dirty="0"/>
              <a:t>Disease and pest resistance</a:t>
            </a:r>
          </a:p>
          <a:p>
            <a:pPr lvl="1"/>
            <a:r>
              <a:rPr lang="en-US" dirty="0"/>
              <a:t>Drought tolerance</a:t>
            </a:r>
          </a:p>
          <a:p>
            <a:r>
              <a:rPr lang="en-US" sz="2200" dirty="0"/>
              <a:t>Women are more concerned with cooking qualities, taste, dry matter content.</a:t>
            </a:r>
          </a:p>
          <a:p>
            <a:r>
              <a:rPr lang="en-US" sz="2200" dirty="0"/>
              <a:t>Men are more concerned with market-related characteristics.</a:t>
            </a:r>
          </a:p>
        </p:txBody>
      </p:sp>
      <p:pic>
        <p:nvPicPr>
          <p:cNvPr id="3074" name="Picture 2" descr="https://lh6.googleusercontent.com/4e67jZHiyCzLQdA3DhAAvfhmiKDr1ovEn9JsMrh91vBYXsbpdPY-3zb4nntakp3HeqALeRU4Gr_pSJzTokYjPHMXKkeQwgReMO_HUisUtoz56K5_j5L9I3Lx_r9HLtAKbvx4n7Cv">
            <a:extLst>
              <a:ext uri="{FF2B5EF4-FFF2-40B4-BE49-F238E27FC236}">
                <a16:creationId xmlns:a16="http://schemas.microsoft.com/office/drawing/2014/main" id="{EF4FBD83-C8BA-4049-BB49-6DF7F3A58B3E}"/>
              </a:ext>
            </a:extLst>
          </p:cNvPr>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8837" r="1883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420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1B404EB-F680-4D04-8790-C5CFFCB632A2}"/>
              </a:ext>
            </a:extLst>
          </p:cNvPr>
          <p:cNvSpPr>
            <a:spLocks noGrp="1"/>
          </p:cNvSpPr>
          <p:nvPr>
            <p:ph idx="1"/>
          </p:nvPr>
        </p:nvSpPr>
        <p:spPr/>
        <p:txBody>
          <a:bodyPr/>
          <a:lstStyle/>
          <a:p>
            <a:pPr marL="514350" indent="-514350">
              <a:buFont typeface="+mj-lt"/>
              <a:buAutoNum type="arabicPeriod"/>
            </a:pPr>
            <a:r>
              <a:rPr lang="en-GB" dirty="0"/>
              <a:t>What characteristics are more important to women?  Men?</a:t>
            </a:r>
          </a:p>
          <a:p>
            <a:pPr marL="514350" indent="-514350">
              <a:buFont typeface="+mj-lt"/>
              <a:buAutoNum type="arabicPeriod"/>
            </a:pPr>
            <a:r>
              <a:rPr lang="en-GB" dirty="0"/>
              <a:t>Besides gender, what else might affect access to resources?</a:t>
            </a:r>
          </a:p>
        </p:txBody>
      </p:sp>
      <p:sp>
        <p:nvSpPr>
          <p:cNvPr id="3" name="Slide Number Placeholder 2">
            <a:extLst>
              <a:ext uri="{FF2B5EF4-FFF2-40B4-BE49-F238E27FC236}">
                <a16:creationId xmlns:a16="http://schemas.microsoft.com/office/drawing/2014/main" id="{56466E6C-DABD-4C1E-BC25-91DC10B2CEA6}"/>
              </a:ext>
            </a:extLst>
          </p:cNvPr>
          <p:cNvSpPr>
            <a:spLocks noGrp="1"/>
          </p:cNvSpPr>
          <p:nvPr>
            <p:ph type="sldNum" sz="quarter" idx="11"/>
          </p:nvPr>
        </p:nvSpPr>
        <p:spPr/>
        <p:txBody>
          <a:bodyPr/>
          <a:lstStyle/>
          <a:p>
            <a:fld id="{F8E5FEAE-2393-4031-B909-DB31E3BE2612}" type="slidenum">
              <a:rPr lang="en-US" smtClean="0"/>
              <a:pPr/>
              <a:t>35</a:t>
            </a:fld>
            <a:endParaRPr lang="en-US" dirty="0"/>
          </a:p>
        </p:txBody>
      </p:sp>
    </p:spTree>
    <p:extLst>
      <p:ext uri="{BB962C8B-B14F-4D97-AF65-F5344CB8AC3E}">
        <p14:creationId xmlns:p14="http://schemas.microsoft.com/office/powerpoint/2010/main" val="9771295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dirty="0"/>
              <a:t>Men and women generally have different roles and privileges in various regions of Sub-Saharan Africa and therefore do not experience sweetpotato farming in the same way.</a:t>
            </a:r>
          </a:p>
          <a:p>
            <a:pPr lvl="0"/>
            <a:r>
              <a:rPr lang="en-US" dirty="0"/>
              <a:t>For example, in Nasarawa State, Nigeria, men own the land and therefore have access to larger sweetpotato plots to work, as women must rely on men to borrow land and access resources.</a:t>
            </a:r>
          </a:p>
          <a:p>
            <a:pPr lvl="0"/>
            <a:r>
              <a:rPr lang="en-US" dirty="0"/>
              <a:t>Factors such as age and community status also affect individuals’ access to resources.</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pPr/>
              <a:t>36</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40548548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37</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Best Practice for Incorporating Gender in Sweetpotato Programs</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5</a:t>
            </a:r>
          </a:p>
          <a:p>
            <a:endParaRPr lang="en-US" dirty="0"/>
          </a:p>
        </p:txBody>
      </p:sp>
    </p:spTree>
    <p:extLst>
      <p:ext uri="{BB962C8B-B14F-4D97-AF65-F5344CB8AC3E}">
        <p14:creationId xmlns:p14="http://schemas.microsoft.com/office/powerpoint/2010/main" val="1511479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GB" dirty="0">
                <a:highlight>
                  <a:srgbClr val="FFFFFF"/>
                </a:highlight>
              </a:rPr>
              <a:t>Describe best practices for studying local gender issues prior to beginning sweetpotato programs.</a:t>
            </a:r>
          </a:p>
          <a:p>
            <a:pPr lvl="0"/>
            <a:r>
              <a:rPr lang="en-GB" dirty="0">
                <a:highlight>
                  <a:srgbClr val="FFFFFF"/>
                </a:highlight>
              </a:rPr>
              <a:t>List the areas of sweetpotato growing that should receive gender analysis.</a:t>
            </a:r>
          </a:p>
          <a:p>
            <a:pPr lvl="0"/>
            <a:r>
              <a:rPr lang="en-GB" dirty="0">
                <a:highlight>
                  <a:srgbClr val="FFFFFF"/>
                </a:highlight>
              </a:rPr>
              <a:t>Describe the power, education, and access differences that may exist between groups in the same community.</a:t>
            </a:r>
          </a:p>
          <a:p>
            <a:pPr lvl="0"/>
            <a:r>
              <a:rPr lang="en-GB" dirty="0">
                <a:highlight>
                  <a:srgbClr val="FFFFFF"/>
                </a:highlight>
              </a:rPr>
              <a:t>Name and describe areas and practices that can be altered to make sweetpotato programs more inclusive for women, young and old people, the poor, and the community as a whole.</a:t>
            </a:r>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t>38</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39868675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26A5185-B69F-4C05-BD96-B0A2C2FA9300}"/>
              </a:ext>
            </a:extLst>
          </p:cNvPr>
          <p:cNvSpPr>
            <a:spLocks noGrp="1"/>
          </p:cNvSpPr>
          <p:nvPr>
            <p:ph idx="1"/>
          </p:nvPr>
        </p:nvSpPr>
        <p:spPr/>
        <p:txBody>
          <a:bodyPr/>
          <a:lstStyle/>
          <a:p>
            <a:endParaRPr lang="en-US" dirty="0"/>
          </a:p>
          <a:p>
            <a:r>
              <a:rPr lang="en-US" dirty="0">
                <a:highlight>
                  <a:srgbClr val="FFFFFF"/>
                </a:highlight>
              </a:rPr>
              <a:t>Sweetpotato program facilitators should carry out a gender situation analysis prior to beginning programming.</a:t>
            </a:r>
          </a:p>
          <a:p>
            <a:r>
              <a:rPr lang="en-US" dirty="0">
                <a:highlight>
                  <a:srgbClr val="FFFFFF"/>
                </a:highlight>
              </a:rPr>
              <a:t>Analysis should include: </a:t>
            </a:r>
          </a:p>
          <a:p>
            <a:pPr lvl="1"/>
            <a:r>
              <a:rPr lang="en-US" dirty="0">
                <a:highlight>
                  <a:srgbClr val="FFFFFF"/>
                </a:highlight>
              </a:rPr>
              <a:t>Roles and responsibilities in agriculture</a:t>
            </a:r>
          </a:p>
          <a:p>
            <a:pPr lvl="1"/>
            <a:r>
              <a:rPr lang="en-US" dirty="0">
                <a:highlight>
                  <a:srgbClr val="FFFFFF"/>
                </a:highlight>
              </a:rPr>
              <a:t>Access to land and other resources</a:t>
            </a:r>
          </a:p>
          <a:p>
            <a:pPr lvl="1"/>
            <a:r>
              <a:rPr lang="en-US" dirty="0">
                <a:highlight>
                  <a:srgbClr val="FFFFFF"/>
                </a:highlight>
              </a:rPr>
              <a:t>Role of sweetpotato in food security and family income</a:t>
            </a:r>
          </a:p>
          <a:p>
            <a:pPr lvl="1"/>
            <a:r>
              <a:rPr lang="en-US" dirty="0">
                <a:highlight>
                  <a:srgbClr val="FFFFFF"/>
                </a:highlight>
              </a:rPr>
              <a:t>Power in household</a:t>
            </a:r>
          </a:p>
          <a:p>
            <a:pPr lvl="1"/>
            <a:r>
              <a:rPr lang="en-US" dirty="0">
                <a:highlight>
                  <a:srgbClr val="FFFFFF"/>
                </a:highlight>
              </a:rPr>
              <a:t>Gender differences in knowledge</a:t>
            </a:r>
          </a:p>
          <a:p>
            <a:r>
              <a:rPr lang="en-US" dirty="0">
                <a:highlight>
                  <a:srgbClr val="FFFFFF"/>
                </a:highlight>
              </a:rPr>
              <a:t>Information gathered through group and individual interviews, using participatory tools tailored to rural areas.</a:t>
            </a:r>
          </a:p>
          <a:p>
            <a:r>
              <a:rPr lang="en-US" dirty="0">
                <a:highlight>
                  <a:srgbClr val="FFFFFF"/>
                </a:highlight>
              </a:rPr>
              <a:t>Targeting should not exclude women. If appropriate, use gender quotas.</a:t>
            </a:r>
          </a:p>
          <a:p>
            <a:pPr lvl="1"/>
            <a:endParaRPr lang="en-US" dirty="0"/>
          </a:p>
        </p:txBody>
      </p:sp>
      <p:sp>
        <p:nvSpPr>
          <p:cNvPr id="3" name="Slide Number Placeholder 2">
            <a:extLst>
              <a:ext uri="{FF2B5EF4-FFF2-40B4-BE49-F238E27FC236}">
                <a16:creationId xmlns:a16="http://schemas.microsoft.com/office/drawing/2014/main" id="{8AA4D63B-3761-485C-9EEC-8D5EDCE2F6DA}"/>
              </a:ext>
            </a:extLst>
          </p:cNvPr>
          <p:cNvSpPr>
            <a:spLocks noGrp="1"/>
          </p:cNvSpPr>
          <p:nvPr>
            <p:ph type="sldNum" sz="quarter" idx="10"/>
          </p:nvPr>
        </p:nvSpPr>
        <p:spPr/>
        <p:txBody>
          <a:bodyPr/>
          <a:lstStyle/>
          <a:p>
            <a:fld id="{F8E5FEAE-2393-4031-B909-DB31E3BE2612}" type="slidenum">
              <a:rPr lang="en-US" smtClean="0"/>
              <a:t>39</a:t>
            </a:fld>
            <a:endParaRPr lang="en-US" dirty="0"/>
          </a:p>
        </p:txBody>
      </p:sp>
      <p:sp>
        <p:nvSpPr>
          <p:cNvPr id="4" name="Title 3">
            <a:extLst>
              <a:ext uri="{FF2B5EF4-FFF2-40B4-BE49-F238E27FC236}">
                <a16:creationId xmlns:a16="http://schemas.microsoft.com/office/drawing/2014/main" id="{2D373884-A3C5-4DC2-874E-CDF8B2046C78}"/>
              </a:ext>
            </a:extLst>
          </p:cNvPr>
          <p:cNvSpPr>
            <a:spLocks noGrp="1"/>
          </p:cNvSpPr>
          <p:nvPr>
            <p:ph type="title"/>
          </p:nvPr>
        </p:nvSpPr>
        <p:spPr/>
        <p:txBody>
          <a:bodyPr/>
          <a:lstStyle/>
          <a:p>
            <a:r>
              <a:rPr lang="en-US" dirty="0"/>
              <a:t>Incorporating Gender in Sweetpotato Programs: Startup and Targeting</a:t>
            </a:r>
          </a:p>
        </p:txBody>
      </p:sp>
    </p:spTree>
    <p:extLst>
      <p:ext uri="{BB962C8B-B14F-4D97-AF65-F5344CB8AC3E}">
        <p14:creationId xmlns:p14="http://schemas.microsoft.com/office/powerpoint/2010/main" val="38479122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54AEF65-7AFB-4B8E-91D1-F14B73B8E3C2}"/>
              </a:ext>
            </a:extLst>
          </p:cNvPr>
          <p:cNvSpPr>
            <a:spLocks noGrp="1"/>
          </p:cNvSpPr>
          <p:nvPr>
            <p:ph type="title"/>
          </p:nvPr>
        </p:nvSpPr>
        <p:spPr>
          <a:xfrm>
            <a:off x="284511" y="4379123"/>
            <a:ext cx="8574978" cy="1198333"/>
          </a:xfrm>
        </p:spPr>
        <p:txBody>
          <a:bodyPr/>
          <a:lstStyle/>
          <a:p>
            <a:r>
              <a:rPr lang="en-US" sz="3600" dirty="0"/>
              <a:t>Everything You Ever Wanted to Know About Sweetpotato</a:t>
            </a:r>
          </a:p>
        </p:txBody>
      </p:sp>
      <p:sp>
        <p:nvSpPr>
          <p:cNvPr id="5" name="Subtitle 4">
            <a:extLst>
              <a:ext uri="{FF2B5EF4-FFF2-40B4-BE49-F238E27FC236}">
                <a16:creationId xmlns:a16="http://schemas.microsoft.com/office/drawing/2014/main" id="{E4315D42-7402-4999-AD0A-33CEF5410465}"/>
              </a:ext>
            </a:extLst>
          </p:cNvPr>
          <p:cNvSpPr>
            <a:spLocks noGrp="1"/>
          </p:cNvSpPr>
          <p:nvPr>
            <p:ph type="subTitle" idx="1"/>
          </p:nvPr>
        </p:nvSpPr>
        <p:spPr>
          <a:xfrm>
            <a:off x="2001489" y="5453631"/>
            <a:ext cx="6858000" cy="512184"/>
          </a:xfrm>
        </p:spPr>
        <p:txBody>
          <a:bodyPr/>
          <a:lstStyle/>
          <a:p>
            <a:r>
              <a:rPr lang="en-GB" b="1" dirty="0"/>
              <a:t>Topic 11: Gender and Diversity Aspects</a:t>
            </a:r>
          </a:p>
          <a:p>
            <a:endParaRPr lang="en-US" dirty="0"/>
          </a:p>
        </p:txBody>
      </p:sp>
    </p:spTree>
    <p:extLst>
      <p:ext uri="{BB962C8B-B14F-4D97-AF65-F5344CB8AC3E}">
        <p14:creationId xmlns:p14="http://schemas.microsoft.com/office/powerpoint/2010/main" val="14470731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26A5185-B69F-4C05-BD96-B0A2C2FA9300}"/>
              </a:ext>
            </a:extLst>
          </p:cNvPr>
          <p:cNvSpPr>
            <a:spLocks noGrp="1"/>
          </p:cNvSpPr>
          <p:nvPr>
            <p:ph idx="1"/>
          </p:nvPr>
        </p:nvSpPr>
        <p:spPr/>
        <p:txBody>
          <a:bodyPr/>
          <a:lstStyle/>
          <a:p>
            <a:endParaRPr lang="en-US" dirty="0"/>
          </a:p>
          <a:p>
            <a:r>
              <a:rPr lang="en-US" dirty="0">
                <a:highlight>
                  <a:srgbClr val="FFFFFF"/>
                </a:highlight>
              </a:rPr>
              <a:t>Ensure women have access to resources they need to participate, e.g. by providing credit</a:t>
            </a:r>
          </a:p>
          <a:p>
            <a:r>
              <a:rPr lang="en-US" dirty="0">
                <a:highlight>
                  <a:srgbClr val="FFFFFF"/>
                </a:highlight>
              </a:rPr>
              <a:t>Use gender-neutral language and promote program in ways that clarify benefits for both men and women.</a:t>
            </a:r>
          </a:p>
          <a:p>
            <a:r>
              <a:rPr lang="en-US" dirty="0">
                <a:highlight>
                  <a:srgbClr val="FFFFFF"/>
                </a:highlight>
              </a:rPr>
              <a:t>Explore communication strategies with all genders, income levels, and age groups.</a:t>
            </a:r>
          </a:p>
          <a:p>
            <a:pPr lvl="0"/>
            <a:r>
              <a:rPr lang="en-US" dirty="0">
                <a:highlight>
                  <a:srgbClr val="FFFFFF"/>
                </a:highlight>
              </a:rPr>
              <a:t>Setting class times, facilitators should consider women’s childcare needs and all community members’ scheduling needs.</a:t>
            </a:r>
          </a:p>
          <a:p>
            <a:r>
              <a:rPr lang="en-US" dirty="0">
                <a:highlight>
                  <a:srgbClr val="FFFFFF"/>
                </a:highlight>
              </a:rPr>
              <a:t>Measures should be taken to ensure young people can also participate.</a:t>
            </a:r>
          </a:p>
        </p:txBody>
      </p:sp>
      <p:sp>
        <p:nvSpPr>
          <p:cNvPr id="3" name="Slide Number Placeholder 2">
            <a:extLst>
              <a:ext uri="{FF2B5EF4-FFF2-40B4-BE49-F238E27FC236}">
                <a16:creationId xmlns:a16="http://schemas.microsoft.com/office/drawing/2014/main" id="{8AA4D63B-3761-485C-9EEC-8D5EDCE2F6DA}"/>
              </a:ext>
            </a:extLst>
          </p:cNvPr>
          <p:cNvSpPr>
            <a:spLocks noGrp="1"/>
          </p:cNvSpPr>
          <p:nvPr>
            <p:ph type="sldNum" sz="quarter" idx="10"/>
          </p:nvPr>
        </p:nvSpPr>
        <p:spPr/>
        <p:txBody>
          <a:bodyPr/>
          <a:lstStyle/>
          <a:p>
            <a:fld id="{F8E5FEAE-2393-4031-B909-DB31E3BE2612}" type="slidenum">
              <a:rPr lang="en-US" smtClean="0"/>
              <a:t>40</a:t>
            </a:fld>
            <a:endParaRPr lang="en-US" dirty="0"/>
          </a:p>
        </p:txBody>
      </p:sp>
      <p:sp>
        <p:nvSpPr>
          <p:cNvPr id="4" name="Title 3">
            <a:extLst>
              <a:ext uri="{FF2B5EF4-FFF2-40B4-BE49-F238E27FC236}">
                <a16:creationId xmlns:a16="http://schemas.microsoft.com/office/drawing/2014/main" id="{2D373884-A3C5-4DC2-874E-CDF8B2046C78}"/>
              </a:ext>
            </a:extLst>
          </p:cNvPr>
          <p:cNvSpPr>
            <a:spLocks noGrp="1"/>
          </p:cNvSpPr>
          <p:nvPr>
            <p:ph type="title"/>
          </p:nvPr>
        </p:nvSpPr>
        <p:spPr/>
        <p:txBody>
          <a:bodyPr/>
          <a:lstStyle/>
          <a:p>
            <a:r>
              <a:rPr lang="en-US" dirty="0"/>
              <a:t>Incorporating Gender into Service Provision and Training</a:t>
            </a:r>
          </a:p>
        </p:txBody>
      </p:sp>
    </p:spTree>
    <p:extLst>
      <p:ext uri="{BB962C8B-B14F-4D97-AF65-F5344CB8AC3E}">
        <p14:creationId xmlns:p14="http://schemas.microsoft.com/office/powerpoint/2010/main" val="37187113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D188411-5FB8-4067-A13E-CD4301017DEC}"/>
              </a:ext>
            </a:extLst>
          </p:cNvPr>
          <p:cNvSpPr>
            <a:spLocks noGrp="1"/>
          </p:cNvSpPr>
          <p:nvPr>
            <p:ph idx="1"/>
          </p:nvPr>
        </p:nvSpPr>
        <p:spPr/>
        <p:txBody>
          <a:bodyPr/>
          <a:lstStyle/>
          <a:p>
            <a:endParaRPr lang="en-US" dirty="0"/>
          </a:p>
          <a:p>
            <a:r>
              <a:rPr lang="en-US" dirty="0"/>
              <a:t>Understand gender roles and responsibilities to decide which farmers to work with, when developing new varieties and technologies, as different genders prefer different qualities.</a:t>
            </a:r>
          </a:p>
          <a:p>
            <a:r>
              <a:rPr lang="en-US" dirty="0"/>
              <a:t>Monitor gender roles over time</a:t>
            </a:r>
          </a:p>
          <a:p>
            <a:r>
              <a:rPr lang="en-GB" dirty="0"/>
              <a:t>Use Gender situation analysis; Participatory varietal selection and evaluation involving women and men farmers and traders; Gender mapping based on interviews with key informants.</a:t>
            </a:r>
            <a:endParaRPr lang="en-US" dirty="0"/>
          </a:p>
          <a:p>
            <a:endParaRPr lang="en-US" dirty="0"/>
          </a:p>
        </p:txBody>
      </p:sp>
      <p:sp>
        <p:nvSpPr>
          <p:cNvPr id="3" name="Slide Number Placeholder 2">
            <a:extLst>
              <a:ext uri="{FF2B5EF4-FFF2-40B4-BE49-F238E27FC236}">
                <a16:creationId xmlns:a16="http://schemas.microsoft.com/office/drawing/2014/main" id="{B0DC235E-592A-423F-98B7-75CBB42546B6}"/>
              </a:ext>
            </a:extLst>
          </p:cNvPr>
          <p:cNvSpPr>
            <a:spLocks noGrp="1"/>
          </p:cNvSpPr>
          <p:nvPr>
            <p:ph type="sldNum" sz="quarter" idx="10"/>
          </p:nvPr>
        </p:nvSpPr>
        <p:spPr/>
        <p:txBody>
          <a:bodyPr/>
          <a:lstStyle/>
          <a:p>
            <a:fld id="{F8E5FEAE-2393-4031-B909-DB31E3BE2612}" type="slidenum">
              <a:rPr lang="en-US" smtClean="0"/>
              <a:t>41</a:t>
            </a:fld>
            <a:endParaRPr lang="en-US" dirty="0"/>
          </a:p>
        </p:txBody>
      </p:sp>
      <p:sp>
        <p:nvSpPr>
          <p:cNvPr id="4" name="Title 3">
            <a:extLst>
              <a:ext uri="{FF2B5EF4-FFF2-40B4-BE49-F238E27FC236}">
                <a16:creationId xmlns:a16="http://schemas.microsoft.com/office/drawing/2014/main" id="{C20379B1-AD7C-40D1-9549-0AA8BE5E171C}"/>
              </a:ext>
            </a:extLst>
          </p:cNvPr>
          <p:cNvSpPr>
            <a:spLocks noGrp="1"/>
          </p:cNvSpPr>
          <p:nvPr>
            <p:ph type="title"/>
          </p:nvPr>
        </p:nvSpPr>
        <p:spPr/>
        <p:txBody>
          <a:bodyPr/>
          <a:lstStyle/>
          <a:p>
            <a:r>
              <a:rPr lang="en-US" dirty="0"/>
              <a:t>Gender Issues in Varietal Development and Testing</a:t>
            </a:r>
          </a:p>
        </p:txBody>
      </p:sp>
    </p:spTree>
    <p:extLst>
      <p:ext uri="{BB962C8B-B14F-4D97-AF65-F5344CB8AC3E}">
        <p14:creationId xmlns:p14="http://schemas.microsoft.com/office/powerpoint/2010/main" val="16768679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E59A48-F13C-4F36-A102-0E4C3556FED7}"/>
              </a:ext>
            </a:extLst>
          </p:cNvPr>
          <p:cNvSpPr>
            <a:spLocks noGrp="1"/>
          </p:cNvSpPr>
          <p:nvPr>
            <p:ph idx="1"/>
          </p:nvPr>
        </p:nvSpPr>
        <p:spPr>
          <a:xfrm>
            <a:off x="628650" y="1457739"/>
            <a:ext cx="7886700" cy="4719224"/>
          </a:xfrm>
        </p:spPr>
        <p:txBody>
          <a:bodyPr/>
          <a:lstStyle/>
          <a:p>
            <a:pPr lvl="0"/>
            <a:r>
              <a:rPr lang="en-US" sz="2200" dirty="0">
                <a:highlight>
                  <a:srgbClr val="FFFFFF"/>
                </a:highlight>
              </a:rPr>
              <a:t>Understanding the differences between male and female farmers in planting material multiplication practices.</a:t>
            </a:r>
          </a:p>
          <a:p>
            <a:pPr lvl="0"/>
            <a:r>
              <a:rPr lang="en-GB" sz="2200" dirty="0">
                <a:highlight>
                  <a:srgbClr val="FFFFFF"/>
                </a:highlight>
              </a:rPr>
              <a:t>Gender analysis of division of labour, resource allocation, decision-making.</a:t>
            </a:r>
          </a:p>
          <a:p>
            <a:pPr lvl="0"/>
            <a:r>
              <a:rPr lang="en-GB" sz="2200" dirty="0">
                <a:highlight>
                  <a:srgbClr val="FFFFFF"/>
                </a:highlight>
              </a:rPr>
              <a:t>Exploring female and male farmers’ perceptions of qualities of a good sweetpotato vine multiplier and seed system.</a:t>
            </a:r>
          </a:p>
          <a:p>
            <a:r>
              <a:rPr lang="en-GB" sz="2200" dirty="0">
                <a:highlight>
                  <a:srgbClr val="FFFFFF"/>
                </a:highlight>
              </a:rPr>
              <a:t>Understanding what resources existing women and men multipliers use for vine conservation and multiplication.</a:t>
            </a:r>
          </a:p>
          <a:p>
            <a:r>
              <a:rPr lang="en-GB" sz="2200" dirty="0">
                <a:highlight>
                  <a:srgbClr val="FFFFFF"/>
                </a:highlight>
              </a:rPr>
              <a:t>Using a mixture of qualitative survey tools such as: checklists/ semi-structured interviews with gender disaggregated farmer focus groups and key informants, observation, calendars, field walks/ transects; and a trans-disciplinary team.</a:t>
            </a:r>
            <a:endParaRPr lang="en-US" sz="2200" dirty="0">
              <a:highlight>
                <a:srgbClr val="FFFFFF"/>
              </a:highlight>
            </a:endParaRPr>
          </a:p>
        </p:txBody>
      </p:sp>
      <p:sp>
        <p:nvSpPr>
          <p:cNvPr id="3" name="Slide Number Placeholder 2">
            <a:extLst>
              <a:ext uri="{FF2B5EF4-FFF2-40B4-BE49-F238E27FC236}">
                <a16:creationId xmlns:a16="http://schemas.microsoft.com/office/drawing/2014/main" id="{7DD587AA-DA4D-46CF-A907-F11E11EB1FE6}"/>
              </a:ext>
            </a:extLst>
          </p:cNvPr>
          <p:cNvSpPr>
            <a:spLocks noGrp="1"/>
          </p:cNvSpPr>
          <p:nvPr>
            <p:ph type="sldNum" sz="quarter" idx="10"/>
          </p:nvPr>
        </p:nvSpPr>
        <p:spPr/>
        <p:txBody>
          <a:bodyPr/>
          <a:lstStyle/>
          <a:p>
            <a:fld id="{F8E5FEAE-2393-4031-B909-DB31E3BE2612}" type="slidenum">
              <a:rPr lang="en-US" smtClean="0"/>
              <a:t>42</a:t>
            </a:fld>
            <a:endParaRPr lang="en-US" dirty="0"/>
          </a:p>
        </p:txBody>
      </p:sp>
      <p:sp>
        <p:nvSpPr>
          <p:cNvPr id="4" name="Title 3">
            <a:extLst>
              <a:ext uri="{FF2B5EF4-FFF2-40B4-BE49-F238E27FC236}">
                <a16:creationId xmlns:a16="http://schemas.microsoft.com/office/drawing/2014/main" id="{77CDC4B6-A455-4A57-86DC-F700518F3D94}"/>
              </a:ext>
            </a:extLst>
          </p:cNvPr>
          <p:cNvSpPr>
            <a:spLocks noGrp="1"/>
          </p:cNvSpPr>
          <p:nvPr>
            <p:ph type="title"/>
          </p:nvPr>
        </p:nvSpPr>
        <p:spPr/>
        <p:txBody>
          <a:bodyPr/>
          <a:lstStyle/>
          <a:p>
            <a:r>
              <a:rPr lang="en-GB" dirty="0"/>
              <a:t>Gender issues in Vine Multiplication</a:t>
            </a:r>
          </a:p>
        </p:txBody>
      </p:sp>
    </p:spTree>
    <p:extLst>
      <p:ext uri="{BB962C8B-B14F-4D97-AF65-F5344CB8AC3E}">
        <p14:creationId xmlns:p14="http://schemas.microsoft.com/office/powerpoint/2010/main" val="10402800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CAE4B2D-AB2F-4C82-A579-492AA94BF917}"/>
              </a:ext>
            </a:extLst>
          </p:cNvPr>
          <p:cNvSpPr>
            <a:spLocks noGrp="1"/>
          </p:cNvSpPr>
          <p:nvPr>
            <p:ph idx="1"/>
          </p:nvPr>
        </p:nvSpPr>
        <p:spPr>
          <a:xfrm>
            <a:off x="628650" y="1563757"/>
            <a:ext cx="7886700" cy="4613206"/>
          </a:xfrm>
        </p:spPr>
        <p:txBody>
          <a:bodyPr/>
          <a:lstStyle/>
          <a:p>
            <a:r>
              <a:rPr lang="en-GB" dirty="0"/>
              <a:t>Understanding how pest and disease control and crop management practices vary amongst different groups.</a:t>
            </a:r>
          </a:p>
          <a:p>
            <a:r>
              <a:rPr lang="en-GB" dirty="0"/>
              <a:t>Understanding who does what when, the challenged faced by different groups and different information pathways.</a:t>
            </a:r>
          </a:p>
          <a:p>
            <a:r>
              <a:rPr lang="en-GB" dirty="0"/>
              <a:t>Understanding ownership, control and access to resources.</a:t>
            </a:r>
          </a:p>
        </p:txBody>
      </p:sp>
      <p:sp>
        <p:nvSpPr>
          <p:cNvPr id="3" name="Slide Number Placeholder 2">
            <a:extLst>
              <a:ext uri="{FF2B5EF4-FFF2-40B4-BE49-F238E27FC236}">
                <a16:creationId xmlns:a16="http://schemas.microsoft.com/office/drawing/2014/main" id="{B924C6F5-8CAC-4DF5-A2FE-5D3E863274F4}"/>
              </a:ext>
            </a:extLst>
          </p:cNvPr>
          <p:cNvSpPr>
            <a:spLocks noGrp="1"/>
          </p:cNvSpPr>
          <p:nvPr>
            <p:ph type="sldNum" sz="quarter" idx="10"/>
          </p:nvPr>
        </p:nvSpPr>
        <p:spPr/>
        <p:txBody>
          <a:bodyPr/>
          <a:lstStyle/>
          <a:p>
            <a:fld id="{F8E5FEAE-2393-4031-B909-DB31E3BE2612}" type="slidenum">
              <a:rPr lang="en-US" smtClean="0"/>
              <a:t>43</a:t>
            </a:fld>
            <a:endParaRPr lang="en-US" dirty="0"/>
          </a:p>
        </p:txBody>
      </p:sp>
      <p:sp>
        <p:nvSpPr>
          <p:cNvPr id="4" name="Title 3">
            <a:extLst>
              <a:ext uri="{FF2B5EF4-FFF2-40B4-BE49-F238E27FC236}">
                <a16:creationId xmlns:a16="http://schemas.microsoft.com/office/drawing/2014/main" id="{E7E33A8E-F522-4AD2-9115-B0C66DC345F6}"/>
              </a:ext>
            </a:extLst>
          </p:cNvPr>
          <p:cNvSpPr>
            <a:spLocks noGrp="1"/>
          </p:cNvSpPr>
          <p:nvPr>
            <p:ph type="title"/>
          </p:nvPr>
        </p:nvSpPr>
        <p:spPr/>
        <p:txBody>
          <a:bodyPr/>
          <a:lstStyle/>
          <a:p>
            <a:r>
              <a:rPr lang="en-GB" dirty="0"/>
              <a:t>Gender Issues in Crop Management Practices</a:t>
            </a:r>
          </a:p>
        </p:txBody>
      </p:sp>
    </p:spTree>
    <p:extLst>
      <p:ext uri="{BB962C8B-B14F-4D97-AF65-F5344CB8AC3E}">
        <p14:creationId xmlns:p14="http://schemas.microsoft.com/office/powerpoint/2010/main" val="40171289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50A45C-F64E-4831-804D-6A1A72FA3CA3}"/>
              </a:ext>
            </a:extLst>
          </p:cNvPr>
          <p:cNvSpPr>
            <a:spLocks noGrp="1"/>
          </p:cNvSpPr>
          <p:nvPr>
            <p:ph idx="1"/>
          </p:nvPr>
        </p:nvSpPr>
        <p:spPr>
          <a:xfrm>
            <a:off x="628650" y="1510748"/>
            <a:ext cx="7886700" cy="4666215"/>
          </a:xfrm>
        </p:spPr>
        <p:txBody>
          <a:bodyPr/>
          <a:lstStyle/>
          <a:p>
            <a:r>
              <a:rPr lang="en-GB" dirty="0"/>
              <a:t>Understanding who is typically involved in which aspects of the sweetpotato value chain, as well as what these players do, when and how, and what constraints they typically face.</a:t>
            </a:r>
          </a:p>
          <a:p>
            <a:r>
              <a:rPr lang="en-GB" dirty="0"/>
              <a:t>Understanding who makes decisions and who benefits.</a:t>
            </a:r>
          </a:p>
          <a:p>
            <a:r>
              <a:rPr lang="en-GB" dirty="0"/>
              <a:t>Devising approaches that support the production activities of both genders so that women have equal opportunity to engage in commercial production.</a:t>
            </a:r>
          </a:p>
          <a:p>
            <a:r>
              <a:rPr lang="en-GB" dirty="0"/>
              <a:t>Devising approaches to ensure that sufficient quantities of harvested OFSP are set aside for household consumption and that OFSP income is used equitably.</a:t>
            </a:r>
          </a:p>
        </p:txBody>
      </p:sp>
      <p:sp>
        <p:nvSpPr>
          <p:cNvPr id="3" name="Slide Number Placeholder 2">
            <a:extLst>
              <a:ext uri="{FF2B5EF4-FFF2-40B4-BE49-F238E27FC236}">
                <a16:creationId xmlns:a16="http://schemas.microsoft.com/office/drawing/2014/main" id="{6110A6E3-3F61-4F47-8206-5136FE29F894}"/>
              </a:ext>
            </a:extLst>
          </p:cNvPr>
          <p:cNvSpPr>
            <a:spLocks noGrp="1"/>
          </p:cNvSpPr>
          <p:nvPr>
            <p:ph type="sldNum" sz="quarter" idx="10"/>
          </p:nvPr>
        </p:nvSpPr>
        <p:spPr/>
        <p:txBody>
          <a:bodyPr/>
          <a:lstStyle/>
          <a:p>
            <a:fld id="{F8E5FEAE-2393-4031-B909-DB31E3BE2612}" type="slidenum">
              <a:rPr lang="en-US" smtClean="0"/>
              <a:t>44</a:t>
            </a:fld>
            <a:endParaRPr lang="en-US" dirty="0"/>
          </a:p>
        </p:txBody>
      </p:sp>
      <p:sp>
        <p:nvSpPr>
          <p:cNvPr id="4" name="Title 3">
            <a:extLst>
              <a:ext uri="{FF2B5EF4-FFF2-40B4-BE49-F238E27FC236}">
                <a16:creationId xmlns:a16="http://schemas.microsoft.com/office/drawing/2014/main" id="{27C6CA66-A372-450D-937C-0A786130E92D}"/>
              </a:ext>
            </a:extLst>
          </p:cNvPr>
          <p:cNvSpPr>
            <a:spLocks noGrp="1"/>
          </p:cNvSpPr>
          <p:nvPr>
            <p:ph type="title"/>
          </p:nvPr>
        </p:nvSpPr>
        <p:spPr/>
        <p:txBody>
          <a:bodyPr/>
          <a:lstStyle/>
          <a:p>
            <a:r>
              <a:rPr lang="en-GB" dirty="0"/>
              <a:t>Gender Issues in Food Security and Marketing</a:t>
            </a:r>
          </a:p>
        </p:txBody>
      </p:sp>
    </p:spTree>
    <p:extLst>
      <p:ext uri="{BB962C8B-B14F-4D97-AF65-F5344CB8AC3E}">
        <p14:creationId xmlns:p14="http://schemas.microsoft.com/office/powerpoint/2010/main" val="16360950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E59A48-F13C-4F36-A102-0E4C3556FED7}"/>
              </a:ext>
            </a:extLst>
          </p:cNvPr>
          <p:cNvSpPr>
            <a:spLocks noGrp="1"/>
          </p:cNvSpPr>
          <p:nvPr>
            <p:ph idx="1"/>
          </p:nvPr>
        </p:nvSpPr>
        <p:spPr>
          <a:xfrm>
            <a:off x="628650" y="1457739"/>
            <a:ext cx="7886700" cy="4719224"/>
          </a:xfrm>
        </p:spPr>
        <p:txBody>
          <a:bodyPr/>
          <a:lstStyle/>
          <a:p>
            <a:pPr lvl="0"/>
            <a:r>
              <a:rPr lang="en-GB" dirty="0">
                <a:highlight>
                  <a:srgbClr val="FFFFFF"/>
                </a:highlight>
              </a:rPr>
              <a:t>Nutritional requirements vary by age, sex and workload</a:t>
            </a:r>
          </a:p>
          <a:p>
            <a:pPr lvl="0"/>
            <a:r>
              <a:rPr lang="en-GB" dirty="0">
                <a:highlight>
                  <a:srgbClr val="FFFFFF"/>
                </a:highlight>
              </a:rPr>
              <a:t>Develop nutritional messages that focus on how OFSP provides vitamin A and reduces deficiency among young children and pregnant and breastfeeding women.</a:t>
            </a:r>
          </a:p>
          <a:p>
            <a:r>
              <a:rPr lang="en-GB" dirty="0">
                <a:highlight>
                  <a:srgbClr val="FFFFFF"/>
                </a:highlight>
              </a:rPr>
              <a:t>The content of nutrition messaging should be gender and culturally specific.</a:t>
            </a:r>
          </a:p>
          <a:p>
            <a:r>
              <a:rPr lang="en-GB" dirty="0">
                <a:highlight>
                  <a:srgbClr val="FFFFFF"/>
                </a:highlight>
              </a:rPr>
              <a:t>Nutrition messaging should also target men as they often play an important role in deciding on child feeding practices, purchasing food and use of health care facilities.</a:t>
            </a:r>
          </a:p>
        </p:txBody>
      </p:sp>
      <p:sp>
        <p:nvSpPr>
          <p:cNvPr id="3" name="Slide Number Placeholder 2">
            <a:extLst>
              <a:ext uri="{FF2B5EF4-FFF2-40B4-BE49-F238E27FC236}">
                <a16:creationId xmlns:a16="http://schemas.microsoft.com/office/drawing/2014/main" id="{7DD587AA-DA4D-46CF-A907-F11E11EB1FE6}"/>
              </a:ext>
            </a:extLst>
          </p:cNvPr>
          <p:cNvSpPr>
            <a:spLocks noGrp="1"/>
          </p:cNvSpPr>
          <p:nvPr>
            <p:ph type="sldNum" sz="quarter" idx="10"/>
          </p:nvPr>
        </p:nvSpPr>
        <p:spPr/>
        <p:txBody>
          <a:bodyPr/>
          <a:lstStyle/>
          <a:p>
            <a:fld id="{F8E5FEAE-2393-4031-B909-DB31E3BE2612}" type="slidenum">
              <a:rPr lang="en-US" smtClean="0"/>
              <a:t>45</a:t>
            </a:fld>
            <a:endParaRPr lang="en-US" dirty="0"/>
          </a:p>
        </p:txBody>
      </p:sp>
      <p:sp>
        <p:nvSpPr>
          <p:cNvPr id="4" name="Title 3">
            <a:extLst>
              <a:ext uri="{FF2B5EF4-FFF2-40B4-BE49-F238E27FC236}">
                <a16:creationId xmlns:a16="http://schemas.microsoft.com/office/drawing/2014/main" id="{77CDC4B6-A455-4A57-86DC-F700518F3D94}"/>
              </a:ext>
            </a:extLst>
          </p:cNvPr>
          <p:cNvSpPr>
            <a:spLocks noGrp="1"/>
          </p:cNvSpPr>
          <p:nvPr>
            <p:ph type="title"/>
          </p:nvPr>
        </p:nvSpPr>
        <p:spPr/>
        <p:txBody>
          <a:bodyPr/>
          <a:lstStyle/>
          <a:p>
            <a:r>
              <a:rPr lang="en-GB" dirty="0"/>
              <a:t>Gender Issues in Nutritional Messaging</a:t>
            </a:r>
          </a:p>
        </p:txBody>
      </p:sp>
    </p:spTree>
    <p:extLst>
      <p:ext uri="{BB962C8B-B14F-4D97-AF65-F5344CB8AC3E}">
        <p14:creationId xmlns:p14="http://schemas.microsoft.com/office/powerpoint/2010/main" val="24432392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1221B66-A330-4F0A-8D1B-43CB573002AF}"/>
              </a:ext>
            </a:extLst>
          </p:cNvPr>
          <p:cNvSpPr>
            <a:spLocks noGrp="1"/>
          </p:cNvSpPr>
          <p:nvPr>
            <p:ph idx="1"/>
          </p:nvPr>
        </p:nvSpPr>
        <p:spPr>
          <a:xfrm>
            <a:off x="628650" y="1550504"/>
            <a:ext cx="7886700" cy="4626459"/>
          </a:xfrm>
        </p:spPr>
        <p:txBody>
          <a:bodyPr/>
          <a:lstStyle/>
          <a:p>
            <a:r>
              <a:rPr lang="en-GB" dirty="0"/>
              <a:t>Be aware of gender differences in availability, ability to travel, literacy and access to radio and television.</a:t>
            </a:r>
          </a:p>
          <a:p>
            <a:r>
              <a:rPr lang="en-GB" dirty="0"/>
              <a:t>Use village meetings, religious meetings, and town criers to provide information to the communities.</a:t>
            </a:r>
          </a:p>
          <a:p>
            <a:r>
              <a:rPr lang="en-GB" dirty="0"/>
              <a:t>Use schools to increase awareness about OFSP or new SP varieties among children who will take the message home.</a:t>
            </a:r>
          </a:p>
          <a:p>
            <a:r>
              <a:rPr lang="en-GB" dirty="0"/>
              <a:t>Use “market storms” and market day promotions to increase awareness of both men and women.</a:t>
            </a:r>
          </a:p>
          <a:p>
            <a:r>
              <a:rPr lang="en-GB" dirty="0"/>
              <a:t>Since women tend to be less literate than men, written extension materials are likely to be biased toward men.</a:t>
            </a:r>
          </a:p>
        </p:txBody>
      </p:sp>
      <p:sp>
        <p:nvSpPr>
          <p:cNvPr id="3" name="Slide Number Placeholder 2">
            <a:extLst>
              <a:ext uri="{FF2B5EF4-FFF2-40B4-BE49-F238E27FC236}">
                <a16:creationId xmlns:a16="http://schemas.microsoft.com/office/drawing/2014/main" id="{1E2496AC-2A84-4303-B3C7-F3CDB7035FE3}"/>
              </a:ext>
            </a:extLst>
          </p:cNvPr>
          <p:cNvSpPr>
            <a:spLocks noGrp="1"/>
          </p:cNvSpPr>
          <p:nvPr>
            <p:ph type="sldNum" sz="quarter" idx="10"/>
          </p:nvPr>
        </p:nvSpPr>
        <p:spPr/>
        <p:txBody>
          <a:bodyPr/>
          <a:lstStyle/>
          <a:p>
            <a:fld id="{F8E5FEAE-2393-4031-B909-DB31E3BE2612}" type="slidenum">
              <a:rPr lang="en-US" smtClean="0"/>
              <a:t>46</a:t>
            </a:fld>
            <a:endParaRPr lang="en-US" dirty="0"/>
          </a:p>
        </p:txBody>
      </p:sp>
      <p:sp>
        <p:nvSpPr>
          <p:cNvPr id="4" name="Title 3">
            <a:extLst>
              <a:ext uri="{FF2B5EF4-FFF2-40B4-BE49-F238E27FC236}">
                <a16:creationId xmlns:a16="http://schemas.microsoft.com/office/drawing/2014/main" id="{F8254067-1507-4CC4-A2E5-B2D486F397DF}"/>
              </a:ext>
            </a:extLst>
          </p:cNvPr>
          <p:cNvSpPr>
            <a:spLocks noGrp="1"/>
          </p:cNvSpPr>
          <p:nvPr>
            <p:ph type="title"/>
          </p:nvPr>
        </p:nvSpPr>
        <p:spPr/>
        <p:txBody>
          <a:bodyPr/>
          <a:lstStyle/>
          <a:p>
            <a:r>
              <a:rPr lang="en-GB" dirty="0"/>
              <a:t>Gender Issues in Demand Creation and Promotion</a:t>
            </a:r>
          </a:p>
        </p:txBody>
      </p:sp>
    </p:spTree>
    <p:extLst>
      <p:ext uri="{BB962C8B-B14F-4D97-AF65-F5344CB8AC3E}">
        <p14:creationId xmlns:p14="http://schemas.microsoft.com/office/powerpoint/2010/main" val="34793318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3AEC452-FCD0-4018-93BB-0958FEC65CFE}"/>
              </a:ext>
            </a:extLst>
          </p:cNvPr>
          <p:cNvSpPr>
            <a:spLocks noGrp="1"/>
          </p:cNvSpPr>
          <p:nvPr>
            <p:ph idx="1"/>
          </p:nvPr>
        </p:nvSpPr>
        <p:spPr/>
        <p:txBody>
          <a:bodyPr/>
          <a:lstStyle/>
          <a:p>
            <a:r>
              <a:rPr lang="en-GB" dirty="0"/>
              <a:t>Timely and systematically collect gender information to inform managers and other stakeholders whether the intervention is benefiting both males and females.</a:t>
            </a:r>
          </a:p>
          <a:p>
            <a:r>
              <a:rPr lang="en-GB" dirty="0"/>
              <a:t>Gender should be integrated throughout the program logic</a:t>
            </a:r>
          </a:p>
          <a:p>
            <a:pPr lvl="0"/>
            <a:r>
              <a:rPr lang="en-GB" dirty="0"/>
              <a:t>Evaluate whether and to what extent the intervention:</a:t>
            </a:r>
          </a:p>
          <a:p>
            <a:pPr lvl="1"/>
            <a:r>
              <a:rPr lang="en-GB" dirty="0"/>
              <a:t>increased the participation of women in sweetpotato economic activities</a:t>
            </a:r>
          </a:p>
          <a:p>
            <a:pPr lvl="1"/>
            <a:r>
              <a:rPr lang="en-GB" dirty="0"/>
              <a:t>reduced incidence of vitamin A deficiency</a:t>
            </a:r>
          </a:p>
          <a:p>
            <a:pPr lvl="1"/>
            <a:r>
              <a:rPr lang="en-GB" dirty="0"/>
              <a:t>influenced institutional changes that support the advancement of women</a:t>
            </a:r>
          </a:p>
          <a:p>
            <a:pPr lvl="1"/>
            <a:r>
              <a:rPr lang="en-GB" dirty="0"/>
              <a:t>reduced gender and diversity disparities in the health and agriculture sectors</a:t>
            </a:r>
          </a:p>
          <a:p>
            <a:r>
              <a:rPr lang="en-GB" dirty="0"/>
              <a:t>Do not assume that M&amp;E frameworks are gender neutral</a:t>
            </a:r>
          </a:p>
        </p:txBody>
      </p:sp>
      <p:sp>
        <p:nvSpPr>
          <p:cNvPr id="3" name="Slide Number Placeholder 2">
            <a:extLst>
              <a:ext uri="{FF2B5EF4-FFF2-40B4-BE49-F238E27FC236}">
                <a16:creationId xmlns:a16="http://schemas.microsoft.com/office/drawing/2014/main" id="{31FD864C-EF04-469E-9C77-EEADDFEDDCA7}"/>
              </a:ext>
            </a:extLst>
          </p:cNvPr>
          <p:cNvSpPr>
            <a:spLocks noGrp="1"/>
          </p:cNvSpPr>
          <p:nvPr>
            <p:ph type="sldNum" sz="quarter" idx="10"/>
          </p:nvPr>
        </p:nvSpPr>
        <p:spPr/>
        <p:txBody>
          <a:bodyPr/>
          <a:lstStyle/>
          <a:p>
            <a:fld id="{F8E5FEAE-2393-4031-B909-DB31E3BE2612}" type="slidenum">
              <a:rPr lang="en-US" smtClean="0"/>
              <a:t>47</a:t>
            </a:fld>
            <a:endParaRPr lang="en-US" dirty="0"/>
          </a:p>
        </p:txBody>
      </p:sp>
      <p:sp>
        <p:nvSpPr>
          <p:cNvPr id="4" name="Title 3">
            <a:extLst>
              <a:ext uri="{FF2B5EF4-FFF2-40B4-BE49-F238E27FC236}">
                <a16:creationId xmlns:a16="http://schemas.microsoft.com/office/drawing/2014/main" id="{5BB46E78-3927-446C-AA72-932E54FE375D}"/>
              </a:ext>
            </a:extLst>
          </p:cNvPr>
          <p:cNvSpPr>
            <a:spLocks noGrp="1"/>
          </p:cNvSpPr>
          <p:nvPr>
            <p:ph type="title"/>
          </p:nvPr>
        </p:nvSpPr>
        <p:spPr/>
        <p:txBody>
          <a:bodyPr/>
          <a:lstStyle/>
          <a:p>
            <a:r>
              <a:rPr lang="en-GB" dirty="0"/>
              <a:t>Gender Issues in M&amp;E</a:t>
            </a:r>
          </a:p>
        </p:txBody>
      </p:sp>
    </p:spTree>
    <p:extLst>
      <p:ext uri="{BB962C8B-B14F-4D97-AF65-F5344CB8AC3E}">
        <p14:creationId xmlns:p14="http://schemas.microsoft.com/office/powerpoint/2010/main" val="12036306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97168FC-F570-4763-9D43-833289210522}"/>
              </a:ext>
            </a:extLst>
          </p:cNvPr>
          <p:cNvSpPr>
            <a:spLocks noGrp="1"/>
          </p:cNvSpPr>
          <p:nvPr>
            <p:ph idx="1"/>
          </p:nvPr>
        </p:nvSpPr>
        <p:spPr/>
        <p:txBody>
          <a:bodyPr/>
          <a:lstStyle/>
          <a:p>
            <a:pPr marL="514350" indent="-514350">
              <a:buFont typeface="+mj-lt"/>
              <a:buAutoNum type="arabicPeriod"/>
            </a:pPr>
            <a:r>
              <a:rPr lang="en-GB" dirty="0"/>
              <a:t>Prior to developing an intervention programme, what gender-related factors should be analysed?</a:t>
            </a:r>
          </a:p>
          <a:p>
            <a:pPr marL="514350" indent="-514350">
              <a:buFont typeface="+mj-lt"/>
              <a:buAutoNum type="arabicPeriod"/>
            </a:pPr>
            <a:r>
              <a:rPr lang="en-GB" dirty="0"/>
              <a:t>What are some of the factors to be looked at when evaluating the intervention effectiveness from the gender perspective?</a:t>
            </a:r>
          </a:p>
        </p:txBody>
      </p:sp>
      <p:sp>
        <p:nvSpPr>
          <p:cNvPr id="3" name="Slide Number Placeholder 2">
            <a:extLst>
              <a:ext uri="{FF2B5EF4-FFF2-40B4-BE49-F238E27FC236}">
                <a16:creationId xmlns:a16="http://schemas.microsoft.com/office/drawing/2014/main" id="{C189BF13-FDDD-4234-B718-B1003B9DBF6E}"/>
              </a:ext>
            </a:extLst>
          </p:cNvPr>
          <p:cNvSpPr>
            <a:spLocks noGrp="1"/>
          </p:cNvSpPr>
          <p:nvPr>
            <p:ph type="sldNum" sz="quarter" idx="11"/>
          </p:nvPr>
        </p:nvSpPr>
        <p:spPr/>
        <p:txBody>
          <a:bodyPr/>
          <a:lstStyle/>
          <a:p>
            <a:fld id="{F8E5FEAE-2393-4031-B909-DB31E3BE2612}" type="slidenum">
              <a:rPr lang="en-US" smtClean="0"/>
              <a:pPr/>
              <a:t>48</a:t>
            </a:fld>
            <a:endParaRPr lang="en-US" dirty="0"/>
          </a:p>
        </p:txBody>
      </p:sp>
    </p:spTree>
    <p:extLst>
      <p:ext uri="{BB962C8B-B14F-4D97-AF65-F5344CB8AC3E}">
        <p14:creationId xmlns:p14="http://schemas.microsoft.com/office/powerpoint/2010/main" val="275113249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dirty="0"/>
              <a:t>Sweetpotato program facilitators should carry out a gender situation analysis prior to beginning programming.</a:t>
            </a:r>
          </a:p>
          <a:p>
            <a:pPr lvl="0"/>
            <a:r>
              <a:rPr lang="en-US" dirty="0"/>
              <a:t>Program workers can refer to the gender issues sections in each topic in this manual for specific guidelines.</a:t>
            </a:r>
          </a:p>
          <a:p>
            <a:pPr lvl="0"/>
            <a:r>
              <a:rPr lang="en-US" dirty="0"/>
              <a:t>Analyses should include roles and responsibilities in agriculture; access to land and other resources; the role of sweetpotato in food security and family income; power in the household; gender differences in knowledge.</a:t>
            </a:r>
          </a:p>
          <a:p>
            <a:pPr lvl="0"/>
            <a:r>
              <a:rPr lang="en-US" dirty="0"/>
              <a:t>Information can be gathered through group and individual interviews, using participatory tools tailored to rural areas.</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pPr/>
              <a:t>49</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25472710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5</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a:xfrm>
            <a:off x="1531088" y="2808014"/>
            <a:ext cx="7317999" cy="2391307"/>
          </a:xfrm>
        </p:spPr>
        <p:txBody>
          <a:bodyPr/>
          <a:lstStyle/>
          <a:p>
            <a:r>
              <a:rPr lang="en-GB" dirty="0"/>
              <a:t>Introduction</a:t>
            </a:r>
            <a:endParaRPr lang="en-US" dirty="0"/>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a:xfrm>
            <a:off x="1991087" y="2146813"/>
            <a:ext cx="6858000" cy="512184"/>
          </a:xfrm>
        </p:spPr>
        <p:txBody>
          <a:bodyPr/>
          <a:lstStyle/>
          <a:p>
            <a:r>
              <a:rPr lang="en-US" dirty="0"/>
              <a:t>Gender and Diversity Aspects</a:t>
            </a:r>
          </a:p>
        </p:txBody>
      </p:sp>
    </p:spTree>
    <p:extLst>
      <p:ext uri="{BB962C8B-B14F-4D97-AF65-F5344CB8AC3E}">
        <p14:creationId xmlns:p14="http://schemas.microsoft.com/office/powerpoint/2010/main" val="36758533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87B4356-86FC-4DAD-B18D-AB9013355F45}"/>
              </a:ext>
            </a:extLst>
          </p:cNvPr>
          <p:cNvSpPr>
            <a:spLocks noGrp="1"/>
          </p:cNvSpPr>
          <p:nvPr>
            <p:ph idx="1"/>
          </p:nvPr>
        </p:nvSpPr>
        <p:spPr/>
        <p:txBody>
          <a:bodyPr/>
          <a:lstStyle/>
          <a:p>
            <a:pPr lvl="0"/>
            <a:r>
              <a:rPr lang="en-US" dirty="0"/>
              <a:t>Women’s empowerment in sweetpotato programs can be aided through gender quotas; programs to ensure women have access to resources they need to participate, such as providing credit; using gender-neutral language, and promoting the program in ways that clarify the benefits for both men and women; and exploring communication strategies with all genders, income levels, and age groups.</a:t>
            </a:r>
          </a:p>
          <a:p>
            <a:pPr lvl="0"/>
            <a:r>
              <a:rPr lang="en-US" dirty="0"/>
              <a:t>Development workers should understand who does what and who decides what in every aspect of sweetpotato production.</a:t>
            </a:r>
          </a:p>
          <a:p>
            <a:pPr lvl="0"/>
            <a:r>
              <a:rPr lang="en-US" dirty="0"/>
              <a:t>Decisions about which varietals to work with should incorporate different viewpoints; men and women value different qualities in sweetpotato roots, plants, and vines.</a:t>
            </a:r>
          </a:p>
          <a:p>
            <a:endParaRPr lang="en-US" dirty="0"/>
          </a:p>
        </p:txBody>
      </p:sp>
      <p:sp>
        <p:nvSpPr>
          <p:cNvPr id="3" name="Slide Number Placeholder 2">
            <a:extLst>
              <a:ext uri="{FF2B5EF4-FFF2-40B4-BE49-F238E27FC236}">
                <a16:creationId xmlns:a16="http://schemas.microsoft.com/office/drawing/2014/main" id="{A334E8DD-E4D2-4127-A1E7-BB7ACF1033EF}"/>
              </a:ext>
            </a:extLst>
          </p:cNvPr>
          <p:cNvSpPr>
            <a:spLocks noGrp="1"/>
          </p:cNvSpPr>
          <p:nvPr>
            <p:ph type="sldNum" sz="quarter" idx="10"/>
          </p:nvPr>
        </p:nvSpPr>
        <p:spPr/>
        <p:txBody>
          <a:bodyPr/>
          <a:lstStyle/>
          <a:p>
            <a:fld id="{F8E5FEAE-2393-4031-B909-DB31E3BE2612}" type="slidenum">
              <a:rPr lang="en-US" smtClean="0"/>
              <a:pPr/>
              <a:t>50</a:t>
            </a:fld>
            <a:endParaRPr lang="en-US" dirty="0"/>
          </a:p>
        </p:txBody>
      </p:sp>
      <p:sp>
        <p:nvSpPr>
          <p:cNvPr id="4" name="Title 3">
            <a:extLst>
              <a:ext uri="{FF2B5EF4-FFF2-40B4-BE49-F238E27FC236}">
                <a16:creationId xmlns:a16="http://schemas.microsoft.com/office/drawing/2014/main" id="{868803AB-FC6C-4885-90C7-9C1F808F36ED}"/>
              </a:ext>
            </a:extLst>
          </p:cNvPr>
          <p:cNvSpPr>
            <a:spLocks noGrp="1"/>
          </p:cNvSpPr>
          <p:nvPr>
            <p:ph type="title"/>
          </p:nvPr>
        </p:nvSpPr>
        <p:spPr/>
        <p:txBody>
          <a:bodyPr/>
          <a:lstStyle/>
          <a:p>
            <a:r>
              <a:rPr lang="en-US" dirty="0"/>
              <a:t>Key Points (cont.)</a:t>
            </a:r>
          </a:p>
        </p:txBody>
      </p:sp>
    </p:spTree>
    <p:extLst>
      <p:ext uri="{BB962C8B-B14F-4D97-AF65-F5344CB8AC3E}">
        <p14:creationId xmlns:p14="http://schemas.microsoft.com/office/powerpoint/2010/main" val="278606187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85E1D82-3D00-4203-91E6-0E6456B3A645}"/>
              </a:ext>
            </a:extLst>
          </p:cNvPr>
          <p:cNvSpPr>
            <a:spLocks noGrp="1"/>
          </p:cNvSpPr>
          <p:nvPr>
            <p:ph idx="1"/>
          </p:nvPr>
        </p:nvSpPr>
        <p:spPr/>
        <p:txBody>
          <a:bodyPr/>
          <a:lstStyle/>
          <a:p>
            <a:pPr lvl="0"/>
            <a:r>
              <a:rPr lang="en-US" sz="2200" dirty="0"/>
              <a:t>When setting class times, facilitators should consider women’s childcare needs and all community members’ scheduling needs. Measures should be taken to ensure young people can also participate.</a:t>
            </a:r>
          </a:p>
          <a:p>
            <a:pPr lvl="0"/>
            <a:r>
              <a:rPr lang="en-US" sz="2200" dirty="0"/>
              <a:t>Development workers should consider class and gender when designing seed conservation and vine multiplication systems, as well as plant breeding programs and varietal trials.</a:t>
            </a:r>
          </a:p>
          <a:p>
            <a:pPr lvl="0"/>
            <a:r>
              <a:rPr lang="en-US" sz="2200" dirty="0"/>
              <a:t>Men, women, and other diverse groups in society have different experiences and knowledge about sweetpotato farming.</a:t>
            </a:r>
          </a:p>
          <a:p>
            <a:pPr lvl="0"/>
            <a:r>
              <a:rPr lang="en-US" sz="2200" dirty="0"/>
              <a:t>Nutritional knowledge varies between groups, and nutritional needs vary by sex, age, and workload.</a:t>
            </a:r>
          </a:p>
          <a:p>
            <a:r>
              <a:rPr lang="en-US" sz="2200" dirty="0"/>
              <a:t>Women are often less well-educated and literate than men in many communities in SSA, and may not benefit from written literature</a:t>
            </a:r>
          </a:p>
          <a:p>
            <a:endParaRPr lang="en-US" sz="2200" dirty="0"/>
          </a:p>
        </p:txBody>
      </p:sp>
      <p:sp>
        <p:nvSpPr>
          <p:cNvPr id="3" name="Slide Number Placeholder 2">
            <a:extLst>
              <a:ext uri="{FF2B5EF4-FFF2-40B4-BE49-F238E27FC236}">
                <a16:creationId xmlns:a16="http://schemas.microsoft.com/office/drawing/2014/main" id="{003CBFF7-A635-4537-8637-781E6677F747}"/>
              </a:ext>
            </a:extLst>
          </p:cNvPr>
          <p:cNvSpPr>
            <a:spLocks noGrp="1"/>
          </p:cNvSpPr>
          <p:nvPr>
            <p:ph type="sldNum" sz="quarter" idx="10"/>
          </p:nvPr>
        </p:nvSpPr>
        <p:spPr/>
        <p:txBody>
          <a:bodyPr/>
          <a:lstStyle/>
          <a:p>
            <a:fld id="{F8E5FEAE-2393-4031-B909-DB31E3BE2612}" type="slidenum">
              <a:rPr lang="en-US" smtClean="0"/>
              <a:pPr/>
              <a:t>51</a:t>
            </a:fld>
            <a:endParaRPr lang="en-US" dirty="0"/>
          </a:p>
        </p:txBody>
      </p:sp>
      <p:sp>
        <p:nvSpPr>
          <p:cNvPr id="4" name="Title 3">
            <a:extLst>
              <a:ext uri="{FF2B5EF4-FFF2-40B4-BE49-F238E27FC236}">
                <a16:creationId xmlns:a16="http://schemas.microsoft.com/office/drawing/2014/main" id="{CB2B05F9-E228-4AE3-A1B6-65C58125B5A5}"/>
              </a:ext>
            </a:extLst>
          </p:cNvPr>
          <p:cNvSpPr>
            <a:spLocks noGrp="1"/>
          </p:cNvSpPr>
          <p:nvPr>
            <p:ph type="title"/>
          </p:nvPr>
        </p:nvSpPr>
        <p:spPr/>
        <p:txBody>
          <a:bodyPr/>
          <a:lstStyle/>
          <a:p>
            <a:r>
              <a:rPr lang="en-US" dirty="0"/>
              <a:t>Key Points (cont.)</a:t>
            </a:r>
          </a:p>
        </p:txBody>
      </p:sp>
    </p:spTree>
    <p:extLst>
      <p:ext uri="{BB962C8B-B14F-4D97-AF65-F5344CB8AC3E}">
        <p14:creationId xmlns:p14="http://schemas.microsoft.com/office/powerpoint/2010/main" val="227852249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6C9F4A-A840-4F52-B487-785E3837698F}"/>
              </a:ext>
            </a:extLst>
          </p:cNvPr>
          <p:cNvSpPr>
            <a:spLocks noGrp="1"/>
          </p:cNvSpPr>
          <p:nvPr>
            <p:ph idx="1"/>
          </p:nvPr>
        </p:nvSpPr>
        <p:spPr/>
        <p:txBody>
          <a:bodyPr/>
          <a:lstStyle/>
          <a:p>
            <a:r>
              <a:rPr lang="en-GB" dirty="0"/>
              <a:t>On the flip chart provided, write a few examples of obvious gender-sensitivity situations you have seen. </a:t>
            </a:r>
          </a:p>
          <a:p>
            <a:r>
              <a:rPr lang="en-GB" dirty="0"/>
              <a:t>Brainstorm with the rest of the class on the possible solutions.</a:t>
            </a:r>
          </a:p>
        </p:txBody>
      </p:sp>
      <p:sp>
        <p:nvSpPr>
          <p:cNvPr id="3" name="Text Placeholder 2">
            <a:extLst>
              <a:ext uri="{FF2B5EF4-FFF2-40B4-BE49-F238E27FC236}">
                <a16:creationId xmlns:a16="http://schemas.microsoft.com/office/drawing/2014/main" id="{40116BDA-FF5D-4BED-803D-2F7E9EFD3253}"/>
              </a:ext>
            </a:extLst>
          </p:cNvPr>
          <p:cNvSpPr>
            <a:spLocks noGrp="1"/>
          </p:cNvSpPr>
          <p:nvPr>
            <p:ph type="body" sz="quarter" idx="10"/>
          </p:nvPr>
        </p:nvSpPr>
        <p:spPr/>
        <p:txBody>
          <a:bodyPr/>
          <a:lstStyle/>
          <a:p>
            <a:r>
              <a:rPr lang="en-US" dirty="0"/>
              <a:t>Gender-Sensitivity Situations</a:t>
            </a:r>
            <a:endParaRPr lang="en-GB" dirty="0"/>
          </a:p>
        </p:txBody>
      </p:sp>
      <p:sp>
        <p:nvSpPr>
          <p:cNvPr id="4" name="Slide Number Placeholder 3">
            <a:extLst>
              <a:ext uri="{FF2B5EF4-FFF2-40B4-BE49-F238E27FC236}">
                <a16:creationId xmlns:a16="http://schemas.microsoft.com/office/drawing/2014/main" id="{2BFC4CEC-ED4F-4904-85FE-A76E5EEBAF13}"/>
              </a:ext>
            </a:extLst>
          </p:cNvPr>
          <p:cNvSpPr>
            <a:spLocks noGrp="1"/>
          </p:cNvSpPr>
          <p:nvPr>
            <p:ph type="sldNum"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8E5FEAE-2393-4031-B909-DB31E3BE2612}" type="slidenum">
              <a:rPr kumimoji="0" lang="en-US" sz="1200" b="1" i="0" u="none" strike="noStrike" kern="1200" cap="none" spc="0" normalizeH="0" baseline="0" noProof="0" smtClean="0">
                <a:ln>
                  <a:noFill/>
                </a:ln>
                <a:solidFill>
                  <a:prstClr val="white"/>
                </a:solidFill>
                <a:effectLst/>
                <a:uLnTx/>
                <a:uFillTx/>
                <a:latin typeface="Century Gothic"/>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52</a:t>
            </a:fld>
            <a:endParaRPr kumimoji="0" lang="en-US" sz="1200" b="1" i="0" u="none" strike="noStrike" kern="1200" cap="none" spc="0" normalizeH="0" baseline="0" noProof="0" dirty="0">
              <a:ln>
                <a:noFill/>
              </a:ln>
              <a:solidFill>
                <a:prstClr val="white"/>
              </a:solidFill>
              <a:effectLst/>
              <a:uLnTx/>
              <a:uFillTx/>
              <a:latin typeface="Century Gothic"/>
              <a:ea typeface="+mn-ea"/>
              <a:cs typeface="+mn-cs"/>
            </a:endParaRPr>
          </a:p>
        </p:txBody>
      </p:sp>
    </p:spTree>
    <p:extLst>
      <p:ext uri="{BB962C8B-B14F-4D97-AF65-F5344CB8AC3E}">
        <p14:creationId xmlns:p14="http://schemas.microsoft.com/office/powerpoint/2010/main" val="6699486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8E39046-05DD-42FF-B8A5-3ED824934261}"/>
              </a:ext>
            </a:extLst>
          </p:cNvPr>
          <p:cNvSpPr>
            <a:spLocks noGrp="1"/>
          </p:cNvSpPr>
          <p:nvPr>
            <p:ph type="title"/>
          </p:nvPr>
        </p:nvSpPr>
        <p:spPr/>
        <p:txBody>
          <a:bodyPr/>
          <a:lstStyle/>
          <a:p>
            <a:r>
              <a:rPr lang="en-US" dirty="0"/>
              <a:t>Welcome</a:t>
            </a:r>
          </a:p>
        </p:txBody>
      </p:sp>
      <p:sp>
        <p:nvSpPr>
          <p:cNvPr id="8" name="Slide Number Placeholder 7">
            <a:extLst>
              <a:ext uri="{FF2B5EF4-FFF2-40B4-BE49-F238E27FC236}">
                <a16:creationId xmlns:a16="http://schemas.microsoft.com/office/drawing/2014/main" id="{11E75A34-43AC-4FEC-8050-35F09F84C6AD}"/>
              </a:ext>
            </a:extLst>
          </p:cNvPr>
          <p:cNvSpPr>
            <a:spLocks noGrp="1"/>
          </p:cNvSpPr>
          <p:nvPr>
            <p:ph type="sldNum" sz="quarter" idx="12"/>
          </p:nvPr>
        </p:nvSpPr>
        <p:spPr/>
        <p:txBody>
          <a:bodyPr/>
          <a:lstStyle/>
          <a:p>
            <a:fld id="{F8E5FEAE-2393-4031-B909-DB31E3BE2612}" type="slidenum">
              <a:rPr lang="en-US" smtClean="0"/>
              <a:pPr/>
              <a:t>6</a:t>
            </a:fld>
            <a:endParaRPr lang="en-US" dirty="0"/>
          </a:p>
        </p:txBody>
      </p:sp>
      <p:sp>
        <p:nvSpPr>
          <p:cNvPr id="2" name="Content Placeholder 1">
            <a:extLst>
              <a:ext uri="{FF2B5EF4-FFF2-40B4-BE49-F238E27FC236}">
                <a16:creationId xmlns:a16="http://schemas.microsoft.com/office/drawing/2014/main" id="{076546F1-4EC4-410A-B850-89F110A79FC7}"/>
              </a:ext>
            </a:extLst>
          </p:cNvPr>
          <p:cNvSpPr>
            <a:spLocks noGrp="1"/>
          </p:cNvSpPr>
          <p:nvPr>
            <p:ph type="body" sz="quarter" idx="13"/>
          </p:nvPr>
        </p:nvSpPr>
        <p:spPr/>
        <p:txBody>
          <a:bodyPr/>
          <a:lstStyle/>
          <a:p>
            <a:pPr marL="0" indent="0">
              <a:buNone/>
            </a:pPr>
            <a:r>
              <a:rPr lang="en-US" dirty="0"/>
              <a:t>During this session, we will examine the </a:t>
            </a:r>
            <a:r>
              <a:rPr lang="en-GB" dirty="0"/>
              <a:t>importance of recognising gender and diversity issues in agriculture and sweetpotato systems</a:t>
            </a:r>
            <a:r>
              <a:rPr lang="en-US" dirty="0"/>
              <a:t>.</a:t>
            </a:r>
          </a:p>
        </p:txBody>
      </p:sp>
      <p:pic>
        <p:nvPicPr>
          <p:cNvPr id="1026" name="Picture 2" descr="https://lh5.googleusercontent.com/f_ZnG6mxRI751a1JxjJsz_pdryXF3mihvL7dN9pPJGguiSZJaUu1sH8OGFacdEUmdtN3GIDTlSOq_NM12-scM-x7GIEET-tJA9nrTZPE3Tlo2vqnCBNm-HrYEvqrPFjGGHsH5hsr">
            <a:extLst>
              <a:ext uri="{FF2B5EF4-FFF2-40B4-BE49-F238E27FC236}">
                <a16:creationId xmlns:a16="http://schemas.microsoft.com/office/drawing/2014/main" id="{A23A84A8-E449-4694-ADA0-CB1530D9B18F}"/>
              </a:ext>
            </a:extLst>
          </p:cNvPr>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b="35124"/>
          <a:stretch/>
        </p:blipFill>
        <p:spPr bwMode="auto">
          <a:xfrm>
            <a:off x="0" y="0"/>
            <a:ext cx="9144000" cy="3877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881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7</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Defining Gender and Diversity</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1</a:t>
            </a:r>
          </a:p>
          <a:p>
            <a:endParaRPr lang="en-US" dirty="0"/>
          </a:p>
        </p:txBody>
      </p:sp>
    </p:spTree>
    <p:extLst>
      <p:ext uri="{BB962C8B-B14F-4D97-AF65-F5344CB8AC3E}">
        <p14:creationId xmlns:p14="http://schemas.microsoft.com/office/powerpoint/2010/main" val="1005963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Compare the terms “gender” and “sex.”</a:t>
            </a:r>
          </a:p>
          <a:p>
            <a:pPr lvl="0"/>
            <a:r>
              <a:rPr lang="en-US" dirty="0"/>
              <a:t>Explain the basic biological (average) differences between men and women.</a:t>
            </a:r>
          </a:p>
          <a:p>
            <a:pPr lvl="0"/>
            <a:r>
              <a:rPr lang="en-US" dirty="0"/>
              <a:t>List some basic characteristics of gender related laws and customs in traditional and modern African societies.</a:t>
            </a:r>
          </a:p>
          <a:p>
            <a:pPr lvl="0"/>
            <a:r>
              <a:rPr lang="en-US" dirty="0"/>
              <a:t>Define gender equality, mainstreaming, and empowerment.</a:t>
            </a:r>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pPr/>
              <a:t>8</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1432327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C32264E-9E6F-46D4-8972-2FC42050B9FB}"/>
              </a:ext>
            </a:extLst>
          </p:cNvPr>
          <p:cNvSpPr>
            <a:spLocks noGrp="1"/>
          </p:cNvSpPr>
          <p:nvPr>
            <p:ph idx="1"/>
          </p:nvPr>
        </p:nvSpPr>
        <p:spPr/>
        <p:txBody>
          <a:bodyPr/>
          <a:lstStyle/>
          <a:p>
            <a:r>
              <a:rPr lang="en-US" dirty="0">
                <a:highlight>
                  <a:srgbClr val="FFFFFF"/>
                </a:highlight>
              </a:rPr>
              <a:t>Sex and gender interrelated not identical</a:t>
            </a:r>
          </a:p>
          <a:p>
            <a:pPr lvl="1"/>
            <a:r>
              <a:rPr lang="en-US" dirty="0">
                <a:highlight>
                  <a:srgbClr val="FFFFFF"/>
                </a:highlight>
              </a:rPr>
              <a:t>“Sex” refers to biological traits that define men and women</a:t>
            </a:r>
          </a:p>
          <a:p>
            <a:pPr lvl="2"/>
            <a:r>
              <a:rPr lang="en-US" dirty="0">
                <a:highlight>
                  <a:srgbClr val="FFFFFF"/>
                </a:highlight>
              </a:rPr>
              <a:t>Women give birth, have breasts, menstruate</a:t>
            </a:r>
          </a:p>
          <a:p>
            <a:pPr lvl="2"/>
            <a:r>
              <a:rPr lang="en-US" dirty="0">
                <a:highlight>
                  <a:srgbClr val="FFFFFF"/>
                </a:highlight>
              </a:rPr>
              <a:t>Men have testicles, larger muscles</a:t>
            </a:r>
          </a:p>
          <a:p>
            <a:pPr lvl="1"/>
            <a:r>
              <a:rPr lang="en-US" dirty="0">
                <a:highlight>
                  <a:srgbClr val="FFFFFF"/>
                </a:highlight>
              </a:rPr>
              <a:t>“Gender” refers to men and women’s societal roles, behaviours, activities, attributes</a:t>
            </a:r>
          </a:p>
          <a:p>
            <a:pPr lvl="2"/>
            <a:r>
              <a:rPr lang="en-US" dirty="0">
                <a:highlight>
                  <a:srgbClr val="FFFFFF"/>
                </a:highlight>
              </a:rPr>
              <a:t>Since gender roles are social construct, they can be altered to better suit communities’ needs</a:t>
            </a:r>
          </a:p>
          <a:p>
            <a:pPr lvl="0"/>
            <a:r>
              <a:rPr lang="en-US" dirty="0">
                <a:highlight>
                  <a:srgbClr val="FFFFFF"/>
                </a:highlight>
              </a:rPr>
              <a:t>Different societies have different cultural norms around gender.  For example, in many African societies, inheritance and family name traditionally handed down through the woman, whereas the tradition was reversed in the West.</a:t>
            </a:r>
          </a:p>
          <a:p>
            <a:pPr lvl="0"/>
            <a:r>
              <a:rPr lang="en-US" dirty="0">
                <a:highlight>
                  <a:srgbClr val="FFFFFF"/>
                </a:highlight>
              </a:rPr>
              <a:t>Some norms are more consistent around the world, e.g. women worldwide do the lion’s share of housework.</a:t>
            </a:r>
          </a:p>
          <a:p>
            <a:pPr lvl="1"/>
            <a:endParaRPr lang="en-US" dirty="0">
              <a:highlight>
                <a:srgbClr val="FFFFFF"/>
              </a:highlight>
            </a:endParaRPr>
          </a:p>
          <a:p>
            <a:endParaRPr lang="en-US" dirty="0"/>
          </a:p>
        </p:txBody>
      </p:sp>
      <p:sp>
        <p:nvSpPr>
          <p:cNvPr id="3" name="Slide Number Placeholder 2">
            <a:extLst>
              <a:ext uri="{FF2B5EF4-FFF2-40B4-BE49-F238E27FC236}">
                <a16:creationId xmlns:a16="http://schemas.microsoft.com/office/drawing/2014/main" id="{94E774B4-E535-4115-B821-660EAB6734FB}"/>
              </a:ext>
            </a:extLst>
          </p:cNvPr>
          <p:cNvSpPr>
            <a:spLocks noGrp="1"/>
          </p:cNvSpPr>
          <p:nvPr>
            <p:ph type="sldNum" sz="quarter" idx="10"/>
          </p:nvPr>
        </p:nvSpPr>
        <p:spPr/>
        <p:txBody>
          <a:bodyPr/>
          <a:lstStyle/>
          <a:p>
            <a:fld id="{F8E5FEAE-2393-4031-B909-DB31E3BE2612}" type="slidenum">
              <a:rPr lang="en-US" smtClean="0"/>
              <a:t>9</a:t>
            </a:fld>
            <a:endParaRPr lang="en-US" dirty="0"/>
          </a:p>
        </p:txBody>
      </p:sp>
      <p:sp>
        <p:nvSpPr>
          <p:cNvPr id="4" name="Title 3">
            <a:extLst>
              <a:ext uri="{FF2B5EF4-FFF2-40B4-BE49-F238E27FC236}">
                <a16:creationId xmlns:a16="http://schemas.microsoft.com/office/drawing/2014/main" id="{EB740374-1535-4CEC-96F3-40D690B63238}"/>
              </a:ext>
            </a:extLst>
          </p:cNvPr>
          <p:cNvSpPr>
            <a:spLocks noGrp="1"/>
          </p:cNvSpPr>
          <p:nvPr>
            <p:ph type="title"/>
          </p:nvPr>
        </p:nvSpPr>
        <p:spPr/>
        <p:txBody>
          <a:bodyPr/>
          <a:lstStyle/>
          <a:p>
            <a:r>
              <a:rPr lang="en-US" dirty="0"/>
              <a:t>Defining Gender and Diversity</a:t>
            </a:r>
          </a:p>
        </p:txBody>
      </p:sp>
    </p:spTree>
    <p:extLst>
      <p:ext uri="{BB962C8B-B14F-4D97-AF65-F5344CB8AC3E}">
        <p14:creationId xmlns:p14="http://schemas.microsoft.com/office/powerpoint/2010/main" val="949717428"/>
      </p:ext>
    </p:extLst>
  </p:cSld>
  <p:clrMapOvr>
    <a:masterClrMapping/>
  </p:clrMapOvr>
</p:sld>
</file>

<file path=ppt/theme/theme1.xml><?xml version="1.0" encoding="utf-8"?>
<a:theme xmlns:a="http://schemas.openxmlformats.org/drawingml/2006/main" name="Office Theme">
  <a:themeElements>
    <a:clrScheme name="CIP-1">
      <a:dk1>
        <a:sysClr val="windowText" lastClr="000000"/>
      </a:dk1>
      <a:lt1>
        <a:sysClr val="window" lastClr="FFFFFF"/>
      </a:lt1>
      <a:dk2>
        <a:srgbClr val="44546A"/>
      </a:dk2>
      <a:lt2>
        <a:srgbClr val="E7E6E6"/>
      </a:lt2>
      <a:accent1>
        <a:srgbClr val="CF1F4D"/>
      </a:accent1>
      <a:accent2>
        <a:srgbClr val="F59A1E"/>
      </a:accent2>
      <a:accent3>
        <a:srgbClr val="A5A5A5"/>
      </a:accent3>
      <a:accent4>
        <a:srgbClr val="FAB414"/>
      </a:accent4>
      <a:accent5>
        <a:srgbClr val="2600FF"/>
      </a:accent5>
      <a:accent6>
        <a:srgbClr val="A6CE3A"/>
      </a:accent6>
      <a:hlink>
        <a:srgbClr val="DE26FF"/>
      </a:hlink>
      <a:folHlink>
        <a:srgbClr val="C70CE8"/>
      </a:folHlink>
    </a:clrScheme>
    <a:fontScheme name="Custom 2">
      <a:majorFont>
        <a:latin typeface="Century Gothic"/>
        <a:ea typeface=""/>
        <a:cs typeface=""/>
      </a:majorFont>
      <a:minorFont>
        <a:latin typeface="Century Gothic"/>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28092</TotalTime>
  <Words>3520</Words>
  <Application>Microsoft Office PowerPoint</Application>
  <PresentationFormat>On-screen Show (4:3)</PresentationFormat>
  <Paragraphs>331</Paragraphs>
  <Slides>52</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52</vt:i4>
      </vt:variant>
    </vt:vector>
  </HeadingPairs>
  <TitlesOfParts>
    <vt:vector size="60" baseType="lpstr">
      <vt:lpstr>Arial</vt:lpstr>
      <vt:lpstr>Cabin</vt:lpstr>
      <vt:lpstr>Calibri</vt:lpstr>
      <vt:lpstr>Century Gothic</vt:lpstr>
      <vt:lpstr>Poppins</vt:lpstr>
      <vt:lpstr>Zilla Slab</vt:lpstr>
      <vt:lpstr>Zilla Slab Light</vt:lpstr>
      <vt:lpstr>Office Theme</vt:lpstr>
      <vt:lpstr>Important!</vt:lpstr>
      <vt:lpstr>Legend</vt:lpstr>
      <vt:lpstr>Legal </vt:lpstr>
      <vt:lpstr>Everything You Ever Wanted to Know About Sweetpotato</vt:lpstr>
      <vt:lpstr>Introduction</vt:lpstr>
      <vt:lpstr>Welcome</vt:lpstr>
      <vt:lpstr>Defining Gender and Diversity</vt:lpstr>
      <vt:lpstr>Objectives</vt:lpstr>
      <vt:lpstr>Defining Gender and Diversity</vt:lpstr>
      <vt:lpstr>Important Gender Concepts</vt:lpstr>
      <vt:lpstr>PowerPoint Presentation</vt:lpstr>
      <vt:lpstr>Key Points</vt:lpstr>
      <vt:lpstr>Key Points</vt:lpstr>
      <vt:lpstr>Why Gender and Diversity Issues Are Important In Agriculture and in Sweetpotato Enterprise</vt:lpstr>
      <vt:lpstr>Objectives</vt:lpstr>
      <vt:lpstr>Why Gender and Diversity Issues Are Important in Agriculture</vt:lpstr>
      <vt:lpstr>SSA Gender Consideration Importance</vt:lpstr>
      <vt:lpstr>Towards Sustainable Nutrition Improvement (TSNI) Project</vt:lpstr>
      <vt:lpstr>PowerPoint Presentation</vt:lpstr>
      <vt:lpstr>Key Points</vt:lpstr>
      <vt:lpstr>Key Points (cont.)</vt:lpstr>
      <vt:lpstr>Gender Roles and Responsibilities in the Sweetpotato Value Chain</vt:lpstr>
      <vt:lpstr>Objectives</vt:lpstr>
      <vt:lpstr>Three Types of Ownership</vt:lpstr>
      <vt:lpstr>Different roles in sweetpotato production</vt:lpstr>
      <vt:lpstr>Gender Roles Changing Over the Years</vt:lpstr>
      <vt:lpstr>Growing Crops by Gender</vt:lpstr>
      <vt:lpstr>PowerPoint Presentation</vt:lpstr>
      <vt:lpstr>Key Points</vt:lpstr>
      <vt:lpstr>Key Points (cont.)</vt:lpstr>
      <vt:lpstr>Constraints, Needs and Priorities of Male and Female Sweetpotato Farmers</vt:lpstr>
      <vt:lpstr>Objectives</vt:lpstr>
      <vt:lpstr>Roles and Responsibilities </vt:lpstr>
      <vt:lpstr>Gender Varietal Characteristics</vt:lpstr>
      <vt:lpstr>PowerPoint Presentation</vt:lpstr>
      <vt:lpstr>Key Points</vt:lpstr>
      <vt:lpstr>Best Practice for Incorporating Gender in Sweetpotato Programs</vt:lpstr>
      <vt:lpstr>Objectives</vt:lpstr>
      <vt:lpstr>Incorporating Gender in Sweetpotato Programs: Startup and Targeting</vt:lpstr>
      <vt:lpstr>Incorporating Gender into Service Provision and Training</vt:lpstr>
      <vt:lpstr>Gender Issues in Varietal Development and Testing</vt:lpstr>
      <vt:lpstr>Gender issues in Vine Multiplication</vt:lpstr>
      <vt:lpstr>Gender Issues in Crop Management Practices</vt:lpstr>
      <vt:lpstr>Gender Issues in Food Security and Marketing</vt:lpstr>
      <vt:lpstr>Gender Issues in Nutritional Messaging</vt:lpstr>
      <vt:lpstr>Gender Issues in Demand Creation and Promotion</vt:lpstr>
      <vt:lpstr>Gender Issues in M&amp;E</vt:lpstr>
      <vt:lpstr>PowerPoint Presentation</vt:lpstr>
      <vt:lpstr>Key Points</vt:lpstr>
      <vt:lpstr>Key Points (cont.)</vt:lpstr>
      <vt:lpstr>Key Points (cont.)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Cody Jackson</dc:creator>
  <cp:lastModifiedBy>Kat</cp:lastModifiedBy>
  <cp:revision>1047</cp:revision>
  <dcterms:created xsi:type="dcterms:W3CDTF">2017-08-08T20:14:18Z</dcterms:created>
  <dcterms:modified xsi:type="dcterms:W3CDTF">2018-10-26T21:57:25Z</dcterms:modified>
</cp:coreProperties>
</file>