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7" r:id="rId1"/>
  </p:sldMasterIdLst>
  <p:notesMasterIdLst>
    <p:notesMasterId r:id="rId43"/>
  </p:notesMasterIdLst>
  <p:sldIdLst>
    <p:sldId id="343" r:id="rId2"/>
    <p:sldId id="346" r:id="rId3"/>
    <p:sldId id="305" r:id="rId4"/>
    <p:sldId id="301" r:id="rId5"/>
    <p:sldId id="323" r:id="rId6"/>
    <p:sldId id="324" r:id="rId7"/>
    <p:sldId id="958" r:id="rId8"/>
    <p:sldId id="321" r:id="rId9"/>
    <p:sldId id="325" r:id="rId10"/>
    <p:sldId id="329" r:id="rId11"/>
    <p:sldId id="374" r:id="rId12"/>
    <p:sldId id="385" r:id="rId13"/>
    <p:sldId id="344" r:id="rId14"/>
    <p:sldId id="978" r:id="rId15"/>
    <p:sldId id="979" r:id="rId16"/>
    <p:sldId id="980" r:id="rId17"/>
    <p:sldId id="393" r:id="rId18"/>
    <p:sldId id="394" r:id="rId19"/>
    <p:sldId id="959" r:id="rId20"/>
    <p:sldId id="375" r:id="rId21"/>
    <p:sldId id="961" r:id="rId22"/>
    <p:sldId id="387" r:id="rId23"/>
    <p:sldId id="408" r:id="rId24"/>
    <p:sldId id="955" r:id="rId25"/>
    <p:sldId id="389" r:id="rId26"/>
    <p:sldId id="390" r:id="rId27"/>
    <p:sldId id="957" r:id="rId28"/>
    <p:sldId id="950" r:id="rId29"/>
    <p:sldId id="399" r:id="rId30"/>
    <p:sldId id="400" r:id="rId31"/>
    <p:sldId id="401" r:id="rId32"/>
    <p:sldId id="402" r:id="rId33"/>
    <p:sldId id="403" r:id="rId34"/>
    <p:sldId id="975" r:id="rId35"/>
    <p:sldId id="976" r:id="rId36"/>
    <p:sldId id="974" r:id="rId37"/>
    <p:sldId id="981" r:id="rId38"/>
    <p:sldId id="977" r:id="rId39"/>
    <p:sldId id="406" r:id="rId40"/>
    <p:sldId id="405" r:id="rId41"/>
    <p:sldId id="368"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3D4B196-A394-7BF8-5A94-C2C45DD4958B}" name="Woldegiorgis, Mamusha Lemma (ILRI)" initials="WML(" userId="S::M.Woldegiorgis@cgiar.org::5a88383f-33c6-4e6c-b7ee-fd26945752d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68218" initials="m" lastIdx="1" clrIdx="0">
    <p:extLst>
      <p:ext uri="{19B8F6BF-5375-455C-9EA6-DF929625EA0E}">
        <p15:presenceInfo xmlns:p15="http://schemas.microsoft.com/office/powerpoint/2012/main" userId="S::m68218@vip365s.com::29690cdc-b3c1-440d-ad90-7c373cc3467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9C8C"/>
    <a:srgbClr val="438071"/>
    <a:srgbClr val="D79653"/>
    <a:srgbClr val="0000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CDAB1D-BFA1-CC45-898C-0C48AED31A1D}" v="137" dt="2023-07-31T12:27:04.15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1"/>
    <p:restoredTop sz="84859"/>
  </p:normalViewPr>
  <p:slideViewPr>
    <p:cSldViewPr snapToGrid="0" snapToObjects="1">
      <p:cViewPr varScale="1">
        <p:scale>
          <a:sx n="94" d="100"/>
          <a:sy n="94" d="100"/>
        </p:scale>
        <p:origin x="119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50"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w="38100">
              <a:solidFill>
                <a:schemeClr val="bg1"/>
              </a:solidFill>
            </a:ln>
          </c:spPr>
          <c:dPt>
            <c:idx val="0"/>
            <c:bubble3D val="0"/>
            <c:spPr>
              <a:solidFill>
                <a:srgbClr val="C69D42"/>
              </a:solidFill>
              <a:ln w="38100">
                <a:solidFill>
                  <a:schemeClr val="bg1"/>
                </a:solidFill>
              </a:ln>
              <a:effectLst/>
            </c:spPr>
            <c:extLst>
              <c:ext xmlns:c16="http://schemas.microsoft.com/office/drawing/2014/chart" uri="{C3380CC4-5D6E-409C-BE32-E72D297353CC}">
                <c16:uniqueId val="{00000001-2E18-A843-BB72-0418608057D7}"/>
              </c:ext>
            </c:extLst>
          </c:dPt>
          <c:dPt>
            <c:idx val="1"/>
            <c:bubble3D val="0"/>
            <c:spPr>
              <a:solidFill>
                <a:srgbClr val="448071"/>
              </a:solidFill>
              <a:ln w="38100">
                <a:solidFill>
                  <a:schemeClr val="bg1"/>
                </a:solidFill>
              </a:ln>
              <a:effectLst/>
            </c:spPr>
            <c:extLst>
              <c:ext xmlns:c16="http://schemas.microsoft.com/office/drawing/2014/chart" uri="{C3380CC4-5D6E-409C-BE32-E72D297353CC}">
                <c16:uniqueId val="{00000003-2E18-A843-BB72-0418608057D7}"/>
              </c:ext>
            </c:extLst>
          </c:dPt>
          <c:dPt>
            <c:idx val="2"/>
            <c:bubble3D val="0"/>
            <c:spPr>
              <a:solidFill>
                <a:srgbClr val="77576C"/>
              </a:solidFill>
              <a:ln w="38100">
                <a:solidFill>
                  <a:schemeClr val="bg1"/>
                </a:solidFill>
              </a:ln>
              <a:effectLst/>
            </c:spPr>
            <c:extLst>
              <c:ext xmlns:c16="http://schemas.microsoft.com/office/drawing/2014/chart" uri="{C3380CC4-5D6E-409C-BE32-E72D297353CC}">
                <c16:uniqueId val="{00000005-2E18-A843-BB72-0418608057D7}"/>
              </c:ext>
            </c:extLst>
          </c:dPt>
          <c:dPt>
            <c:idx val="3"/>
            <c:bubble3D val="0"/>
            <c:spPr>
              <a:solidFill>
                <a:srgbClr val="C17A62"/>
              </a:solidFill>
              <a:ln w="38100">
                <a:solidFill>
                  <a:schemeClr val="bg1"/>
                </a:solidFill>
              </a:ln>
              <a:effectLst/>
            </c:spPr>
            <c:extLst>
              <c:ext xmlns:c16="http://schemas.microsoft.com/office/drawing/2014/chart" uri="{C3380CC4-5D6E-409C-BE32-E72D297353CC}">
                <c16:uniqueId val="{00000007-2E18-A843-BB72-0418608057D7}"/>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25</c:v>
                </c:pt>
                <c:pt idx="1">
                  <c:v>25</c:v>
                </c:pt>
                <c:pt idx="2">
                  <c:v>25</c:v>
                </c:pt>
                <c:pt idx="3">
                  <c:v>25</c:v>
                </c:pt>
              </c:numCache>
            </c:numRef>
          </c:val>
          <c:extLst>
            <c:ext xmlns:c16="http://schemas.microsoft.com/office/drawing/2014/chart" uri="{C3380CC4-5D6E-409C-BE32-E72D297353CC}">
              <c16:uniqueId val="{00000008-2E18-A843-BB72-0418608057D7}"/>
            </c:ext>
          </c:extLst>
        </c:ser>
        <c:dLbls>
          <c:showLegendKey val="0"/>
          <c:showVal val="0"/>
          <c:showCatName val="0"/>
          <c:showSerName val="0"/>
          <c:showPercent val="0"/>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K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w="38100">
              <a:solidFill>
                <a:schemeClr val="bg1"/>
              </a:solidFill>
            </a:ln>
          </c:spPr>
          <c:dPt>
            <c:idx val="0"/>
            <c:bubble3D val="0"/>
            <c:spPr>
              <a:solidFill>
                <a:srgbClr val="C69D42"/>
              </a:solidFill>
              <a:ln w="38100">
                <a:solidFill>
                  <a:schemeClr val="bg1"/>
                </a:solidFill>
              </a:ln>
              <a:effectLst/>
            </c:spPr>
            <c:extLst>
              <c:ext xmlns:c16="http://schemas.microsoft.com/office/drawing/2014/chart" uri="{C3380CC4-5D6E-409C-BE32-E72D297353CC}">
                <c16:uniqueId val="{00000001-9E68-4FD0-9C5B-062535189B7A}"/>
              </c:ext>
            </c:extLst>
          </c:dPt>
          <c:dPt>
            <c:idx val="1"/>
            <c:bubble3D val="0"/>
            <c:spPr>
              <a:solidFill>
                <a:srgbClr val="448071"/>
              </a:solidFill>
              <a:ln w="38100">
                <a:solidFill>
                  <a:schemeClr val="bg1"/>
                </a:solidFill>
              </a:ln>
              <a:effectLst/>
            </c:spPr>
            <c:extLst>
              <c:ext xmlns:c16="http://schemas.microsoft.com/office/drawing/2014/chart" uri="{C3380CC4-5D6E-409C-BE32-E72D297353CC}">
                <c16:uniqueId val="{00000002-9E68-4FD0-9C5B-062535189B7A}"/>
              </c:ext>
            </c:extLst>
          </c:dPt>
          <c:dPt>
            <c:idx val="2"/>
            <c:bubble3D val="0"/>
            <c:spPr>
              <a:solidFill>
                <a:srgbClr val="77576C"/>
              </a:solidFill>
              <a:ln w="38100">
                <a:solidFill>
                  <a:schemeClr val="bg1"/>
                </a:solidFill>
              </a:ln>
              <a:effectLst/>
            </c:spPr>
            <c:extLst>
              <c:ext xmlns:c16="http://schemas.microsoft.com/office/drawing/2014/chart" uri="{C3380CC4-5D6E-409C-BE32-E72D297353CC}">
                <c16:uniqueId val="{00000003-9E68-4FD0-9C5B-062535189B7A}"/>
              </c:ext>
            </c:extLst>
          </c:dPt>
          <c:dPt>
            <c:idx val="3"/>
            <c:bubble3D val="0"/>
            <c:spPr>
              <a:solidFill>
                <a:srgbClr val="C17A62"/>
              </a:solidFill>
              <a:ln w="38100">
                <a:solidFill>
                  <a:schemeClr val="bg1"/>
                </a:solidFill>
              </a:ln>
              <a:effectLst/>
            </c:spPr>
            <c:extLst>
              <c:ext xmlns:c16="http://schemas.microsoft.com/office/drawing/2014/chart" uri="{C3380CC4-5D6E-409C-BE32-E72D297353CC}">
                <c16:uniqueId val="{00000004-9E68-4FD0-9C5B-062535189B7A}"/>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25</c:v>
                </c:pt>
                <c:pt idx="1">
                  <c:v>25</c:v>
                </c:pt>
                <c:pt idx="2">
                  <c:v>25</c:v>
                </c:pt>
                <c:pt idx="3">
                  <c:v>25</c:v>
                </c:pt>
              </c:numCache>
            </c:numRef>
          </c:val>
          <c:extLst>
            <c:ext xmlns:c16="http://schemas.microsoft.com/office/drawing/2014/chart" uri="{C3380CC4-5D6E-409C-BE32-E72D297353CC}">
              <c16:uniqueId val="{00000000-9E68-4FD0-9C5B-062535189B7A}"/>
            </c:ext>
          </c:extLst>
        </c:ser>
        <c:dLbls>
          <c:showLegendKey val="0"/>
          <c:showVal val="0"/>
          <c:showCatName val="0"/>
          <c:showSerName val="0"/>
          <c:showPercent val="0"/>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K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w="38100">
              <a:solidFill>
                <a:schemeClr val="bg1"/>
              </a:solidFill>
            </a:ln>
          </c:spPr>
          <c:dPt>
            <c:idx val="0"/>
            <c:bubble3D val="0"/>
            <c:spPr>
              <a:solidFill>
                <a:srgbClr val="C69D42"/>
              </a:solidFill>
              <a:ln w="38100">
                <a:solidFill>
                  <a:schemeClr val="bg1"/>
                </a:solidFill>
              </a:ln>
              <a:effectLst/>
            </c:spPr>
            <c:extLst>
              <c:ext xmlns:c16="http://schemas.microsoft.com/office/drawing/2014/chart" uri="{C3380CC4-5D6E-409C-BE32-E72D297353CC}">
                <c16:uniqueId val="{00000001-F8D7-2843-8FE3-82F72C3B8368}"/>
              </c:ext>
            </c:extLst>
          </c:dPt>
          <c:dPt>
            <c:idx val="1"/>
            <c:bubble3D val="0"/>
            <c:spPr>
              <a:solidFill>
                <a:srgbClr val="448071"/>
              </a:solidFill>
              <a:ln w="38100">
                <a:solidFill>
                  <a:schemeClr val="bg1"/>
                </a:solidFill>
              </a:ln>
              <a:effectLst/>
            </c:spPr>
            <c:extLst>
              <c:ext xmlns:c16="http://schemas.microsoft.com/office/drawing/2014/chart" uri="{C3380CC4-5D6E-409C-BE32-E72D297353CC}">
                <c16:uniqueId val="{00000003-F8D7-2843-8FE3-82F72C3B8368}"/>
              </c:ext>
            </c:extLst>
          </c:dPt>
          <c:dPt>
            <c:idx val="2"/>
            <c:bubble3D val="0"/>
            <c:spPr>
              <a:solidFill>
                <a:srgbClr val="77576C"/>
              </a:solidFill>
              <a:ln w="38100">
                <a:solidFill>
                  <a:schemeClr val="bg1"/>
                </a:solidFill>
              </a:ln>
              <a:effectLst/>
            </c:spPr>
            <c:extLst>
              <c:ext xmlns:c16="http://schemas.microsoft.com/office/drawing/2014/chart" uri="{C3380CC4-5D6E-409C-BE32-E72D297353CC}">
                <c16:uniqueId val="{00000005-F8D7-2843-8FE3-82F72C3B8368}"/>
              </c:ext>
            </c:extLst>
          </c:dPt>
          <c:dPt>
            <c:idx val="3"/>
            <c:bubble3D val="0"/>
            <c:spPr>
              <a:solidFill>
                <a:srgbClr val="C17A62"/>
              </a:solidFill>
              <a:ln w="38100">
                <a:solidFill>
                  <a:schemeClr val="bg1"/>
                </a:solidFill>
              </a:ln>
              <a:effectLst/>
            </c:spPr>
            <c:extLst>
              <c:ext xmlns:c16="http://schemas.microsoft.com/office/drawing/2014/chart" uri="{C3380CC4-5D6E-409C-BE32-E72D297353CC}">
                <c16:uniqueId val="{00000007-F8D7-2843-8FE3-82F72C3B836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25</c:v>
                </c:pt>
                <c:pt idx="1">
                  <c:v>25</c:v>
                </c:pt>
                <c:pt idx="2">
                  <c:v>25</c:v>
                </c:pt>
                <c:pt idx="3">
                  <c:v>25</c:v>
                </c:pt>
              </c:numCache>
            </c:numRef>
          </c:val>
          <c:extLst>
            <c:ext xmlns:c16="http://schemas.microsoft.com/office/drawing/2014/chart" uri="{C3380CC4-5D6E-409C-BE32-E72D297353CC}">
              <c16:uniqueId val="{00000008-F8D7-2843-8FE3-82F72C3B8368}"/>
            </c:ext>
          </c:extLst>
        </c:ser>
        <c:dLbls>
          <c:showLegendKey val="0"/>
          <c:showVal val="0"/>
          <c:showCatName val="0"/>
          <c:showSerName val="0"/>
          <c:showPercent val="0"/>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K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BB54F7-0841-B84C-BC37-FD58FD38A012}" type="datetimeFigureOut">
              <a:rPr lang="en-GB" smtClean="0"/>
              <a:t>16/08/2024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6B3DA-78FF-B544-8F6A-5C08D4C8FE87}" type="slidenum">
              <a:rPr lang="en-GB" smtClean="0"/>
              <a:t>‹#›</a:t>
            </a:fld>
            <a:endParaRPr lang="en-GB"/>
          </a:p>
        </p:txBody>
      </p:sp>
    </p:spTree>
    <p:extLst>
      <p:ext uri="{BB962C8B-B14F-4D97-AF65-F5344CB8AC3E}">
        <p14:creationId xmlns:p14="http://schemas.microsoft.com/office/powerpoint/2010/main" val="3786977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One Health is an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integrated, unifying approach that aims to sustainably balance and optimize the health of people, animals, and ecosystems. It recognizes the health of humans, domestic and wild animals, plants, and the wider environment (including ecosystems) are closely linked and inter-dependent</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(OHHLP). Within the framework of HEAL, One Health is operationalised through supporting coordination, collaboration, communication and capacity building between service providers, communities and government stakeholders towards the goal of improving health service delivery and rangeland health in pastoralist areas.</a:t>
            </a:r>
            <a:endParaRPr lang="en-ET"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ET" dirty="0"/>
          </a:p>
        </p:txBody>
      </p:sp>
      <p:sp>
        <p:nvSpPr>
          <p:cNvPr id="4" name="Slide Number Placeholder 3"/>
          <p:cNvSpPr>
            <a:spLocks noGrp="1"/>
          </p:cNvSpPr>
          <p:nvPr>
            <p:ph type="sldNum" sz="quarter" idx="5"/>
          </p:nvPr>
        </p:nvSpPr>
        <p:spPr/>
        <p:txBody>
          <a:bodyPr/>
          <a:lstStyle/>
          <a:p>
            <a:fld id="{3846B3DA-78FF-B544-8F6A-5C08D4C8FE87}" type="slidenum">
              <a:rPr lang="en-GB" smtClean="0"/>
              <a:t>20</a:t>
            </a:fld>
            <a:endParaRPr lang="en-GB"/>
          </a:p>
        </p:txBody>
      </p:sp>
    </p:spTree>
    <p:extLst>
      <p:ext uri="{BB962C8B-B14F-4D97-AF65-F5344CB8AC3E}">
        <p14:creationId xmlns:p14="http://schemas.microsoft.com/office/powerpoint/2010/main" val="2610501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The three collaboration platforms (OHU, MSIP, OHTF) work together to establish, run, and maintain a new service delivery model that ensures that pastoralist communities can access and utilise essential health services for their families and their livestock, and implement improved natural resource management. Continuous communication and open dialogue is maintained between the OHTF and the MSIP to ensure the collective governance of the OHU. The OHTF coordinates with the OHU to guarantee services are planned and delivered in line with the local development plans and priorities. The MSIP coordinates with the OHU to ensure the community oversight of services provided. </a:t>
            </a:r>
            <a:endParaRPr lang="en-ET"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a:p>
            <a:endParaRPr lang="en-US" dirty="0"/>
          </a:p>
        </p:txBody>
      </p:sp>
    </p:spTree>
    <p:extLst>
      <p:ext uri="{BB962C8B-B14F-4D97-AF65-F5344CB8AC3E}">
        <p14:creationId xmlns:p14="http://schemas.microsoft.com/office/powerpoint/2010/main" val="2899793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ET" dirty="0"/>
          </a:p>
        </p:txBody>
      </p:sp>
    </p:spTree>
    <p:extLst>
      <p:ext uri="{BB962C8B-B14F-4D97-AF65-F5344CB8AC3E}">
        <p14:creationId xmlns:p14="http://schemas.microsoft.com/office/powerpoint/2010/main" val="1614685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ET" dirty="0"/>
          </a:p>
        </p:txBody>
      </p:sp>
      <p:sp>
        <p:nvSpPr>
          <p:cNvPr id="4" name="Slide Number Placeholder 3"/>
          <p:cNvSpPr>
            <a:spLocks noGrp="1"/>
          </p:cNvSpPr>
          <p:nvPr>
            <p:ph type="sldNum" sz="quarter" idx="5"/>
          </p:nvPr>
        </p:nvSpPr>
        <p:spPr/>
        <p:txBody>
          <a:bodyPr/>
          <a:lstStyle/>
          <a:p>
            <a:fld id="{3846B3DA-78FF-B544-8F6A-5C08D4C8FE87}" type="slidenum">
              <a:rPr lang="en-GB" smtClean="0"/>
              <a:t>39</a:t>
            </a:fld>
            <a:endParaRPr lang="en-GB"/>
          </a:p>
        </p:txBody>
      </p:sp>
    </p:spTree>
    <p:extLst>
      <p:ext uri="{BB962C8B-B14F-4D97-AF65-F5344CB8AC3E}">
        <p14:creationId xmlns:p14="http://schemas.microsoft.com/office/powerpoint/2010/main" val="36588916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9.tmp"/><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irst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56238B7-0E80-C4DD-7942-99C59DF8D9F3}"/>
              </a:ext>
            </a:extLst>
          </p:cNvPr>
          <p:cNvSpPr/>
          <p:nvPr userDrawn="1"/>
        </p:nvSpPr>
        <p:spPr>
          <a:xfrm>
            <a:off x="10763752"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D99ED5FA-6B51-2D0C-AAE1-74FD990AD616}"/>
              </a:ext>
            </a:extLst>
          </p:cNvPr>
          <p:cNvSpPr/>
          <p:nvPr userDrawn="1"/>
        </p:nvSpPr>
        <p:spPr>
          <a:xfrm>
            <a:off x="0"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E605BA0-D948-FC40-8B81-E2634DA0D8DB}"/>
              </a:ext>
            </a:extLst>
          </p:cNvPr>
          <p:cNvSpPr>
            <a:spLocks noGrp="1"/>
          </p:cNvSpPr>
          <p:nvPr>
            <p:ph type="ctrTitle" hasCustomPrompt="1"/>
          </p:nvPr>
        </p:nvSpPr>
        <p:spPr>
          <a:xfrm>
            <a:off x="637120" y="2175319"/>
            <a:ext cx="10917760" cy="2387600"/>
          </a:xfrm>
        </p:spPr>
        <p:txBody>
          <a:bodyPr anchor="ctr">
            <a:normAutofit/>
          </a:bodyPr>
          <a:lstStyle>
            <a:lvl1pPr algn="ctr">
              <a:defRPr sz="5400" b="1">
                <a:solidFill>
                  <a:srgbClr val="C79E42"/>
                </a:solidFill>
                <a:latin typeface="+mn-lt"/>
              </a:defRPr>
            </a:lvl1pPr>
          </a:lstStyle>
          <a:p>
            <a:r>
              <a:rPr lang="en-US" dirty="0" err="1"/>
              <a:t>Operationalising</a:t>
            </a:r>
            <a:r>
              <a:rPr lang="en-US" dirty="0"/>
              <a:t> One Health </a:t>
            </a:r>
            <a:br>
              <a:rPr lang="en-US" dirty="0"/>
            </a:br>
            <a:r>
              <a:rPr lang="en-US" dirty="0"/>
              <a:t>in pastoralist settings</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16/08/2024</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grpSp>
        <p:nvGrpSpPr>
          <p:cNvPr id="3" name="Group 2">
            <a:extLst>
              <a:ext uri="{FF2B5EF4-FFF2-40B4-BE49-F238E27FC236}">
                <a16:creationId xmlns:a16="http://schemas.microsoft.com/office/drawing/2014/main" id="{32CD275B-DBBB-6FD8-E35E-5586F32D4FF7}"/>
              </a:ext>
            </a:extLst>
          </p:cNvPr>
          <p:cNvGrpSpPr/>
          <p:nvPr userDrawn="1"/>
        </p:nvGrpSpPr>
        <p:grpSpPr>
          <a:xfrm>
            <a:off x="1284931" y="474662"/>
            <a:ext cx="9644998" cy="1573406"/>
            <a:chOff x="1284931" y="474662"/>
            <a:chExt cx="9644998" cy="1573406"/>
          </a:xfrm>
        </p:grpSpPr>
        <p:pic>
          <p:nvPicPr>
            <p:cNvPr id="10" name="Picture 9" descr="A picture containing logo&#10;&#10;Description automatically generated">
              <a:extLst>
                <a:ext uri="{FF2B5EF4-FFF2-40B4-BE49-F238E27FC236}">
                  <a16:creationId xmlns:a16="http://schemas.microsoft.com/office/drawing/2014/main" id="{1D4BBFF6-1F48-6AF7-79E5-3E1E145EE558}"/>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l="3542"/>
            <a:stretch/>
          </p:blipFill>
          <p:spPr bwMode="auto">
            <a:xfrm>
              <a:off x="1284931" y="474662"/>
              <a:ext cx="3806748" cy="1573406"/>
            </a:xfrm>
            <a:prstGeom prst="rect">
              <a:avLst/>
            </a:prstGeom>
            <a:ln>
              <a:noFill/>
            </a:ln>
            <a:extLst>
              <a:ext uri="{53640926-AAD7-44D8-BBD7-CCE9431645EC}">
                <a14:shadowObscured xmlns:a14="http://schemas.microsoft.com/office/drawing/2010/main"/>
              </a:ext>
            </a:extLst>
          </p:spPr>
        </p:pic>
        <p:cxnSp>
          <p:nvCxnSpPr>
            <p:cNvPr id="14" name="Straight Connector 13">
              <a:extLst>
                <a:ext uri="{FF2B5EF4-FFF2-40B4-BE49-F238E27FC236}">
                  <a16:creationId xmlns:a16="http://schemas.microsoft.com/office/drawing/2014/main" id="{314AB78C-DFFB-D5B8-B20A-A53F71F5A178}"/>
                </a:ext>
              </a:extLst>
            </p:cNvPr>
            <p:cNvCxnSpPr/>
            <p:nvPr userDrawn="1"/>
          </p:nvCxnSpPr>
          <p:spPr>
            <a:xfrm flipH="1">
              <a:off x="4996697" y="581768"/>
              <a:ext cx="9525" cy="1368000"/>
            </a:xfrm>
            <a:prstGeom prst="line">
              <a:avLst/>
            </a:prstGeom>
            <a:ln w="50800">
              <a:solidFill>
                <a:schemeClr val="accent4">
                  <a:lumMod val="75000"/>
                </a:schemeClr>
              </a:solidFill>
            </a:ln>
          </p:spPr>
          <p:style>
            <a:lnRef idx="3">
              <a:schemeClr val="accent4"/>
            </a:lnRef>
            <a:fillRef idx="0">
              <a:schemeClr val="accent4"/>
            </a:fillRef>
            <a:effectRef idx="2">
              <a:schemeClr val="accent4"/>
            </a:effectRef>
            <a:fontRef idx="minor">
              <a:schemeClr val="tx1"/>
            </a:fontRef>
          </p:style>
        </p:cxnSp>
        <p:sp>
          <p:nvSpPr>
            <p:cNvPr id="15" name="Text Box 3">
              <a:extLst>
                <a:ext uri="{FF2B5EF4-FFF2-40B4-BE49-F238E27FC236}">
                  <a16:creationId xmlns:a16="http://schemas.microsoft.com/office/drawing/2014/main" id="{F7FF555F-1B9E-358A-8290-7E26672CE9B5}"/>
                </a:ext>
              </a:extLst>
            </p:cNvPr>
            <p:cNvSpPr txBox="1"/>
            <p:nvPr userDrawn="1"/>
          </p:nvSpPr>
          <p:spPr>
            <a:xfrm>
              <a:off x="5114069" y="688293"/>
              <a:ext cx="4874728" cy="12614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80000"/>
                </a:lnSpc>
              </a:pPr>
              <a:r>
                <a:rPr lang="en-US" sz="3200" b="0" dirty="0">
                  <a:solidFill>
                    <a:srgbClr val="008080"/>
                  </a:solidFill>
                  <a:effectLst/>
                  <a:latin typeface="Arial" panose="020B0604020202020204" pitchFamily="34" charset="0"/>
                  <a:ea typeface="Arial" panose="020B0604020202020204" pitchFamily="34" charset="0"/>
                </a:rPr>
                <a:t>One Health for </a:t>
              </a:r>
            </a:p>
            <a:p>
              <a:pPr>
                <a:lnSpc>
                  <a:spcPct val="80000"/>
                </a:lnSpc>
              </a:pPr>
              <a:r>
                <a:rPr lang="en-US" sz="3200" b="0" dirty="0">
                  <a:solidFill>
                    <a:srgbClr val="008080"/>
                  </a:solidFill>
                  <a:effectLst/>
                  <a:latin typeface="Arial" panose="020B0604020202020204" pitchFamily="34" charset="0"/>
                  <a:ea typeface="Arial" panose="020B0604020202020204" pitchFamily="34" charset="0"/>
                </a:rPr>
                <a:t>Humans, Environment, </a:t>
              </a:r>
              <a:endParaRPr lang="en-ET" sz="3200" b="0" dirty="0">
                <a:solidFill>
                  <a:srgbClr val="008080"/>
                </a:solidFill>
                <a:effectLst/>
                <a:latin typeface="Arial" panose="020B0604020202020204" pitchFamily="34" charset="0"/>
                <a:ea typeface="Arial" panose="020B0604020202020204" pitchFamily="34" charset="0"/>
              </a:endParaRPr>
            </a:p>
            <a:p>
              <a:pPr>
                <a:lnSpc>
                  <a:spcPct val="80000"/>
                </a:lnSpc>
              </a:pPr>
              <a:r>
                <a:rPr lang="en-US" sz="3200" b="0" dirty="0">
                  <a:solidFill>
                    <a:srgbClr val="008080"/>
                  </a:solidFill>
                  <a:effectLst/>
                  <a:latin typeface="Arial" panose="020B0604020202020204" pitchFamily="34" charset="0"/>
                  <a:ea typeface="Arial" panose="020B0604020202020204" pitchFamily="34" charset="0"/>
                </a:rPr>
                <a:t>Animals and Livelihood</a:t>
              </a:r>
              <a:endParaRPr lang="en-ET" sz="3200" b="0" dirty="0">
                <a:solidFill>
                  <a:srgbClr val="008080"/>
                </a:solidFill>
                <a:effectLst/>
                <a:latin typeface="Arial" panose="020B0604020202020204" pitchFamily="34" charset="0"/>
                <a:ea typeface="Arial" panose="020B0604020202020204" pitchFamily="34" charset="0"/>
              </a:endParaRPr>
            </a:p>
          </p:txBody>
        </p:sp>
        <p:pic>
          <p:nvPicPr>
            <p:cNvPr id="16" name="Picture 15" descr="Qr code&#10;&#10;Description automatically generated">
              <a:extLst>
                <a:ext uri="{FF2B5EF4-FFF2-40B4-BE49-F238E27FC236}">
                  <a16:creationId xmlns:a16="http://schemas.microsoft.com/office/drawing/2014/main" id="{939C067E-0BDC-4D34-41E2-3CAF9185DE85}"/>
                </a:ext>
              </a:extLst>
            </p:cNvPr>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670139" y="672432"/>
              <a:ext cx="1259790" cy="1259790"/>
            </a:xfrm>
            <a:prstGeom prst="rect">
              <a:avLst/>
            </a:prstGeom>
            <a:noFill/>
            <a:ln>
              <a:noFill/>
            </a:ln>
          </p:spPr>
        </p:pic>
        <p:cxnSp>
          <p:nvCxnSpPr>
            <p:cNvPr id="17" name="Straight Connector 16">
              <a:extLst>
                <a:ext uri="{FF2B5EF4-FFF2-40B4-BE49-F238E27FC236}">
                  <a16:creationId xmlns:a16="http://schemas.microsoft.com/office/drawing/2014/main" id="{B67EE276-E094-FF61-AF8E-E223FE2E84CE}"/>
                </a:ext>
              </a:extLst>
            </p:cNvPr>
            <p:cNvCxnSpPr/>
            <p:nvPr userDrawn="1"/>
          </p:nvCxnSpPr>
          <p:spPr>
            <a:xfrm flipH="1">
              <a:off x="9562289" y="552816"/>
              <a:ext cx="9525" cy="1368000"/>
            </a:xfrm>
            <a:prstGeom prst="line">
              <a:avLst/>
            </a:prstGeom>
            <a:ln w="50800">
              <a:solidFill>
                <a:schemeClr val="accent4">
                  <a:lumMod val="75000"/>
                </a:schemeClr>
              </a:solidFill>
            </a:ln>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2081097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First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56238B7-0E80-C4DD-7942-99C59DF8D9F3}"/>
              </a:ext>
            </a:extLst>
          </p:cNvPr>
          <p:cNvSpPr/>
          <p:nvPr userDrawn="1"/>
        </p:nvSpPr>
        <p:spPr>
          <a:xfrm>
            <a:off x="10763752"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D99ED5FA-6B51-2D0C-AAE1-74FD990AD616}"/>
              </a:ext>
            </a:extLst>
          </p:cNvPr>
          <p:cNvSpPr/>
          <p:nvPr userDrawn="1"/>
        </p:nvSpPr>
        <p:spPr>
          <a:xfrm>
            <a:off x="0"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E605BA0-D948-FC40-8B81-E2634DA0D8DB}"/>
              </a:ext>
            </a:extLst>
          </p:cNvPr>
          <p:cNvSpPr>
            <a:spLocks noGrp="1"/>
          </p:cNvSpPr>
          <p:nvPr>
            <p:ph type="ctrTitle" hasCustomPrompt="1"/>
          </p:nvPr>
        </p:nvSpPr>
        <p:spPr>
          <a:xfrm>
            <a:off x="637120" y="2175319"/>
            <a:ext cx="10917760" cy="2387600"/>
          </a:xfrm>
        </p:spPr>
        <p:txBody>
          <a:bodyPr anchor="ctr">
            <a:normAutofit/>
          </a:bodyPr>
          <a:lstStyle>
            <a:lvl1pPr algn="ctr">
              <a:defRPr sz="5400" b="1">
                <a:solidFill>
                  <a:srgbClr val="C79E42"/>
                </a:solidFill>
                <a:latin typeface="+mn-lt"/>
              </a:defRPr>
            </a:lvl1pPr>
          </a:lstStyle>
          <a:p>
            <a:r>
              <a:rPr lang="en-US" dirty="0" err="1"/>
              <a:t>Operationalising</a:t>
            </a:r>
            <a:r>
              <a:rPr lang="en-US" dirty="0"/>
              <a:t> One Health </a:t>
            </a:r>
            <a:br>
              <a:rPr lang="en-US" dirty="0"/>
            </a:br>
            <a:r>
              <a:rPr lang="en-US" dirty="0"/>
              <a:t>in pastoralist settings</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16/08/2024</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pic>
        <p:nvPicPr>
          <p:cNvPr id="11" name="Picture 10">
            <a:extLst>
              <a:ext uri="{FF2B5EF4-FFF2-40B4-BE49-F238E27FC236}">
                <a16:creationId xmlns:a16="http://schemas.microsoft.com/office/drawing/2014/main" id="{3A3A3C92-EF72-54E0-ADC4-B87AD953EAB6}"/>
              </a:ext>
            </a:extLst>
          </p:cNvPr>
          <p:cNvPicPr>
            <a:picLocks noChangeAspect="1"/>
          </p:cNvPicPr>
          <p:nvPr userDrawn="1"/>
        </p:nvPicPr>
        <p:blipFill>
          <a:blip r:embed="rId5"/>
          <a:stretch>
            <a:fillRect/>
          </a:stretch>
        </p:blipFill>
        <p:spPr>
          <a:xfrm>
            <a:off x="637120" y="416871"/>
            <a:ext cx="10918800" cy="1702048"/>
          </a:xfrm>
          <a:prstGeom prst="rect">
            <a:avLst/>
          </a:prstGeom>
        </p:spPr>
      </p:pic>
    </p:spTree>
    <p:extLst>
      <p:ext uri="{BB962C8B-B14F-4D97-AF65-F5344CB8AC3E}">
        <p14:creationId xmlns:p14="http://schemas.microsoft.com/office/powerpoint/2010/main" val="861187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26_Custom Layout">
    <p:spTree>
      <p:nvGrpSpPr>
        <p:cNvPr id="1" name=""/>
        <p:cNvGrpSpPr/>
        <p:nvPr/>
      </p:nvGrpSpPr>
      <p:grpSpPr>
        <a:xfrm>
          <a:off x="0" y="0"/>
          <a:ext cx="0" cy="0"/>
          <a:chOff x="0" y="0"/>
          <a:chExt cx="0" cy="0"/>
        </a:xfrm>
      </p:grpSpPr>
      <p:sp>
        <p:nvSpPr>
          <p:cNvPr id="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452871215"/>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05BA0-D948-FC40-8B81-E2634DA0D8DB}"/>
              </a:ext>
            </a:extLst>
          </p:cNvPr>
          <p:cNvSpPr>
            <a:spLocks noGrp="1"/>
          </p:cNvSpPr>
          <p:nvPr>
            <p:ph type="ctrTitle"/>
          </p:nvPr>
        </p:nvSpPr>
        <p:spPr>
          <a:xfrm>
            <a:off x="1524000" y="1122363"/>
            <a:ext cx="9144000" cy="2387600"/>
          </a:xfrm>
        </p:spPr>
        <p:txBody>
          <a:bodyPr anchor="b"/>
          <a:lstStyle>
            <a:lvl1pPr algn="ctr">
              <a:defRPr sz="6000" b="1">
                <a:solidFill>
                  <a:srgbClr val="639C8C"/>
                </a:solidFill>
                <a:latin typeface="+mn-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C52DC3D2-5AB0-F948-AB8A-61D14DF16C38}"/>
              </a:ext>
            </a:extLst>
          </p:cNvPr>
          <p:cNvSpPr>
            <a:spLocks noGrp="1"/>
          </p:cNvSpPr>
          <p:nvPr>
            <p:ph type="subTitle" idx="1"/>
          </p:nvPr>
        </p:nvSpPr>
        <p:spPr>
          <a:xfrm>
            <a:off x="1524000" y="3602038"/>
            <a:ext cx="9144000" cy="554326"/>
          </a:xfrm>
          <a:solidFill>
            <a:srgbClr val="639C8C"/>
          </a:solidFill>
        </p:spPr>
        <p:txBody>
          <a:bodyPr>
            <a:normAutofit/>
          </a:bodyPr>
          <a:lstStyle>
            <a:lvl1pPr marL="0" indent="0" algn="ctr">
              <a:buNone/>
              <a:defRPr sz="32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16/08/2024</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spTree>
    <p:extLst>
      <p:ext uri="{BB962C8B-B14F-4D97-AF65-F5344CB8AC3E}">
        <p14:creationId xmlns:p14="http://schemas.microsoft.com/office/powerpoint/2010/main" val="1990749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05BA0-D948-FC40-8B81-E2634DA0D8DB}"/>
              </a:ext>
            </a:extLst>
          </p:cNvPr>
          <p:cNvSpPr>
            <a:spLocks noGrp="1"/>
          </p:cNvSpPr>
          <p:nvPr>
            <p:ph type="ctrTitle"/>
          </p:nvPr>
        </p:nvSpPr>
        <p:spPr>
          <a:xfrm>
            <a:off x="1524000" y="1122363"/>
            <a:ext cx="9144000" cy="2387600"/>
          </a:xfrm>
        </p:spPr>
        <p:txBody>
          <a:bodyPr anchor="b"/>
          <a:lstStyle>
            <a:lvl1pPr algn="ctr">
              <a:defRPr sz="6000" b="1">
                <a:solidFill>
                  <a:srgbClr val="639C8C"/>
                </a:solidFill>
                <a:latin typeface="+mn-lt"/>
              </a:defRPr>
            </a:lvl1p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16/08/2024</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spTree>
    <p:extLst>
      <p:ext uri="{BB962C8B-B14F-4D97-AF65-F5344CB8AC3E}">
        <p14:creationId xmlns:p14="http://schemas.microsoft.com/office/powerpoint/2010/main" val="18050069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99556-480A-F948-995C-361E3178409B}"/>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9636DB63-5567-CF41-AC2E-7E9B4704D5F4}"/>
              </a:ext>
            </a:extLst>
          </p:cNvPr>
          <p:cNvSpPr>
            <a:spLocks noGrp="1"/>
          </p:cNvSpPr>
          <p:nvPr>
            <p:ph idx="1"/>
          </p:nvPr>
        </p:nvSpPr>
        <p:spPr>
          <a:xfrm>
            <a:off x="1537854" y="1149927"/>
            <a:ext cx="9815945" cy="502703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F2F8EC51-1A35-B645-ACB1-8685815A6BFE}"/>
              </a:ext>
            </a:extLst>
          </p:cNvPr>
          <p:cNvSpPr>
            <a:spLocks noGrp="1"/>
          </p:cNvSpPr>
          <p:nvPr>
            <p:ph type="dt" sz="half" idx="10"/>
          </p:nvPr>
        </p:nvSpPr>
        <p:spPr/>
        <p:txBody>
          <a:bodyPr/>
          <a:lstStyle/>
          <a:p>
            <a:fld id="{B64614C1-F527-514B-A8AB-B02C388E57EC}" type="datetimeFigureOut">
              <a:rPr lang="en-GB" smtClean="0"/>
              <a:t>16/08/2024</a:t>
            </a:fld>
            <a:endParaRPr lang="en-GB"/>
          </a:p>
        </p:txBody>
      </p:sp>
      <p:sp>
        <p:nvSpPr>
          <p:cNvPr id="5" name="Footer Placeholder 4">
            <a:extLst>
              <a:ext uri="{FF2B5EF4-FFF2-40B4-BE49-F238E27FC236}">
                <a16:creationId xmlns:a16="http://schemas.microsoft.com/office/drawing/2014/main" id="{F2F3E792-AC97-A142-A4EA-1420EE3A98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97AB56-CAA4-E240-803A-665F7D907135}"/>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132172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6504E0-4A06-FA48-A990-C55251A538C2}"/>
              </a:ext>
            </a:extLst>
          </p:cNvPr>
          <p:cNvSpPr>
            <a:spLocks noGrp="1"/>
          </p:cNvSpPr>
          <p:nvPr>
            <p:ph sz="half" idx="1"/>
          </p:nvPr>
        </p:nvSpPr>
        <p:spPr>
          <a:xfrm>
            <a:off x="838200" y="1149928"/>
            <a:ext cx="5181600" cy="502703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E11D0D20-E2AD-534D-A37A-8B79E5EC77A8}"/>
              </a:ext>
            </a:extLst>
          </p:cNvPr>
          <p:cNvSpPr>
            <a:spLocks noGrp="1"/>
          </p:cNvSpPr>
          <p:nvPr>
            <p:ph sz="half" idx="2"/>
          </p:nvPr>
        </p:nvSpPr>
        <p:spPr>
          <a:xfrm>
            <a:off x="6172200" y="1149927"/>
            <a:ext cx="5181600" cy="502703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AB4E718F-153C-5543-AE95-C21FD2B50FA4}"/>
              </a:ext>
            </a:extLst>
          </p:cNvPr>
          <p:cNvSpPr>
            <a:spLocks noGrp="1"/>
          </p:cNvSpPr>
          <p:nvPr>
            <p:ph type="dt" sz="half" idx="10"/>
          </p:nvPr>
        </p:nvSpPr>
        <p:spPr/>
        <p:txBody>
          <a:bodyPr/>
          <a:lstStyle/>
          <a:p>
            <a:fld id="{B64614C1-F527-514B-A8AB-B02C388E57EC}" type="datetimeFigureOut">
              <a:rPr lang="en-GB" smtClean="0"/>
              <a:t>16/08/2024</a:t>
            </a:fld>
            <a:endParaRPr lang="en-GB"/>
          </a:p>
        </p:txBody>
      </p:sp>
      <p:sp>
        <p:nvSpPr>
          <p:cNvPr id="6" name="Footer Placeholder 5">
            <a:extLst>
              <a:ext uri="{FF2B5EF4-FFF2-40B4-BE49-F238E27FC236}">
                <a16:creationId xmlns:a16="http://schemas.microsoft.com/office/drawing/2014/main" id="{94353938-9397-AF4B-92C7-349F6D75DBF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E5CFB0E-C738-2A46-B436-C89DCF54C5B3}"/>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10" name="Title 1">
            <a:extLst>
              <a:ext uri="{FF2B5EF4-FFF2-40B4-BE49-F238E27FC236}">
                <a16:creationId xmlns:a16="http://schemas.microsoft.com/office/drawing/2014/main" id="{B7B97089-76A8-8633-0A46-B0F48BA05A57}"/>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847343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3A56A07-4AED-E247-9668-CDD428F412BB}"/>
              </a:ext>
            </a:extLst>
          </p:cNvPr>
          <p:cNvSpPr>
            <a:spLocks noGrp="1"/>
          </p:cNvSpPr>
          <p:nvPr>
            <p:ph type="body" idx="1"/>
          </p:nvPr>
        </p:nvSpPr>
        <p:spPr>
          <a:xfrm>
            <a:off x="839788" y="1154685"/>
            <a:ext cx="5157787" cy="823912"/>
          </a:xfrm>
        </p:spPr>
        <p:txBody>
          <a:bodyPr anchor="b">
            <a:noAutofit/>
          </a:bodyPr>
          <a:lstStyle>
            <a:lvl1pPr marL="0" indent="0">
              <a:buNone/>
              <a:defRPr sz="3200" b="1">
                <a:solidFill>
                  <a:srgbClr val="C79E4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FF06B7-B809-284C-A66F-83E7388BE2EB}"/>
              </a:ext>
            </a:extLst>
          </p:cNvPr>
          <p:cNvSpPr>
            <a:spLocks noGrp="1"/>
          </p:cNvSpPr>
          <p:nvPr>
            <p:ph sz="half" idx="2"/>
          </p:nvPr>
        </p:nvSpPr>
        <p:spPr>
          <a:xfrm>
            <a:off x="839788" y="2157984"/>
            <a:ext cx="5157787" cy="403167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A303E84F-776D-0C41-BECB-121054AF5BC0}"/>
              </a:ext>
            </a:extLst>
          </p:cNvPr>
          <p:cNvSpPr>
            <a:spLocks noGrp="1"/>
          </p:cNvSpPr>
          <p:nvPr>
            <p:ph type="body" sz="quarter" idx="3"/>
          </p:nvPr>
        </p:nvSpPr>
        <p:spPr>
          <a:xfrm>
            <a:off x="6172200" y="1154685"/>
            <a:ext cx="5183188" cy="823912"/>
          </a:xfrm>
        </p:spPr>
        <p:txBody>
          <a:bodyPr anchor="b">
            <a:noAutofit/>
          </a:bodyPr>
          <a:lstStyle>
            <a:lvl1pPr marL="0" indent="0">
              <a:buNone/>
              <a:defRPr sz="3200" b="1">
                <a:solidFill>
                  <a:srgbClr val="C79E4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D4C3175-1D11-B04E-9F58-0D6D778803E3}"/>
              </a:ext>
            </a:extLst>
          </p:cNvPr>
          <p:cNvSpPr>
            <a:spLocks noGrp="1"/>
          </p:cNvSpPr>
          <p:nvPr>
            <p:ph sz="quarter" idx="4"/>
          </p:nvPr>
        </p:nvSpPr>
        <p:spPr>
          <a:xfrm>
            <a:off x="6172200" y="2157984"/>
            <a:ext cx="5183188" cy="4031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894EB42-E3B3-8344-9D5D-CE2616F5C458}"/>
              </a:ext>
            </a:extLst>
          </p:cNvPr>
          <p:cNvSpPr>
            <a:spLocks noGrp="1"/>
          </p:cNvSpPr>
          <p:nvPr>
            <p:ph type="dt" sz="half" idx="10"/>
          </p:nvPr>
        </p:nvSpPr>
        <p:spPr/>
        <p:txBody>
          <a:bodyPr/>
          <a:lstStyle/>
          <a:p>
            <a:fld id="{B64614C1-F527-514B-A8AB-B02C388E57EC}" type="datetimeFigureOut">
              <a:rPr lang="en-GB" smtClean="0"/>
              <a:t>16/08/2024</a:t>
            </a:fld>
            <a:endParaRPr lang="en-GB"/>
          </a:p>
        </p:txBody>
      </p:sp>
      <p:sp>
        <p:nvSpPr>
          <p:cNvPr id="8" name="Footer Placeholder 7">
            <a:extLst>
              <a:ext uri="{FF2B5EF4-FFF2-40B4-BE49-F238E27FC236}">
                <a16:creationId xmlns:a16="http://schemas.microsoft.com/office/drawing/2014/main" id="{F8EC009C-6D14-E547-BFF0-1F18B65DD1D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43C943A-826D-0E4B-919A-16D9DF03B410}"/>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12" name="Title 1">
            <a:extLst>
              <a:ext uri="{FF2B5EF4-FFF2-40B4-BE49-F238E27FC236}">
                <a16:creationId xmlns:a16="http://schemas.microsoft.com/office/drawing/2014/main" id="{3328C2CB-EE27-CEA7-8F95-D5FDF8C80B22}"/>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1975623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1890A81-B201-8747-948F-3AFDB1CC2B18}"/>
              </a:ext>
            </a:extLst>
          </p:cNvPr>
          <p:cNvSpPr>
            <a:spLocks noGrp="1"/>
          </p:cNvSpPr>
          <p:nvPr>
            <p:ph type="dt" sz="half" idx="10"/>
          </p:nvPr>
        </p:nvSpPr>
        <p:spPr/>
        <p:txBody>
          <a:bodyPr/>
          <a:lstStyle/>
          <a:p>
            <a:fld id="{B64614C1-F527-514B-A8AB-B02C388E57EC}" type="datetimeFigureOut">
              <a:rPr lang="en-GB" smtClean="0"/>
              <a:t>16/08/2024</a:t>
            </a:fld>
            <a:endParaRPr lang="en-GB"/>
          </a:p>
        </p:txBody>
      </p:sp>
      <p:sp>
        <p:nvSpPr>
          <p:cNvPr id="4" name="Footer Placeholder 3">
            <a:extLst>
              <a:ext uri="{FF2B5EF4-FFF2-40B4-BE49-F238E27FC236}">
                <a16:creationId xmlns:a16="http://schemas.microsoft.com/office/drawing/2014/main" id="{6240320D-28E6-D446-80D4-66E776C8360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6093690-95A3-6F43-B685-05C14BBD6E30}"/>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7" name="Title 1">
            <a:extLst>
              <a:ext uri="{FF2B5EF4-FFF2-40B4-BE49-F238E27FC236}">
                <a16:creationId xmlns:a16="http://schemas.microsoft.com/office/drawing/2014/main" id="{497A8863-9EE0-E6B6-CAFE-64DD765546B1}"/>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3078081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B638A8-D49F-3049-9B83-724503D3B984}"/>
              </a:ext>
            </a:extLst>
          </p:cNvPr>
          <p:cNvSpPr>
            <a:spLocks noGrp="1"/>
          </p:cNvSpPr>
          <p:nvPr>
            <p:ph type="dt" sz="half" idx="10"/>
          </p:nvPr>
        </p:nvSpPr>
        <p:spPr/>
        <p:txBody>
          <a:bodyPr/>
          <a:lstStyle/>
          <a:p>
            <a:fld id="{B64614C1-F527-514B-A8AB-B02C388E57EC}" type="datetimeFigureOut">
              <a:rPr lang="en-GB" smtClean="0"/>
              <a:t>16/08/2024</a:t>
            </a:fld>
            <a:endParaRPr lang="en-GB"/>
          </a:p>
        </p:txBody>
      </p:sp>
      <p:sp>
        <p:nvSpPr>
          <p:cNvPr id="3" name="Footer Placeholder 2">
            <a:extLst>
              <a:ext uri="{FF2B5EF4-FFF2-40B4-BE49-F238E27FC236}">
                <a16:creationId xmlns:a16="http://schemas.microsoft.com/office/drawing/2014/main" id="{41BCA67C-16A6-8341-8AB6-4058F546659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CAD8CB6-CD23-9F4E-8F1F-A5E464F0A004}"/>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4278416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EFBA9EA-3E79-7D4E-BC57-DE512F606446}"/>
              </a:ext>
            </a:extLst>
          </p:cNvPr>
          <p:cNvSpPr>
            <a:spLocks noGrp="1"/>
          </p:cNvSpPr>
          <p:nvPr>
            <p:ph type="pic" idx="1"/>
          </p:nvPr>
        </p:nvSpPr>
        <p:spPr>
          <a:xfrm>
            <a:off x="838200" y="987425"/>
            <a:ext cx="10517188"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2B85A4BD-C2EF-D146-9821-6268C768E081}"/>
              </a:ext>
            </a:extLst>
          </p:cNvPr>
          <p:cNvSpPr>
            <a:spLocks noGrp="1"/>
          </p:cNvSpPr>
          <p:nvPr>
            <p:ph type="dt" sz="half" idx="10"/>
          </p:nvPr>
        </p:nvSpPr>
        <p:spPr/>
        <p:txBody>
          <a:bodyPr/>
          <a:lstStyle/>
          <a:p>
            <a:fld id="{B64614C1-F527-514B-A8AB-B02C388E57EC}" type="datetimeFigureOut">
              <a:rPr lang="en-GB" smtClean="0"/>
              <a:t>16/08/2024</a:t>
            </a:fld>
            <a:endParaRPr lang="en-GB"/>
          </a:p>
        </p:txBody>
      </p:sp>
      <p:sp>
        <p:nvSpPr>
          <p:cNvPr id="6" name="Footer Placeholder 5">
            <a:extLst>
              <a:ext uri="{FF2B5EF4-FFF2-40B4-BE49-F238E27FC236}">
                <a16:creationId xmlns:a16="http://schemas.microsoft.com/office/drawing/2014/main" id="{75492FD4-B16B-2149-A59D-1737BAD987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CF3AFE7-32A9-224C-9298-DF99E612AF3E}"/>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9" name="Title 1">
            <a:extLst>
              <a:ext uri="{FF2B5EF4-FFF2-40B4-BE49-F238E27FC236}">
                <a16:creationId xmlns:a16="http://schemas.microsoft.com/office/drawing/2014/main" id="{B9C2F935-7CAC-60B9-187F-78D88535A27E}"/>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17300807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EAB18B-7A2F-1040-9399-70E7306C52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AF95D95-29A1-604E-AEB3-FC0EA199B8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AF8855-51CB-BD4E-A101-83948FFF76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4614C1-F527-514B-A8AB-B02C388E57EC}" type="datetimeFigureOut">
              <a:rPr lang="en-GB" smtClean="0"/>
              <a:t>16/08/2024</a:t>
            </a:fld>
            <a:endParaRPr lang="en-GB"/>
          </a:p>
        </p:txBody>
      </p:sp>
      <p:sp>
        <p:nvSpPr>
          <p:cNvPr id="5" name="Footer Placeholder 4">
            <a:extLst>
              <a:ext uri="{FF2B5EF4-FFF2-40B4-BE49-F238E27FC236}">
                <a16:creationId xmlns:a16="http://schemas.microsoft.com/office/drawing/2014/main" id="{23C546B0-F2F1-704D-99DA-C26FF7DFDC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5BD4212-196F-D245-B7EA-EB6BA5F860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79FC29-5A4A-2F41-978E-DADD9C03E136}" type="slidenum">
              <a:rPr lang="en-GB" smtClean="0"/>
              <a:t>‹#›</a:t>
            </a:fld>
            <a:endParaRPr lang="en-GB"/>
          </a:p>
        </p:txBody>
      </p:sp>
      <p:sp>
        <p:nvSpPr>
          <p:cNvPr id="7" name="Rectangle 13">
            <a:extLst>
              <a:ext uri="{FF2B5EF4-FFF2-40B4-BE49-F238E27FC236}">
                <a16:creationId xmlns:a16="http://schemas.microsoft.com/office/drawing/2014/main" id="{FAD9476D-06F1-A3F1-9645-999A44B9F576}"/>
              </a:ext>
            </a:extLst>
          </p:cNvPr>
          <p:cNvSpPr/>
          <p:nvPr userDrawn="1"/>
        </p:nvSpPr>
        <p:spPr>
          <a:xfrm>
            <a:off x="0" y="6291469"/>
            <a:ext cx="1003853" cy="604806"/>
          </a:xfrm>
          <a:prstGeom prst="rect">
            <a:avLst/>
          </a:prstGeom>
          <a:solidFill>
            <a:srgbClr val="5B8477"/>
          </a:solidFill>
          <a:ln w="12700">
            <a:miter lim="400000"/>
          </a:ln>
        </p:spPr>
        <p:txBody>
          <a:bodyPr lIns="45719" rIns="45719" anchor="ctr"/>
          <a:lstStyle/>
          <a:p>
            <a:pPr algn="ctr">
              <a:defRPr>
                <a:solidFill>
                  <a:srgbClr val="F7F7F7"/>
                </a:solidFill>
              </a:defRPr>
            </a:pPr>
            <a:endParaRPr/>
          </a:p>
        </p:txBody>
      </p:sp>
      <p:pic>
        <p:nvPicPr>
          <p:cNvPr id="8" name="Image" descr="Image">
            <a:extLst>
              <a:ext uri="{FF2B5EF4-FFF2-40B4-BE49-F238E27FC236}">
                <a16:creationId xmlns:a16="http://schemas.microsoft.com/office/drawing/2014/main" id="{C688BB5E-2670-0025-F274-E4684F812D4B}"/>
              </a:ext>
            </a:extLst>
          </p:cNvPr>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10981352" y="300689"/>
            <a:ext cx="893261" cy="725564"/>
          </a:xfrm>
          <a:prstGeom prst="rect">
            <a:avLst/>
          </a:prstGeom>
          <a:ln w="12700">
            <a:miter lim="400000"/>
          </a:ln>
        </p:spPr>
      </p:pic>
      <p:pic>
        <p:nvPicPr>
          <p:cNvPr id="9" name="Image" descr="Image">
            <a:extLst>
              <a:ext uri="{FF2B5EF4-FFF2-40B4-BE49-F238E27FC236}">
                <a16:creationId xmlns:a16="http://schemas.microsoft.com/office/drawing/2014/main" id="{DC903DE8-E366-ABAA-DDED-27370A696B68}"/>
              </a:ext>
            </a:extLst>
          </p:cNvPr>
          <p:cNvPicPr>
            <a:picLocks noChangeAspect="1"/>
          </p:cNvPicPr>
          <p:nvPr userDrawn="1"/>
        </p:nvPicPr>
        <p:blipFill>
          <a:blip r:embed="rId14" cstate="email">
            <a:extLst>
              <a:ext uri="{28A0092B-C50C-407E-A947-70E740481C1C}">
                <a14:useLocalDpi xmlns:a14="http://schemas.microsoft.com/office/drawing/2010/main"/>
              </a:ext>
            </a:extLst>
          </a:blip>
          <a:srcRect t="2019" r="25286" b="10862"/>
          <a:stretch>
            <a:fillRect/>
          </a:stretch>
        </p:blipFill>
        <p:spPr>
          <a:xfrm>
            <a:off x="1003300" y="6285159"/>
            <a:ext cx="11188700" cy="611116"/>
          </a:xfrm>
          <a:prstGeom prst="rect">
            <a:avLst/>
          </a:prstGeom>
          <a:ln w="12700">
            <a:miter lim="400000"/>
          </a:ln>
        </p:spPr>
      </p:pic>
      <p:pic>
        <p:nvPicPr>
          <p:cNvPr id="10" name="Image" descr="Image">
            <a:extLst>
              <a:ext uri="{FF2B5EF4-FFF2-40B4-BE49-F238E27FC236}">
                <a16:creationId xmlns:a16="http://schemas.microsoft.com/office/drawing/2014/main" id="{248A155F-1BE2-EC86-C822-A5E9AF245D93}"/>
              </a:ext>
            </a:extLst>
          </p:cNvPr>
          <p:cNvPicPr>
            <a:picLocks noChangeAspect="1"/>
          </p:cNvPicPr>
          <p:nvPr userDrawn="1"/>
        </p:nvPicPr>
        <p:blipFill>
          <a:blip r:embed="rId15" cstate="email">
            <a:extLst>
              <a:ext uri="{28A0092B-C50C-407E-A947-70E740481C1C}">
                <a14:useLocalDpi xmlns:a14="http://schemas.microsoft.com/office/drawing/2010/main"/>
              </a:ext>
            </a:extLst>
          </a:blip>
          <a:stretch>
            <a:fillRect/>
          </a:stretch>
        </p:blipFill>
        <p:spPr>
          <a:xfrm>
            <a:off x="193014" y="262589"/>
            <a:ext cx="643225" cy="639278"/>
          </a:xfrm>
          <a:prstGeom prst="rect">
            <a:avLst/>
          </a:prstGeom>
          <a:ln w="12700">
            <a:miter lim="400000"/>
          </a:ln>
        </p:spPr>
      </p:pic>
    </p:spTree>
    <p:extLst>
      <p:ext uri="{BB962C8B-B14F-4D97-AF65-F5344CB8AC3E}">
        <p14:creationId xmlns:p14="http://schemas.microsoft.com/office/powerpoint/2010/main" val="180164030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slideLayout" Target="../slideLayouts/slideLayout4.xml"/><Relationship Id="rId4" Type="http://schemas.openxmlformats.org/officeDocument/2006/relationships/image" Target="../media/image13.svg"/></Relationships>
</file>

<file path=ppt/slides/_rels/slide1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ww.youtube.com/watch?v=yKwieovd9w4&amp;t=6s" TargetMode="External"/><Relationship Id="rId1" Type="http://schemas.openxmlformats.org/officeDocument/2006/relationships/slideLayout" Target="../slideLayouts/slideLayout4.xml"/><Relationship Id="rId4" Type="http://schemas.openxmlformats.org/officeDocument/2006/relationships/image" Target="../media/image13.svg"/></Relationships>
</file>

<file path=ppt/slides/_rels/slide2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22.svg"/><Relationship Id="rId7" Type="http://schemas.openxmlformats.org/officeDocument/2006/relationships/image" Target="../media/image12.png"/><Relationship Id="rId2" Type="http://schemas.openxmlformats.org/officeDocument/2006/relationships/image" Target="../media/image21.png"/><Relationship Id="rId1" Type="http://schemas.openxmlformats.org/officeDocument/2006/relationships/slideLayout" Target="../slideLayouts/slideLayout4.xml"/><Relationship Id="rId6" Type="http://schemas.openxmlformats.org/officeDocument/2006/relationships/chart" Target="../charts/chart1.xml"/><Relationship Id="rId5" Type="http://schemas.openxmlformats.org/officeDocument/2006/relationships/image" Target="../media/image24.svg"/><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image" Target="../media/image24.sv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23.png"/><Relationship Id="rId5" Type="http://schemas.openxmlformats.org/officeDocument/2006/relationships/image" Target="../media/image22.svg"/><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5.jpeg"/><Relationship Id="rId1" Type="http://schemas.openxmlformats.org/officeDocument/2006/relationships/slideLayout" Target="../slideLayouts/slideLayout4.xml"/><Relationship Id="rId4" Type="http://schemas.openxmlformats.org/officeDocument/2006/relationships/image" Target="../media/image11.svg"/></Relationships>
</file>

<file path=ppt/slides/_rels/slide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3.svg"/></Relationships>
</file>

<file path=ppt/slides/_rels/slide3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26.png"/></Relationships>
</file>

<file path=ppt/slides/_rels/slide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image" Target="../media/image16.jpg"/><Relationship Id="rId5" Type="http://schemas.openxmlformats.org/officeDocument/2006/relationships/image" Target="../media/image15.jpg"/><Relationship Id="rId4" Type="http://schemas.openxmlformats.org/officeDocument/2006/relationships/image" Target="../media/image14.jpg"/></Relationships>
</file>

<file path=ppt/slides/_rels/slide8.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7.png"/><Relationship Id="rId1" Type="http://schemas.openxmlformats.org/officeDocument/2006/relationships/slideLayout" Target="../slideLayouts/slideLayout9.xml"/><Relationship Id="rId4" Type="http://schemas.openxmlformats.org/officeDocument/2006/relationships/image" Target="../media/image1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5333C-12BD-E108-DE08-2B8649759F10}"/>
              </a:ext>
            </a:extLst>
          </p:cNvPr>
          <p:cNvSpPr>
            <a:spLocks noGrp="1"/>
          </p:cNvSpPr>
          <p:nvPr>
            <p:ph type="ctrTitle"/>
          </p:nvPr>
        </p:nvSpPr>
        <p:spPr/>
        <p:txBody>
          <a:bodyPr>
            <a:normAutofit/>
          </a:bodyPr>
          <a:lstStyle/>
          <a:p>
            <a:r>
              <a:rPr lang="en-GB" dirty="0"/>
              <a:t>Operationalizing One Health in pastoralist settings</a:t>
            </a:r>
          </a:p>
        </p:txBody>
      </p:sp>
    </p:spTree>
    <p:extLst>
      <p:ext uri="{BB962C8B-B14F-4D97-AF65-F5344CB8AC3E}">
        <p14:creationId xmlns:p14="http://schemas.microsoft.com/office/powerpoint/2010/main" val="3173860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7C595-2B8C-6421-C562-7F0D1B38BB70}"/>
              </a:ext>
            </a:extLst>
          </p:cNvPr>
          <p:cNvSpPr>
            <a:spLocks noGrp="1"/>
          </p:cNvSpPr>
          <p:nvPr>
            <p:ph type="title"/>
          </p:nvPr>
        </p:nvSpPr>
        <p:spPr/>
        <p:txBody>
          <a:bodyPr/>
          <a:lstStyle/>
          <a:p>
            <a:r>
              <a:rPr lang="en-GB" dirty="0"/>
              <a:t>Ground rules</a:t>
            </a:r>
          </a:p>
        </p:txBody>
      </p:sp>
      <p:sp>
        <p:nvSpPr>
          <p:cNvPr id="3" name="Content Placeholder 2">
            <a:extLst>
              <a:ext uri="{FF2B5EF4-FFF2-40B4-BE49-F238E27FC236}">
                <a16:creationId xmlns:a16="http://schemas.microsoft.com/office/drawing/2014/main" id="{CE180793-76BE-697A-324B-9D576378D5A0}"/>
              </a:ext>
            </a:extLst>
          </p:cNvPr>
          <p:cNvSpPr>
            <a:spLocks noGrp="1"/>
          </p:cNvSpPr>
          <p:nvPr>
            <p:ph idx="1"/>
          </p:nvPr>
        </p:nvSpPr>
        <p:spPr/>
        <p:txBody>
          <a:bodyPr/>
          <a:lstStyle/>
          <a:p>
            <a:r>
              <a:rPr lang="en-US" dirty="0"/>
              <a:t>Be punctual </a:t>
            </a:r>
          </a:p>
          <a:p>
            <a:r>
              <a:rPr lang="en-US" dirty="0"/>
              <a:t>Be prepared</a:t>
            </a:r>
          </a:p>
          <a:p>
            <a:r>
              <a:rPr lang="en-US" dirty="0"/>
              <a:t>Every idea counts </a:t>
            </a:r>
          </a:p>
          <a:p>
            <a:r>
              <a:rPr lang="en-US" dirty="0"/>
              <a:t>Phones on silent mode</a:t>
            </a:r>
          </a:p>
          <a:p>
            <a:r>
              <a:rPr lang="en-US" dirty="0"/>
              <a:t>No side conversations</a:t>
            </a:r>
          </a:p>
          <a:p>
            <a:r>
              <a:rPr lang="en-US" dirty="0"/>
              <a:t>Active participation </a:t>
            </a:r>
          </a:p>
          <a:p>
            <a:r>
              <a:rPr lang="en-US" dirty="0"/>
              <a:t>Keep an open mind </a:t>
            </a:r>
          </a:p>
          <a:p>
            <a:r>
              <a:rPr lang="en-US" dirty="0"/>
              <a:t>Build connections</a:t>
            </a:r>
          </a:p>
          <a:p>
            <a:endParaRPr lang="en-GB" dirty="0"/>
          </a:p>
        </p:txBody>
      </p:sp>
      <p:pic>
        <p:nvPicPr>
          <p:cNvPr id="8" name="Picture 7">
            <a:extLst>
              <a:ext uri="{FF2B5EF4-FFF2-40B4-BE49-F238E27FC236}">
                <a16:creationId xmlns:a16="http://schemas.microsoft.com/office/drawing/2014/main" id="{29657871-4181-4ECE-8DCD-D6F772CB4E61}"/>
              </a:ext>
            </a:extLst>
          </p:cNvPr>
          <p:cNvPicPr>
            <a:picLocks noChangeAspect="1"/>
          </p:cNvPicPr>
          <p:nvPr/>
        </p:nvPicPr>
        <p:blipFill>
          <a:blip r:embed="rId2"/>
          <a:stretch>
            <a:fillRect/>
          </a:stretch>
        </p:blipFill>
        <p:spPr>
          <a:xfrm>
            <a:off x="6096000" y="393123"/>
            <a:ext cx="3750836" cy="5314950"/>
          </a:xfrm>
          <a:prstGeom prst="rect">
            <a:avLst/>
          </a:prstGeom>
        </p:spPr>
      </p:pic>
      <p:pic>
        <p:nvPicPr>
          <p:cNvPr id="4" name="Graphic 3" descr="Presentation with checklist with solid fill">
            <a:extLst>
              <a:ext uri="{FF2B5EF4-FFF2-40B4-BE49-F238E27FC236}">
                <a16:creationId xmlns:a16="http://schemas.microsoft.com/office/drawing/2014/main" id="{106A64AE-2745-75DB-52DC-886C3A77F9F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76334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EC814-9529-502A-84C4-06012C43FEE5}"/>
              </a:ext>
            </a:extLst>
          </p:cNvPr>
          <p:cNvSpPr>
            <a:spLocks noGrp="1"/>
          </p:cNvSpPr>
          <p:nvPr>
            <p:ph type="title"/>
          </p:nvPr>
        </p:nvSpPr>
        <p:spPr/>
        <p:txBody>
          <a:bodyPr/>
          <a:lstStyle/>
          <a:p>
            <a:r>
              <a:rPr lang="en-GB" dirty="0"/>
              <a:t>Feedback teams</a:t>
            </a:r>
          </a:p>
        </p:txBody>
      </p:sp>
      <p:sp>
        <p:nvSpPr>
          <p:cNvPr id="3" name="Content Placeholder 2">
            <a:extLst>
              <a:ext uri="{FF2B5EF4-FFF2-40B4-BE49-F238E27FC236}">
                <a16:creationId xmlns:a16="http://schemas.microsoft.com/office/drawing/2014/main" id="{7356CF2C-C47B-C670-FC71-C64305747314}"/>
              </a:ext>
            </a:extLst>
          </p:cNvPr>
          <p:cNvSpPr>
            <a:spLocks noGrp="1"/>
          </p:cNvSpPr>
          <p:nvPr>
            <p:ph idx="1"/>
          </p:nvPr>
        </p:nvSpPr>
        <p:spPr/>
        <p:txBody>
          <a:bodyPr/>
          <a:lstStyle/>
          <a:p>
            <a:r>
              <a:rPr lang="en-GB" dirty="0"/>
              <a:t>Volunteers needed for each day</a:t>
            </a:r>
          </a:p>
          <a:p>
            <a:endParaRPr lang="en-GB" dirty="0"/>
          </a:p>
          <a:p>
            <a:r>
              <a:rPr lang="en-GB" dirty="0"/>
              <a:t>Purpose:</a:t>
            </a:r>
          </a:p>
          <a:p>
            <a:pPr lvl="1"/>
            <a:r>
              <a:rPr lang="en-GB" dirty="0"/>
              <a:t>Obtain participant feedback on the training content and process</a:t>
            </a:r>
          </a:p>
          <a:p>
            <a:pPr lvl="1"/>
            <a:r>
              <a:rPr lang="en-GB" dirty="0"/>
              <a:t>Energizers</a:t>
            </a:r>
          </a:p>
          <a:p>
            <a:pPr lvl="1"/>
            <a:r>
              <a:rPr lang="en-GB" dirty="0"/>
              <a:t>Time keeping</a:t>
            </a:r>
          </a:p>
        </p:txBody>
      </p:sp>
      <p:pic>
        <p:nvPicPr>
          <p:cNvPr id="4" name="Graphic 3" descr="Presentation with checklist with solid fill">
            <a:extLst>
              <a:ext uri="{FF2B5EF4-FFF2-40B4-BE49-F238E27FC236}">
                <a16:creationId xmlns:a16="http://schemas.microsoft.com/office/drawing/2014/main" id="{882A837F-4145-C4FF-D91C-F892F7E8666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1937965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32463-9D8D-6EEB-5E83-FBE0444E75BD}"/>
              </a:ext>
            </a:extLst>
          </p:cNvPr>
          <p:cNvSpPr>
            <a:spLocks noGrp="1"/>
          </p:cNvSpPr>
          <p:nvPr>
            <p:ph type="title"/>
          </p:nvPr>
        </p:nvSpPr>
        <p:spPr/>
        <p:txBody>
          <a:bodyPr/>
          <a:lstStyle/>
          <a:p>
            <a:r>
              <a:rPr lang="en-GB" dirty="0"/>
              <a:t>Evaluation</a:t>
            </a:r>
          </a:p>
        </p:txBody>
      </p:sp>
      <p:sp>
        <p:nvSpPr>
          <p:cNvPr id="3" name="Content Placeholder 2">
            <a:extLst>
              <a:ext uri="{FF2B5EF4-FFF2-40B4-BE49-F238E27FC236}">
                <a16:creationId xmlns:a16="http://schemas.microsoft.com/office/drawing/2014/main" id="{70D8C23C-1E36-B7B2-4408-BC301014C105}"/>
              </a:ext>
            </a:extLst>
          </p:cNvPr>
          <p:cNvSpPr>
            <a:spLocks noGrp="1"/>
          </p:cNvSpPr>
          <p:nvPr>
            <p:ph idx="1"/>
          </p:nvPr>
        </p:nvSpPr>
        <p:spPr/>
        <p:txBody>
          <a:bodyPr/>
          <a:lstStyle/>
          <a:p>
            <a:r>
              <a:rPr lang="en-US" dirty="0"/>
              <a:t>Your facilitator will distribute the </a:t>
            </a:r>
            <a:r>
              <a:rPr lang="en-US" b="1" dirty="0"/>
              <a:t>pre-training evaluation form </a:t>
            </a:r>
            <a:r>
              <a:rPr lang="en-US" dirty="0"/>
              <a:t>– measures baseline understanding on day 1 of training</a:t>
            </a:r>
          </a:p>
          <a:p>
            <a:endParaRPr lang="en-US" dirty="0"/>
          </a:p>
          <a:p>
            <a:r>
              <a:rPr lang="en-US" dirty="0"/>
              <a:t>Form is anonymous and will be compared with post-training evaluation completed after the training</a:t>
            </a:r>
          </a:p>
          <a:p>
            <a:endParaRPr lang="en-GB" dirty="0"/>
          </a:p>
        </p:txBody>
      </p:sp>
      <p:sp>
        <p:nvSpPr>
          <p:cNvPr id="4" name="TextBox 3">
            <a:extLst>
              <a:ext uri="{FF2B5EF4-FFF2-40B4-BE49-F238E27FC236}">
                <a16:creationId xmlns:a16="http://schemas.microsoft.com/office/drawing/2014/main" id="{74A6BA5E-34A0-AE87-81DA-882F30C38D2A}"/>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10 minutes</a:t>
            </a:r>
          </a:p>
        </p:txBody>
      </p:sp>
      <p:pic>
        <p:nvPicPr>
          <p:cNvPr id="5" name="Graphic 4" descr="Stopwatch with solid fill">
            <a:extLst>
              <a:ext uri="{FF2B5EF4-FFF2-40B4-BE49-F238E27FC236}">
                <a16:creationId xmlns:a16="http://schemas.microsoft.com/office/drawing/2014/main" id="{830A1208-7B51-5F25-23C7-121FBA43AD2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874290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D777CB-C790-1017-B48C-56BCCEB35671}"/>
              </a:ext>
            </a:extLst>
          </p:cNvPr>
          <p:cNvSpPr>
            <a:spLocks noGrp="1"/>
          </p:cNvSpPr>
          <p:nvPr>
            <p:ph type="ctrTitle"/>
          </p:nvPr>
        </p:nvSpPr>
        <p:spPr>
          <a:xfrm>
            <a:off x="1426026" y="1481177"/>
            <a:ext cx="9383488" cy="2387600"/>
          </a:xfrm>
        </p:spPr>
        <p:txBody>
          <a:bodyPr>
            <a:normAutofit/>
          </a:bodyPr>
          <a:lstStyle/>
          <a:p>
            <a:r>
              <a:rPr lang="en-US" sz="4800" dirty="0"/>
              <a:t>Overview of HEAL; key concepts and definitions; OHU in depth</a:t>
            </a:r>
            <a:endParaRPr lang="en-GB" sz="4800" dirty="0"/>
          </a:p>
        </p:txBody>
      </p:sp>
    </p:spTree>
    <p:extLst>
      <p:ext uri="{BB962C8B-B14F-4D97-AF65-F5344CB8AC3E}">
        <p14:creationId xmlns:p14="http://schemas.microsoft.com/office/powerpoint/2010/main" val="6691083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4F9F1A2-E285-CA3D-D230-AFDB6A91A0F7}"/>
              </a:ext>
            </a:extLst>
          </p:cNvPr>
          <p:cNvSpPr>
            <a:spLocks noGrp="1"/>
          </p:cNvSpPr>
          <p:nvPr>
            <p:ph type="title"/>
          </p:nvPr>
        </p:nvSpPr>
        <p:spPr/>
        <p:txBody>
          <a:bodyPr/>
          <a:lstStyle/>
          <a:p>
            <a:r>
              <a:rPr lang="en-ET" dirty="0"/>
              <a:t>Intended learning outcomes</a:t>
            </a:r>
          </a:p>
        </p:txBody>
      </p:sp>
      <p:sp>
        <p:nvSpPr>
          <p:cNvPr id="4" name="Content Placeholder 3">
            <a:extLst>
              <a:ext uri="{FF2B5EF4-FFF2-40B4-BE49-F238E27FC236}">
                <a16:creationId xmlns:a16="http://schemas.microsoft.com/office/drawing/2014/main" id="{2F92DB87-4B9B-EAFA-686F-6F5C87E1F374}"/>
              </a:ext>
            </a:extLst>
          </p:cNvPr>
          <p:cNvSpPr>
            <a:spLocks noGrp="1"/>
          </p:cNvSpPr>
          <p:nvPr>
            <p:ph idx="1"/>
          </p:nvPr>
        </p:nvSpPr>
        <p:spPr/>
        <p:txBody>
          <a:bodyPr>
            <a:normAutofit/>
          </a:bodyPr>
          <a:lstStyle/>
          <a:p>
            <a:pPr marL="0" indent="0">
              <a:buNone/>
            </a:pPr>
            <a:r>
              <a:rPr lang="en-ET" dirty="0">
                <a:latin typeface="Calibri" panose="020F0502020204030204" pitchFamily="34" charset="0"/>
                <a:cs typeface="Calibri" panose="020F0502020204030204" pitchFamily="34" charset="0"/>
              </a:rPr>
              <a:t>By the end of today, you will be able to:</a:t>
            </a:r>
          </a:p>
          <a:p>
            <a:pPr lvl="0">
              <a:lnSpc>
                <a:spcPct val="115000"/>
              </a:lnSpc>
            </a:pPr>
            <a:r>
              <a:rPr lang="en-US" dirty="0">
                <a:effectLst/>
                <a:latin typeface="Calibri" panose="020F0502020204030204" pitchFamily="34" charset="0"/>
                <a:ea typeface="Arial" panose="020B0604020202020204" pitchFamily="34" charset="0"/>
                <a:cs typeface="Calibri" panose="020F0502020204030204" pitchFamily="34" charset="0"/>
              </a:rPr>
              <a:t>explain the objectives and implementation approaches used by the HEAL project;</a:t>
            </a:r>
            <a:endParaRPr lang="en-ET" dirty="0">
              <a:effectLst/>
              <a:latin typeface="Calibri" panose="020F0502020204030204" pitchFamily="34" charset="0"/>
              <a:ea typeface="Arial" panose="020B0604020202020204" pitchFamily="34" charset="0"/>
              <a:cs typeface="Calibri" panose="020F0502020204030204" pitchFamily="34" charset="0"/>
            </a:endParaRPr>
          </a:p>
          <a:p>
            <a:pPr>
              <a:lnSpc>
                <a:spcPct val="115000"/>
              </a:lnSpc>
            </a:pPr>
            <a:r>
              <a:rPr lang="en-US" dirty="0">
                <a:effectLst/>
                <a:latin typeface="Calibri" panose="020F0502020204030204" pitchFamily="34" charset="0"/>
                <a:ea typeface="Arial" panose="020B0604020202020204" pitchFamily="34" charset="0"/>
                <a:cs typeface="Calibri" panose="020F0502020204030204" pitchFamily="34" charset="0"/>
              </a:rPr>
              <a:t>describe the purpose and scope of the HEAL SOP;</a:t>
            </a:r>
            <a:endParaRPr lang="en-ET" dirty="0">
              <a:effectLst/>
              <a:latin typeface="Calibri" panose="020F0502020204030204" pitchFamily="34" charset="0"/>
              <a:ea typeface="Arial" panose="020B0604020202020204" pitchFamily="34" charset="0"/>
              <a:cs typeface="Calibri" panose="020F0502020204030204" pitchFamily="34" charset="0"/>
            </a:endParaRPr>
          </a:p>
          <a:p>
            <a:pPr>
              <a:lnSpc>
                <a:spcPct val="115000"/>
              </a:lnSpc>
            </a:pPr>
            <a:r>
              <a:rPr lang="en-US" dirty="0">
                <a:effectLst/>
                <a:latin typeface="Calibri" panose="020F0502020204030204" pitchFamily="34" charset="0"/>
                <a:ea typeface="Arial" panose="020B0604020202020204" pitchFamily="34" charset="0"/>
                <a:cs typeface="Calibri" panose="020F0502020204030204" pitchFamily="34" charset="0"/>
              </a:rPr>
              <a:t>explain the guiding principles of HEAL;</a:t>
            </a:r>
            <a:endParaRPr lang="en-ET" dirty="0">
              <a:effectLst/>
              <a:latin typeface="Calibri" panose="020F0502020204030204" pitchFamily="34" charset="0"/>
              <a:ea typeface="Arial" panose="020B0604020202020204" pitchFamily="34" charset="0"/>
              <a:cs typeface="Calibri" panose="020F0502020204030204" pitchFamily="34" charset="0"/>
            </a:endParaRPr>
          </a:p>
          <a:p>
            <a:pPr>
              <a:lnSpc>
                <a:spcPct val="115000"/>
              </a:lnSpc>
            </a:pPr>
            <a:r>
              <a:rPr lang="en-US" dirty="0">
                <a:effectLst/>
                <a:latin typeface="Calibri" panose="020F0502020204030204" pitchFamily="34" charset="0"/>
                <a:ea typeface="Arial" panose="020B0604020202020204" pitchFamily="34" charset="0"/>
                <a:cs typeface="Calibri" panose="020F0502020204030204" pitchFamily="34" charset="0"/>
              </a:rPr>
              <a:t>identify different frontline service providers and community-based actors and their roles in service delivery;</a:t>
            </a:r>
            <a:endParaRPr lang="en-ET" dirty="0">
              <a:effectLst/>
              <a:latin typeface="Calibri" panose="020F0502020204030204" pitchFamily="34" charset="0"/>
              <a:ea typeface="Arial" panose="020B0604020202020204" pitchFamily="34" charset="0"/>
              <a:cs typeface="Calibri" panose="020F0502020204030204" pitchFamily="34" charset="0"/>
            </a:endParaRPr>
          </a:p>
          <a:p>
            <a:pPr>
              <a:lnSpc>
                <a:spcPct val="115000"/>
              </a:lnSpc>
            </a:pPr>
            <a:r>
              <a:rPr lang="en-US" dirty="0">
                <a:effectLst/>
                <a:latin typeface="Calibri" panose="020F0502020204030204" pitchFamily="34" charset="0"/>
                <a:ea typeface="Arial" panose="020B0604020202020204" pitchFamily="34" charset="0"/>
                <a:cs typeface="Calibri" panose="020F0502020204030204" pitchFamily="34" charset="0"/>
              </a:rPr>
              <a:t>distinguish between environmental and rangeland health;</a:t>
            </a:r>
            <a:endParaRPr lang="en-ET" dirty="0">
              <a:effectLst/>
              <a:latin typeface="Calibri" panose="020F0502020204030204" pitchFamily="34" charset="0"/>
              <a:ea typeface="Arial" panose="020B0604020202020204" pitchFamily="34" charset="0"/>
              <a:cs typeface="Calibri" panose="020F0502020204030204" pitchFamily="34" charset="0"/>
            </a:endParaRPr>
          </a:p>
        </p:txBody>
      </p:sp>
      <p:pic>
        <p:nvPicPr>
          <p:cNvPr id="5" name="Graphic 4" descr="Presentation with checklist with solid fill">
            <a:extLst>
              <a:ext uri="{FF2B5EF4-FFF2-40B4-BE49-F238E27FC236}">
                <a16:creationId xmlns:a16="http://schemas.microsoft.com/office/drawing/2014/main" id="{2F129592-FD66-8CAA-6019-DCB253F1CBA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0371347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4F9F1A2-E285-CA3D-D230-AFDB6A91A0F7}"/>
              </a:ext>
            </a:extLst>
          </p:cNvPr>
          <p:cNvSpPr>
            <a:spLocks noGrp="1"/>
          </p:cNvSpPr>
          <p:nvPr>
            <p:ph type="title"/>
          </p:nvPr>
        </p:nvSpPr>
        <p:spPr/>
        <p:txBody>
          <a:bodyPr/>
          <a:lstStyle/>
          <a:p>
            <a:r>
              <a:rPr lang="en-ET" dirty="0"/>
              <a:t>Intended learning outcomes (continued)</a:t>
            </a:r>
          </a:p>
        </p:txBody>
      </p:sp>
      <p:sp>
        <p:nvSpPr>
          <p:cNvPr id="4" name="Content Placeholder 3">
            <a:extLst>
              <a:ext uri="{FF2B5EF4-FFF2-40B4-BE49-F238E27FC236}">
                <a16:creationId xmlns:a16="http://schemas.microsoft.com/office/drawing/2014/main" id="{2F92DB87-4B9B-EAFA-686F-6F5C87E1F374}"/>
              </a:ext>
            </a:extLst>
          </p:cNvPr>
          <p:cNvSpPr>
            <a:spLocks noGrp="1"/>
          </p:cNvSpPr>
          <p:nvPr>
            <p:ph idx="1"/>
          </p:nvPr>
        </p:nvSpPr>
        <p:spPr/>
        <p:txBody>
          <a:bodyPr>
            <a:normAutofit/>
          </a:bodyPr>
          <a:lstStyle/>
          <a:p>
            <a:pPr>
              <a:lnSpc>
                <a:spcPct val="115000"/>
              </a:lnSpc>
            </a:pPr>
            <a:r>
              <a:rPr lang="en-US" dirty="0">
                <a:effectLst/>
                <a:latin typeface="Calibri" panose="020F0502020204030204" pitchFamily="34" charset="0"/>
                <a:ea typeface="Arial" panose="020B0604020202020204" pitchFamily="34" charset="0"/>
                <a:cs typeface="Calibri" panose="020F0502020204030204" pitchFamily="34" charset="0"/>
              </a:rPr>
              <a:t>describe the composition and target users of the OHUs;</a:t>
            </a:r>
            <a:endParaRPr lang="en-ET" dirty="0">
              <a:effectLst/>
              <a:latin typeface="Calibri" panose="020F0502020204030204" pitchFamily="34" charset="0"/>
              <a:ea typeface="Arial" panose="020B0604020202020204" pitchFamily="34" charset="0"/>
              <a:cs typeface="Calibri" panose="020F0502020204030204" pitchFamily="34" charset="0"/>
            </a:endParaRPr>
          </a:p>
          <a:p>
            <a:pPr>
              <a:lnSpc>
                <a:spcPct val="115000"/>
              </a:lnSpc>
            </a:pPr>
            <a:r>
              <a:rPr lang="en-US" dirty="0">
                <a:effectLst/>
                <a:latin typeface="Calibri" panose="020F0502020204030204" pitchFamily="34" charset="0"/>
                <a:ea typeface="Arial" panose="020B0604020202020204" pitchFamily="34" charset="0"/>
                <a:cs typeface="Calibri" panose="020F0502020204030204" pitchFamily="34" charset="0"/>
              </a:rPr>
              <a:t>describe the difference between mobile, static and mixed OHUs and select the appropriate type with communities;</a:t>
            </a:r>
            <a:endParaRPr lang="en-ET" dirty="0">
              <a:effectLst/>
              <a:latin typeface="Calibri" panose="020F0502020204030204" pitchFamily="34" charset="0"/>
              <a:ea typeface="Arial" panose="020B0604020202020204" pitchFamily="34" charset="0"/>
              <a:cs typeface="Calibri" panose="020F0502020204030204" pitchFamily="34" charset="0"/>
            </a:endParaRPr>
          </a:p>
          <a:p>
            <a:pPr>
              <a:lnSpc>
                <a:spcPct val="115000"/>
              </a:lnSpc>
            </a:pPr>
            <a:r>
              <a:rPr lang="en-US" dirty="0">
                <a:effectLst/>
                <a:latin typeface="Calibri" panose="020F0502020204030204" pitchFamily="34" charset="0"/>
                <a:ea typeface="Arial" panose="020B0604020202020204" pitchFamily="34" charset="0"/>
                <a:cs typeface="Calibri" panose="020F0502020204030204" pitchFamily="34" charset="0"/>
              </a:rPr>
              <a:t>describe the governance structure of OHUs;</a:t>
            </a:r>
            <a:endParaRPr lang="en-ET" dirty="0">
              <a:effectLst/>
              <a:latin typeface="Calibri" panose="020F0502020204030204" pitchFamily="34" charset="0"/>
              <a:ea typeface="Arial" panose="020B0604020202020204" pitchFamily="34" charset="0"/>
              <a:cs typeface="Calibri" panose="020F0502020204030204" pitchFamily="34" charset="0"/>
            </a:endParaRPr>
          </a:p>
          <a:p>
            <a:pPr>
              <a:lnSpc>
                <a:spcPct val="115000"/>
              </a:lnSpc>
            </a:pPr>
            <a:r>
              <a:rPr lang="en-US" dirty="0">
                <a:effectLst/>
                <a:latin typeface="Calibri" panose="020F0502020204030204" pitchFamily="34" charset="0"/>
                <a:ea typeface="Arial" panose="020B0604020202020204" pitchFamily="34" charset="0"/>
                <a:cs typeface="Calibri" panose="020F0502020204030204" pitchFamily="34" charset="0"/>
              </a:rPr>
              <a:t>guide the process of establishing and maintaining OHUs in intervention areas</a:t>
            </a:r>
            <a:endParaRPr lang="en-ET" dirty="0">
              <a:effectLst/>
              <a:latin typeface="Calibri" panose="020F0502020204030204" pitchFamily="34" charset="0"/>
              <a:ea typeface="Arial" panose="020B0604020202020204" pitchFamily="34" charset="0"/>
              <a:cs typeface="Calibri" panose="020F0502020204030204" pitchFamily="34" charset="0"/>
            </a:endParaRPr>
          </a:p>
        </p:txBody>
      </p:sp>
      <p:pic>
        <p:nvPicPr>
          <p:cNvPr id="2" name="Graphic 1" descr="Presentation with checklist with solid fill">
            <a:extLst>
              <a:ext uri="{FF2B5EF4-FFF2-40B4-BE49-F238E27FC236}">
                <a16:creationId xmlns:a16="http://schemas.microsoft.com/office/drawing/2014/main" id="{6E7DA83E-48B0-C593-642A-98EA39F5581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6641011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A991B-6C91-978E-0682-0EDA9B89C562}"/>
              </a:ext>
            </a:extLst>
          </p:cNvPr>
          <p:cNvSpPr>
            <a:spLocks noGrp="1"/>
          </p:cNvSpPr>
          <p:nvPr>
            <p:ph type="title"/>
          </p:nvPr>
        </p:nvSpPr>
        <p:spPr/>
        <p:txBody>
          <a:bodyPr/>
          <a:lstStyle/>
          <a:p>
            <a:r>
              <a:rPr lang="en-ET" dirty="0"/>
              <a:t>Topics</a:t>
            </a:r>
          </a:p>
        </p:txBody>
      </p:sp>
      <p:sp>
        <p:nvSpPr>
          <p:cNvPr id="3" name="Content Placeholder 2">
            <a:extLst>
              <a:ext uri="{FF2B5EF4-FFF2-40B4-BE49-F238E27FC236}">
                <a16:creationId xmlns:a16="http://schemas.microsoft.com/office/drawing/2014/main" id="{D18A41C5-2B2E-02C0-E568-58704D102A17}"/>
              </a:ext>
            </a:extLst>
          </p:cNvPr>
          <p:cNvSpPr>
            <a:spLocks noGrp="1"/>
          </p:cNvSpPr>
          <p:nvPr>
            <p:ph idx="1"/>
          </p:nvPr>
        </p:nvSpPr>
        <p:spPr/>
        <p:txBody>
          <a:bodyPr>
            <a:normAutofit/>
          </a:bodyPr>
          <a:lstStyle/>
          <a:p>
            <a:pPr marL="11113" indent="0">
              <a:lnSpc>
                <a:spcPct val="115000"/>
              </a:lnSpc>
              <a:buNone/>
            </a:pPr>
            <a:r>
              <a:rPr lang="en-US" dirty="0">
                <a:effectLst/>
                <a:latin typeface="Calibri" panose="020F0502020204030204" pitchFamily="34" charset="0"/>
                <a:ea typeface="Arial" panose="020B0604020202020204" pitchFamily="34" charset="0"/>
                <a:cs typeface="Calibri" panose="020F0502020204030204" pitchFamily="34" charset="0"/>
              </a:rPr>
              <a:t>The following chapters of the SOP are covered in this session:</a:t>
            </a:r>
            <a:endParaRPr lang="en-ET" dirty="0">
              <a:effectLst/>
              <a:latin typeface="Calibri" panose="020F0502020204030204" pitchFamily="34" charset="0"/>
              <a:ea typeface="Arial" panose="020B0604020202020204" pitchFamily="34" charset="0"/>
              <a:cs typeface="Calibri" panose="020F0502020204030204" pitchFamily="34" charset="0"/>
            </a:endParaRPr>
          </a:p>
          <a:p>
            <a:pPr lvl="0">
              <a:lnSpc>
                <a:spcPct val="115000"/>
              </a:lnSpc>
            </a:pPr>
            <a:r>
              <a:rPr lang="en-US" dirty="0">
                <a:effectLst/>
                <a:latin typeface="Calibri" panose="020F0502020204030204" pitchFamily="34" charset="0"/>
                <a:ea typeface="Arial" panose="020B0604020202020204" pitchFamily="34" charset="0"/>
                <a:cs typeface="Calibri" panose="020F0502020204030204" pitchFamily="34" charset="0"/>
              </a:rPr>
              <a:t>Chapter 1: Introduction</a:t>
            </a:r>
            <a:endParaRPr lang="en-ET" dirty="0">
              <a:effectLst/>
              <a:latin typeface="Calibri" panose="020F0502020204030204" pitchFamily="34" charset="0"/>
              <a:ea typeface="Arial" panose="020B0604020202020204" pitchFamily="34" charset="0"/>
              <a:cs typeface="Calibri" panose="020F0502020204030204" pitchFamily="34" charset="0"/>
            </a:endParaRPr>
          </a:p>
          <a:p>
            <a:pPr lvl="0">
              <a:lnSpc>
                <a:spcPct val="115000"/>
              </a:lnSpc>
            </a:pPr>
            <a:r>
              <a:rPr lang="en-US" dirty="0">
                <a:effectLst/>
                <a:latin typeface="Calibri" panose="020F0502020204030204" pitchFamily="34" charset="0"/>
                <a:ea typeface="Arial" panose="020B0604020202020204" pitchFamily="34" charset="0"/>
                <a:cs typeface="Calibri" panose="020F0502020204030204" pitchFamily="34" charset="0"/>
              </a:rPr>
              <a:t>Chapter 2: Key definitions used in this SOP</a:t>
            </a:r>
            <a:endParaRPr lang="en-ET" dirty="0">
              <a:effectLst/>
              <a:latin typeface="Calibri" panose="020F0502020204030204" pitchFamily="34" charset="0"/>
              <a:ea typeface="Arial" panose="020B0604020202020204" pitchFamily="34" charset="0"/>
              <a:cs typeface="Calibri" panose="020F0502020204030204" pitchFamily="34" charset="0"/>
            </a:endParaRPr>
          </a:p>
          <a:p>
            <a:pPr lvl="0">
              <a:lnSpc>
                <a:spcPct val="115000"/>
              </a:lnSpc>
            </a:pPr>
            <a:r>
              <a:rPr lang="en-US" dirty="0">
                <a:effectLst/>
                <a:latin typeface="Calibri" panose="020F0502020204030204" pitchFamily="34" charset="0"/>
                <a:ea typeface="Arial" panose="020B0604020202020204" pitchFamily="34" charset="0"/>
                <a:cs typeface="Calibri" panose="020F0502020204030204" pitchFamily="34" charset="0"/>
              </a:rPr>
              <a:t>Chapter 3: One Health Unit (OHU)</a:t>
            </a:r>
            <a:endParaRPr lang="en-ET" dirty="0">
              <a:effectLst/>
              <a:latin typeface="Calibri" panose="020F0502020204030204" pitchFamily="34" charset="0"/>
              <a:ea typeface="Arial" panose="020B0604020202020204" pitchFamily="34" charset="0"/>
              <a:cs typeface="Calibri" panose="020F0502020204030204" pitchFamily="34" charset="0"/>
            </a:endParaRPr>
          </a:p>
          <a:p>
            <a:endParaRPr lang="en-ET" dirty="0">
              <a:latin typeface="Calibri" panose="020F0502020204030204" pitchFamily="34" charset="0"/>
              <a:cs typeface="Calibri" panose="020F0502020204030204" pitchFamily="34" charset="0"/>
            </a:endParaRPr>
          </a:p>
        </p:txBody>
      </p:sp>
      <p:pic>
        <p:nvPicPr>
          <p:cNvPr id="4" name="Graphic 3" descr="Presentation with checklist with solid fill">
            <a:extLst>
              <a:ext uri="{FF2B5EF4-FFF2-40B4-BE49-F238E27FC236}">
                <a16:creationId xmlns:a16="http://schemas.microsoft.com/office/drawing/2014/main" id="{9AFFD854-4F65-13D4-8EAE-60FC32E98F0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1132829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49989-ED73-F234-472F-84F4D092D76B}"/>
              </a:ext>
            </a:extLst>
          </p:cNvPr>
          <p:cNvSpPr>
            <a:spLocks noGrp="1"/>
          </p:cNvSpPr>
          <p:nvPr>
            <p:ph type="title"/>
          </p:nvPr>
        </p:nvSpPr>
        <p:spPr/>
        <p:txBody>
          <a:bodyPr/>
          <a:lstStyle/>
          <a:p>
            <a:r>
              <a:rPr lang="en-ET" dirty="0"/>
              <a:t>Service delivery models (single sector)</a:t>
            </a:r>
          </a:p>
        </p:txBody>
      </p:sp>
      <p:sp>
        <p:nvSpPr>
          <p:cNvPr id="3" name="Content Placeholder 2">
            <a:extLst>
              <a:ext uri="{FF2B5EF4-FFF2-40B4-BE49-F238E27FC236}">
                <a16:creationId xmlns:a16="http://schemas.microsoft.com/office/drawing/2014/main" id="{721D8289-623D-4866-D2FD-3007F1EDCC27}"/>
              </a:ext>
            </a:extLst>
          </p:cNvPr>
          <p:cNvSpPr>
            <a:spLocks noGrp="1"/>
          </p:cNvSpPr>
          <p:nvPr>
            <p:ph idx="1"/>
          </p:nvPr>
        </p:nvSpPr>
        <p:spPr/>
        <p:txBody>
          <a:bodyPr>
            <a:normAutofit/>
          </a:bodyPr>
          <a:lstStyle/>
          <a:p>
            <a:pPr marL="0" indent="0">
              <a:buNone/>
            </a:pPr>
            <a:r>
              <a:rPr lang="en-US" b="1" dirty="0"/>
              <a:t>Interactive plenary discussion</a:t>
            </a:r>
          </a:p>
          <a:p>
            <a:r>
              <a:rPr lang="en-US" dirty="0"/>
              <a:t>What services are available to pastoralists in this area? Which organizations offers these services?</a:t>
            </a:r>
          </a:p>
          <a:p>
            <a:pPr lvl="1"/>
            <a:r>
              <a:rPr lang="en-US" dirty="0"/>
              <a:t>Human health sector</a:t>
            </a:r>
          </a:p>
          <a:p>
            <a:pPr lvl="1"/>
            <a:r>
              <a:rPr lang="en-US" dirty="0"/>
              <a:t>Animal health sector</a:t>
            </a:r>
          </a:p>
          <a:p>
            <a:pPr lvl="1"/>
            <a:r>
              <a:rPr lang="en-US" dirty="0"/>
              <a:t>Environment sector</a:t>
            </a:r>
          </a:p>
          <a:p>
            <a:r>
              <a:rPr lang="en-US" dirty="0"/>
              <a:t>For each sector, what are the challenges in terms of:</a:t>
            </a:r>
          </a:p>
          <a:p>
            <a:pPr lvl="1"/>
            <a:r>
              <a:rPr lang="en-US" dirty="0"/>
              <a:t>Accessibility </a:t>
            </a:r>
            <a:r>
              <a:rPr lang="en-US" sz="2000" dirty="0"/>
              <a:t>(what is the distance between services and users? transport options?)</a:t>
            </a:r>
          </a:p>
          <a:p>
            <a:pPr lvl="1"/>
            <a:r>
              <a:rPr lang="en-US" dirty="0"/>
              <a:t>Affordability </a:t>
            </a:r>
            <a:r>
              <a:rPr lang="en-US" sz="2000" dirty="0"/>
              <a:t>(can users afford the services? ability to pay?)</a:t>
            </a:r>
          </a:p>
          <a:p>
            <a:pPr lvl="1"/>
            <a:r>
              <a:rPr lang="en-US" dirty="0"/>
              <a:t>Adequacy </a:t>
            </a:r>
            <a:r>
              <a:rPr lang="en-US" sz="2000" dirty="0"/>
              <a:t>(do they meet user expectations? suitable opening hours?)</a:t>
            </a:r>
          </a:p>
          <a:p>
            <a:pPr lvl="1"/>
            <a:r>
              <a:rPr lang="en-US" dirty="0"/>
              <a:t>Acceptability </a:t>
            </a:r>
            <a:r>
              <a:rPr lang="en-US" sz="2000" dirty="0"/>
              <a:t>(do users trust in the services?)</a:t>
            </a:r>
          </a:p>
          <a:p>
            <a:pPr lvl="1"/>
            <a:endParaRPr lang="en-ET" dirty="0"/>
          </a:p>
        </p:txBody>
      </p:sp>
      <p:sp>
        <p:nvSpPr>
          <p:cNvPr id="4" name="TextBox 3">
            <a:extLst>
              <a:ext uri="{FF2B5EF4-FFF2-40B4-BE49-F238E27FC236}">
                <a16:creationId xmlns:a16="http://schemas.microsoft.com/office/drawing/2014/main" id="{72D58D51-C951-40BB-227C-34DF51A9A6D8}"/>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50 minutes</a:t>
            </a:r>
          </a:p>
        </p:txBody>
      </p:sp>
      <p:pic>
        <p:nvPicPr>
          <p:cNvPr id="5" name="Graphic 4" descr="Stopwatch with solid fill">
            <a:extLst>
              <a:ext uri="{FF2B5EF4-FFF2-40B4-BE49-F238E27FC236}">
                <a16:creationId xmlns:a16="http://schemas.microsoft.com/office/drawing/2014/main" id="{20E6DF82-2EAE-71D8-32C3-F8091589FE3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27681676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68229-81F4-C955-D20C-CF561DD2A54F}"/>
              </a:ext>
            </a:extLst>
          </p:cNvPr>
          <p:cNvSpPr>
            <a:spLocks noGrp="1"/>
          </p:cNvSpPr>
          <p:nvPr>
            <p:ph type="title"/>
          </p:nvPr>
        </p:nvSpPr>
        <p:spPr/>
        <p:txBody>
          <a:bodyPr/>
          <a:lstStyle/>
          <a:p>
            <a:r>
              <a:rPr lang="en-ET" dirty="0"/>
              <a:t>Integrated health services</a:t>
            </a:r>
          </a:p>
        </p:txBody>
      </p:sp>
      <p:sp>
        <p:nvSpPr>
          <p:cNvPr id="3" name="Content Placeholder 2">
            <a:extLst>
              <a:ext uri="{FF2B5EF4-FFF2-40B4-BE49-F238E27FC236}">
                <a16:creationId xmlns:a16="http://schemas.microsoft.com/office/drawing/2014/main" id="{F921A1F3-79FF-CA86-BFFF-5B693D3AF385}"/>
              </a:ext>
            </a:extLst>
          </p:cNvPr>
          <p:cNvSpPr>
            <a:spLocks noGrp="1"/>
          </p:cNvSpPr>
          <p:nvPr>
            <p:ph idx="1"/>
          </p:nvPr>
        </p:nvSpPr>
        <p:spPr>
          <a:xfrm>
            <a:off x="1537855" y="1149927"/>
            <a:ext cx="9998825" cy="5027036"/>
          </a:xfrm>
        </p:spPr>
        <p:txBody>
          <a:bodyPr/>
          <a:lstStyle/>
          <a:p>
            <a:pPr marL="0" indent="0">
              <a:buNone/>
            </a:pPr>
            <a:r>
              <a:rPr lang="en-US" b="1" dirty="0"/>
              <a:t>Interactive plenary discussion  </a:t>
            </a:r>
          </a:p>
          <a:p>
            <a:r>
              <a:rPr lang="en-US" dirty="0"/>
              <a:t>What do you understand by the term ‘integrated health services’?</a:t>
            </a:r>
          </a:p>
          <a:p>
            <a:pPr marL="0" indent="0">
              <a:buNone/>
            </a:pPr>
            <a:endParaRPr lang="en-US" dirty="0"/>
          </a:p>
          <a:p>
            <a:endParaRPr lang="en-ET" dirty="0"/>
          </a:p>
        </p:txBody>
      </p:sp>
      <p:sp>
        <p:nvSpPr>
          <p:cNvPr id="4" name="TextBox 3">
            <a:extLst>
              <a:ext uri="{FF2B5EF4-FFF2-40B4-BE49-F238E27FC236}">
                <a16:creationId xmlns:a16="http://schemas.microsoft.com/office/drawing/2014/main" id="{7D89AFED-CE12-B56C-0DC2-3191F4C66F60}"/>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10 minutes</a:t>
            </a:r>
          </a:p>
        </p:txBody>
      </p:sp>
      <p:pic>
        <p:nvPicPr>
          <p:cNvPr id="5" name="Graphic 4" descr="Stopwatch with solid fill">
            <a:extLst>
              <a:ext uri="{FF2B5EF4-FFF2-40B4-BE49-F238E27FC236}">
                <a16:creationId xmlns:a16="http://schemas.microsoft.com/office/drawing/2014/main" id="{17C9FF19-8F36-AC02-1A2C-7199001A0F0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22553500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F9A42-2093-3269-4519-93CB1F7A5EC5}"/>
              </a:ext>
            </a:extLst>
          </p:cNvPr>
          <p:cNvSpPr>
            <a:spLocks noGrp="1"/>
          </p:cNvSpPr>
          <p:nvPr>
            <p:ph type="title"/>
          </p:nvPr>
        </p:nvSpPr>
        <p:spPr/>
        <p:txBody>
          <a:bodyPr/>
          <a:lstStyle/>
          <a:p>
            <a:r>
              <a:rPr lang="en-ET" dirty="0"/>
              <a:t>Integrated health services</a:t>
            </a:r>
          </a:p>
        </p:txBody>
      </p:sp>
      <p:sp>
        <p:nvSpPr>
          <p:cNvPr id="3" name="Content Placeholder 2">
            <a:extLst>
              <a:ext uri="{FF2B5EF4-FFF2-40B4-BE49-F238E27FC236}">
                <a16:creationId xmlns:a16="http://schemas.microsoft.com/office/drawing/2014/main" id="{908FB049-0762-A7D5-FEE7-D39F5FCB2991}"/>
              </a:ext>
            </a:extLst>
          </p:cNvPr>
          <p:cNvSpPr>
            <a:spLocks noGrp="1"/>
          </p:cNvSpPr>
          <p:nvPr>
            <p:ph idx="1"/>
          </p:nvPr>
        </p:nvSpPr>
        <p:spPr/>
        <p:txBody>
          <a:bodyPr/>
          <a:lstStyle/>
          <a:p>
            <a:r>
              <a:rPr lang="en-US" dirty="0"/>
              <a:t>According to WHO, integrated health services “respond to the needs of individuals and populations and deliver comprehensive good-quality services throughout the life course through </a:t>
            </a:r>
            <a:r>
              <a:rPr lang="en-US" b="1" dirty="0"/>
              <a:t>multidisciplinary teams who work together across settings and use evidence </a:t>
            </a:r>
            <a:r>
              <a:rPr lang="en-US" dirty="0"/>
              <a:t>and feedback loops to continuously improve performance”</a:t>
            </a:r>
            <a:endParaRPr lang="en-ET" dirty="0"/>
          </a:p>
        </p:txBody>
      </p:sp>
      <p:pic>
        <p:nvPicPr>
          <p:cNvPr id="4" name="Graphic 3" descr="Presentation with checklist with solid fill">
            <a:extLst>
              <a:ext uri="{FF2B5EF4-FFF2-40B4-BE49-F238E27FC236}">
                <a16:creationId xmlns:a16="http://schemas.microsoft.com/office/drawing/2014/main" id="{04F996D6-909B-64BB-932A-F108B79CFB1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144633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C1B4C2-A3B9-0AA8-3943-17952BFEF2DD}"/>
              </a:ext>
            </a:extLst>
          </p:cNvPr>
          <p:cNvSpPr>
            <a:spLocks noGrp="1"/>
          </p:cNvSpPr>
          <p:nvPr>
            <p:ph type="ctrTitle"/>
          </p:nvPr>
        </p:nvSpPr>
        <p:spPr/>
        <p:txBody>
          <a:bodyPr>
            <a:normAutofit/>
          </a:bodyPr>
          <a:lstStyle/>
          <a:p>
            <a:r>
              <a:rPr lang="en-GB" dirty="0"/>
              <a:t>Module 3: </a:t>
            </a:r>
            <a:r>
              <a:rPr lang="en-US" dirty="0"/>
              <a:t>Practice of One Health in HEAL sites </a:t>
            </a:r>
            <a:endParaRPr lang="en-GB" dirty="0"/>
          </a:p>
        </p:txBody>
      </p:sp>
      <p:sp>
        <p:nvSpPr>
          <p:cNvPr id="5" name="Subtitle 4">
            <a:extLst>
              <a:ext uri="{FF2B5EF4-FFF2-40B4-BE49-F238E27FC236}">
                <a16:creationId xmlns:a16="http://schemas.microsoft.com/office/drawing/2014/main" id="{C3819FCF-7CC5-27AC-7C0F-18E142468161}"/>
              </a:ext>
            </a:extLst>
          </p:cNvPr>
          <p:cNvSpPr>
            <a:spLocks noGrp="1"/>
          </p:cNvSpPr>
          <p:nvPr>
            <p:ph type="subTitle" idx="1"/>
          </p:nvPr>
        </p:nvSpPr>
        <p:spPr/>
        <p:txBody>
          <a:bodyPr>
            <a:normAutofit/>
          </a:bodyPr>
          <a:lstStyle/>
          <a:p>
            <a:r>
              <a:rPr lang="en-GB" dirty="0"/>
              <a:t>HEAL Standard Operation Procedure  </a:t>
            </a:r>
            <a:endParaRPr lang="en-US" dirty="0"/>
          </a:p>
          <a:p>
            <a:endParaRPr lang="en-GB" dirty="0"/>
          </a:p>
        </p:txBody>
      </p:sp>
    </p:spTree>
    <p:extLst>
      <p:ext uri="{BB962C8B-B14F-4D97-AF65-F5344CB8AC3E}">
        <p14:creationId xmlns:p14="http://schemas.microsoft.com/office/powerpoint/2010/main" val="1173409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graphic definition on One Health">
            <a:extLst>
              <a:ext uri="{FF2B5EF4-FFF2-40B4-BE49-F238E27FC236}">
                <a16:creationId xmlns:a16="http://schemas.microsoft.com/office/drawing/2014/main" id="{B690AD5F-D677-0F4A-86B2-07B25AC637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1991" y="752676"/>
            <a:ext cx="10050829" cy="5522159"/>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3" name="Title 1">
            <a:extLst>
              <a:ext uri="{FF2B5EF4-FFF2-40B4-BE49-F238E27FC236}">
                <a16:creationId xmlns:a16="http://schemas.microsoft.com/office/drawing/2014/main" id="{79B286C0-26C7-768A-318C-E86F15EB979E}"/>
              </a:ext>
            </a:extLst>
          </p:cNvPr>
          <p:cNvSpPr txBox="1">
            <a:spLocks/>
          </p:cNvSpPr>
          <p:nvPr/>
        </p:nvSpPr>
        <p:spPr>
          <a:xfrm>
            <a:off x="1191490" y="263237"/>
            <a:ext cx="10162309" cy="65116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ET" sz="3600" b="1">
                <a:solidFill>
                  <a:srgbClr val="639C8C"/>
                </a:solidFill>
                <a:latin typeface="Calibri" panose="020F0502020204030204" pitchFamily="34" charset="0"/>
                <a:cs typeface="Calibri" panose="020F0502020204030204" pitchFamily="34" charset="0"/>
              </a:rPr>
              <a:t>One Health</a:t>
            </a:r>
            <a:endParaRPr lang="en-ET" sz="3600" b="1" dirty="0">
              <a:solidFill>
                <a:srgbClr val="639C8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077679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F9A42-2093-3269-4519-93CB1F7A5EC5}"/>
              </a:ext>
            </a:extLst>
          </p:cNvPr>
          <p:cNvSpPr>
            <a:spLocks noGrp="1"/>
          </p:cNvSpPr>
          <p:nvPr>
            <p:ph type="title"/>
          </p:nvPr>
        </p:nvSpPr>
        <p:spPr/>
        <p:txBody>
          <a:bodyPr/>
          <a:lstStyle/>
          <a:p>
            <a:r>
              <a:rPr lang="en-ET" dirty="0"/>
              <a:t>Integrated health services in HEAL</a:t>
            </a:r>
          </a:p>
        </p:txBody>
      </p:sp>
      <p:sp>
        <p:nvSpPr>
          <p:cNvPr id="3" name="Content Placeholder 2">
            <a:extLst>
              <a:ext uri="{FF2B5EF4-FFF2-40B4-BE49-F238E27FC236}">
                <a16:creationId xmlns:a16="http://schemas.microsoft.com/office/drawing/2014/main" id="{908FB049-0762-A7D5-FEE7-D39F5FCB2991}"/>
              </a:ext>
            </a:extLst>
          </p:cNvPr>
          <p:cNvSpPr>
            <a:spLocks noGrp="1"/>
          </p:cNvSpPr>
          <p:nvPr>
            <p:ph idx="1"/>
          </p:nvPr>
        </p:nvSpPr>
        <p:spPr/>
        <p:txBody>
          <a:bodyPr/>
          <a:lstStyle/>
          <a:p>
            <a:r>
              <a:rPr lang="en-US" dirty="0"/>
              <a:t>In the framework of HEAL, integrated service delivery involves </a:t>
            </a:r>
            <a:r>
              <a:rPr lang="en-US" b="1" dirty="0"/>
              <a:t>multidisciplinary teams – including service providers and community-based actors in human, animal, environmental and rangeland health – working together </a:t>
            </a:r>
            <a:r>
              <a:rPr lang="en-US" dirty="0"/>
              <a:t>to ensure that, in pastoralist systems, healthy people can derive their livelihoods from healthy livestock, in a sustainably managed environment</a:t>
            </a:r>
            <a:endParaRPr lang="en-ET" dirty="0"/>
          </a:p>
        </p:txBody>
      </p:sp>
      <p:pic>
        <p:nvPicPr>
          <p:cNvPr id="4" name="Graphic 3" descr="Presentation with checklist with solid fill">
            <a:extLst>
              <a:ext uri="{FF2B5EF4-FFF2-40B4-BE49-F238E27FC236}">
                <a16:creationId xmlns:a16="http://schemas.microsoft.com/office/drawing/2014/main" id="{04F996D6-909B-64BB-932A-F108B79CFB1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4408523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7619D-507E-996C-5A1B-55248510727B}"/>
              </a:ext>
            </a:extLst>
          </p:cNvPr>
          <p:cNvSpPr>
            <a:spLocks noGrp="1"/>
          </p:cNvSpPr>
          <p:nvPr>
            <p:ph type="title"/>
          </p:nvPr>
        </p:nvSpPr>
        <p:spPr/>
        <p:txBody>
          <a:bodyPr/>
          <a:lstStyle/>
          <a:p>
            <a:r>
              <a:rPr lang="en-ET" dirty="0"/>
              <a:t>HEAL project overview</a:t>
            </a:r>
          </a:p>
        </p:txBody>
      </p:sp>
      <p:sp>
        <p:nvSpPr>
          <p:cNvPr id="3" name="Content Placeholder 2">
            <a:extLst>
              <a:ext uri="{FF2B5EF4-FFF2-40B4-BE49-F238E27FC236}">
                <a16:creationId xmlns:a16="http://schemas.microsoft.com/office/drawing/2014/main" id="{91878CD1-C258-DFF4-0715-0622546871F1}"/>
              </a:ext>
            </a:extLst>
          </p:cNvPr>
          <p:cNvSpPr>
            <a:spLocks noGrp="1"/>
          </p:cNvSpPr>
          <p:nvPr>
            <p:ph idx="1"/>
          </p:nvPr>
        </p:nvSpPr>
        <p:spPr/>
        <p:txBody>
          <a:bodyPr>
            <a:normAutofit fontScale="92500" lnSpcReduction="10000"/>
          </a:bodyPr>
          <a:lstStyle/>
          <a:p>
            <a:pPr marL="0" indent="0">
              <a:buNone/>
            </a:pPr>
            <a:r>
              <a:rPr lang="en-GB" b="1" dirty="0"/>
              <a:t>Interactive plenary discussion</a:t>
            </a:r>
          </a:p>
          <a:p>
            <a:r>
              <a:rPr lang="en-GB" dirty="0"/>
              <a:t>Your facilitator will play a video</a:t>
            </a:r>
          </a:p>
          <a:p>
            <a:r>
              <a:rPr lang="en-GB" dirty="0"/>
              <a:t>As you watch consider:</a:t>
            </a:r>
          </a:p>
          <a:p>
            <a:pPr lvl="1"/>
            <a:r>
              <a:rPr lang="en-US" dirty="0"/>
              <a:t>What does HEAL project aim to do?</a:t>
            </a:r>
          </a:p>
          <a:p>
            <a:pPr lvl="1"/>
            <a:r>
              <a:rPr lang="en-US" dirty="0"/>
              <a:t>Who are the project beneficiaries?</a:t>
            </a:r>
          </a:p>
          <a:p>
            <a:pPr lvl="1"/>
            <a:r>
              <a:rPr lang="en-US" dirty="0"/>
              <a:t>Who are the partners that are implementing the project? </a:t>
            </a:r>
          </a:p>
          <a:p>
            <a:pPr lvl="1"/>
            <a:r>
              <a:rPr lang="en-US" dirty="0"/>
              <a:t>What is a ‘One Health Units (OHUs)’? What do they do?</a:t>
            </a:r>
          </a:p>
          <a:p>
            <a:pPr lvl="1"/>
            <a:r>
              <a:rPr lang="en-US" dirty="0"/>
              <a:t>What is an ‘MSIP’? What do they do?</a:t>
            </a:r>
          </a:p>
          <a:p>
            <a:r>
              <a:rPr lang="en-US" dirty="0"/>
              <a:t>Be prepared to share your answers in plenary</a:t>
            </a:r>
          </a:p>
          <a:p>
            <a:pPr marL="0" indent="0">
              <a:buNone/>
            </a:pPr>
            <a:endParaRPr lang="en-US" dirty="0"/>
          </a:p>
          <a:p>
            <a:pPr marL="0" indent="0" algn="ctr">
              <a:buNone/>
            </a:pPr>
            <a:r>
              <a:rPr lang="en-US" sz="2400" b="1" dirty="0">
                <a:solidFill>
                  <a:srgbClr val="D79653"/>
                </a:solidFill>
              </a:rPr>
              <a:t>Video 1: Enhancing wellbeing and resilience of pastoralist communities in Ethiopia</a:t>
            </a:r>
          </a:p>
          <a:p>
            <a:pPr marL="0" indent="0" algn="ctr">
              <a:buNone/>
            </a:pPr>
            <a:r>
              <a:rPr lang="en-US" sz="2400" dirty="0">
                <a:hlinkClick r:id="rId2"/>
              </a:rPr>
              <a:t>https://www.youtube.com/watch?v=yKwieovd9w4&amp;t=6s</a:t>
            </a:r>
            <a:endParaRPr lang="en-US" dirty="0"/>
          </a:p>
          <a:p>
            <a:endParaRPr lang="en-US" dirty="0"/>
          </a:p>
          <a:p>
            <a:endParaRPr lang="en-ET" dirty="0"/>
          </a:p>
        </p:txBody>
      </p:sp>
      <p:pic>
        <p:nvPicPr>
          <p:cNvPr id="5" name="Graphic 4" descr="Presentation with checklist with solid fill">
            <a:extLst>
              <a:ext uri="{FF2B5EF4-FFF2-40B4-BE49-F238E27FC236}">
                <a16:creationId xmlns:a16="http://schemas.microsoft.com/office/drawing/2014/main" id="{5A037EDE-4349-48DD-8356-DEA53478CE9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2767503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57B03-9AF5-9976-0ADB-4B8367AA3AF6}"/>
              </a:ext>
            </a:extLst>
          </p:cNvPr>
          <p:cNvSpPr>
            <a:spLocks noGrp="1"/>
          </p:cNvSpPr>
          <p:nvPr>
            <p:ph type="title"/>
          </p:nvPr>
        </p:nvSpPr>
        <p:spPr/>
        <p:txBody>
          <a:bodyPr/>
          <a:lstStyle/>
          <a:p>
            <a:r>
              <a:rPr lang="en-ET" dirty="0"/>
              <a:t>HEAL project overview</a:t>
            </a:r>
          </a:p>
        </p:txBody>
      </p:sp>
      <p:sp>
        <p:nvSpPr>
          <p:cNvPr id="3" name="Content Placeholder 2">
            <a:extLst>
              <a:ext uri="{FF2B5EF4-FFF2-40B4-BE49-F238E27FC236}">
                <a16:creationId xmlns:a16="http://schemas.microsoft.com/office/drawing/2014/main" id="{18CAF83A-6711-CF63-9DC1-BC60E657D303}"/>
              </a:ext>
            </a:extLst>
          </p:cNvPr>
          <p:cNvSpPr>
            <a:spLocks noGrp="1"/>
          </p:cNvSpPr>
          <p:nvPr>
            <p:ph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effectLst/>
                <a:uLnTx/>
                <a:uFillTx/>
                <a:latin typeface="Calibri"/>
                <a:cs typeface="Helvetica"/>
                <a:sym typeface="Helvetica"/>
              </a:rPr>
              <a:t>Mission</a:t>
            </a:r>
          </a:p>
          <a:p>
            <a:pPr lvl="0" defTabSz="914400" hangingPunct="1">
              <a:defRPr/>
            </a:pPr>
            <a:endParaRPr lang="en-US" sz="1050" kern="1200" dirty="0">
              <a:solidFill>
                <a:schemeClr val="tx1"/>
              </a:solidFill>
              <a:latin typeface="+mn-lt"/>
            </a:endParaRPr>
          </a:p>
          <a:p>
            <a:pPr marL="0" lvl="0" indent="0" defTabSz="914400" hangingPunct="1">
              <a:buNone/>
              <a:defRPr/>
            </a:pPr>
            <a:r>
              <a:rPr lang="en-US" sz="2800" kern="1200" dirty="0">
                <a:solidFill>
                  <a:schemeClr val="tx1"/>
                </a:solidFill>
                <a:latin typeface="+mn-lt"/>
              </a:rPr>
              <a:t>To </a:t>
            </a:r>
            <a:r>
              <a:rPr lang="en-US" sz="2800" b="1" kern="1200" dirty="0">
                <a:solidFill>
                  <a:schemeClr val="tx1"/>
                </a:solidFill>
                <a:latin typeface="+mn-lt"/>
              </a:rPr>
              <a:t>improve access to quality human and veterinary health services and sustainable natural resources management </a:t>
            </a:r>
            <a:r>
              <a:rPr lang="en-US" sz="2800" kern="1200" dirty="0">
                <a:solidFill>
                  <a:schemeClr val="tx1"/>
                </a:solidFill>
                <a:latin typeface="+mn-lt"/>
              </a:rPr>
              <a:t>in </a:t>
            </a:r>
            <a:r>
              <a:rPr lang="en-US" sz="2800" dirty="0">
                <a:solidFill>
                  <a:schemeClr val="tx1"/>
                </a:solidFill>
                <a:latin typeface="+mn-lt"/>
              </a:rPr>
              <a:t>vulnerable communities in (</a:t>
            </a:r>
            <a:r>
              <a:rPr lang="en-US" sz="2800" dirty="0" err="1">
                <a:solidFill>
                  <a:schemeClr val="tx1"/>
                </a:solidFill>
                <a:latin typeface="+mn-lt"/>
              </a:rPr>
              <a:t>agro</a:t>
            </a:r>
            <a:r>
              <a:rPr lang="en-US" sz="2800" dirty="0">
                <a:solidFill>
                  <a:schemeClr val="tx1"/>
                </a:solidFill>
                <a:latin typeface="+mn-lt"/>
              </a:rPr>
              <a:t>-)pastoralist areas of Ethiopia, Kenya and Somalia</a:t>
            </a:r>
            <a:endParaRPr kumimoji="0" lang="en-US" sz="2800" i="0" u="none" strike="noStrike" kern="1200" cap="none" spc="0" normalizeH="0" baseline="0" noProof="0" dirty="0">
              <a:ln>
                <a:noFill/>
              </a:ln>
              <a:solidFill>
                <a:schemeClr val="tx1"/>
              </a:solidFill>
              <a:effectLst/>
              <a:uLnTx/>
              <a:uFillTx/>
              <a:latin typeface="+mn-lt"/>
              <a:cs typeface="Helvetica"/>
              <a:sym typeface="Helvetica"/>
            </a:endParaRPr>
          </a:p>
          <a:p>
            <a:endParaRPr lang="en-ET" dirty="0"/>
          </a:p>
        </p:txBody>
      </p:sp>
      <p:pic>
        <p:nvPicPr>
          <p:cNvPr id="5" name="Graphic 4" descr="Presentation with checklist with solid fill">
            <a:extLst>
              <a:ext uri="{FF2B5EF4-FFF2-40B4-BE49-F238E27FC236}">
                <a16:creationId xmlns:a16="http://schemas.microsoft.com/office/drawing/2014/main" id="{20E1E89C-8842-C651-45A1-946951E5A6F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1920970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D039B4-79E8-2CD9-E6D5-1D22DA8F310A}"/>
              </a:ext>
            </a:extLst>
          </p:cNvPr>
          <p:cNvSpPr>
            <a:spLocks noGrp="1"/>
          </p:cNvSpPr>
          <p:nvPr>
            <p:ph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effectLst/>
                <a:uLnTx/>
                <a:uFillTx/>
                <a:latin typeface="Calibri"/>
                <a:cs typeface="Helvetica"/>
                <a:sym typeface="Helvetica"/>
              </a:rPr>
              <a:t>Objectives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noProof="0" dirty="0">
              <a:ln>
                <a:noFill/>
              </a:ln>
              <a:solidFill>
                <a:srgbClr val="C69D42"/>
              </a:solidFill>
              <a:effectLst/>
              <a:uLnTx/>
              <a:uFillTx/>
              <a:latin typeface="Calibri"/>
              <a:cs typeface="Helvetica"/>
              <a:sym typeface="Helvetica"/>
            </a:endParaRPr>
          </a:p>
          <a:p>
            <a:pPr marL="342900" lvl="0" indent="-342900" defTabSz="914400" hangingPunct="1">
              <a:buFont typeface="Arial" panose="020B0604020202020204" pitchFamily="34" charset="0"/>
              <a:buChar char="•"/>
              <a:defRPr/>
            </a:pPr>
            <a:r>
              <a:rPr lang="en-US" sz="2800" kern="1200" dirty="0">
                <a:solidFill>
                  <a:schemeClr val="tx1"/>
                </a:solidFill>
                <a:latin typeface="+mn-lt"/>
              </a:rPr>
              <a:t>Engage (</a:t>
            </a:r>
            <a:r>
              <a:rPr lang="en-US" sz="2800" kern="1200" dirty="0" err="1">
                <a:solidFill>
                  <a:schemeClr val="tx1"/>
                </a:solidFill>
                <a:latin typeface="+mn-lt"/>
              </a:rPr>
              <a:t>agro</a:t>
            </a:r>
            <a:r>
              <a:rPr lang="en-US" sz="2800" kern="1200" dirty="0">
                <a:solidFill>
                  <a:schemeClr val="tx1"/>
                </a:solidFill>
                <a:latin typeface="+mn-lt"/>
              </a:rPr>
              <a:t>-)pastoralists in defining sustainable, demand-driven and needs-based “One Health Units”</a:t>
            </a:r>
          </a:p>
          <a:p>
            <a:pPr marL="342900" lvl="0" indent="-342900" defTabSz="914400" hangingPunct="1">
              <a:buFont typeface="Arial" panose="020B0604020202020204" pitchFamily="34" charset="0"/>
              <a:buChar char="•"/>
              <a:defRPr/>
            </a:pPr>
            <a:r>
              <a:rPr lang="en-US" sz="2800" kern="1200" dirty="0">
                <a:solidFill>
                  <a:schemeClr val="tx1"/>
                </a:solidFill>
                <a:latin typeface="+mn-lt"/>
              </a:rPr>
              <a:t>Implement context-specific and cost-effective service delivery models</a:t>
            </a:r>
          </a:p>
          <a:p>
            <a:pPr marL="342900" lvl="0" indent="-342900" defTabSz="914400" hangingPunct="1">
              <a:buFont typeface="Arial" panose="020B0604020202020204" pitchFamily="34" charset="0"/>
              <a:buChar char="•"/>
              <a:defRPr/>
            </a:pPr>
            <a:r>
              <a:rPr lang="en-US" sz="2800" kern="1200" dirty="0">
                <a:solidFill>
                  <a:schemeClr val="tx1"/>
                </a:solidFill>
                <a:latin typeface="+mn-lt"/>
              </a:rPr>
              <a:t>Provide evidence to policymakers and investors on “One Health Units” as solutions for service delivery for (</a:t>
            </a:r>
            <a:r>
              <a:rPr lang="en-US" sz="2800" kern="1200" dirty="0" err="1">
                <a:solidFill>
                  <a:schemeClr val="tx1"/>
                </a:solidFill>
                <a:latin typeface="+mn-lt"/>
              </a:rPr>
              <a:t>agro</a:t>
            </a:r>
            <a:r>
              <a:rPr lang="en-US" sz="2800" kern="1200" dirty="0">
                <a:solidFill>
                  <a:schemeClr val="tx1"/>
                </a:solidFill>
                <a:latin typeface="+mn-lt"/>
              </a:rPr>
              <a:t>-)pastoralist communities</a:t>
            </a:r>
            <a:endParaRPr kumimoji="0" lang="en-US" sz="2800" i="0" u="none" strike="noStrike" kern="1200" cap="none" spc="0" normalizeH="0" baseline="0" noProof="0" dirty="0">
              <a:ln>
                <a:noFill/>
              </a:ln>
              <a:solidFill>
                <a:schemeClr val="tx1"/>
              </a:solidFill>
              <a:effectLst/>
              <a:uLnTx/>
              <a:uFillTx/>
              <a:latin typeface="+mn-lt"/>
              <a:cs typeface="Helvetica"/>
              <a:sym typeface="Helvetica"/>
            </a:endParaRPr>
          </a:p>
        </p:txBody>
      </p:sp>
      <p:sp>
        <p:nvSpPr>
          <p:cNvPr id="5" name="Title 1">
            <a:extLst>
              <a:ext uri="{FF2B5EF4-FFF2-40B4-BE49-F238E27FC236}">
                <a16:creationId xmlns:a16="http://schemas.microsoft.com/office/drawing/2014/main" id="{B3BFA1E7-A561-340F-FD47-3EB547150E97}"/>
              </a:ext>
            </a:extLst>
          </p:cNvPr>
          <p:cNvSpPr>
            <a:spLocks noGrp="1"/>
          </p:cNvSpPr>
          <p:nvPr>
            <p:ph type="title"/>
          </p:nvPr>
        </p:nvSpPr>
        <p:spPr>
          <a:xfrm>
            <a:off x="1191490" y="263237"/>
            <a:ext cx="10162309" cy="651164"/>
          </a:xfrm>
        </p:spPr>
        <p:txBody>
          <a:bodyPr/>
          <a:lstStyle/>
          <a:p>
            <a:r>
              <a:rPr lang="en-ET" dirty="0"/>
              <a:t>HEAL project overview</a:t>
            </a:r>
          </a:p>
        </p:txBody>
      </p:sp>
      <p:pic>
        <p:nvPicPr>
          <p:cNvPr id="2" name="Graphic 1" descr="Presentation with checklist with solid fill">
            <a:extLst>
              <a:ext uri="{FF2B5EF4-FFF2-40B4-BE49-F238E27FC236}">
                <a16:creationId xmlns:a16="http://schemas.microsoft.com/office/drawing/2014/main" id="{FF541713-71DD-6FE5-B51B-005B4AA39AD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1947940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86EB895-104C-1E03-6EDE-5AC8AFFFAA9E}"/>
              </a:ext>
            </a:extLst>
          </p:cNvPr>
          <p:cNvSpPr>
            <a:spLocks noGrp="1"/>
          </p:cNvSpPr>
          <p:nvPr>
            <p:ph type="title"/>
          </p:nvPr>
        </p:nvSpPr>
        <p:spPr/>
        <p:txBody>
          <a:bodyPr/>
          <a:lstStyle/>
          <a:p>
            <a:r>
              <a:rPr lang="en-ET" dirty="0"/>
              <a:t>HEAL project overview</a:t>
            </a:r>
          </a:p>
        </p:txBody>
      </p:sp>
      <p:sp>
        <p:nvSpPr>
          <p:cNvPr id="4" name="Content Placeholder 3">
            <a:extLst>
              <a:ext uri="{FF2B5EF4-FFF2-40B4-BE49-F238E27FC236}">
                <a16:creationId xmlns:a16="http://schemas.microsoft.com/office/drawing/2014/main" id="{2079C902-C09F-4284-6997-5B67B4B8245B}"/>
              </a:ext>
            </a:extLst>
          </p:cNvPr>
          <p:cNvSpPr>
            <a:spLocks noGrp="1"/>
          </p:cNvSpPr>
          <p:nvPr>
            <p:ph idx="1"/>
          </p:nvPr>
        </p:nvSpPr>
        <p:spPr/>
        <p:txBody>
          <a:bodyPr>
            <a:normAutofit/>
          </a:bodyPr>
          <a:lstStyle/>
          <a:p>
            <a:pPr marL="0" indent="0">
              <a:buNone/>
            </a:pPr>
            <a:r>
              <a:rPr lang="en-US" b="1" dirty="0"/>
              <a:t>Partners</a:t>
            </a:r>
            <a:r>
              <a:rPr lang="en-US" dirty="0"/>
              <a:t>: Designed and implemented by a </a:t>
            </a:r>
            <a:r>
              <a:rPr lang="en-US" i="1" dirty="0"/>
              <a:t>consortium </a:t>
            </a:r>
            <a:r>
              <a:rPr lang="en-US" dirty="0"/>
              <a:t>of three organizations:</a:t>
            </a:r>
          </a:p>
          <a:p>
            <a:endParaRPr lang="en-US" dirty="0"/>
          </a:p>
          <a:p>
            <a:endParaRPr lang="en-ET" dirty="0"/>
          </a:p>
        </p:txBody>
      </p:sp>
      <p:pic>
        <p:nvPicPr>
          <p:cNvPr id="9" name="Picture 8">
            <a:extLst>
              <a:ext uri="{FF2B5EF4-FFF2-40B4-BE49-F238E27FC236}">
                <a16:creationId xmlns:a16="http://schemas.microsoft.com/office/drawing/2014/main" id="{0E318370-33D8-5B71-20C7-C9EC475E92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3054" y="2583328"/>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A picture containing text&#10;&#10;Description automatically generated">
            <a:extLst>
              <a:ext uri="{FF2B5EF4-FFF2-40B4-BE49-F238E27FC236}">
                <a16:creationId xmlns:a16="http://schemas.microsoft.com/office/drawing/2014/main" id="{DB3C3AD5-57F9-F99B-5C58-2A8AA12397D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00199" y="2685122"/>
            <a:ext cx="1591602" cy="936771"/>
          </a:xfrm>
          <a:prstGeom prst="rect">
            <a:avLst/>
          </a:prstGeom>
        </p:spPr>
      </p:pic>
      <p:pic>
        <p:nvPicPr>
          <p:cNvPr id="11" name="Picture 2" descr="ILRI CGIAR logo | Nature Masterclasses">
            <a:extLst>
              <a:ext uri="{FF2B5EF4-FFF2-40B4-BE49-F238E27FC236}">
                <a16:creationId xmlns:a16="http://schemas.microsoft.com/office/drawing/2014/main" id="{590AF8BB-BD75-E590-5178-FC8FD26834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21404" y="2683315"/>
            <a:ext cx="1973533" cy="9367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2" name="Table 8">
            <a:extLst>
              <a:ext uri="{FF2B5EF4-FFF2-40B4-BE49-F238E27FC236}">
                <a16:creationId xmlns:a16="http://schemas.microsoft.com/office/drawing/2014/main" id="{E5855F0B-23C9-BC96-1D91-6B57BB479BAE}"/>
              </a:ext>
            </a:extLst>
          </p:cNvPr>
          <p:cNvGraphicFramePr>
            <a:graphicFrameLocks noGrp="1"/>
          </p:cNvGraphicFramePr>
          <p:nvPr>
            <p:extLst>
              <p:ext uri="{D42A27DB-BD31-4B8C-83A1-F6EECF244321}">
                <p14:modId xmlns:p14="http://schemas.microsoft.com/office/powerpoint/2010/main" val="1435763139"/>
              </p:ext>
            </p:extLst>
          </p:nvPr>
        </p:nvGraphicFramePr>
        <p:xfrm>
          <a:off x="900000" y="3621893"/>
          <a:ext cx="10494831" cy="2621280"/>
        </p:xfrm>
        <a:graphic>
          <a:graphicData uri="http://schemas.openxmlformats.org/drawingml/2006/table">
            <a:tbl>
              <a:tblPr firstRow="1" bandRow="1">
                <a:tableStyleId>{5940675A-B579-460E-94D1-54222C63F5DA}</a:tableStyleId>
              </a:tblPr>
              <a:tblGrid>
                <a:gridCol w="3498277">
                  <a:extLst>
                    <a:ext uri="{9D8B030D-6E8A-4147-A177-3AD203B41FA5}">
                      <a16:colId xmlns:a16="http://schemas.microsoft.com/office/drawing/2014/main" val="3976311384"/>
                    </a:ext>
                  </a:extLst>
                </a:gridCol>
                <a:gridCol w="3498277">
                  <a:extLst>
                    <a:ext uri="{9D8B030D-6E8A-4147-A177-3AD203B41FA5}">
                      <a16:colId xmlns:a16="http://schemas.microsoft.com/office/drawing/2014/main" val="977831136"/>
                    </a:ext>
                  </a:extLst>
                </a:gridCol>
                <a:gridCol w="3498277">
                  <a:extLst>
                    <a:ext uri="{9D8B030D-6E8A-4147-A177-3AD203B41FA5}">
                      <a16:colId xmlns:a16="http://schemas.microsoft.com/office/drawing/2014/main" val="509399513"/>
                    </a:ext>
                  </a:extLst>
                </a:gridCol>
              </a:tblGrid>
              <a:tr h="370840">
                <a:tc>
                  <a:txBody>
                    <a:bodyPr/>
                    <a:lstStyle/>
                    <a:p>
                      <a:pPr marL="342900" indent="-342900" algn="l">
                        <a:buFont typeface="Arial" panose="020B0604020202020204" pitchFamily="34" charset="0"/>
                        <a:buChar char="•"/>
                      </a:pPr>
                      <a:endParaRPr lang="en-GB" sz="2000" dirty="0">
                        <a:solidFill>
                          <a:schemeClr val="tx1"/>
                        </a:solidFill>
                      </a:endParaRPr>
                    </a:p>
                    <a:p>
                      <a:pPr marL="342900" indent="-342900" algn="l">
                        <a:buFont typeface="Arial" panose="020B0604020202020204" pitchFamily="34" charset="0"/>
                        <a:buChar char="•"/>
                      </a:pPr>
                      <a:r>
                        <a:rPr lang="en-GB" sz="2000" dirty="0">
                          <a:solidFill>
                            <a:schemeClr val="tx1"/>
                          </a:solidFill>
                        </a:rPr>
                        <a:t>Consortium lead</a:t>
                      </a:r>
                    </a:p>
                    <a:p>
                      <a:pPr marL="342900" indent="-342900" algn="l">
                        <a:buFont typeface="Arial" panose="020B0604020202020204" pitchFamily="34" charset="0"/>
                        <a:buChar char="•"/>
                      </a:pPr>
                      <a:r>
                        <a:rPr lang="en-GB" sz="2000" dirty="0">
                          <a:solidFill>
                            <a:schemeClr val="tx1"/>
                          </a:solidFill>
                        </a:rPr>
                        <a:t>Operates field offices in Ethiopia and Somalia</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342900" indent="-342900" algn="l">
                        <a:buFont typeface="Arial" panose="020B0604020202020204" pitchFamily="34" charset="0"/>
                        <a:buChar char="•"/>
                      </a:pPr>
                      <a:endParaRPr lang="en-GB" sz="2000" dirty="0">
                        <a:solidFill>
                          <a:schemeClr val="tx1"/>
                        </a:solidFill>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solidFill>
                            <a:schemeClr val="tx1"/>
                          </a:solidFill>
                        </a:rPr>
                        <a:t>Formerly known as CCM</a:t>
                      </a:r>
                    </a:p>
                    <a:p>
                      <a:pPr marL="342900" indent="-342900" algn="l">
                        <a:buFont typeface="Arial" panose="020B0604020202020204" pitchFamily="34" charset="0"/>
                        <a:buChar char="•"/>
                      </a:pPr>
                      <a:r>
                        <a:rPr lang="en-GB" sz="2000" dirty="0">
                          <a:solidFill>
                            <a:schemeClr val="tx1"/>
                          </a:solidFill>
                        </a:rPr>
                        <a:t>Operates field offices in Ethiopia and Kenya</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2000" dirty="0">
                        <a:solidFill>
                          <a:schemeClr val="tx1"/>
                        </a:solidFill>
                      </a:endParaRPr>
                    </a:p>
                    <a:p>
                      <a:pPr marL="342900" indent="-342900" algn="l">
                        <a:buFont typeface="Arial" panose="020B0604020202020204" pitchFamily="34" charset="0"/>
                        <a:buChar char="•"/>
                      </a:pPr>
                      <a:r>
                        <a:rPr lang="en-GB" sz="2000" dirty="0">
                          <a:solidFill>
                            <a:schemeClr val="tx1"/>
                          </a:solidFill>
                        </a:rPr>
                        <a:t>Rangeland health, training &amp; research technical lead</a:t>
                      </a:r>
                    </a:p>
                    <a:p>
                      <a:pPr marL="342900" indent="-342900" algn="l">
                        <a:buFont typeface="Arial" panose="020B0604020202020204" pitchFamily="34" charset="0"/>
                        <a:buChar char="•"/>
                      </a:pPr>
                      <a:r>
                        <a:rPr lang="en-GB" sz="2000" dirty="0">
                          <a:solidFill>
                            <a:schemeClr val="tx1"/>
                          </a:solidFill>
                        </a:rPr>
                        <a:t>Research Officers deployed to Ethiopia/Kenya sites via host agreements with partners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14615863"/>
                  </a:ext>
                </a:extLst>
              </a:tr>
              <a:tr h="370840">
                <a:tc>
                  <a:txBody>
                    <a:bodyPr/>
                    <a:lstStyle/>
                    <a:p>
                      <a:pPr algn="l"/>
                      <a:endParaRPr lang="en-GB" sz="200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200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20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75409541"/>
                  </a:ext>
                </a:extLst>
              </a:tr>
            </a:tbl>
          </a:graphicData>
        </a:graphic>
      </p:graphicFrame>
      <p:pic>
        <p:nvPicPr>
          <p:cNvPr id="2" name="Graphic 1" descr="Presentation with checklist with solid fill">
            <a:extLst>
              <a:ext uri="{FF2B5EF4-FFF2-40B4-BE49-F238E27FC236}">
                <a16:creationId xmlns:a16="http://schemas.microsoft.com/office/drawing/2014/main" id="{DE67985B-DB3D-9687-D49F-308B3DF252D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0615127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86EB895-104C-1E03-6EDE-5AC8AFFFAA9E}"/>
              </a:ext>
            </a:extLst>
          </p:cNvPr>
          <p:cNvSpPr>
            <a:spLocks noGrp="1"/>
          </p:cNvSpPr>
          <p:nvPr>
            <p:ph type="title"/>
          </p:nvPr>
        </p:nvSpPr>
        <p:spPr/>
        <p:txBody>
          <a:bodyPr/>
          <a:lstStyle/>
          <a:p>
            <a:r>
              <a:rPr lang="en-ET" dirty="0"/>
              <a:t>HEAL project overview</a:t>
            </a:r>
          </a:p>
        </p:txBody>
      </p:sp>
      <p:sp>
        <p:nvSpPr>
          <p:cNvPr id="4" name="Content Placeholder 3">
            <a:extLst>
              <a:ext uri="{FF2B5EF4-FFF2-40B4-BE49-F238E27FC236}">
                <a16:creationId xmlns:a16="http://schemas.microsoft.com/office/drawing/2014/main" id="{2079C902-C09F-4284-6997-5B67B4B8245B}"/>
              </a:ext>
            </a:extLst>
          </p:cNvPr>
          <p:cNvSpPr>
            <a:spLocks noGrp="1"/>
          </p:cNvSpPr>
          <p:nvPr>
            <p:ph idx="1"/>
          </p:nvPr>
        </p:nvSpPr>
        <p:spPr/>
        <p:txBody>
          <a:bodyPr>
            <a:normAutofit/>
          </a:bodyPr>
          <a:lstStyle/>
          <a:p>
            <a:pPr marL="0" indent="0">
              <a:buNone/>
            </a:pPr>
            <a:r>
              <a:rPr lang="en-US" b="1" dirty="0"/>
              <a:t>Sites</a:t>
            </a:r>
            <a:r>
              <a:rPr lang="en-US" dirty="0"/>
              <a:t>: Select pastoralist areas of Ethiopia, Kenya and Somalia that have strong cross-border dynamics</a:t>
            </a:r>
          </a:p>
          <a:p>
            <a:pPr lvl="1"/>
            <a:endParaRPr lang="en-US" dirty="0"/>
          </a:p>
          <a:p>
            <a:pPr lvl="1"/>
            <a:r>
              <a:rPr lang="en-US" dirty="0"/>
              <a:t>Ethiopia: </a:t>
            </a:r>
          </a:p>
          <a:p>
            <a:pPr lvl="2"/>
            <a:r>
              <a:rPr lang="en-US" dirty="0"/>
              <a:t>Moyale and </a:t>
            </a:r>
            <a:r>
              <a:rPr lang="en-US" dirty="0" err="1"/>
              <a:t>Filtu</a:t>
            </a:r>
            <a:r>
              <a:rPr lang="en-US" dirty="0"/>
              <a:t> woredas in Somali region</a:t>
            </a:r>
          </a:p>
          <a:p>
            <a:pPr lvl="2"/>
            <a:r>
              <a:rPr lang="en-US" dirty="0"/>
              <a:t>Miyo and Moyale woredas in Oromia region</a:t>
            </a:r>
          </a:p>
          <a:p>
            <a:pPr lvl="1"/>
            <a:r>
              <a:rPr lang="en-US" dirty="0"/>
              <a:t>Kenya:</a:t>
            </a:r>
            <a:r>
              <a:rPr lang="en-US" b="1" dirty="0"/>
              <a:t> </a:t>
            </a:r>
          </a:p>
          <a:p>
            <a:pPr lvl="2"/>
            <a:r>
              <a:rPr lang="en-US" dirty="0"/>
              <a:t>North-</a:t>
            </a:r>
            <a:r>
              <a:rPr lang="en-US" dirty="0" err="1"/>
              <a:t>Horr</a:t>
            </a:r>
            <a:r>
              <a:rPr lang="en-US" dirty="0"/>
              <a:t> sub-county of </a:t>
            </a:r>
            <a:r>
              <a:rPr lang="en-US" dirty="0" err="1"/>
              <a:t>Marsabit</a:t>
            </a:r>
            <a:r>
              <a:rPr lang="en-US" dirty="0"/>
              <a:t> county </a:t>
            </a:r>
          </a:p>
          <a:p>
            <a:pPr lvl="2"/>
            <a:r>
              <a:rPr lang="en-US" dirty="0" err="1"/>
              <a:t>Garbatulla</a:t>
            </a:r>
            <a:r>
              <a:rPr lang="en-US" dirty="0"/>
              <a:t> and </a:t>
            </a:r>
            <a:r>
              <a:rPr lang="en-US" dirty="0" err="1"/>
              <a:t>Merti</a:t>
            </a:r>
            <a:r>
              <a:rPr lang="en-US" dirty="0"/>
              <a:t> sub-counties of </a:t>
            </a:r>
            <a:r>
              <a:rPr lang="en-US" dirty="0" err="1"/>
              <a:t>Isiolo</a:t>
            </a:r>
            <a:r>
              <a:rPr lang="en-US" dirty="0"/>
              <a:t> county</a:t>
            </a:r>
          </a:p>
          <a:p>
            <a:pPr lvl="1"/>
            <a:r>
              <a:rPr lang="en-US" dirty="0"/>
              <a:t>Somalia: </a:t>
            </a:r>
          </a:p>
          <a:p>
            <a:pPr lvl="2"/>
            <a:r>
              <a:rPr lang="en-US" dirty="0" err="1"/>
              <a:t>Beled</a:t>
            </a:r>
            <a:r>
              <a:rPr lang="en-US" dirty="0"/>
              <a:t> </a:t>
            </a:r>
            <a:r>
              <a:rPr lang="en-US" dirty="0" err="1"/>
              <a:t>Xaawo</a:t>
            </a:r>
            <a:r>
              <a:rPr lang="en-US" dirty="0"/>
              <a:t> and </a:t>
            </a:r>
            <a:r>
              <a:rPr lang="en-US" dirty="0" err="1"/>
              <a:t>Dollow</a:t>
            </a:r>
            <a:r>
              <a:rPr lang="en-US" dirty="0"/>
              <a:t> districts of Gedo region</a:t>
            </a:r>
          </a:p>
          <a:p>
            <a:endParaRPr lang="en-US" dirty="0"/>
          </a:p>
          <a:p>
            <a:endParaRPr lang="en-ET" dirty="0"/>
          </a:p>
        </p:txBody>
      </p:sp>
      <p:pic>
        <p:nvPicPr>
          <p:cNvPr id="6" name="Graphic 5" descr="Presentation with checklist with solid fill">
            <a:extLst>
              <a:ext uri="{FF2B5EF4-FFF2-40B4-BE49-F238E27FC236}">
                <a16:creationId xmlns:a16="http://schemas.microsoft.com/office/drawing/2014/main" id="{B9CDB49A-41D2-8898-8449-CF87DC2FC08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grpSp>
        <p:nvGrpSpPr>
          <p:cNvPr id="7" name="Group 6">
            <a:extLst>
              <a:ext uri="{FF2B5EF4-FFF2-40B4-BE49-F238E27FC236}">
                <a16:creationId xmlns:a16="http://schemas.microsoft.com/office/drawing/2014/main" id="{3BE8A774-AA89-AD8E-C7FC-B0DBA362D4C5}"/>
              </a:ext>
            </a:extLst>
          </p:cNvPr>
          <p:cNvGrpSpPr/>
          <p:nvPr/>
        </p:nvGrpSpPr>
        <p:grpSpPr>
          <a:xfrm>
            <a:off x="7938654" y="2524894"/>
            <a:ext cx="4293102" cy="4209015"/>
            <a:chOff x="6757061" y="2735606"/>
            <a:chExt cx="3376482" cy="3488857"/>
          </a:xfrm>
        </p:grpSpPr>
        <p:pic>
          <p:nvPicPr>
            <p:cNvPr id="8" name="Image 3">
              <a:extLst>
                <a:ext uri="{FF2B5EF4-FFF2-40B4-BE49-F238E27FC236}">
                  <a16:creationId xmlns:a16="http://schemas.microsoft.com/office/drawing/2014/main" id="{B41DDE9B-74A4-F12D-9CDC-0216381B420C}"/>
                </a:ext>
              </a:extLst>
            </p:cNvPr>
            <p:cNvPicPr>
              <a:picLocks noChangeAspect="1"/>
            </p:cNvPicPr>
            <p:nvPr/>
          </p:nvPicPr>
          <p:blipFill>
            <a:blip r:embed="rId4">
              <a:extLst>
                <a:ext uri="{28A0092B-C50C-407E-A947-70E740481C1C}">
                  <a14:useLocalDpi xmlns:a14="http://schemas.microsoft.com/office/drawing/2010/main" val="0"/>
                </a:ext>
              </a:extLst>
            </a:blip>
            <a:srcRect l="157" r="157"/>
            <a:stretch/>
          </p:blipFill>
          <p:spPr>
            <a:xfrm>
              <a:off x="6757061" y="2735606"/>
              <a:ext cx="3376482" cy="3488857"/>
            </a:xfrm>
            <a:prstGeom prst="rect">
              <a:avLst/>
            </a:prstGeom>
          </p:spPr>
        </p:pic>
        <p:pic>
          <p:nvPicPr>
            <p:cNvPr id="9" name="Image 3">
              <a:extLst>
                <a:ext uri="{FF2B5EF4-FFF2-40B4-BE49-F238E27FC236}">
                  <a16:creationId xmlns:a16="http://schemas.microsoft.com/office/drawing/2014/main" id="{AC946C74-B529-E520-8FD6-254A8A9DA854}"/>
                </a:ext>
              </a:extLst>
            </p:cNvPr>
            <p:cNvPicPr>
              <a:picLocks noChangeAspect="1"/>
            </p:cNvPicPr>
            <p:nvPr/>
          </p:nvPicPr>
          <p:blipFill rotWithShape="1">
            <a:blip r:embed="rId4">
              <a:extLst>
                <a:ext uri="{28A0092B-C50C-407E-A947-70E740481C1C}">
                  <a14:useLocalDpi xmlns:a14="http://schemas.microsoft.com/office/drawing/2010/main" val="0"/>
                </a:ext>
              </a:extLst>
            </a:blip>
            <a:srcRect l="27775" t="58581" r="64654" b="33335"/>
            <a:stretch/>
          </p:blipFill>
          <p:spPr>
            <a:xfrm>
              <a:off x="7457704" y="4682354"/>
              <a:ext cx="237506" cy="261257"/>
            </a:xfrm>
            <a:prstGeom prst="ellipse">
              <a:avLst/>
            </a:prstGeom>
          </p:spPr>
        </p:pic>
      </p:grpSp>
    </p:spTree>
    <p:extLst>
      <p:ext uri="{BB962C8B-B14F-4D97-AF65-F5344CB8AC3E}">
        <p14:creationId xmlns:p14="http://schemas.microsoft.com/office/powerpoint/2010/main" val="12357638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D039B4-79E8-2CD9-E6D5-1D22DA8F310A}"/>
              </a:ext>
            </a:extLst>
          </p:cNvPr>
          <p:cNvSpPr>
            <a:spLocks noGrp="1"/>
          </p:cNvSpPr>
          <p:nvPr>
            <p:ph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Calibri"/>
                <a:cs typeface="Helvetica"/>
                <a:sym typeface="Helvetica"/>
              </a:rPr>
              <a:t>Three multi-sectoral collaboration platforms</a:t>
            </a:r>
            <a:endParaRPr kumimoji="0" lang="en-US" sz="2800" b="1" i="0" u="none" strike="noStrike" kern="1200" cap="none" spc="0" normalizeH="0" baseline="0" noProof="0" dirty="0">
              <a:ln>
                <a:noFill/>
              </a:ln>
              <a:effectLst/>
              <a:uLnTx/>
              <a:uFillTx/>
              <a:latin typeface="Calibri"/>
              <a:cs typeface="Helvetica"/>
              <a:sym typeface="Helvetica"/>
            </a:endParaRPr>
          </a:p>
          <a:p>
            <a:pPr marL="457200" lvl="1" indent="0">
              <a:buNone/>
              <a:defRPr/>
            </a:pPr>
            <a:endParaRPr kumimoji="0" lang="en-US" i="0" u="none" strike="noStrike" kern="1200" cap="none" spc="0" normalizeH="0" baseline="0" noProof="0" dirty="0">
              <a:ln>
                <a:noFill/>
              </a:ln>
              <a:solidFill>
                <a:schemeClr val="tx1"/>
              </a:solidFill>
              <a:effectLst/>
              <a:uLnTx/>
              <a:uFillTx/>
              <a:latin typeface="+mn-lt"/>
              <a:cs typeface="Helvetica"/>
              <a:sym typeface="Helvetica"/>
            </a:endParaRPr>
          </a:p>
          <a:p>
            <a:pPr marL="800100" lvl="1" indent="-342900">
              <a:defRPr/>
            </a:pPr>
            <a:endParaRPr kumimoji="0" lang="en-US" i="0" u="none" strike="noStrike" kern="1200" cap="none" spc="0" normalizeH="0" baseline="0" noProof="0" dirty="0">
              <a:ln>
                <a:noFill/>
              </a:ln>
              <a:solidFill>
                <a:schemeClr val="tx1"/>
              </a:solidFill>
              <a:effectLst/>
              <a:uLnTx/>
              <a:uFillTx/>
              <a:latin typeface="+mn-lt"/>
              <a:cs typeface="Helvetica"/>
              <a:sym typeface="Helvetica"/>
            </a:endParaRPr>
          </a:p>
        </p:txBody>
      </p:sp>
      <p:sp>
        <p:nvSpPr>
          <p:cNvPr id="5" name="Title 1">
            <a:extLst>
              <a:ext uri="{FF2B5EF4-FFF2-40B4-BE49-F238E27FC236}">
                <a16:creationId xmlns:a16="http://schemas.microsoft.com/office/drawing/2014/main" id="{B3BFA1E7-A561-340F-FD47-3EB547150E97}"/>
              </a:ext>
            </a:extLst>
          </p:cNvPr>
          <p:cNvSpPr>
            <a:spLocks noGrp="1"/>
          </p:cNvSpPr>
          <p:nvPr>
            <p:ph type="title"/>
          </p:nvPr>
        </p:nvSpPr>
        <p:spPr>
          <a:xfrm>
            <a:off x="1191490" y="263237"/>
            <a:ext cx="10162309" cy="651164"/>
          </a:xfrm>
        </p:spPr>
        <p:txBody>
          <a:bodyPr/>
          <a:lstStyle/>
          <a:p>
            <a:r>
              <a:rPr lang="en-ET" dirty="0"/>
              <a:t>HEAL model for integrated service delivery</a:t>
            </a:r>
          </a:p>
        </p:txBody>
      </p:sp>
      <p:grpSp>
        <p:nvGrpSpPr>
          <p:cNvPr id="48" name="Group 47">
            <a:extLst>
              <a:ext uri="{FF2B5EF4-FFF2-40B4-BE49-F238E27FC236}">
                <a16:creationId xmlns:a16="http://schemas.microsoft.com/office/drawing/2014/main" id="{AA328C2F-D23B-B2A6-617E-2FB76E5A64DF}"/>
              </a:ext>
            </a:extLst>
          </p:cNvPr>
          <p:cNvGrpSpPr/>
          <p:nvPr/>
        </p:nvGrpSpPr>
        <p:grpSpPr>
          <a:xfrm>
            <a:off x="1457502" y="2640330"/>
            <a:ext cx="2130583" cy="1931552"/>
            <a:chOff x="9014374" y="3403538"/>
            <a:chExt cx="2130583" cy="1931552"/>
          </a:xfrm>
        </p:grpSpPr>
        <p:sp>
          <p:nvSpPr>
            <p:cNvPr id="26" name="TextBox 25">
              <a:extLst>
                <a:ext uri="{FF2B5EF4-FFF2-40B4-BE49-F238E27FC236}">
                  <a16:creationId xmlns:a16="http://schemas.microsoft.com/office/drawing/2014/main" id="{6DFE17D9-EE8E-C23F-887F-E2F5D73D1230}"/>
                </a:ext>
              </a:extLst>
            </p:cNvPr>
            <p:cNvSpPr txBox="1"/>
            <p:nvPr/>
          </p:nvSpPr>
          <p:spPr>
            <a:xfrm>
              <a:off x="9322279" y="3403538"/>
              <a:ext cx="1514774" cy="49244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ctr" defTabSz="914330" rtl="0" fontAlgn="auto" latinLnBrk="0" hangingPunct="0">
                <a:lnSpc>
                  <a:spcPct val="100000"/>
                </a:lnSpc>
                <a:spcBef>
                  <a:spcPts val="0"/>
                </a:spcBef>
                <a:spcAft>
                  <a:spcPts val="0"/>
                </a:spcAft>
                <a:buClrTx/>
                <a:buSzTx/>
                <a:buFontTx/>
                <a:buNone/>
                <a:tabLst/>
              </a:pPr>
              <a:r>
                <a:rPr lang="en-GB" sz="1600" b="1" dirty="0"/>
                <a:t>One Health </a:t>
              </a:r>
            </a:p>
            <a:p>
              <a:pPr marL="0" marR="0" indent="0" algn="ctr" defTabSz="914330" rtl="0" fontAlgn="auto" latinLnBrk="0" hangingPunct="0">
                <a:lnSpc>
                  <a:spcPct val="100000"/>
                </a:lnSpc>
                <a:spcBef>
                  <a:spcPts val="0"/>
                </a:spcBef>
                <a:spcAft>
                  <a:spcPts val="0"/>
                </a:spcAft>
                <a:buClrTx/>
                <a:buSzTx/>
                <a:buFontTx/>
                <a:buNone/>
                <a:tabLst/>
              </a:pPr>
              <a:r>
                <a:rPr lang="en-GB" sz="1600" b="1" dirty="0"/>
                <a:t>Task Force (OHTF)</a:t>
              </a:r>
              <a:endParaRPr kumimoji="0" lang="en-GB" sz="1600" b="1" i="0" u="none" strike="noStrike" cap="none" spc="0" normalizeH="0" baseline="0" dirty="0">
                <a:ln>
                  <a:noFill/>
                </a:ln>
                <a:solidFill>
                  <a:srgbClr val="222222"/>
                </a:solidFill>
                <a:effectLst/>
                <a:uFillTx/>
                <a:ea typeface="+mj-ea"/>
                <a:cs typeface="+mj-cs"/>
                <a:sym typeface="Helvetica"/>
              </a:endParaRPr>
            </a:p>
          </p:txBody>
        </p:sp>
        <p:sp>
          <p:nvSpPr>
            <p:cNvPr id="24" name="Rectangle 2">
              <a:extLst>
                <a:ext uri="{FF2B5EF4-FFF2-40B4-BE49-F238E27FC236}">
                  <a16:creationId xmlns:a16="http://schemas.microsoft.com/office/drawing/2014/main" id="{CE72D787-637E-C1E1-99EE-E77E0EC4B1F5}"/>
                </a:ext>
              </a:extLst>
            </p:cNvPr>
            <p:cNvSpPr>
              <a:spLocks noChangeArrowheads="1"/>
            </p:cNvSpPr>
            <p:nvPr/>
          </p:nvSpPr>
          <p:spPr bwMode="auto">
            <a:xfrm>
              <a:off x="9014374" y="4811870"/>
              <a:ext cx="213058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a:r>
                <a:rPr lang="en-GB" sz="1400" dirty="0">
                  <a:solidFill>
                    <a:schemeClr val="tx1"/>
                  </a:solidFill>
                  <a:latin typeface="+mn-lt"/>
                </a:rPr>
                <a:t>Collaboration platform for </a:t>
              </a:r>
            </a:p>
            <a:p>
              <a:pPr algn="ctr"/>
              <a:r>
                <a:rPr lang="en-GB" sz="1400" dirty="0">
                  <a:solidFill>
                    <a:schemeClr val="tx1"/>
                  </a:solidFill>
                  <a:latin typeface="+mn-lt"/>
                </a:rPr>
                <a:t>government departments</a:t>
              </a:r>
            </a:p>
          </p:txBody>
        </p:sp>
        <p:pic>
          <p:nvPicPr>
            <p:cNvPr id="44" name="Graphic 2" descr="Users">
              <a:extLst>
                <a:ext uri="{FF2B5EF4-FFF2-40B4-BE49-F238E27FC236}">
                  <a16:creationId xmlns:a16="http://schemas.microsoft.com/office/drawing/2014/main" id="{88CAE17F-2401-74FF-755D-CF7943F511E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322279" y="3638880"/>
              <a:ext cx="1444244" cy="1444244"/>
            </a:xfrm>
            <a:prstGeom prst="rect">
              <a:avLst/>
            </a:prstGeom>
          </p:spPr>
        </p:pic>
      </p:grpSp>
      <p:grpSp>
        <p:nvGrpSpPr>
          <p:cNvPr id="47" name="Group 46">
            <a:extLst>
              <a:ext uri="{FF2B5EF4-FFF2-40B4-BE49-F238E27FC236}">
                <a16:creationId xmlns:a16="http://schemas.microsoft.com/office/drawing/2014/main" id="{F0D126A1-A12C-6A69-3E8F-B91D11EFA222}"/>
              </a:ext>
            </a:extLst>
          </p:cNvPr>
          <p:cNvGrpSpPr/>
          <p:nvPr/>
        </p:nvGrpSpPr>
        <p:grpSpPr>
          <a:xfrm>
            <a:off x="8699453" y="2593329"/>
            <a:ext cx="2111473" cy="1931552"/>
            <a:chOff x="4952267" y="3403538"/>
            <a:chExt cx="2111473" cy="1931552"/>
          </a:xfrm>
        </p:grpSpPr>
        <p:sp>
          <p:nvSpPr>
            <p:cNvPr id="31" name="TextBox 30">
              <a:extLst>
                <a:ext uri="{FF2B5EF4-FFF2-40B4-BE49-F238E27FC236}">
                  <a16:creationId xmlns:a16="http://schemas.microsoft.com/office/drawing/2014/main" id="{74E0919A-4498-9C88-1947-750EC37C4643}"/>
                </a:ext>
              </a:extLst>
            </p:cNvPr>
            <p:cNvSpPr txBox="1"/>
            <p:nvPr/>
          </p:nvSpPr>
          <p:spPr>
            <a:xfrm>
              <a:off x="4952267" y="3403538"/>
              <a:ext cx="2111473" cy="49244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ctr" defTabSz="914330" rtl="0" fontAlgn="auto" latinLnBrk="0" hangingPunct="0">
                <a:lnSpc>
                  <a:spcPct val="100000"/>
                </a:lnSpc>
                <a:spcBef>
                  <a:spcPts val="0"/>
                </a:spcBef>
                <a:spcAft>
                  <a:spcPts val="0"/>
                </a:spcAft>
                <a:buClrTx/>
                <a:buSzTx/>
                <a:buFontTx/>
                <a:buNone/>
                <a:tabLst/>
              </a:pPr>
              <a:r>
                <a:rPr lang="en-GB" sz="1600" b="1" dirty="0"/>
                <a:t>Multi-stakeholder </a:t>
              </a:r>
            </a:p>
            <a:p>
              <a:pPr marL="0" marR="0" indent="0" algn="ctr" defTabSz="914330" rtl="0" fontAlgn="auto" latinLnBrk="0" hangingPunct="0">
                <a:lnSpc>
                  <a:spcPct val="100000"/>
                </a:lnSpc>
                <a:spcBef>
                  <a:spcPts val="0"/>
                </a:spcBef>
                <a:spcAft>
                  <a:spcPts val="0"/>
                </a:spcAft>
                <a:buClrTx/>
                <a:buSzTx/>
                <a:buFontTx/>
                <a:buNone/>
                <a:tabLst/>
              </a:pPr>
              <a:r>
                <a:rPr lang="en-GB" sz="1600" b="1" dirty="0"/>
                <a:t>Innovation Platform (MSIP)</a:t>
              </a:r>
              <a:endParaRPr kumimoji="0" lang="en-GB" sz="1600" b="1" i="0" u="none" strike="noStrike" cap="none" spc="0" normalizeH="0" baseline="0" dirty="0">
                <a:ln>
                  <a:noFill/>
                </a:ln>
                <a:solidFill>
                  <a:srgbClr val="222222"/>
                </a:solidFill>
                <a:effectLst/>
                <a:uFillTx/>
                <a:ea typeface="+mj-ea"/>
                <a:cs typeface="+mj-cs"/>
                <a:sym typeface="Helvetica"/>
              </a:endParaRPr>
            </a:p>
          </p:txBody>
        </p:sp>
        <p:sp>
          <p:nvSpPr>
            <p:cNvPr id="29" name="Rectangle 2">
              <a:extLst>
                <a:ext uri="{FF2B5EF4-FFF2-40B4-BE49-F238E27FC236}">
                  <a16:creationId xmlns:a16="http://schemas.microsoft.com/office/drawing/2014/main" id="{F042625D-7635-56B3-302A-65B0D97D2EE2}"/>
                </a:ext>
              </a:extLst>
            </p:cNvPr>
            <p:cNvSpPr>
              <a:spLocks noChangeArrowheads="1"/>
            </p:cNvSpPr>
            <p:nvPr/>
          </p:nvSpPr>
          <p:spPr bwMode="auto">
            <a:xfrm>
              <a:off x="5042685" y="4811870"/>
              <a:ext cx="193486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a:r>
                <a:rPr lang="en-GB" sz="1400" dirty="0">
                  <a:solidFill>
                    <a:schemeClr val="tx1"/>
                  </a:solidFill>
                  <a:latin typeface="+mn-lt"/>
                </a:rPr>
                <a:t>Collaboration platform for </a:t>
              </a:r>
            </a:p>
            <a:p>
              <a:pPr algn="ctr"/>
              <a:r>
                <a:rPr lang="en-GB" sz="1400" dirty="0">
                  <a:solidFill>
                    <a:schemeClr val="tx1"/>
                  </a:solidFill>
                  <a:latin typeface="+mn-lt"/>
                </a:rPr>
                <a:t>community members</a:t>
              </a:r>
            </a:p>
          </p:txBody>
        </p:sp>
        <p:pic>
          <p:nvPicPr>
            <p:cNvPr id="45" name="Graphic 2" descr="Users">
              <a:extLst>
                <a:ext uri="{FF2B5EF4-FFF2-40B4-BE49-F238E27FC236}">
                  <a16:creationId xmlns:a16="http://schemas.microsoft.com/office/drawing/2014/main" id="{4E697758-3841-8880-9CB7-F47F08E133D2}"/>
                </a:ext>
              </a:extLst>
            </p:cNvPr>
            <p:cNvPicPr>
              <a:picLocks noChangeAspect="1"/>
            </p:cNvPicPr>
            <p:nvPr/>
          </p:nvPicPr>
          <p:blipFill>
            <a:blip r:embed="rId4" cstate="print">
              <a:duotone>
                <a:prstClr val="black"/>
                <a:srgbClr val="C17961">
                  <a:tint val="45000"/>
                  <a:satMod val="400000"/>
                </a:srgbClr>
              </a:duotone>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290501" y="3629236"/>
              <a:ext cx="1444244" cy="1444244"/>
            </a:xfrm>
            <a:prstGeom prst="rect">
              <a:avLst/>
            </a:prstGeom>
          </p:spPr>
        </p:pic>
      </p:grpSp>
      <p:sp>
        <p:nvSpPr>
          <p:cNvPr id="49" name="Rectangle 2">
            <a:extLst>
              <a:ext uri="{FF2B5EF4-FFF2-40B4-BE49-F238E27FC236}">
                <a16:creationId xmlns:a16="http://schemas.microsoft.com/office/drawing/2014/main" id="{829CFE50-53CE-6997-09DF-3F2D2BAE8296}"/>
              </a:ext>
            </a:extLst>
          </p:cNvPr>
          <p:cNvSpPr>
            <a:spLocks noChangeArrowheads="1"/>
          </p:cNvSpPr>
          <p:nvPr/>
        </p:nvSpPr>
        <p:spPr bwMode="auto">
          <a:xfrm>
            <a:off x="5027958" y="4694775"/>
            <a:ext cx="2130583"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a:r>
              <a:rPr lang="en-GB" sz="1400" dirty="0">
                <a:solidFill>
                  <a:schemeClr val="tx1"/>
                </a:solidFill>
                <a:latin typeface="+mn-lt"/>
              </a:rPr>
              <a:t>Collaboration platform for </a:t>
            </a:r>
          </a:p>
          <a:p>
            <a:pPr algn="ctr"/>
            <a:r>
              <a:rPr lang="en-GB" sz="1400" dirty="0">
                <a:solidFill>
                  <a:schemeClr val="tx1"/>
                </a:solidFill>
                <a:latin typeface="+mn-lt"/>
              </a:rPr>
              <a:t>service providers and </a:t>
            </a:r>
          </a:p>
          <a:p>
            <a:pPr algn="ctr"/>
            <a:r>
              <a:rPr lang="en-GB" sz="1400" dirty="0">
                <a:solidFill>
                  <a:schemeClr val="tx1"/>
                </a:solidFill>
                <a:latin typeface="+mn-lt"/>
              </a:rPr>
              <a:t>community-based actors</a:t>
            </a:r>
          </a:p>
        </p:txBody>
      </p:sp>
      <p:sp>
        <p:nvSpPr>
          <p:cNvPr id="50" name="TextBox 49">
            <a:extLst>
              <a:ext uri="{FF2B5EF4-FFF2-40B4-BE49-F238E27FC236}">
                <a16:creationId xmlns:a16="http://schemas.microsoft.com/office/drawing/2014/main" id="{B7BA493B-8B66-2A6E-300B-5F3526222F84}"/>
              </a:ext>
            </a:extLst>
          </p:cNvPr>
          <p:cNvSpPr txBox="1"/>
          <p:nvPr/>
        </p:nvSpPr>
        <p:spPr>
          <a:xfrm>
            <a:off x="5115659" y="2680147"/>
            <a:ext cx="1954061"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ctr" defTabSz="914330" rtl="0" fontAlgn="auto" latinLnBrk="0" hangingPunct="0">
              <a:lnSpc>
                <a:spcPct val="100000"/>
              </a:lnSpc>
              <a:spcBef>
                <a:spcPts val="0"/>
              </a:spcBef>
              <a:spcAft>
                <a:spcPts val="0"/>
              </a:spcAft>
              <a:buClrTx/>
              <a:buSzTx/>
              <a:buFontTx/>
              <a:buNone/>
              <a:tabLst/>
            </a:pPr>
            <a:r>
              <a:rPr lang="en-GB" sz="1600" b="1" dirty="0"/>
              <a:t>One Health Unit (OHU)</a:t>
            </a:r>
            <a:endParaRPr kumimoji="0" lang="en-GB" sz="1600" b="1" i="0" u="none" strike="noStrike" cap="none" spc="0" normalizeH="0" baseline="0" dirty="0">
              <a:ln>
                <a:noFill/>
              </a:ln>
              <a:solidFill>
                <a:srgbClr val="222222"/>
              </a:solidFill>
              <a:effectLst/>
              <a:uFillTx/>
              <a:ea typeface="+mj-ea"/>
              <a:cs typeface="+mj-cs"/>
              <a:sym typeface="Helvetica"/>
            </a:endParaRPr>
          </a:p>
        </p:txBody>
      </p:sp>
      <p:grpSp>
        <p:nvGrpSpPr>
          <p:cNvPr id="51" name="Group 50">
            <a:extLst>
              <a:ext uri="{FF2B5EF4-FFF2-40B4-BE49-F238E27FC236}">
                <a16:creationId xmlns:a16="http://schemas.microsoft.com/office/drawing/2014/main" id="{4E70CBC4-710A-C22A-2B54-EEECC80E8C04}"/>
              </a:ext>
            </a:extLst>
          </p:cNvPr>
          <p:cNvGrpSpPr/>
          <p:nvPr/>
        </p:nvGrpSpPr>
        <p:grpSpPr>
          <a:xfrm>
            <a:off x="4222229" y="2971662"/>
            <a:ext cx="3747541" cy="1815880"/>
            <a:chOff x="4222229" y="2925166"/>
            <a:chExt cx="3747541" cy="1815880"/>
          </a:xfrm>
        </p:grpSpPr>
        <p:graphicFrame>
          <p:nvGraphicFramePr>
            <p:cNvPr id="52" name="Chart 51">
              <a:extLst>
                <a:ext uri="{FF2B5EF4-FFF2-40B4-BE49-F238E27FC236}">
                  <a16:creationId xmlns:a16="http://schemas.microsoft.com/office/drawing/2014/main" id="{94FE5B5B-158C-7B9A-CA81-0723B613050C}"/>
                </a:ext>
              </a:extLst>
            </p:cNvPr>
            <p:cNvGraphicFramePr/>
            <p:nvPr/>
          </p:nvGraphicFramePr>
          <p:xfrm>
            <a:off x="4222229" y="2925166"/>
            <a:ext cx="3747541" cy="1815880"/>
          </p:xfrm>
          <a:graphic>
            <a:graphicData uri="http://schemas.openxmlformats.org/drawingml/2006/chart">
              <c:chart xmlns:c="http://schemas.openxmlformats.org/drawingml/2006/chart" xmlns:r="http://schemas.openxmlformats.org/officeDocument/2006/relationships" r:id="rId6"/>
            </a:graphicData>
          </a:graphic>
        </p:graphicFrame>
        <p:sp>
          <p:nvSpPr>
            <p:cNvPr id="53" name="Oval 52">
              <a:extLst>
                <a:ext uri="{FF2B5EF4-FFF2-40B4-BE49-F238E27FC236}">
                  <a16:creationId xmlns:a16="http://schemas.microsoft.com/office/drawing/2014/main" id="{4C96AFB8-4962-8534-57C1-D2106539C389}"/>
                </a:ext>
              </a:extLst>
            </p:cNvPr>
            <p:cNvSpPr/>
            <p:nvPr/>
          </p:nvSpPr>
          <p:spPr>
            <a:xfrm>
              <a:off x="5733245" y="3475494"/>
              <a:ext cx="720000" cy="720000"/>
            </a:xfrm>
            <a:prstGeom prst="ellipse">
              <a:avLst/>
            </a:prstGeom>
            <a:solidFill>
              <a:schemeClr val="tx2">
                <a:lumMod val="40000"/>
                <a:lumOff val="60000"/>
              </a:schemeClr>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330" rtl="0" fontAlgn="auto" latinLnBrk="0" hangingPunct="0">
                <a:lnSpc>
                  <a:spcPct val="100000"/>
                </a:lnSpc>
                <a:spcBef>
                  <a:spcPts val="0"/>
                </a:spcBef>
                <a:spcAft>
                  <a:spcPts val="0"/>
                </a:spcAft>
                <a:buClrTx/>
                <a:buSzTx/>
                <a:buFontTx/>
                <a:buNone/>
                <a:tabLst/>
              </a:pPr>
              <a:r>
                <a:rPr kumimoji="0" lang="en-GB" sz="1600" b="1" i="0" u="none" strike="noStrike" cap="none" spc="0" normalizeH="0" baseline="0" dirty="0">
                  <a:ln>
                    <a:noFill/>
                  </a:ln>
                  <a:solidFill>
                    <a:srgbClr val="222222"/>
                  </a:solidFill>
                  <a:effectLst/>
                  <a:uFillTx/>
                  <a:latin typeface="+mn-lt"/>
                  <a:ea typeface="+mj-ea"/>
                  <a:cs typeface="+mj-cs"/>
                  <a:sym typeface="Helvetica"/>
                </a:rPr>
                <a:t>OHU</a:t>
              </a:r>
              <a:endParaRPr kumimoji="0" lang="en-GB" sz="1800" b="1" i="0" u="none" strike="noStrike" cap="none" spc="0" normalizeH="0" baseline="0" dirty="0">
                <a:ln>
                  <a:noFill/>
                </a:ln>
                <a:solidFill>
                  <a:srgbClr val="222222"/>
                </a:solidFill>
                <a:effectLst/>
                <a:uFillTx/>
                <a:latin typeface="+mn-lt"/>
                <a:ea typeface="+mj-ea"/>
                <a:cs typeface="+mj-cs"/>
                <a:sym typeface="Helvetica"/>
              </a:endParaRPr>
            </a:p>
          </p:txBody>
        </p:sp>
      </p:grpSp>
      <p:pic>
        <p:nvPicPr>
          <p:cNvPr id="2" name="Graphic 1" descr="Presentation with checklist with solid fill">
            <a:extLst>
              <a:ext uri="{FF2B5EF4-FFF2-40B4-BE49-F238E27FC236}">
                <a16:creationId xmlns:a16="http://schemas.microsoft.com/office/drawing/2014/main" id="{9873CA6E-8604-5BF2-4080-AE7E4256563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7743037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a:extLst>
              <a:ext uri="{FF2B5EF4-FFF2-40B4-BE49-F238E27FC236}">
                <a16:creationId xmlns:a16="http://schemas.microsoft.com/office/drawing/2014/main" id="{E238B925-A6A5-4BBB-0835-CC511E3DF70B}"/>
              </a:ext>
            </a:extLst>
          </p:cNvPr>
          <p:cNvGrpSpPr/>
          <p:nvPr/>
        </p:nvGrpSpPr>
        <p:grpSpPr>
          <a:xfrm>
            <a:off x="612785" y="4334662"/>
            <a:ext cx="10301477" cy="1831906"/>
            <a:chOff x="612785" y="4334662"/>
            <a:chExt cx="10301477" cy="1831906"/>
          </a:xfrm>
        </p:grpSpPr>
        <p:sp>
          <p:nvSpPr>
            <p:cNvPr id="4" name="Rectangle 2">
              <a:extLst>
                <a:ext uri="{FF2B5EF4-FFF2-40B4-BE49-F238E27FC236}">
                  <a16:creationId xmlns:a16="http://schemas.microsoft.com/office/drawing/2014/main" id="{646CF883-704F-C435-8AB8-32B7BBE62A9D}"/>
                </a:ext>
              </a:extLst>
            </p:cNvPr>
            <p:cNvSpPr>
              <a:spLocks noChangeArrowheads="1"/>
            </p:cNvSpPr>
            <p:nvPr/>
          </p:nvSpPr>
          <p:spPr bwMode="auto">
            <a:xfrm rot="16200000">
              <a:off x="132846" y="5003907"/>
              <a:ext cx="148309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r>
                <a:rPr lang="en-GB" sz="1400" i="1" dirty="0">
                  <a:latin typeface="+mn-lt"/>
                </a:rPr>
                <a:t>Services provided </a:t>
              </a:r>
            </a:p>
            <a:p>
              <a:pPr algn="ctr"/>
              <a:r>
                <a:rPr lang="en-GB" sz="1400" i="1" dirty="0">
                  <a:latin typeface="+mn-lt"/>
                </a:rPr>
                <a:t>by OHU</a:t>
              </a:r>
            </a:p>
          </p:txBody>
        </p:sp>
        <p:sp>
          <p:nvSpPr>
            <p:cNvPr id="3" name="Rectangle 2">
              <a:extLst>
                <a:ext uri="{FF2B5EF4-FFF2-40B4-BE49-F238E27FC236}">
                  <a16:creationId xmlns:a16="http://schemas.microsoft.com/office/drawing/2014/main" id="{C46E2B9D-99DC-E679-45A5-20D119403173}"/>
                </a:ext>
              </a:extLst>
            </p:cNvPr>
            <p:cNvSpPr/>
            <p:nvPr/>
          </p:nvSpPr>
          <p:spPr>
            <a:xfrm>
              <a:off x="1277737" y="4334662"/>
              <a:ext cx="2160000" cy="1815880"/>
            </a:xfrm>
            <a:prstGeom prst="rect">
              <a:avLst/>
            </a:prstGeom>
            <a:solidFill>
              <a:srgbClr val="C17A62"/>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330" rtl="0" fontAlgn="auto" latinLnBrk="0" hangingPunct="0">
                <a:lnSpc>
                  <a:spcPct val="100000"/>
                </a:lnSpc>
                <a:spcBef>
                  <a:spcPts val="0"/>
                </a:spcBef>
                <a:spcAft>
                  <a:spcPts val="0"/>
                </a:spcAft>
                <a:buClrTx/>
                <a:buSzTx/>
                <a:buFontTx/>
                <a:buNone/>
                <a:tabLst/>
              </a:pPr>
              <a:r>
                <a:rPr kumimoji="0" lang="en-GB" sz="1600" b="1" i="0" u="none" strike="noStrike" cap="none" spc="0" normalizeH="0" baseline="0" dirty="0">
                  <a:ln>
                    <a:noFill/>
                  </a:ln>
                  <a:solidFill>
                    <a:schemeClr val="bg1"/>
                  </a:solidFill>
                  <a:effectLst/>
                  <a:uFillTx/>
                  <a:latin typeface="+mn-lt"/>
                  <a:ea typeface="+mj-ea"/>
                  <a:cs typeface="+mj-cs"/>
                  <a:sym typeface="Helvetica"/>
                </a:rPr>
                <a:t>HUMAN HEALTH</a:t>
              </a:r>
            </a:p>
            <a:p>
              <a:pPr marL="0" marR="0" indent="0" algn="ctr" defTabSz="914330" rtl="0" fontAlgn="auto" latinLnBrk="0" hangingPunct="0">
                <a:lnSpc>
                  <a:spcPct val="100000"/>
                </a:lnSpc>
                <a:spcBef>
                  <a:spcPts val="0"/>
                </a:spcBef>
                <a:spcAft>
                  <a:spcPts val="0"/>
                </a:spcAft>
                <a:buClrTx/>
                <a:buSzTx/>
                <a:buFontTx/>
                <a:buNone/>
                <a:tabLst/>
              </a:pPr>
              <a:r>
                <a:rPr lang="en-GB" sz="1600" dirty="0">
                  <a:solidFill>
                    <a:schemeClr val="bg1"/>
                  </a:solidFill>
                  <a:latin typeface="+mn-lt"/>
                </a:rPr>
                <a:t>antenatal care</a:t>
              </a:r>
            </a:p>
            <a:p>
              <a:pPr marL="0" marR="0" indent="0" algn="ctr" defTabSz="914330" rtl="0" fontAlgn="auto" latinLnBrk="0" hangingPunct="0">
                <a:lnSpc>
                  <a:spcPct val="100000"/>
                </a:lnSpc>
                <a:spcBef>
                  <a:spcPts val="0"/>
                </a:spcBef>
                <a:spcAft>
                  <a:spcPts val="0"/>
                </a:spcAft>
                <a:buClrTx/>
                <a:buSzTx/>
                <a:buFontTx/>
                <a:buNone/>
                <a:tabLst/>
              </a:pPr>
              <a:r>
                <a:rPr lang="en-GB" sz="1600" dirty="0">
                  <a:solidFill>
                    <a:schemeClr val="bg1"/>
                  </a:solidFill>
                  <a:latin typeface="+mn-lt"/>
                </a:rPr>
                <a:t>postnatal care</a:t>
              </a:r>
            </a:p>
            <a:p>
              <a:pPr marL="0" marR="0" indent="0" algn="ctr" defTabSz="914330" rtl="0" fontAlgn="auto" latinLnBrk="0" hangingPunct="0">
                <a:lnSpc>
                  <a:spcPct val="100000"/>
                </a:lnSpc>
                <a:spcBef>
                  <a:spcPts val="0"/>
                </a:spcBef>
                <a:spcAft>
                  <a:spcPts val="0"/>
                </a:spcAft>
                <a:buClrTx/>
                <a:buSzTx/>
                <a:buFontTx/>
                <a:buNone/>
                <a:tabLst/>
              </a:pPr>
              <a:r>
                <a:rPr lang="en-GB" sz="1600" dirty="0">
                  <a:solidFill>
                    <a:schemeClr val="bg1"/>
                  </a:solidFill>
                  <a:latin typeface="+mn-lt"/>
                </a:rPr>
                <a:t>family planning</a:t>
              </a:r>
            </a:p>
            <a:p>
              <a:pPr marL="0" marR="0" indent="0" algn="ctr" defTabSz="914330" rtl="0" fontAlgn="auto" latinLnBrk="0" hangingPunct="0">
                <a:lnSpc>
                  <a:spcPct val="100000"/>
                </a:lnSpc>
                <a:spcBef>
                  <a:spcPts val="0"/>
                </a:spcBef>
                <a:spcAft>
                  <a:spcPts val="0"/>
                </a:spcAft>
                <a:buClrTx/>
                <a:buSzTx/>
                <a:buFontTx/>
                <a:buNone/>
                <a:tabLst/>
              </a:pPr>
              <a:r>
                <a:rPr lang="en-GB" sz="1600" dirty="0">
                  <a:solidFill>
                    <a:schemeClr val="bg1"/>
                  </a:solidFill>
                  <a:latin typeface="+mn-lt"/>
                </a:rPr>
                <a:t>growth monitoring</a:t>
              </a:r>
            </a:p>
            <a:p>
              <a:pPr marL="0" marR="0" indent="0" algn="ctr" defTabSz="914330" rtl="0" fontAlgn="auto" latinLnBrk="0" hangingPunct="0">
                <a:lnSpc>
                  <a:spcPct val="100000"/>
                </a:lnSpc>
                <a:spcBef>
                  <a:spcPts val="0"/>
                </a:spcBef>
                <a:spcAft>
                  <a:spcPts val="0"/>
                </a:spcAft>
                <a:buClrTx/>
                <a:buSzTx/>
                <a:buFontTx/>
                <a:buNone/>
                <a:tabLst/>
              </a:pPr>
              <a:r>
                <a:rPr lang="en-GB" sz="1600" dirty="0">
                  <a:solidFill>
                    <a:schemeClr val="bg1"/>
                  </a:solidFill>
                  <a:latin typeface="+mn-lt"/>
                </a:rPr>
                <a:t>nutrition screening</a:t>
              </a:r>
            </a:p>
            <a:p>
              <a:pPr marL="0" marR="0" indent="0" algn="ctr" defTabSz="914330" rtl="0" fontAlgn="auto" latinLnBrk="0" hangingPunct="0">
                <a:lnSpc>
                  <a:spcPct val="100000"/>
                </a:lnSpc>
                <a:spcBef>
                  <a:spcPts val="0"/>
                </a:spcBef>
                <a:spcAft>
                  <a:spcPts val="0"/>
                </a:spcAft>
                <a:buClrTx/>
                <a:buSzTx/>
                <a:buFontTx/>
                <a:buNone/>
                <a:tabLst/>
              </a:pPr>
              <a:r>
                <a:rPr lang="en-GB" sz="1600" dirty="0">
                  <a:solidFill>
                    <a:schemeClr val="bg1"/>
                  </a:solidFill>
                  <a:latin typeface="+mn-lt"/>
                </a:rPr>
                <a:t>medical consultations</a:t>
              </a:r>
            </a:p>
          </p:txBody>
        </p:sp>
        <p:sp>
          <p:nvSpPr>
            <p:cNvPr id="5" name="Rectangle 4">
              <a:extLst>
                <a:ext uri="{FF2B5EF4-FFF2-40B4-BE49-F238E27FC236}">
                  <a16:creationId xmlns:a16="http://schemas.microsoft.com/office/drawing/2014/main" id="{389599C0-242D-9410-1036-7DDC95B6064B}"/>
                </a:ext>
              </a:extLst>
            </p:cNvPr>
            <p:cNvSpPr/>
            <p:nvPr/>
          </p:nvSpPr>
          <p:spPr>
            <a:xfrm>
              <a:off x="3604241" y="4334662"/>
              <a:ext cx="2160000" cy="1815880"/>
            </a:xfrm>
            <a:prstGeom prst="rect">
              <a:avLst/>
            </a:prstGeom>
            <a:solidFill>
              <a:srgbClr val="77576C"/>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330" rtl="0" fontAlgn="auto" latinLnBrk="0" hangingPunct="0">
                <a:lnSpc>
                  <a:spcPct val="100000"/>
                </a:lnSpc>
                <a:spcBef>
                  <a:spcPts val="0"/>
                </a:spcBef>
                <a:spcAft>
                  <a:spcPts val="0"/>
                </a:spcAft>
                <a:buClrTx/>
                <a:buSzTx/>
                <a:buFontTx/>
                <a:buNone/>
                <a:tabLst/>
              </a:pPr>
              <a:r>
                <a:rPr kumimoji="0" lang="en-GB" sz="1600" b="1" i="0" u="none" strike="noStrike" cap="none" spc="0" normalizeH="0" baseline="0" dirty="0">
                  <a:ln>
                    <a:noFill/>
                  </a:ln>
                  <a:solidFill>
                    <a:schemeClr val="bg1"/>
                  </a:solidFill>
                  <a:effectLst/>
                  <a:uFillTx/>
                  <a:latin typeface="+mn-lt"/>
                  <a:ea typeface="+mj-ea"/>
                  <a:cs typeface="+mj-cs"/>
                  <a:sym typeface="Helvetica"/>
                </a:rPr>
                <a:t>ANIMAL HEALTH</a:t>
              </a:r>
            </a:p>
            <a:p>
              <a:pPr marL="0" marR="0" indent="0" algn="ctr" defTabSz="914330" rtl="0" fontAlgn="auto" latinLnBrk="0" hangingPunct="0">
                <a:lnSpc>
                  <a:spcPct val="100000"/>
                </a:lnSpc>
                <a:spcBef>
                  <a:spcPts val="0"/>
                </a:spcBef>
                <a:spcAft>
                  <a:spcPts val="0"/>
                </a:spcAft>
                <a:buClrTx/>
                <a:buSzTx/>
                <a:buFontTx/>
                <a:buNone/>
                <a:tabLst/>
              </a:pPr>
              <a:r>
                <a:rPr lang="en-GB" sz="1600" dirty="0">
                  <a:solidFill>
                    <a:schemeClr val="bg1"/>
                  </a:solidFill>
                  <a:latin typeface="+mn-lt"/>
                </a:rPr>
                <a:t>disease surveillance</a:t>
              </a:r>
            </a:p>
            <a:p>
              <a:pPr marL="0" marR="0" indent="0" algn="ctr" defTabSz="914330" rtl="0" fontAlgn="auto" latinLnBrk="0" hangingPunct="0">
                <a:lnSpc>
                  <a:spcPct val="100000"/>
                </a:lnSpc>
                <a:spcBef>
                  <a:spcPts val="0"/>
                </a:spcBef>
                <a:spcAft>
                  <a:spcPts val="0"/>
                </a:spcAft>
                <a:buClrTx/>
                <a:buSzTx/>
                <a:buFontTx/>
                <a:buNone/>
                <a:tabLst/>
              </a:pPr>
              <a:r>
                <a:rPr lang="en-GB" sz="1600" dirty="0">
                  <a:solidFill>
                    <a:schemeClr val="bg1"/>
                  </a:solidFill>
                  <a:latin typeface="+mn-lt"/>
                </a:rPr>
                <a:t>vaccination</a:t>
              </a:r>
            </a:p>
            <a:p>
              <a:pPr marL="0" marR="0" indent="0" algn="ctr" defTabSz="914330" rtl="0" fontAlgn="auto" latinLnBrk="0" hangingPunct="0">
                <a:lnSpc>
                  <a:spcPct val="100000"/>
                </a:lnSpc>
                <a:spcBef>
                  <a:spcPts val="0"/>
                </a:spcBef>
                <a:spcAft>
                  <a:spcPts val="0"/>
                </a:spcAft>
                <a:buClrTx/>
                <a:buSzTx/>
                <a:buFontTx/>
                <a:buNone/>
                <a:tabLst/>
              </a:pPr>
              <a:r>
                <a:rPr lang="en-GB" sz="1600" dirty="0">
                  <a:solidFill>
                    <a:schemeClr val="bg1"/>
                  </a:solidFill>
                  <a:latin typeface="+mn-lt"/>
                </a:rPr>
                <a:t>disease treatment</a:t>
              </a:r>
            </a:p>
            <a:p>
              <a:pPr marL="0" marR="0" indent="0" algn="ctr" defTabSz="914330" rtl="0" fontAlgn="auto" latinLnBrk="0" hangingPunct="0">
                <a:lnSpc>
                  <a:spcPct val="100000"/>
                </a:lnSpc>
                <a:spcBef>
                  <a:spcPts val="0"/>
                </a:spcBef>
                <a:spcAft>
                  <a:spcPts val="0"/>
                </a:spcAft>
                <a:buClrTx/>
                <a:buSzTx/>
                <a:buFontTx/>
                <a:buNone/>
                <a:tabLst/>
              </a:pPr>
              <a:r>
                <a:rPr lang="en-GB" sz="1600" dirty="0">
                  <a:solidFill>
                    <a:schemeClr val="bg1"/>
                  </a:solidFill>
                  <a:latin typeface="+mn-lt"/>
                </a:rPr>
                <a:t>animal husbandry</a:t>
              </a:r>
            </a:p>
            <a:p>
              <a:pPr marL="0" marR="0" indent="0" algn="ctr" defTabSz="914330" rtl="0" fontAlgn="auto" latinLnBrk="0" hangingPunct="0">
                <a:lnSpc>
                  <a:spcPct val="100000"/>
                </a:lnSpc>
                <a:spcBef>
                  <a:spcPts val="0"/>
                </a:spcBef>
                <a:spcAft>
                  <a:spcPts val="0"/>
                </a:spcAft>
                <a:buClrTx/>
                <a:buSzTx/>
                <a:buFontTx/>
                <a:buNone/>
                <a:tabLst/>
              </a:pPr>
              <a:r>
                <a:rPr lang="en-GB" sz="1600" dirty="0">
                  <a:solidFill>
                    <a:schemeClr val="bg1"/>
                  </a:solidFill>
                  <a:latin typeface="+mn-lt"/>
                </a:rPr>
                <a:t>animal products</a:t>
              </a:r>
            </a:p>
            <a:p>
              <a:pPr marL="0" marR="0" indent="0" algn="ctr" defTabSz="914330" rtl="0" fontAlgn="auto" latinLnBrk="0" hangingPunct="0">
                <a:lnSpc>
                  <a:spcPct val="100000"/>
                </a:lnSpc>
                <a:spcBef>
                  <a:spcPts val="0"/>
                </a:spcBef>
                <a:spcAft>
                  <a:spcPts val="0"/>
                </a:spcAft>
                <a:buClrTx/>
                <a:buSzTx/>
                <a:buFontTx/>
                <a:buNone/>
                <a:tabLst/>
              </a:pPr>
              <a:endParaRPr lang="en-GB" sz="1600" dirty="0">
                <a:solidFill>
                  <a:schemeClr val="bg1"/>
                </a:solidFill>
                <a:latin typeface="+mn-lt"/>
              </a:endParaRPr>
            </a:p>
          </p:txBody>
        </p:sp>
        <p:sp>
          <p:nvSpPr>
            <p:cNvPr id="6" name="Rectangle 5">
              <a:extLst>
                <a:ext uri="{FF2B5EF4-FFF2-40B4-BE49-F238E27FC236}">
                  <a16:creationId xmlns:a16="http://schemas.microsoft.com/office/drawing/2014/main" id="{A5B0AA13-85E2-ACE6-4499-77627FD7FE45}"/>
                </a:ext>
              </a:extLst>
            </p:cNvPr>
            <p:cNvSpPr/>
            <p:nvPr/>
          </p:nvSpPr>
          <p:spPr>
            <a:xfrm>
              <a:off x="6441577" y="4350685"/>
              <a:ext cx="2160000" cy="1815880"/>
            </a:xfrm>
            <a:prstGeom prst="rect">
              <a:avLst/>
            </a:prstGeom>
            <a:solidFill>
              <a:srgbClr val="44807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330" rtl="0" fontAlgn="auto" latinLnBrk="0" hangingPunct="0">
                <a:lnSpc>
                  <a:spcPct val="100000"/>
                </a:lnSpc>
                <a:spcBef>
                  <a:spcPts val="0"/>
                </a:spcBef>
                <a:spcAft>
                  <a:spcPts val="0"/>
                </a:spcAft>
                <a:buClrTx/>
                <a:buSzTx/>
                <a:buFontTx/>
                <a:buNone/>
                <a:tabLst/>
              </a:pPr>
              <a:r>
                <a:rPr kumimoji="0" lang="en-GB" sz="1600" b="1" i="0" u="none" strike="noStrike" cap="none" spc="0" normalizeH="0" baseline="0" dirty="0">
                  <a:ln>
                    <a:noFill/>
                  </a:ln>
                  <a:solidFill>
                    <a:schemeClr val="bg1"/>
                  </a:solidFill>
                  <a:effectLst/>
                  <a:uFillTx/>
                  <a:latin typeface="+mn-lt"/>
                  <a:ea typeface="+mj-ea"/>
                  <a:cs typeface="+mj-cs"/>
                  <a:sym typeface="Helvetica"/>
                </a:rPr>
                <a:t>RANGELAND HEALTH</a:t>
              </a:r>
            </a:p>
            <a:p>
              <a:pPr marL="0" marR="0" indent="0" algn="ctr" defTabSz="914330" rtl="0" fontAlgn="auto" latinLnBrk="0" hangingPunct="0">
                <a:lnSpc>
                  <a:spcPct val="100000"/>
                </a:lnSpc>
                <a:spcBef>
                  <a:spcPts val="0"/>
                </a:spcBef>
                <a:spcAft>
                  <a:spcPts val="0"/>
                </a:spcAft>
                <a:buClrTx/>
                <a:buSzTx/>
                <a:buFontTx/>
                <a:buNone/>
                <a:tabLst/>
              </a:pPr>
              <a:r>
                <a:rPr lang="en-GB" sz="1600" dirty="0">
                  <a:solidFill>
                    <a:schemeClr val="bg1"/>
                  </a:solidFill>
                  <a:latin typeface="+mn-lt"/>
                </a:rPr>
                <a:t>grazing management</a:t>
              </a:r>
            </a:p>
            <a:p>
              <a:pPr marL="0" marR="0" indent="0" algn="ctr" defTabSz="914330" rtl="0" fontAlgn="auto" latinLnBrk="0" hangingPunct="0">
                <a:lnSpc>
                  <a:spcPct val="100000"/>
                </a:lnSpc>
                <a:spcBef>
                  <a:spcPts val="0"/>
                </a:spcBef>
                <a:spcAft>
                  <a:spcPts val="0"/>
                </a:spcAft>
                <a:buClrTx/>
                <a:buSzTx/>
                <a:buFontTx/>
                <a:buNone/>
                <a:tabLst/>
              </a:pPr>
              <a:r>
                <a:rPr lang="en-GB" sz="1600" dirty="0">
                  <a:solidFill>
                    <a:schemeClr val="bg1"/>
                  </a:solidFill>
                  <a:latin typeface="+mn-lt"/>
                </a:rPr>
                <a:t>rangeland restoration</a:t>
              </a:r>
            </a:p>
            <a:p>
              <a:pPr marL="0" marR="0" indent="0" algn="ctr" defTabSz="914330" rtl="0" fontAlgn="auto" latinLnBrk="0" hangingPunct="0">
                <a:lnSpc>
                  <a:spcPct val="100000"/>
                </a:lnSpc>
                <a:spcBef>
                  <a:spcPts val="0"/>
                </a:spcBef>
                <a:spcAft>
                  <a:spcPts val="0"/>
                </a:spcAft>
                <a:buClrTx/>
                <a:buSzTx/>
                <a:buFontTx/>
                <a:buNone/>
                <a:tabLst/>
              </a:pPr>
              <a:endParaRPr lang="en-GB" sz="1600" dirty="0">
                <a:solidFill>
                  <a:schemeClr val="bg1"/>
                </a:solidFill>
                <a:latin typeface="+mn-lt"/>
              </a:endParaRPr>
            </a:p>
            <a:p>
              <a:pPr marL="0" marR="0" indent="0" algn="ctr" defTabSz="914330" rtl="0" fontAlgn="auto" latinLnBrk="0" hangingPunct="0">
                <a:lnSpc>
                  <a:spcPct val="100000"/>
                </a:lnSpc>
                <a:spcBef>
                  <a:spcPts val="0"/>
                </a:spcBef>
                <a:spcAft>
                  <a:spcPts val="0"/>
                </a:spcAft>
                <a:buClrTx/>
                <a:buSzTx/>
                <a:buFontTx/>
                <a:buNone/>
                <a:tabLst/>
              </a:pPr>
              <a:endParaRPr lang="en-GB" sz="1600" dirty="0">
                <a:solidFill>
                  <a:schemeClr val="bg1"/>
                </a:solidFill>
                <a:latin typeface="+mn-lt"/>
              </a:endParaRPr>
            </a:p>
            <a:p>
              <a:pPr marL="0" marR="0" indent="0" algn="ctr" defTabSz="914330" rtl="0" fontAlgn="auto" latinLnBrk="0" hangingPunct="0">
                <a:lnSpc>
                  <a:spcPct val="100000"/>
                </a:lnSpc>
                <a:spcBef>
                  <a:spcPts val="0"/>
                </a:spcBef>
                <a:spcAft>
                  <a:spcPts val="0"/>
                </a:spcAft>
                <a:buClrTx/>
                <a:buSzTx/>
                <a:buFontTx/>
                <a:buNone/>
                <a:tabLst/>
              </a:pPr>
              <a:endParaRPr lang="en-GB" sz="1600" dirty="0">
                <a:solidFill>
                  <a:schemeClr val="bg1"/>
                </a:solidFill>
                <a:latin typeface="+mn-lt"/>
              </a:endParaRPr>
            </a:p>
            <a:p>
              <a:pPr marL="0" marR="0" indent="0" algn="ctr" defTabSz="914330" rtl="0" fontAlgn="auto" latinLnBrk="0" hangingPunct="0">
                <a:lnSpc>
                  <a:spcPct val="100000"/>
                </a:lnSpc>
                <a:spcBef>
                  <a:spcPts val="0"/>
                </a:spcBef>
                <a:spcAft>
                  <a:spcPts val="0"/>
                </a:spcAft>
                <a:buClrTx/>
                <a:buSzTx/>
                <a:buFontTx/>
                <a:buNone/>
                <a:tabLst/>
              </a:pPr>
              <a:endParaRPr lang="en-GB" sz="1600" dirty="0">
                <a:solidFill>
                  <a:schemeClr val="bg1"/>
                </a:solidFill>
                <a:latin typeface="+mn-lt"/>
              </a:endParaRPr>
            </a:p>
          </p:txBody>
        </p:sp>
        <p:sp>
          <p:nvSpPr>
            <p:cNvPr id="7" name="Rectangle 6">
              <a:extLst>
                <a:ext uri="{FF2B5EF4-FFF2-40B4-BE49-F238E27FC236}">
                  <a16:creationId xmlns:a16="http://schemas.microsoft.com/office/drawing/2014/main" id="{9901CC98-2F37-2FDD-35AC-E9D364899E0B}"/>
                </a:ext>
              </a:extLst>
            </p:cNvPr>
            <p:cNvSpPr/>
            <p:nvPr/>
          </p:nvSpPr>
          <p:spPr>
            <a:xfrm>
              <a:off x="8754262" y="4350688"/>
              <a:ext cx="2160000" cy="1815880"/>
            </a:xfrm>
            <a:prstGeom prst="rect">
              <a:avLst/>
            </a:prstGeom>
            <a:solidFill>
              <a:srgbClr val="C69D42"/>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330" rtl="0" fontAlgn="auto" latinLnBrk="0" hangingPunct="0">
                <a:lnSpc>
                  <a:spcPct val="100000"/>
                </a:lnSpc>
                <a:spcBef>
                  <a:spcPts val="0"/>
                </a:spcBef>
                <a:spcAft>
                  <a:spcPts val="0"/>
                </a:spcAft>
                <a:buClrTx/>
                <a:buSzTx/>
                <a:buFontTx/>
                <a:buNone/>
                <a:tabLst/>
              </a:pPr>
              <a:r>
                <a:rPr lang="en-GB" sz="1600" b="1" dirty="0">
                  <a:solidFill>
                    <a:schemeClr val="bg1"/>
                  </a:solidFill>
                  <a:latin typeface="+mn-lt"/>
                </a:rPr>
                <a:t>CROSS-CUTTING SERVICES</a:t>
              </a:r>
              <a:endParaRPr kumimoji="0" lang="en-GB" sz="1600" b="1" i="0" u="none" strike="noStrike" cap="none" spc="0" normalizeH="0" baseline="0" dirty="0">
                <a:ln>
                  <a:noFill/>
                </a:ln>
                <a:solidFill>
                  <a:schemeClr val="bg1"/>
                </a:solidFill>
                <a:effectLst/>
                <a:uFillTx/>
                <a:latin typeface="+mn-lt"/>
                <a:ea typeface="+mj-ea"/>
                <a:cs typeface="+mj-cs"/>
                <a:sym typeface="Helvetica"/>
              </a:endParaRPr>
            </a:p>
            <a:p>
              <a:pPr marL="0" marR="0" indent="0" algn="ctr" defTabSz="914330" rtl="0" fontAlgn="auto" latinLnBrk="0" hangingPunct="0">
                <a:lnSpc>
                  <a:spcPct val="100000"/>
                </a:lnSpc>
                <a:spcBef>
                  <a:spcPts val="0"/>
                </a:spcBef>
                <a:spcAft>
                  <a:spcPts val="0"/>
                </a:spcAft>
                <a:buClrTx/>
                <a:buSzTx/>
                <a:buFontTx/>
                <a:buNone/>
                <a:tabLst/>
              </a:pPr>
              <a:r>
                <a:rPr lang="en-GB" sz="1600" dirty="0">
                  <a:solidFill>
                    <a:schemeClr val="bg1"/>
                  </a:solidFill>
                  <a:latin typeface="+mn-lt"/>
                </a:rPr>
                <a:t>WASH</a:t>
              </a:r>
            </a:p>
            <a:p>
              <a:pPr marL="0" marR="0" indent="0" algn="ctr" defTabSz="914330" rtl="0" fontAlgn="auto" latinLnBrk="0" hangingPunct="0">
                <a:lnSpc>
                  <a:spcPct val="100000"/>
                </a:lnSpc>
                <a:spcBef>
                  <a:spcPts val="0"/>
                </a:spcBef>
                <a:spcAft>
                  <a:spcPts val="0"/>
                </a:spcAft>
                <a:buClrTx/>
                <a:buSzTx/>
                <a:buFontTx/>
                <a:buNone/>
                <a:tabLst/>
              </a:pPr>
              <a:r>
                <a:rPr lang="en-GB" sz="1600" dirty="0">
                  <a:solidFill>
                    <a:schemeClr val="bg1"/>
                  </a:solidFill>
                </a:rPr>
                <a:t>environmental health</a:t>
              </a:r>
              <a:endParaRPr lang="en-GB" sz="1600" dirty="0">
                <a:solidFill>
                  <a:schemeClr val="bg1"/>
                </a:solidFill>
                <a:latin typeface="+mn-lt"/>
              </a:endParaRPr>
            </a:p>
            <a:p>
              <a:pPr marL="0" marR="0" indent="0" algn="ctr" defTabSz="914330" rtl="0" fontAlgn="auto" latinLnBrk="0" hangingPunct="0">
                <a:lnSpc>
                  <a:spcPct val="100000"/>
                </a:lnSpc>
                <a:spcBef>
                  <a:spcPts val="0"/>
                </a:spcBef>
                <a:spcAft>
                  <a:spcPts val="0"/>
                </a:spcAft>
                <a:buClrTx/>
                <a:buSzTx/>
                <a:buFontTx/>
                <a:buNone/>
                <a:tabLst/>
              </a:pPr>
              <a:r>
                <a:rPr lang="en-GB" sz="1600" dirty="0">
                  <a:solidFill>
                    <a:schemeClr val="bg1"/>
                  </a:solidFill>
                  <a:latin typeface="+mn-lt"/>
                </a:rPr>
                <a:t>capacity building</a:t>
              </a:r>
            </a:p>
            <a:p>
              <a:pPr marL="0" marR="0" indent="0" algn="ctr" defTabSz="914330" rtl="0" fontAlgn="auto" latinLnBrk="0" hangingPunct="0">
                <a:lnSpc>
                  <a:spcPct val="100000"/>
                </a:lnSpc>
                <a:spcBef>
                  <a:spcPts val="0"/>
                </a:spcBef>
                <a:spcAft>
                  <a:spcPts val="0"/>
                </a:spcAft>
                <a:buClrTx/>
                <a:buSzTx/>
                <a:buFontTx/>
                <a:buNone/>
                <a:tabLst/>
              </a:pPr>
              <a:r>
                <a:rPr lang="en-GB" sz="1600" dirty="0">
                  <a:solidFill>
                    <a:schemeClr val="bg1"/>
                  </a:solidFill>
                </a:rPr>
                <a:t>support for DDDM</a:t>
              </a:r>
            </a:p>
            <a:p>
              <a:pPr marL="0" marR="0" indent="0" algn="ctr" defTabSz="914330" rtl="0" fontAlgn="auto" latinLnBrk="0" hangingPunct="0">
                <a:lnSpc>
                  <a:spcPct val="100000"/>
                </a:lnSpc>
                <a:spcBef>
                  <a:spcPts val="0"/>
                </a:spcBef>
                <a:spcAft>
                  <a:spcPts val="0"/>
                </a:spcAft>
                <a:buClrTx/>
                <a:buSzTx/>
                <a:buFontTx/>
                <a:buNone/>
                <a:tabLst/>
              </a:pPr>
              <a:r>
                <a:rPr lang="en-GB" sz="1600" dirty="0">
                  <a:solidFill>
                    <a:schemeClr val="bg1"/>
                  </a:solidFill>
                  <a:latin typeface="+mn-lt"/>
                </a:rPr>
                <a:t>outbreak response</a:t>
              </a:r>
            </a:p>
          </p:txBody>
        </p:sp>
      </p:grpSp>
      <p:grpSp>
        <p:nvGrpSpPr>
          <p:cNvPr id="13" name="Group 12">
            <a:extLst>
              <a:ext uri="{FF2B5EF4-FFF2-40B4-BE49-F238E27FC236}">
                <a16:creationId xmlns:a16="http://schemas.microsoft.com/office/drawing/2014/main" id="{FF2735E2-E158-05EB-8229-D9320DA30B55}"/>
              </a:ext>
            </a:extLst>
          </p:cNvPr>
          <p:cNvGrpSpPr/>
          <p:nvPr/>
        </p:nvGrpSpPr>
        <p:grpSpPr>
          <a:xfrm>
            <a:off x="4222229" y="2971662"/>
            <a:ext cx="3747541" cy="1815880"/>
            <a:chOff x="4222229" y="2925166"/>
            <a:chExt cx="3747541" cy="1815880"/>
          </a:xfrm>
        </p:grpSpPr>
        <p:graphicFrame>
          <p:nvGraphicFramePr>
            <p:cNvPr id="11" name="Chart 10">
              <a:extLst>
                <a:ext uri="{FF2B5EF4-FFF2-40B4-BE49-F238E27FC236}">
                  <a16:creationId xmlns:a16="http://schemas.microsoft.com/office/drawing/2014/main" id="{DB1B54BE-5CC9-C397-5605-444640896CA2}"/>
                </a:ext>
              </a:extLst>
            </p:cNvPr>
            <p:cNvGraphicFramePr/>
            <p:nvPr/>
          </p:nvGraphicFramePr>
          <p:xfrm>
            <a:off x="4222229" y="2925166"/>
            <a:ext cx="3747541" cy="1815880"/>
          </p:xfrm>
          <a:graphic>
            <a:graphicData uri="http://schemas.openxmlformats.org/drawingml/2006/chart">
              <c:chart xmlns:c="http://schemas.openxmlformats.org/drawingml/2006/chart" xmlns:r="http://schemas.openxmlformats.org/officeDocument/2006/relationships" r:id="rId3"/>
            </a:graphicData>
          </a:graphic>
        </p:graphicFrame>
        <p:sp>
          <p:nvSpPr>
            <p:cNvPr id="12" name="Oval 11">
              <a:extLst>
                <a:ext uri="{FF2B5EF4-FFF2-40B4-BE49-F238E27FC236}">
                  <a16:creationId xmlns:a16="http://schemas.microsoft.com/office/drawing/2014/main" id="{A5C73106-7F33-BEA1-7073-FBCE57926C81}"/>
                </a:ext>
              </a:extLst>
            </p:cNvPr>
            <p:cNvSpPr/>
            <p:nvPr/>
          </p:nvSpPr>
          <p:spPr>
            <a:xfrm>
              <a:off x="5733245" y="3475494"/>
              <a:ext cx="720000" cy="720000"/>
            </a:xfrm>
            <a:prstGeom prst="ellipse">
              <a:avLst/>
            </a:prstGeom>
            <a:solidFill>
              <a:schemeClr val="tx2">
                <a:lumMod val="40000"/>
                <a:lumOff val="60000"/>
              </a:schemeClr>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330" rtl="0" fontAlgn="auto" latinLnBrk="0" hangingPunct="0">
                <a:lnSpc>
                  <a:spcPct val="100000"/>
                </a:lnSpc>
                <a:spcBef>
                  <a:spcPts val="0"/>
                </a:spcBef>
                <a:spcAft>
                  <a:spcPts val="0"/>
                </a:spcAft>
                <a:buClrTx/>
                <a:buSzTx/>
                <a:buFontTx/>
                <a:buNone/>
                <a:tabLst/>
              </a:pPr>
              <a:r>
                <a:rPr kumimoji="0" lang="en-GB" sz="1600" b="1" i="0" u="none" strike="noStrike" cap="none" spc="0" normalizeH="0" baseline="0" dirty="0">
                  <a:ln>
                    <a:noFill/>
                  </a:ln>
                  <a:solidFill>
                    <a:srgbClr val="222222"/>
                  </a:solidFill>
                  <a:effectLst/>
                  <a:uFillTx/>
                  <a:latin typeface="+mn-lt"/>
                  <a:ea typeface="+mj-ea"/>
                  <a:cs typeface="+mj-cs"/>
                  <a:sym typeface="Helvetica"/>
                </a:rPr>
                <a:t>OHU</a:t>
              </a:r>
              <a:endParaRPr kumimoji="0" lang="en-GB" sz="1800" b="1" i="0" u="none" strike="noStrike" cap="none" spc="0" normalizeH="0" baseline="0" dirty="0">
                <a:ln>
                  <a:noFill/>
                </a:ln>
                <a:solidFill>
                  <a:srgbClr val="222222"/>
                </a:solidFill>
                <a:effectLst/>
                <a:uFillTx/>
                <a:latin typeface="+mn-lt"/>
                <a:ea typeface="+mj-ea"/>
                <a:cs typeface="+mj-cs"/>
                <a:sym typeface="Helvetica"/>
              </a:endParaRPr>
            </a:p>
          </p:txBody>
        </p:sp>
      </p:grpSp>
      <p:cxnSp>
        <p:nvCxnSpPr>
          <p:cNvPr id="26" name="Straight Arrow Connector 25">
            <a:extLst>
              <a:ext uri="{FF2B5EF4-FFF2-40B4-BE49-F238E27FC236}">
                <a16:creationId xmlns:a16="http://schemas.microsoft.com/office/drawing/2014/main" id="{FE7CE5DF-5A8A-6E2D-A5D9-D26D1BCCCE1A}"/>
              </a:ext>
            </a:extLst>
          </p:cNvPr>
          <p:cNvCxnSpPr>
            <a:cxnSpLocks/>
          </p:cNvCxnSpPr>
          <p:nvPr/>
        </p:nvCxnSpPr>
        <p:spPr>
          <a:xfrm flipH="1">
            <a:off x="6942578" y="3133969"/>
            <a:ext cx="1278861" cy="718777"/>
          </a:xfrm>
          <a:prstGeom prst="straightConnector1">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E9ECF2DF-4AE7-B131-E6FC-A1F8F25F6907}"/>
              </a:ext>
            </a:extLst>
          </p:cNvPr>
          <p:cNvCxnSpPr>
            <a:cxnSpLocks/>
          </p:cNvCxnSpPr>
          <p:nvPr/>
        </p:nvCxnSpPr>
        <p:spPr>
          <a:xfrm flipV="1">
            <a:off x="4691751" y="2582668"/>
            <a:ext cx="2808000" cy="0"/>
          </a:xfrm>
          <a:prstGeom prst="line">
            <a:avLst/>
          </a:prstGeom>
          <a:ln w="28575">
            <a:headEnd type="triangle" w="lg" len="lg"/>
            <a:tailEnd type="triangle" w="lg" len="lg"/>
          </a:ln>
        </p:spPr>
        <p:style>
          <a:lnRef idx="1">
            <a:schemeClr val="dk1"/>
          </a:lnRef>
          <a:fillRef idx="0">
            <a:schemeClr val="dk1"/>
          </a:fillRef>
          <a:effectRef idx="0">
            <a:schemeClr val="dk1"/>
          </a:effectRef>
          <a:fontRef idx="minor">
            <a:schemeClr val="tx1"/>
          </a:fontRef>
        </p:style>
      </p:cxnSp>
      <p:sp>
        <p:nvSpPr>
          <p:cNvPr id="31" name="Rectangle 2">
            <a:extLst>
              <a:ext uri="{FF2B5EF4-FFF2-40B4-BE49-F238E27FC236}">
                <a16:creationId xmlns:a16="http://schemas.microsoft.com/office/drawing/2014/main" id="{4D58DC91-3DFB-970F-65D4-953EA124EBDF}"/>
              </a:ext>
            </a:extLst>
          </p:cNvPr>
          <p:cNvSpPr>
            <a:spLocks noChangeArrowheads="1"/>
          </p:cNvSpPr>
          <p:nvPr/>
        </p:nvSpPr>
        <p:spPr bwMode="auto">
          <a:xfrm rot="1732491">
            <a:off x="4066999" y="3033732"/>
            <a:ext cx="1016624"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a:r>
              <a:rPr lang="en-GB" sz="1400" i="1" dirty="0">
                <a:solidFill>
                  <a:schemeClr val="bg1">
                    <a:lumMod val="50000"/>
                  </a:schemeClr>
                </a:solidFill>
                <a:latin typeface="+mn-lt"/>
              </a:rPr>
              <a:t>Training</a:t>
            </a:r>
          </a:p>
          <a:p>
            <a:pPr algn="ctr"/>
            <a:r>
              <a:rPr lang="en-GB" sz="1400" i="1" dirty="0">
                <a:solidFill>
                  <a:schemeClr val="bg1">
                    <a:lumMod val="50000"/>
                  </a:schemeClr>
                </a:solidFill>
                <a:latin typeface="+mn-lt"/>
              </a:rPr>
              <a:t>Supervision</a:t>
            </a:r>
          </a:p>
          <a:p>
            <a:pPr algn="ctr"/>
            <a:r>
              <a:rPr lang="en-GB" sz="1400" i="1" dirty="0">
                <a:solidFill>
                  <a:schemeClr val="bg1">
                    <a:lumMod val="50000"/>
                  </a:schemeClr>
                </a:solidFill>
                <a:latin typeface="+mn-lt"/>
              </a:rPr>
              <a:t>Planning</a:t>
            </a:r>
          </a:p>
          <a:p>
            <a:pPr algn="ctr"/>
            <a:r>
              <a:rPr lang="en-GB" sz="1400" i="1" dirty="0">
                <a:solidFill>
                  <a:schemeClr val="bg1">
                    <a:lumMod val="50000"/>
                  </a:schemeClr>
                </a:solidFill>
                <a:latin typeface="+mn-lt"/>
              </a:rPr>
              <a:t>Monitoring</a:t>
            </a:r>
          </a:p>
        </p:txBody>
      </p:sp>
      <p:cxnSp>
        <p:nvCxnSpPr>
          <p:cNvPr id="33" name="Straight Arrow Connector 32">
            <a:extLst>
              <a:ext uri="{FF2B5EF4-FFF2-40B4-BE49-F238E27FC236}">
                <a16:creationId xmlns:a16="http://schemas.microsoft.com/office/drawing/2014/main" id="{160D97E5-51BC-A9B1-456B-2A7F7B129702}"/>
              </a:ext>
            </a:extLst>
          </p:cNvPr>
          <p:cNvCxnSpPr>
            <a:cxnSpLocks/>
          </p:cNvCxnSpPr>
          <p:nvPr/>
        </p:nvCxnSpPr>
        <p:spPr>
          <a:xfrm>
            <a:off x="3917822" y="3131387"/>
            <a:ext cx="1278861" cy="718777"/>
          </a:xfrm>
          <a:prstGeom prst="straightConnector1">
            <a:avLst/>
          </a:prstGeom>
          <a:ln w="28575">
            <a:tailEnd type="triangle" w="lg" len="lg"/>
          </a:ln>
        </p:spPr>
        <p:style>
          <a:lnRef idx="1">
            <a:schemeClr val="dk1"/>
          </a:lnRef>
          <a:fillRef idx="0">
            <a:schemeClr val="dk1"/>
          </a:fillRef>
          <a:effectRef idx="0">
            <a:schemeClr val="dk1"/>
          </a:effectRef>
          <a:fontRef idx="minor">
            <a:schemeClr val="tx1"/>
          </a:fontRef>
        </p:style>
      </p:cxnSp>
      <p:sp>
        <p:nvSpPr>
          <p:cNvPr id="34" name="Rectangle 2">
            <a:extLst>
              <a:ext uri="{FF2B5EF4-FFF2-40B4-BE49-F238E27FC236}">
                <a16:creationId xmlns:a16="http://schemas.microsoft.com/office/drawing/2014/main" id="{982A23D9-2C34-6C04-A616-4A8B7CA3EF1A}"/>
              </a:ext>
            </a:extLst>
          </p:cNvPr>
          <p:cNvSpPr>
            <a:spLocks noChangeArrowheads="1"/>
          </p:cNvSpPr>
          <p:nvPr/>
        </p:nvSpPr>
        <p:spPr bwMode="auto">
          <a:xfrm rot="19841375">
            <a:off x="7056372" y="3214870"/>
            <a:ext cx="106471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a:r>
              <a:rPr lang="en-GB" sz="1400" i="1" dirty="0">
                <a:solidFill>
                  <a:schemeClr val="bg1">
                    <a:lumMod val="50000"/>
                  </a:schemeClr>
                </a:solidFill>
                <a:latin typeface="+mn-lt"/>
              </a:rPr>
              <a:t>Community </a:t>
            </a:r>
          </a:p>
          <a:p>
            <a:pPr algn="ctr"/>
            <a:r>
              <a:rPr lang="en-GB" sz="1400" i="1" dirty="0">
                <a:solidFill>
                  <a:schemeClr val="bg1">
                    <a:lumMod val="50000"/>
                  </a:schemeClr>
                </a:solidFill>
                <a:latin typeface="+mn-lt"/>
              </a:rPr>
              <a:t>oversight</a:t>
            </a:r>
          </a:p>
        </p:txBody>
      </p:sp>
      <p:sp>
        <p:nvSpPr>
          <p:cNvPr id="35" name="Rectangle 2">
            <a:extLst>
              <a:ext uri="{FF2B5EF4-FFF2-40B4-BE49-F238E27FC236}">
                <a16:creationId xmlns:a16="http://schemas.microsoft.com/office/drawing/2014/main" id="{B9F653CA-C755-07AB-2AFB-921C878EAE54}"/>
              </a:ext>
            </a:extLst>
          </p:cNvPr>
          <p:cNvSpPr>
            <a:spLocks noChangeArrowheads="1"/>
          </p:cNvSpPr>
          <p:nvPr/>
        </p:nvSpPr>
        <p:spPr bwMode="auto">
          <a:xfrm>
            <a:off x="5097309" y="2281780"/>
            <a:ext cx="199445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a:r>
              <a:rPr lang="en-GB" sz="1400" i="1" dirty="0">
                <a:solidFill>
                  <a:schemeClr val="bg1">
                    <a:lumMod val="50000"/>
                  </a:schemeClr>
                </a:solidFill>
                <a:latin typeface="+mn-lt"/>
              </a:rPr>
              <a:t>Communication &amp; dialog</a:t>
            </a:r>
          </a:p>
        </p:txBody>
      </p:sp>
      <p:grpSp>
        <p:nvGrpSpPr>
          <p:cNvPr id="1029" name="Group 1028">
            <a:extLst>
              <a:ext uri="{FF2B5EF4-FFF2-40B4-BE49-F238E27FC236}">
                <a16:creationId xmlns:a16="http://schemas.microsoft.com/office/drawing/2014/main" id="{8E49A4E5-AF37-D4D4-69C0-CC0D9EA9C3A5}"/>
              </a:ext>
            </a:extLst>
          </p:cNvPr>
          <p:cNvGrpSpPr/>
          <p:nvPr/>
        </p:nvGrpSpPr>
        <p:grpSpPr>
          <a:xfrm>
            <a:off x="2967880" y="1664868"/>
            <a:ext cx="1728358" cy="1444244"/>
            <a:chOff x="7441282" y="1579190"/>
            <a:chExt cx="1728358" cy="1444244"/>
          </a:xfrm>
        </p:grpSpPr>
        <p:grpSp>
          <p:nvGrpSpPr>
            <p:cNvPr id="14" name="Group 13">
              <a:extLst>
                <a:ext uri="{FF2B5EF4-FFF2-40B4-BE49-F238E27FC236}">
                  <a16:creationId xmlns:a16="http://schemas.microsoft.com/office/drawing/2014/main" id="{B141482B-2E8D-5455-D0DE-5489682A1D2D}"/>
                </a:ext>
              </a:extLst>
            </p:cNvPr>
            <p:cNvGrpSpPr/>
            <p:nvPr/>
          </p:nvGrpSpPr>
          <p:grpSpPr>
            <a:xfrm>
              <a:off x="7570050" y="1579190"/>
              <a:ext cx="1444244" cy="1444244"/>
              <a:chOff x="8025221" y="1411341"/>
              <a:chExt cx="1444244" cy="1444244"/>
            </a:xfrm>
          </p:grpSpPr>
          <p:pic>
            <p:nvPicPr>
              <p:cNvPr id="15" name="Graphic 2" descr="Users">
                <a:extLst>
                  <a:ext uri="{FF2B5EF4-FFF2-40B4-BE49-F238E27FC236}">
                    <a16:creationId xmlns:a16="http://schemas.microsoft.com/office/drawing/2014/main" id="{F74059F5-C3A4-4D07-31CE-A312FCD6098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025221" y="1411341"/>
                <a:ext cx="1444244" cy="1444244"/>
              </a:xfrm>
              <a:prstGeom prst="rect">
                <a:avLst/>
              </a:prstGeom>
            </p:spPr>
          </p:pic>
          <p:sp>
            <p:nvSpPr>
              <p:cNvPr id="16" name="TextBox 15">
                <a:extLst>
                  <a:ext uri="{FF2B5EF4-FFF2-40B4-BE49-F238E27FC236}">
                    <a16:creationId xmlns:a16="http://schemas.microsoft.com/office/drawing/2014/main" id="{0FAA1E99-9671-9677-44C1-782EB469E2E7}"/>
                  </a:ext>
                </a:extLst>
              </p:cNvPr>
              <p:cNvSpPr txBox="1"/>
              <p:nvPr/>
            </p:nvSpPr>
            <p:spPr>
              <a:xfrm>
                <a:off x="8469821" y="1513450"/>
                <a:ext cx="557845"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330" rtl="0" fontAlgn="auto" latinLnBrk="0" hangingPunct="0">
                  <a:lnSpc>
                    <a:spcPct val="100000"/>
                  </a:lnSpc>
                  <a:spcBef>
                    <a:spcPts val="0"/>
                  </a:spcBef>
                  <a:spcAft>
                    <a:spcPts val="0"/>
                  </a:spcAft>
                  <a:buClrTx/>
                  <a:buSzTx/>
                  <a:buFontTx/>
                  <a:buNone/>
                  <a:tabLst/>
                </a:pPr>
                <a:r>
                  <a:rPr lang="en-GB" sz="1600" b="1" dirty="0"/>
                  <a:t>OHTF</a:t>
                </a:r>
                <a:endParaRPr kumimoji="0" lang="en-GB" sz="1600" b="1" i="0" u="none" strike="noStrike" cap="none" spc="0" normalizeH="0" baseline="0" dirty="0">
                  <a:ln>
                    <a:noFill/>
                  </a:ln>
                  <a:solidFill>
                    <a:srgbClr val="222222"/>
                  </a:solidFill>
                  <a:effectLst/>
                  <a:uFillTx/>
                  <a:ea typeface="+mj-ea"/>
                  <a:cs typeface="+mj-cs"/>
                  <a:sym typeface="Helvetica"/>
                </a:endParaRPr>
              </a:p>
            </p:txBody>
          </p:sp>
        </p:grpSp>
        <p:sp>
          <p:nvSpPr>
            <p:cNvPr id="44" name="Rectangle 2">
              <a:extLst>
                <a:ext uri="{FF2B5EF4-FFF2-40B4-BE49-F238E27FC236}">
                  <a16:creationId xmlns:a16="http://schemas.microsoft.com/office/drawing/2014/main" id="{A6498D5E-C17D-C1BE-CC16-0F718D592041}"/>
                </a:ext>
              </a:extLst>
            </p:cNvPr>
            <p:cNvSpPr>
              <a:spLocks noChangeArrowheads="1"/>
            </p:cNvSpPr>
            <p:nvPr/>
          </p:nvSpPr>
          <p:spPr bwMode="auto">
            <a:xfrm>
              <a:off x="7441282" y="2706752"/>
              <a:ext cx="172835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a:r>
                <a:rPr lang="en-GB" sz="1400" dirty="0">
                  <a:solidFill>
                    <a:schemeClr val="tx1"/>
                  </a:solidFill>
                  <a:latin typeface="+mn-lt"/>
                </a:rPr>
                <a:t>Woreda/county level</a:t>
              </a:r>
            </a:p>
          </p:txBody>
        </p:sp>
      </p:grpSp>
      <p:grpSp>
        <p:nvGrpSpPr>
          <p:cNvPr id="1030" name="Group 1029">
            <a:extLst>
              <a:ext uri="{FF2B5EF4-FFF2-40B4-BE49-F238E27FC236}">
                <a16:creationId xmlns:a16="http://schemas.microsoft.com/office/drawing/2014/main" id="{FAD91744-779C-68E6-EE98-42F1C8CDE770}"/>
              </a:ext>
            </a:extLst>
          </p:cNvPr>
          <p:cNvGrpSpPr/>
          <p:nvPr/>
        </p:nvGrpSpPr>
        <p:grpSpPr>
          <a:xfrm>
            <a:off x="7639322" y="1688048"/>
            <a:ext cx="1444897" cy="1444244"/>
            <a:chOff x="7570050" y="1579190"/>
            <a:chExt cx="1444897" cy="1444244"/>
          </a:xfrm>
        </p:grpSpPr>
        <p:grpSp>
          <p:nvGrpSpPr>
            <p:cNvPr id="1031" name="Group 1030">
              <a:extLst>
                <a:ext uri="{FF2B5EF4-FFF2-40B4-BE49-F238E27FC236}">
                  <a16:creationId xmlns:a16="http://schemas.microsoft.com/office/drawing/2014/main" id="{1F8FB22C-0EC7-B33F-575B-D01AB43C1037}"/>
                </a:ext>
              </a:extLst>
            </p:cNvPr>
            <p:cNvGrpSpPr/>
            <p:nvPr/>
          </p:nvGrpSpPr>
          <p:grpSpPr>
            <a:xfrm>
              <a:off x="7570050" y="1579190"/>
              <a:ext cx="1444244" cy="1444244"/>
              <a:chOff x="8025221" y="1411341"/>
              <a:chExt cx="1444244" cy="1444244"/>
            </a:xfrm>
          </p:grpSpPr>
          <p:pic>
            <p:nvPicPr>
              <p:cNvPr id="1033" name="Graphic 2" descr="Users">
                <a:extLst>
                  <a:ext uri="{FF2B5EF4-FFF2-40B4-BE49-F238E27FC236}">
                    <a16:creationId xmlns:a16="http://schemas.microsoft.com/office/drawing/2014/main" id="{845F752A-CA54-2935-3C1C-8FBB7523D52B}"/>
                  </a:ext>
                </a:extLst>
              </p:cNvPr>
              <p:cNvPicPr>
                <a:picLocks noChangeAspect="1"/>
              </p:cNvPicPr>
              <p:nvPr/>
            </p:nvPicPr>
            <p:blipFill>
              <a:blip r:embed="rId6" cstate="print">
                <a:duotone>
                  <a:prstClr val="black"/>
                  <a:srgbClr val="C17961">
                    <a:tint val="45000"/>
                    <a:satMod val="400000"/>
                  </a:srgbClr>
                </a:duotone>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025221" y="1411341"/>
                <a:ext cx="1444244" cy="1444244"/>
              </a:xfrm>
              <a:prstGeom prst="rect">
                <a:avLst/>
              </a:prstGeom>
            </p:spPr>
          </p:pic>
          <p:sp>
            <p:nvSpPr>
              <p:cNvPr id="1034" name="TextBox 1033">
                <a:extLst>
                  <a:ext uri="{FF2B5EF4-FFF2-40B4-BE49-F238E27FC236}">
                    <a16:creationId xmlns:a16="http://schemas.microsoft.com/office/drawing/2014/main" id="{A82D4B30-9CFD-F400-42C7-FCBAB5052679}"/>
                  </a:ext>
                </a:extLst>
              </p:cNvPr>
              <p:cNvSpPr txBox="1"/>
              <p:nvPr/>
            </p:nvSpPr>
            <p:spPr>
              <a:xfrm>
                <a:off x="8527206" y="1513450"/>
                <a:ext cx="501740"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330" rtl="0" fontAlgn="auto" latinLnBrk="0" hangingPunct="0">
                  <a:lnSpc>
                    <a:spcPct val="100000"/>
                  </a:lnSpc>
                  <a:spcBef>
                    <a:spcPts val="0"/>
                  </a:spcBef>
                  <a:spcAft>
                    <a:spcPts val="0"/>
                  </a:spcAft>
                  <a:buClrTx/>
                  <a:buSzTx/>
                  <a:buFontTx/>
                  <a:buNone/>
                  <a:tabLst/>
                </a:pPr>
                <a:r>
                  <a:rPr lang="en-GB" sz="1600" b="1" dirty="0"/>
                  <a:t>MSIP</a:t>
                </a:r>
                <a:endParaRPr kumimoji="0" lang="en-GB" sz="1600" b="1" i="0" u="none" strike="noStrike" cap="none" spc="0" normalizeH="0" baseline="0" dirty="0">
                  <a:ln>
                    <a:noFill/>
                  </a:ln>
                  <a:solidFill>
                    <a:srgbClr val="222222"/>
                  </a:solidFill>
                  <a:effectLst/>
                  <a:uFillTx/>
                  <a:ea typeface="+mj-ea"/>
                  <a:cs typeface="+mj-cs"/>
                  <a:sym typeface="Helvetica"/>
                </a:endParaRPr>
              </a:p>
            </p:txBody>
          </p:sp>
        </p:grpSp>
        <p:sp>
          <p:nvSpPr>
            <p:cNvPr id="1032" name="Rectangle 2">
              <a:extLst>
                <a:ext uri="{FF2B5EF4-FFF2-40B4-BE49-F238E27FC236}">
                  <a16:creationId xmlns:a16="http://schemas.microsoft.com/office/drawing/2014/main" id="{F73582FC-313B-B1A9-4502-3206316D4CE1}"/>
                </a:ext>
              </a:extLst>
            </p:cNvPr>
            <p:cNvSpPr>
              <a:spLocks noChangeArrowheads="1"/>
            </p:cNvSpPr>
            <p:nvPr/>
          </p:nvSpPr>
          <p:spPr bwMode="auto">
            <a:xfrm>
              <a:off x="7595969" y="2706752"/>
              <a:ext cx="141897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a:r>
                <a:rPr lang="en-GB" sz="1400" dirty="0">
                  <a:solidFill>
                    <a:schemeClr val="tx1"/>
                  </a:solidFill>
                  <a:latin typeface="+mn-lt"/>
                </a:rPr>
                <a:t>Community level</a:t>
              </a:r>
            </a:p>
          </p:txBody>
        </p:sp>
      </p:grpSp>
      <p:grpSp>
        <p:nvGrpSpPr>
          <p:cNvPr id="1036" name="Group 1035">
            <a:extLst>
              <a:ext uri="{FF2B5EF4-FFF2-40B4-BE49-F238E27FC236}">
                <a16:creationId xmlns:a16="http://schemas.microsoft.com/office/drawing/2014/main" id="{B2B25134-FE91-C9FF-A2D0-5425C5A5F178}"/>
              </a:ext>
            </a:extLst>
          </p:cNvPr>
          <p:cNvGrpSpPr/>
          <p:nvPr/>
        </p:nvGrpSpPr>
        <p:grpSpPr>
          <a:xfrm>
            <a:off x="978575" y="852296"/>
            <a:ext cx="10161121" cy="3242188"/>
            <a:chOff x="978575" y="852296"/>
            <a:chExt cx="10161121" cy="3242188"/>
          </a:xfrm>
        </p:grpSpPr>
        <p:grpSp>
          <p:nvGrpSpPr>
            <p:cNvPr id="1028" name="Group 1027">
              <a:extLst>
                <a:ext uri="{FF2B5EF4-FFF2-40B4-BE49-F238E27FC236}">
                  <a16:creationId xmlns:a16="http://schemas.microsoft.com/office/drawing/2014/main" id="{55F5800B-FD1D-EC12-B13A-BBBDE59085AA}"/>
                </a:ext>
              </a:extLst>
            </p:cNvPr>
            <p:cNvGrpSpPr/>
            <p:nvPr/>
          </p:nvGrpSpPr>
          <p:grpSpPr>
            <a:xfrm>
              <a:off x="978575" y="1063501"/>
              <a:ext cx="10161121" cy="3030983"/>
              <a:chOff x="978575" y="1063501"/>
              <a:chExt cx="10161121" cy="3030983"/>
            </a:xfrm>
          </p:grpSpPr>
          <p:cxnSp>
            <p:nvCxnSpPr>
              <p:cNvPr id="42" name="Connector: Elbow 41">
                <a:extLst>
                  <a:ext uri="{FF2B5EF4-FFF2-40B4-BE49-F238E27FC236}">
                    <a16:creationId xmlns:a16="http://schemas.microsoft.com/office/drawing/2014/main" id="{B635EE8B-6B28-5B4F-7942-E2C3B8818286}"/>
                  </a:ext>
                </a:extLst>
              </p:cNvPr>
              <p:cNvCxnSpPr>
                <a:cxnSpLocks/>
              </p:cNvCxnSpPr>
              <p:nvPr/>
            </p:nvCxnSpPr>
            <p:spPr>
              <a:xfrm>
                <a:off x="2058575" y="1421398"/>
                <a:ext cx="914400" cy="1152000"/>
              </a:xfrm>
              <a:prstGeom prst="bentConnector3">
                <a:avLst>
                  <a:gd name="adj1" fmla="val 769"/>
                </a:avLst>
              </a:prstGeom>
              <a:ln>
                <a:solidFill>
                  <a:schemeClr val="bg1">
                    <a:lumMod val="50000"/>
                  </a:schemeClr>
                </a:solidFill>
                <a:prstDash val="dash"/>
                <a:tailEnd type="triangle" w="lg" len="lg"/>
              </a:ln>
            </p:spPr>
            <p:style>
              <a:lnRef idx="1">
                <a:schemeClr val="dk1"/>
              </a:lnRef>
              <a:fillRef idx="0">
                <a:schemeClr val="dk1"/>
              </a:fillRef>
              <a:effectRef idx="0">
                <a:schemeClr val="dk1"/>
              </a:effectRef>
              <a:fontRef idx="minor">
                <a:schemeClr val="tx1"/>
              </a:fontRef>
            </p:style>
          </p:cxnSp>
          <p:cxnSp>
            <p:nvCxnSpPr>
              <p:cNvPr id="49" name="Connector: Elbow 48">
                <a:extLst>
                  <a:ext uri="{FF2B5EF4-FFF2-40B4-BE49-F238E27FC236}">
                    <a16:creationId xmlns:a16="http://schemas.microsoft.com/office/drawing/2014/main" id="{899910D4-A3FD-F5A8-511F-C96E2BF44633}"/>
                  </a:ext>
                </a:extLst>
              </p:cNvPr>
              <p:cNvCxnSpPr>
                <a:cxnSpLocks/>
              </p:cNvCxnSpPr>
              <p:nvPr/>
            </p:nvCxnSpPr>
            <p:spPr>
              <a:xfrm flipH="1">
                <a:off x="9187500" y="1421398"/>
                <a:ext cx="914400" cy="1152000"/>
              </a:xfrm>
              <a:prstGeom prst="bentConnector3">
                <a:avLst>
                  <a:gd name="adj1" fmla="val 769"/>
                </a:avLst>
              </a:prstGeom>
              <a:ln>
                <a:solidFill>
                  <a:schemeClr val="bg1">
                    <a:lumMod val="50000"/>
                  </a:schemeClr>
                </a:solidFill>
                <a:prstDash val="dash"/>
                <a:tailEnd type="triangle" w="lg" len="lg"/>
              </a:ln>
            </p:spPr>
            <p:style>
              <a:lnRef idx="1">
                <a:schemeClr val="dk1"/>
              </a:lnRef>
              <a:fillRef idx="0">
                <a:schemeClr val="dk1"/>
              </a:fillRef>
              <a:effectRef idx="0">
                <a:schemeClr val="dk1"/>
              </a:effectRef>
              <a:fontRef idx="minor">
                <a:schemeClr val="tx1"/>
              </a:fontRef>
            </p:style>
          </p:cxnSp>
          <p:cxnSp>
            <p:nvCxnSpPr>
              <p:cNvPr id="54" name="Straight Arrow Connector 53">
                <a:extLst>
                  <a:ext uri="{FF2B5EF4-FFF2-40B4-BE49-F238E27FC236}">
                    <a16:creationId xmlns:a16="http://schemas.microsoft.com/office/drawing/2014/main" id="{1B04E1DC-B2E0-4375-C697-5511ADEC7EC8}"/>
                  </a:ext>
                </a:extLst>
              </p:cNvPr>
              <p:cNvCxnSpPr>
                <a:cxnSpLocks/>
              </p:cNvCxnSpPr>
              <p:nvPr/>
            </p:nvCxnSpPr>
            <p:spPr>
              <a:xfrm flipV="1">
                <a:off x="3138575" y="1134301"/>
                <a:ext cx="5768551" cy="0"/>
              </a:xfrm>
              <a:prstGeom prst="straightConnector1">
                <a:avLst/>
              </a:prstGeom>
              <a:ln>
                <a:solidFill>
                  <a:schemeClr val="bg1">
                    <a:lumMod val="50000"/>
                  </a:schemeClr>
                </a:solidFill>
                <a:prstDash val="dash"/>
                <a:headEnd type="triangle" w="lg" len="lg"/>
                <a:tailEnd type="triangle" w="lg" len="lg"/>
              </a:ln>
            </p:spPr>
            <p:style>
              <a:lnRef idx="1">
                <a:schemeClr val="dk1"/>
              </a:lnRef>
              <a:fillRef idx="0">
                <a:schemeClr val="dk1"/>
              </a:fillRef>
              <a:effectRef idx="0">
                <a:schemeClr val="dk1"/>
              </a:effectRef>
              <a:fontRef idx="minor">
                <a:schemeClr val="tx1"/>
              </a:fontRef>
            </p:style>
          </p:cxnSp>
          <p:cxnSp>
            <p:nvCxnSpPr>
              <p:cNvPr id="55" name="Connector: Elbow 54">
                <a:extLst>
                  <a:ext uri="{FF2B5EF4-FFF2-40B4-BE49-F238E27FC236}">
                    <a16:creationId xmlns:a16="http://schemas.microsoft.com/office/drawing/2014/main" id="{A9DCD25A-BDC4-B096-34B3-9F34F8F127A1}"/>
                  </a:ext>
                </a:extLst>
              </p:cNvPr>
              <p:cNvCxnSpPr>
                <a:cxnSpLocks/>
              </p:cNvCxnSpPr>
              <p:nvPr/>
            </p:nvCxnSpPr>
            <p:spPr>
              <a:xfrm>
                <a:off x="1927274" y="1408859"/>
                <a:ext cx="3283319" cy="2685625"/>
              </a:xfrm>
              <a:prstGeom prst="bentConnector3">
                <a:avLst>
                  <a:gd name="adj1" fmla="val -558"/>
                </a:avLst>
              </a:prstGeom>
              <a:ln>
                <a:solidFill>
                  <a:schemeClr val="bg1">
                    <a:lumMod val="50000"/>
                  </a:schemeClr>
                </a:solidFill>
                <a:prstDash val="dash"/>
                <a:tailEnd type="triangle" w="lg" len="lg"/>
              </a:ln>
            </p:spPr>
            <p:style>
              <a:lnRef idx="1">
                <a:schemeClr val="dk1"/>
              </a:lnRef>
              <a:fillRef idx="0">
                <a:schemeClr val="dk1"/>
              </a:fillRef>
              <a:effectRef idx="0">
                <a:schemeClr val="dk1"/>
              </a:effectRef>
              <a:fontRef idx="minor">
                <a:schemeClr val="tx1"/>
              </a:fontRef>
            </p:style>
          </p:cxnSp>
          <p:cxnSp>
            <p:nvCxnSpPr>
              <p:cNvPr id="57" name="Connector: Elbow 56">
                <a:extLst>
                  <a:ext uri="{FF2B5EF4-FFF2-40B4-BE49-F238E27FC236}">
                    <a16:creationId xmlns:a16="http://schemas.microsoft.com/office/drawing/2014/main" id="{8856D707-0CDB-63A0-B783-DCE091E152DF}"/>
                  </a:ext>
                </a:extLst>
              </p:cNvPr>
              <p:cNvCxnSpPr>
                <a:cxnSpLocks/>
                <a:stCxn id="36" idx="3"/>
              </p:cNvCxnSpPr>
              <p:nvPr/>
            </p:nvCxnSpPr>
            <p:spPr>
              <a:xfrm>
                <a:off x="3138574" y="1239582"/>
                <a:ext cx="5364000" cy="432000"/>
              </a:xfrm>
              <a:prstGeom prst="bentConnector3">
                <a:avLst>
                  <a:gd name="adj1" fmla="val 100005"/>
                </a:avLst>
              </a:prstGeom>
              <a:ln>
                <a:solidFill>
                  <a:schemeClr val="bg1">
                    <a:lumMod val="50000"/>
                  </a:schemeClr>
                </a:solidFill>
                <a:prstDash val="dash"/>
                <a:tailEnd type="triangle" w="lg" len="lg"/>
              </a:ln>
            </p:spPr>
            <p:style>
              <a:lnRef idx="1">
                <a:schemeClr val="dk1"/>
              </a:lnRef>
              <a:fillRef idx="0">
                <a:schemeClr val="dk1"/>
              </a:fillRef>
              <a:effectRef idx="0">
                <a:schemeClr val="dk1"/>
              </a:effectRef>
              <a:fontRef idx="minor">
                <a:schemeClr val="tx1"/>
              </a:fontRef>
            </p:style>
          </p:cxnSp>
          <p:cxnSp>
            <p:nvCxnSpPr>
              <p:cNvPr id="62" name="Connector: Elbow 61">
                <a:extLst>
                  <a:ext uri="{FF2B5EF4-FFF2-40B4-BE49-F238E27FC236}">
                    <a16:creationId xmlns:a16="http://schemas.microsoft.com/office/drawing/2014/main" id="{4585FD85-03BE-9F62-F0A7-BFE1A55C2AE9}"/>
                  </a:ext>
                </a:extLst>
              </p:cNvPr>
              <p:cNvCxnSpPr>
                <a:cxnSpLocks/>
              </p:cNvCxnSpPr>
              <p:nvPr/>
            </p:nvCxnSpPr>
            <p:spPr>
              <a:xfrm flipH="1">
                <a:off x="3881818" y="1349779"/>
                <a:ext cx="5004000" cy="344743"/>
              </a:xfrm>
              <a:prstGeom prst="bentConnector3">
                <a:avLst>
                  <a:gd name="adj1" fmla="val 100005"/>
                </a:avLst>
              </a:prstGeom>
              <a:ln>
                <a:solidFill>
                  <a:schemeClr val="bg1">
                    <a:lumMod val="50000"/>
                  </a:schemeClr>
                </a:solidFill>
                <a:prstDash val="dash"/>
                <a:tailEnd type="triangle" w="lg" len="lg"/>
              </a:ln>
            </p:spPr>
            <p:style>
              <a:lnRef idx="1">
                <a:schemeClr val="dk1"/>
              </a:lnRef>
              <a:fillRef idx="0">
                <a:schemeClr val="dk1"/>
              </a:fillRef>
              <a:effectRef idx="0">
                <a:schemeClr val="dk1"/>
              </a:effectRef>
              <a:fontRef idx="minor">
                <a:schemeClr val="tx1"/>
              </a:fontRef>
            </p:style>
          </p:cxnSp>
          <p:cxnSp>
            <p:nvCxnSpPr>
              <p:cNvPr id="1027" name="Connector: Elbow 1026">
                <a:extLst>
                  <a:ext uri="{FF2B5EF4-FFF2-40B4-BE49-F238E27FC236}">
                    <a16:creationId xmlns:a16="http://schemas.microsoft.com/office/drawing/2014/main" id="{F924F251-5B4F-6B3E-728B-BD081FADEB85}"/>
                  </a:ext>
                </a:extLst>
              </p:cNvPr>
              <p:cNvCxnSpPr>
                <a:cxnSpLocks/>
              </p:cNvCxnSpPr>
              <p:nvPr/>
            </p:nvCxnSpPr>
            <p:spPr>
              <a:xfrm flipH="1">
                <a:off x="6921784" y="1395399"/>
                <a:ext cx="3283319" cy="2685625"/>
              </a:xfrm>
              <a:prstGeom prst="bentConnector3">
                <a:avLst>
                  <a:gd name="adj1" fmla="val -558"/>
                </a:avLst>
              </a:prstGeom>
              <a:ln>
                <a:solidFill>
                  <a:schemeClr val="bg1">
                    <a:lumMod val="50000"/>
                  </a:schemeClr>
                </a:solidFill>
                <a:prstDash val="dash"/>
                <a:tailEnd type="triangle" w="lg" len="lg"/>
              </a:ln>
            </p:spPr>
            <p:style>
              <a:lnRef idx="1">
                <a:schemeClr val="dk1"/>
              </a:lnRef>
              <a:fillRef idx="0">
                <a:schemeClr val="dk1"/>
              </a:fillRef>
              <a:effectRef idx="0">
                <a:schemeClr val="dk1"/>
              </a:effectRef>
              <a:fontRef idx="minor">
                <a:schemeClr val="tx1"/>
              </a:fontRef>
            </p:style>
          </p:cxnSp>
          <p:sp>
            <p:nvSpPr>
              <p:cNvPr id="37" name="Rectangle 36">
                <a:extLst>
                  <a:ext uri="{FF2B5EF4-FFF2-40B4-BE49-F238E27FC236}">
                    <a16:creationId xmlns:a16="http://schemas.microsoft.com/office/drawing/2014/main" id="{8A5D171B-FEBB-BC44-59AF-4A388BBD59CA}"/>
                  </a:ext>
                </a:extLst>
              </p:cNvPr>
              <p:cNvSpPr/>
              <p:nvPr/>
            </p:nvSpPr>
            <p:spPr>
              <a:xfrm>
                <a:off x="8979696" y="1063501"/>
                <a:ext cx="2160000" cy="338552"/>
              </a:xfrm>
              <a:prstGeom prst="rect">
                <a:avLst/>
              </a:prstGeom>
              <a:solidFill>
                <a:schemeClr val="tx2">
                  <a:lumMod val="20000"/>
                  <a:lumOff val="80000"/>
                </a:schemeClr>
              </a:solidFill>
              <a:ln w="12700" cap="flat">
                <a:solidFill>
                  <a:schemeClr val="bg1">
                    <a:lumMod val="50000"/>
                  </a:schemeClr>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330" rtl="0" fontAlgn="auto" latinLnBrk="0" hangingPunct="0">
                  <a:lnSpc>
                    <a:spcPct val="100000"/>
                  </a:lnSpc>
                  <a:spcBef>
                    <a:spcPts val="0"/>
                  </a:spcBef>
                  <a:spcAft>
                    <a:spcPts val="0"/>
                  </a:spcAft>
                  <a:buClrTx/>
                  <a:buSzTx/>
                  <a:buFontTx/>
                  <a:buNone/>
                  <a:tabLst/>
                </a:pPr>
                <a:r>
                  <a:rPr lang="en-GB" sz="1600" b="1" dirty="0">
                    <a:solidFill>
                      <a:schemeClr val="tx1"/>
                    </a:solidFill>
                    <a:latin typeface="+mn-lt"/>
                  </a:rPr>
                  <a:t>OTHER</a:t>
                </a:r>
                <a:r>
                  <a:rPr kumimoji="0" lang="en-GB" sz="1600" b="1" i="0" u="none" strike="noStrike" cap="none" spc="0" normalizeH="0" baseline="0" dirty="0">
                    <a:ln>
                      <a:noFill/>
                    </a:ln>
                    <a:solidFill>
                      <a:schemeClr val="tx1"/>
                    </a:solidFill>
                    <a:effectLst/>
                    <a:uFillTx/>
                    <a:latin typeface="+mn-lt"/>
                    <a:ea typeface="+mj-ea"/>
                    <a:cs typeface="+mj-cs"/>
                    <a:sym typeface="Helvetica"/>
                  </a:rPr>
                  <a:t> PARTNERS</a:t>
                </a:r>
                <a:endParaRPr lang="en-GB" sz="1600" dirty="0">
                  <a:solidFill>
                    <a:schemeClr val="tx1"/>
                  </a:solidFill>
                  <a:latin typeface="+mn-lt"/>
                </a:endParaRPr>
              </a:p>
            </p:txBody>
          </p:sp>
          <p:sp>
            <p:nvSpPr>
              <p:cNvPr id="36" name="Rectangle 35">
                <a:extLst>
                  <a:ext uri="{FF2B5EF4-FFF2-40B4-BE49-F238E27FC236}">
                    <a16:creationId xmlns:a16="http://schemas.microsoft.com/office/drawing/2014/main" id="{F3F88148-6138-3DC0-8B0B-4A0B892E4B2A}"/>
                  </a:ext>
                </a:extLst>
              </p:cNvPr>
              <p:cNvSpPr/>
              <p:nvPr/>
            </p:nvSpPr>
            <p:spPr>
              <a:xfrm>
                <a:off x="978575" y="1070307"/>
                <a:ext cx="2160000" cy="338552"/>
              </a:xfrm>
              <a:prstGeom prst="rect">
                <a:avLst/>
              </a:prstGeom>
              <a:solidFill>
                <a:schemeClr val="tx2">
                  <a:lumMod val="20000"/>
                  <a:lumOff val="80000"/>
                </a:schemeClr>
              </a:solidFill>
              <a:ln w="12700" cap="flat">
                <a:solidFill>
                  <a:schemeClr val="bg1">
                    <a:lumMod val="50000"/>
                  </a:schemeClr>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330" rtl="0" fontAlgn="auto" latinLnBrk="0" hangingPunct="0">
                  <a:lnSpc>
                    <a:spcPct val="100000"/>
                  </a:lnSpc>
                  <a:spcBef>
                    <a:spcPts val="0"/>
                  </a:spcBef>
                  <a:spcAft>
                    <a:spcPts val="0"/>
                  </a:spcAft>
                  <a:buClrTx/>
                  <a:buSzTx/>
                  <a:buFontTx/>
                  <a:buNone/>
                  <a:tabLst/>
                </a:pPr>
                <a:r>
                  <a:rPr kumimoji="0" lang="en-GB" sz="1600" b="1" i="0" u="none" strike="noStrike" cap="none" spc="0" normalizeH="0" baseline="0" dirty="0">
                    <a:ln>
                      <a:noFill/>
                    </a:ln>
                    <a:solidFill>
                      <a:schemeClr val="tx1"/>
                    </a:solidFill>
                    <a:effectLst/>
                    <a:uFillTx/>
                    <a:latin typeface="+mn-lt"/>
                    <a:ea typeface="+mj-ea"/>
                    <a:cs typeface="+mj-cs"/>
                    <a:sym typeface="Helvetica"/>
                  </a:rPr>
                  <a:t>OH4HEAL PARTNERS</a:t>
                </a:r>
                <a:endParaRPr lang="en-GB" sz="1600" dirty="0">
                  <a:solidFill>
                    <a:schemeClr val="tx1"/>
                  </a:solidFill>
                  <a:latin typeface="+mn-lt"/>
                </a:endParaRPr>
              </a:p>
            </p:txBody>
          </p:sp>
        </p:grpSp>
        <p:sp>
          <p:nvSpPr>
            <p:cNvPr id="1035" name="Rectangle 2">
              <a:extLst>
                <a:ext uri="{FF2B5EF4-FFF2-40B4-BE49-F238E27FC236}">
                  <a16:creationId xmlns:a16="http://schemas.microsoft.com/office/drawing/2014/main" id="{7F6D3B0F-5D19-F7D3-6535-6B1C4CDB2679}"/>
                </a:ext>
              </a:extLst>
            </p:cNvPr>
            <p:cNvSpPr>
              <a:spLocks noChangeArrowheads="1"/>
            </p:cNvSpPr>
            <p:nvPr/>
          </p:nvSpPr>
          <p:spPr bwMode="auto">
            <a:xfrm>
              <a:off x="4817454" y="852296"/>
              <a:ext cx="248337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a:r>
                <a:rPr lang="en-GB" sz="1400" i="1" dirty="0">
                  <a:solidFill>
                    <a:schemeClr val="bg1">
                      <a:lumMod val="50000"/>
                    </a:schemeClr>
                  </a:solidFill>
                  <a:latin typeface="+mn-lt"/>
                </a:rPr>
                <a:t>Technical and logistical support</a:t>
              </a:r>
            </a:p>
          </p:txBody>
        </p:sp>
      </p:grpSp>
      <p:sp>
        <p:nvSpPr>
          <p:cNvPr id="8" name="Title 1">
            <a:extLst>
              <a:ext uri="{FF2B5EF4-FFF2-40B4-BE49-F238E27FC236}">
                <a16:creationId xmlns:a16="http://schemas.microsoft.com/office/drawing/2014/main" id="{18A48A63-5F7C-A52C-3627-11DDE4476859}"/>
              </a:ext>
            </a:extLst>
          </p:cNvPr>
          <p:cNvSpPr txBox="1">
            <a:spLocks/>
          </p:cNvSpPr>
          <p:nvPr/>
        </p:nvSpPr>
        <p:spPr>
          <a:xfrm>
            <a:off x="1191490" y="263237"/>
            <a:ext cx="10162309" cy="651164"/>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ET" sz="3600" b="1" dirty="0">
                <a:solidFill>
                  <a:srgbClr val="639C8C"/>
                </a:solidFill>
                <a:latin typeface="Calibri" panose="020F0502020204030204" pitchFamily="34" charset="0"/>
                <a:cs typeface="Calibri" panose="020F0502020204030204" pitchFamily="34" charset="0"/>
              </a:rPr>
              <a:t>HEAL model for integrated service delivery</a:t>
            </a:r>
          </a:p>
        </p:txBody>
      </p:sp>
    </p:spTree>
    <p:extLst>
      <p:ext uri="{BB962C8B-B14F-4D97-AF65-F5344CB8AC3E}">
        <p14:creationId xmlns:p14="http://schemas.microsoft.com/office/powerpoint/2010/main" val="3283562714"/>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B6781-A99A-A114-93F3-4132679C802D}"/>
              </a:ext>
            </a:extLst>
          </p:cNvPr>
          <p:cNvSpPr>
            <a:spLocks noGrp="1"/>
          </p:cNvSpPr>
          <p:nvPr>
            <p:ph type="title"/>
          </p:nvPr>
        </p:nvSpPr>
        <p:spPr/>
        <p:txBody>
          <a:bodyPr/>
          <a:lstStyle/>
          <a:p>
            <a:r>
              <a:rPr lang="en-ET" dirty="0"/>
              <a:t>Meaning and purpose of SOP</a:t>
            </a:r>
          </a:p>
        </p:txBody>
      </p:sp>
      <p:sp>
        <p:nvSpPr>
          <p:cNvPr id="3" name="Content Placeholder 2">
            <a:extLst>
              <a:ext uri="{FF2B5EF4-FFF2-40B4-BE49-F238E27FC236}">
                <a16:creationId xmlns:a16="http://schemas.microsoft.com/office/drawing/2014/main" id="{825F57BA-EEA1-C04E-F488-D2B12378117D}"/>
              </a:ext>
            </a:extLst>
          </p:cNvPr>
          <p:cNvSpPr>
            <a:spLocks noGrp="1"/>
          </p:cNvSpPr>
          <p:nvPr>
            <p:ph idx="1"/>
          </p:nvPr>
        </p:nvSpPr>
        <p:spPr>
          <a:xfrm>
            <a:off x="1537854" y="1149927"/>
            <a:ext cx="6012749" cy="5027036"/>
          </a:xfrm>
        </p:spPr>
        <p:txBody>
          <a:bodyPr>
            <a:normAutofit/>
          </a:bodyPr>
          <a:lstStyle/>
          <a:p>
            <a:pPr marL="0" indent="0">
              <a:buNone/>
            </a:pPr>
            <a:r>
              <a:rPr lang="en-US" b="1" dirty="0"/>
              <a:t>Interactive plenary discussion</a:t>
            </a:r>
          </a:p>
          <a:p>
            <a:r>
              <a:rPr lang="en-US" dirty="0"/>
              <a:t>What do these words mean: ‘standard’, ‘operate’, and ‘procedure’?</a:t>
            </a:r>
          </a:p>
          <a:p>
            <a:r>
              <a:rPr lang="en-US" dirty="0"/>
              <a:t>Putting meanings of these words together, how can you define ‘standard operating procedure’?   </a:t>
            </a:r>
          </a:p>
          <a:p>
            <a:r>
              <a:rPr lang="en-US" dirty="0"/>
              <a:t>What is the purpose of a ‘standard operating procedure’?</a:t>
            </a:r>
          </a:p>
          <a:p>
            <a:endParaRPr lang="en-US" dirty="0"/>
          </a:p>
          <a:p>
            <a:endParaRPr lang="en-ET" dirty="0"/>
          </a:p>
        </p:txBody>
      </p:sp>
      <p:pic>
        <p:nvPicPr>
          <p:cNvPr id="7" name="Picture 6" descr="Premium Photo | There is a blue notebook on a light gray background ...">
            <a:extLst>
              <a:ext uri="{FF2B5EF4-FFF2-40B4-BE49-F238E27FC236}">
                <a16:creationId xmlns:a16="http://schemas.microsoft.com/office/drawing/2014/main" id="{2DF97BBA-A5F9-0737-8C79-394E3C57C5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7710" y="2377570"/>
            <a:ext cx="4514850" cy="257175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B3DA9C5-ED8F-4667-AA98-CE0893999923}"/>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15 minutes</a:t>
            </a:r>
          </a:p>
        </p:txBody>
      </p:sp>
      <p:pic>
        <p:nvPicPr>
          <p:cNvPr id="9" name="Graphic 8" descr="Stopwatch with solid fill">
            <a:extLst>
              <a:ext uri="{FF2B5EF4-FFF2-40B4-BE49-F238E27FC236}">
                <a16:creationId xmlns:a16="http://schemas.microsoft.com/office/drawing/2014/main" id="{9955FECB-1F99-78D9-876E-557E5AF8D13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654200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EE3F45-3A8E-D746-AFD1-5842769CDD7E}"/>
              </a:ext>
            </a:extLst>
          </p:cNvPr>
          <p:cNvSpPr>
            <a:spLocks noGrp="1"/>
          </p:cNvSpPr>
          <p:nvPr>
            <p:ph type="title"/>
          </p:nvPr>
        </p:nvSpPr>
        <p:spPr/>
        <p:txBody>
          <a:bodyPr>
            <a:normAutofit/>
          </a:bodyPr>
          <a:lstStyle/>
          <a:p>
            <a:r>
              <a:rPr lang="en-US" sz="3600" b="1" dirty="0">
                <a:solidFill>
                  <a:srgbClr val="639C8C"/>
                </a:solidFill>
                <a:latin typeface="Calibri" panose="020F0502020204030204" pitchFamily="34" charset="0"/>
                <a:ea typeface="Verdana" panose="020B0604030504040204" pitchFamily="34" charset="0"/>
                <a:cs typeface="Calibri" panose="020F0502020204030204" pitchFamily="34" charset="0"/>
              </a:rPr>
              <a:t>Warm up  </a:t>
            </a:r>
            <a:endParaRPr lang="en-GB" sz="3600" dirty="0">
              <a:latin typeface="Calibri" panose="020F0502020204030204" pitchFamily="34" charset="0"/>
              <a:cs typeface="Calibri" panose="020F0502020204030204" pitchFamily="34" charset="0"/>
            </a:endParaRPr>
          </a:p>
        </p:txBody>
      </p:sp>
      <p:sp>
        <p:nvSpPr>
          <p:cNvPr id="8" name="Content Placeholder 7">
            <a:extLst>
              <a:ext uri="{FF2B5EF4-FFF2-40B4-BE49-F238E27FC236}">
                <a16:creationId xmlns:a16="http://schemas.microsoft.com/office/drawing/2014/main" id="{F3BEAD89-431B-6C91-B8E5-17259E32781A}"/>
              </a:ext>
            </a:extLst>
          </p:cNvPr>
          <p:cNvSpPr>
            <a:spLocks noGrp="1"/>
          </p:cNvSpPr>
          <p:nvPr>
            <p:ph idx="1"/>
          </p:nvPr>
        </p:nvSpPr>
        <p:spPr/>
        <p:txBody>
          <a:bodyPr/>
          <a:lstStyle/>
          <a:p>
            <a:pPr marL="0" indent="0">
              <a:buNone/>
            </a:pPr>
            <a:r>
              <a:rPr lang="en-ET" b="1" dirty="0"/>
              <a:t>Getting to know each other</a:t>
            </a:r>
          </a:p>
          <a:p>
            <a:r>
              <a:rPr lang="en-ET" dirty="0"/>
              <a:t>S</a:t>
            </a:r>
            <a:r>
              <a:rPr lang="en-US" dirty="0"/>
              <a:t>t</a:t>
            </a:r>
            <a:r>
              <a:rPr lang="en-ET" dirty="0"/>
              <a:t>and up and move around the room</a:t>
            </a:r>
          </a:p>
          <a:p>
            <a:r>
              <a:rPr lang="en-ET" dirty="0"/>
              <a:t>Meet other participants and share </a:t>
            </a:r>
            <a:r>
              <a:rPr lang="en-ET" b="1" dirty="0"/>
              <a:t>your experience</a:t>
            </a:r>
            <a:r>
              <a:rPr lang="en-ET" dirty="0"/>
              <a:t> using ‘</a:t>
            </a:r>
            <a:r>
              <a:rPr lang="en-ET" i="1" dirty="0"/>
              <a:t>standard operating procedures</a:t>
            </a:r>
            <a:r>
              <a:rPr lang="en-ET" dirty="0"/>
              <a:t>’ and </a:t>
            </a:r>
            <a:r>
              <a:rPr lang="en-ET" b="1" dirty="0"/>
              <a:t>why you think </a:t>
            </a:r>
            <a:r>
              <a:rPr lang="en-ET" dirty="0"/>
              <a:t>it is important for practice of One Health in HEAL sites</a:t>
            </a:r>
          </a:p>
        </p:txBody>
      </p:sp>
      <p:sp>
        <p:nvSpPr>
          <p:cNvPr id="7" name="TextBox 6">
            <a:extLst>
              <a:ext uri="{FF2B5EF4-FFF2-40B4-BE49-F238E27FC236}">
                <a16:creationId xmlns:a16="http://schemas.microsoft.com/office/drawing/2014/main" id="{C4041956-F581-D362-29DF-D40837846850}"/>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10 minutes</a:t>
            </a:r>
          </a:p>
        </p:txBody>
      </p:sp>
      <p:pic>
        <p:nvPicPr>
          <p:cNvPr id="12" name="Graphic 11" descr="Stopwatch with solid fill">
            <a:extLst>
              <a:ext uri="{FF2B5EF4-FFF2-40B4-BE49-F238E27FC236}">
                <a16:creationId xmlns:a16="http://schemas.microsoft.com/office/drawing/2014/main" id="{F2B1CCAD-DB4B-C002-46B6-61A15515326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3164820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198C6-20C1-A640-FA9D-CBDB32F1FE30}"/>
              </a:ext>
            </a:extLst>
          </p:cNvPr>
          <p:cNvSpPr>
            <a:spLocks noGrp="1"/>
          </p:cNvSpPr>
          <p:nvPr>
            <p:ph type="title"/>
          </p:nvPr>
        </p:nvSpPr>
        <p:spPr/>
        <p:txBody>
          <a:bodyPr/>
          <a:lstStyle/>
          <a:p>
            <a:r>
              <a:rPr lang="en-ET" dirty="0"/>
              <a:t>Purpose of HEAL SOP</a:t>
            </a:r>
          </a:p>
        </p:txBody>
      </p:sp>
      <p:sp>
        <p:nvSpPr>
          <p:cNvPr id="3" name="Content Placeholder 2">
            <a:extLst>
              <a:ext uri="{FF2B5EF4-FFF2-40B4-BE49-F238E27FC236}">
                <a16:creationId xmlns:a16="http://schemas.microsoft.com/office/drawing/2014/main" id="{DCC2530D-57FA-CE26-7DED-035436BA046B}"/>
              </a:ext>
            </a:extLst>
          </p:cNvPr>
          <p:cNvSpPr>
            <a:spLocks noGrp="1"/>
          </p:cNvSpPr>
          <p:nvPr>
            <p:ph idx="1"/>
          </p:nvPr>
        </p:nvSpPr>
        <p:spPr/>
        <p:txBody>
          <a:bodyPr/>
          <a:lstStyle/>
          <a:p>
            <a:r>
              <a:rPr lang="en-US" dirty="0"/>
              <a:t>Provides guidance for the setting up and regulation of operations of the OHUs in the HEAL intervention sites</a:t>
            </a:r>
          </a:p>
          <a:p>
            <a:r>
              <a:rPr lang="en-US" dirty="0"/>
              <a:t>Ensures that services and operations are carried out effectively and appropriately (quality and efficiency), in the same manner (consistency) across different project sites, and sustainably </a:t>
            </a:r>
          </a:p>
          <a:p>
            <a:r>
              <a:rPr lang="en-US" dirty="0"/>
              <a:t>Helps the OHUs to provide uniform essential health services through an integrated approach</a:t>
            </a:r>
          </a:p>
          <a:p>
            <a:endParaRPr lang="en-US" dirty="0"/>
          </a:p>
          <a:p>
            <a:endParaRPr lang="en-ET" dirty="0"/>
          </a:p>
        </p:txBody>
      </p:sp>
      <p:pic>
        <p:nvPicPr>
          <p:cNvPr id="5" name="Graphic 4" descr="Presentation with checklist with solid fill">
            <a:extLst>
              <a:ext uri="{FF2B5EF4-FFF2-40B4-BE49-F238E27FC236}">
                <a16:creationId xmlns:a16="http://schemas.microsoft.com/office/drawing/2014/main" id="{3D1039C6-8ECA-216C-431C-94C15C70824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5138943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AE12E-A122-B6BD-273F-31A0EB6A3223}"/>
              </a:ext>
            </a:extLst>
          </p:cNvPr>
          <p:cNvSpPr>
            <a:spLocks noGrp="1"/>
          </p:cNvSpPr>
          <p:nvPr>
            <p:ph type="title"/>
          </p:nvPr>
        </p:nvSpPr>
        <p:spPr/>
        <p:txBody>
          <a:bodyPr/>
          <a:lstStyle/>
          <a:p>
            <a:r>
              <a:rPr lang="en-ET" dirty="0"/>
              <a:t>Scope of HEAL SOP</a:t>
            </a:r>
          </a:p>
        </p:txBody>
      </p:sp>
      <p:sp>
        <p:nvSpPr>
          <p:cNvPr id="3" name="Content Placeholder 2">
            <a:extLst>
              <a:ext uri="{FF2B5EF4-FFF2-40B4-BE49-F238E27FC236}">
                <a16:creationId xmlns:a16="http://schemas.microsoft.com/office/drawing/2014/main" id="{86A65654-64D4-97F5-2010-B94293AE5F3D}"/>
              </a:ext>
            </a:extLst>
          </p:cNvPr>
          <p:cNvSpPr>
            <a:spLocks noGrp="1"/>
          </p:cNvSpPr>
          <p:nvPr>
            <p:ph idx="1"/>
          </p:nvPr>
        </p:nvSpPr>
        <p:spPr/>
        <p:txBody>
          <a:bodyPr/>
          <a:lstStyle/>
          <a:p>
            <a:r>
              <a:rPr lang="en-US" dirty="0"/>
              <a:t>Chapter 1: Introduction</a:t>
            </a:r>
          </a:p>
          <a:p>
            <a:r>
              <a:rPr lang="en-US" dirty="0"/>
              <a:t>Chapter 2: Key definitions used in this SOP</a:t>
            </a:r>
          </a:p>
          <a:p>
            <a:r>
              <a:rPr lang="en-US" dirty="0"/>
              <a:t>Chapter 3: OHU</a:t>
            </a:r>
          </a:p>
          <a:p>
            <a:r>
              <a:rPr lang="en-US" dirty="0"/>
              <a:t>Chapter 4: MSIP</a:t>
            </a:r>
          </a:p>
          <a:p>
            <a:r>
              <a:rPr lang="en-US" dirty="0"/>
              <a:t>Chapter 5: OHTF</a:t>
            </a:r>
          </a:p>
          <a:p>
            <a:r>
              <a:rPr lang="en-US" dirty="0"/>
              <a:t>Chapter 6: </a:t>
            </a:r>
            <a:r>
              <a:rPr lang="en-US" dirty="0" err="1"/>
              <a:t>Operationalising</a:t>
            </a:r>
            <a:r>
              <a:rPr lang="en-US" dirty="0"/>
              <a:t> the integrated health service delivery model</a:t>
            </a:r>
          </a:p>
          <a:p>
            <a:r>
              <a:rPr lang="en-US" dirty="0"/>
              <a:t>Annexes: Other elements of the HEAL project</a:t>
            </a:r>
          </a:p>
          <a:p>
            <a:endParaRPr lang="en-US" dirty="0"/>
          </a:p>
          <a:p>
            <a:endParaRPr lang="en-ET" dirty="0"/>
          </a:p>
        </p:txBody>
      </p:sp>
      <p:pic>
        <p:nvPicPr>
          <p:cNvPr id="5" name="Graphic 4" descr="Presentation with checklist with solid fill">
            <a:extLst>
              <a:ext uri="{FF2B5EF4-FFF2-40B4-BE49-F238E27FC236}">
                <a16:creationId xmlns:a16="http://schemas.microsoft.com/office/drawing/2014/main" id="{4E83BF79-A65E-083B-29A4-718A70F8EE5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
        <p:nvSpPr>
          <p:cNvPr id="6" name="Right Brace 5">
            <a:extLst>
              <a:ext uri="{FF2B5EF4-FFF2-40B4-BE49-F238E27FC236}">
                <a16:creationId xmlns:a16="http://schemas.microsoft.com/office/drawing/2014/main" id="{7B1D3512-8F65-4885-031C-4BB23F838E7D}"/>
              </a:ext>
            </a:extLst>
          </p:cNvPr>
          <p:cNvSpPr/>
          <p:nvPr/>
        </p:nvSpPr>
        <p:spPr>
          <a:xfrm>
            <a:off x="4440689" y="2226665"/>
            <a:ext cx="536713" cy="1409937"/>
          </a:xfrm>
          <a:prstGeom prst="rightBrace">
            <a:avLst/>
          </a:prstGeom>
          <a:ln w="28575">
            <a:solidFill>
              <a:srgbClr val="639C8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ET"/>
          </a:p>
        </p:txBody>
      </p:sp>
      <p:sp>
        <p:nvSpPr>
          <p:cNvPr id="7" name="TextBox 6">
            <a:extLst>
              <a:ext uri="{FF2B5EF4-FFF2-40B4-BE49-F238E27FC236}">
                <a16:creationId xmlns:a16="http://schemas.microsoft.com/office/drawing/2014/main" id="{EF8CE70B-41E9-2403-F308-93BD100AC8F9}"/>
              </a:ext>
            </a:extLst>
          </p:cNvPr>
          <p:cNvSpPr txBox="1"/>
          <p:nvPr/>
        </p:nvSpPr>
        <p:spPr>
          <a:xfrm>
            <a:off x="5219855" y="2146803"/>
            <a:ext cx="2550955" cy="1569660"/>
          </a:xfrm>
          <a:prstGeom prst="rect">
            <a:avLst/>
          </a:prstGeom>
          <a:noFill/>
        </p:spPr>
        <p:txBody>
          <a:bodyPr wrap="square" rtlCol="0">
            <a:spAutoFit/>
          </a:bodyPr>
          <a:lstStyle/>
          <a:p>
            <a:r>
              <a:rPr lang="en-ET" sz="1600" dirty="0"/>
              <a:t>W</a:t>
            </a:r>
            <a:r>
              <a:rPr lang="en-US" sz="1600" dirty="0"/>
              <a:t>h</a:t>
            </a:r>
            <a:r>
              <a:rPr lang="en-ET" sz="1600" dirty="0"/>
              <a:t>at is it?</a:t>
            </a:r>
          </a:p>
          <a:p>
            <a:r>
              <a:rPr lang="en-ET" sz="1600" dirty="0"/>
              <a:t>Composition</a:t>
            </a:r>
          </a:p>
          <a:p>
            <a:r>
              <a:rPr lang="en-ET" sz="1600" dirty="0"/>
              <a:t>Establishment</a:t>
            </a:r>
          </a:p>
          <a:p>
            <a:r>
              <a:rPr lang="en-ET" sz="1600" dirty="0"/>
              <a:t>Maintenance</a:t>
            </a:r>
          </a:p>
          <a:p>
            <a:r>
              <a:rPr lang="en-ET" sz="1600" dirty="0"/>
              <a:t>Roles and responsibilities</a:t>
            </a:r>
          </a:p>
          <a:p>
            <a:r>
              <a:rPr lang="en-ET" sz="1600" dirty="0"/>
              <a:t>Relevant MEAL indicators</a:t>
            </a:r>
          </a:p>
        </p:txBody>
      </p:sp>
    </p:spTree>
    <p:extLst>
      <p:ext uri="{BB962C8B-B14F-4D97-AF65-F5344CB8AC3E}">
        <p14:creationId xmlns:p14="http://schemas.microsoft.com/office/powerpoint/2010/main" val="31774321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C9FC0-6906-8992-21C5-EBD960C8F659}"/>
              </a:ext>
            </a:extLst>
          </p:cNvPr>
          <p:cNvSpPr>
            <a:spLocks noGrp="1"/>
          </p:cNvSpPr>
          <p:nvPr>
            <p:ph type="title"/>
          </p:nvPr>
        </p:nvSpPr>
        <p:spPr/>
        <p:txBody>
          <a:bodyPr/>
          <a:lstStyle/>
          <a:p>
            <a:r>
              <a:rPr lang="en-ET" dirty="0"/>
              <a:t>Key concepts and definitions in the HEAL SOP</a:t>
            </a:r>
          </a:p>
        </p:txBody>
      </p:sp>
      <p:sp>
        <p:nvSpPr>
          <p:cNvPr id="3" name="Content Placeholder 2">
            <a:extLst>
              <a:ext uri="{FF2B5EF4-FFF2-40B4-BE49-F238E27FC236}">
                <a16:creationId xmlns:a16="http://schemas.microsoft.com/office/drawing/2014/main" id="{C4763020-3A65-717F-4769-C73DCF611A45}"/>
              </a:ext>
            </a:extLst>
          </p:cNvPr>
          <p:cNvSpPr>
            <a:spLocks noGrp="1"/>
          </p:cNvSpPr>
          <p:nvPr>
            <p:ph idx="1"/>
          </p:nvPr>
        </p:nvSpPr>
        <p:spPr/>
        <p:txBody>
          <a:bodyPr>
            <a:normAutofit/>
          </a:bodyPr>
          <a:lstStyle/>
          <a:p>
            <a:pPr marL="0" indent="0">
              <a:buNone/>
            </a:pPr>
            <a:r>
              <a:rPr lang="en-US" b="1" dirty="0"/>
              <a:t>Study circle</a:t>
            </a:r>
          </a:p>
          <a:p>
            <a:r>
              <a:rPr lang="en-US" dirty="0"/>
              <a:t>Your facilitator will:</a:t>
            </a:r>
          </a:p>
          <a:p>
            <a:pPr lvl="1"/>
            <a:r>
              <a:rPr lang="en-US" dirty="0"/>
              <a:t>Divide you into 3 groups of people from different sectors </a:t>
            </a:r>
          </a:p>
          <a:p>
            <a:pPr lvl="1"/>
            <a:r>
              <a:rPr lang="en-US" dirty="0"/>
              <a:t>Distribute definitions in the HEAL SOP</a:t>
            </a:r>
          </a:p>
          <a:p>
            <a:r>
              <a:rPr lang="en-US" dirty="0"/>
              <a:t>In groups:</a:t>
            </a:r>
          </a:p>
          <a:p>
            <a:pPr lvl="1"/>
            <a:r>
              <a:rPr lang="en-US" dirty="0"/>
              <a:t>Study the topics assigned, enriching them with your HEAL project implementation experience </a:t>
            </a:r>
          </a:p>
          <a:p>
            <a:pPr lvl="1"/>
            <a:r>
              <a:rPr lang="en-US" dirty="0"/>
              <a:t>Record your understanding/interpretation/experience of the topics on flipcharts</a:t>
            </a:r>
          </a:p>
          <a:p>
            <a:r>
              <a:rPr lang="en-US" dirty="0"/>
              <a:t>Be ready to teach others what you learned in plenary</a:t>
            </a:r>
          </a:p>
          <a:p>
            <a:endParaRPr lang="en-US" dirty="0"/>
          </a:p>
          <a:p>
            <a:endParaRPr lang="en-ET" dirty="0"/>
          </a:p>
        </p:txBody>
      </p:sp>
      <p:sp>
        <p:nvSpPr>
          <p:cNvPr id="7" name="TextBox 6">
            <a:extLst>
              <a:ext uri="{FF2B5EF4-FFF2-40B4-BE49-F238E27FC236}">
                <a16:creationId xmlns:a16="http://schemas.microsoft.com/office/drawing/2014/main" id="{3B8D3326-E32C-D402-ABCD-AF950F165168}"/>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60 minutes</a:t>
            </a:r>
          </a:p>
        </p:txBody>
      </p:sp>
      <p:pic>
        <p:nvPicPr>
          <p:cNvPr id="8" name="Graphic 7" descr="Stopwatch with solid fill">
            <a:extLst>
              <a:ext uri="{FF2B5EF4-FFF2-40B4-BE49-F238E27FC236}">
                <a16:creationId xmlns:a16="http://schemas.microsoft.com/office/drawing/2014/main" id="{2BFE126B-10AB-FB9D-98AB-750DBD28DF8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3891307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6FD18-56B5-A4F7-91BB-D3FE698B9848}"/>
              </a:ext>
            </a:extLst>
          </p:cNvPr>
          <p:cNvSpPr>
            <a:spLocks noGrp="1"/>
          </p:cNvSpPr>
          <p:nvPr>
            <p:ph type="title"/>
          </p:nvPr>
        </p:nvSpPr>
        <p:spPr/>
        <p:txBody>
          <a:bodyPr/>
          <a:lstStyle/>
          <a:p>
            <a:r>
              <a:rPr lang="en-ET" dirty="0"/>
              <a:t>Key concepts and definitions in the HEAL SOP</a:t>
            </a:r>
          </a:p>
        </p:txBody>
      </p:sp>
      <p:graphicFrame>
        <p:nvGraphicFramePr>
          <p:cNvPr id="4" name="Table 3">
            <a:extLst>
              <a:ext uri="{FF2B5EF4-FFF2-40B4-BE49-F238E27FC236}">
                <a16:creationId xmlns:a16="http://schemas.microsoft.com/office/drawing/2014/main" id="{31C32D5B-D318-9DBC-6C91-9C292B9E09B8}"/>
              </a:ext>
            </a:extLst>
          </p:cNvPr>
          <p:cNvGraphicFramePr>
            <a:graphicFrameLocks noGrp="1"/>
          </p:cNvGraphicFramePr>
          <p:nvPr>
            <p:extLst>
              <p:ext uri="{D42A27DB-BD31-4B8C-83A1-F6EECF244321}">
                <p14:modId xmlns:p14="http://schemas.microsoft.com/office/powerpoint/2010/main" val="420768348"/>
              </p:ext>
            </p:extLst>
          </p:nvPr>
        </p:nvGraphicFramePr>
        <p:xfrm>
          <a:off x="1600198" y="1182959"/>
          <a:ext cx="9352722" cy="3991364"/>
        </p:xfrm>
        <a:graphic>
          <a:graphicData uri="http://schemas.openxmlformats.org/drawingml/2006/table">
            <a:tbl>
              <a:tblPr firstRow="1" firstCol="1" bandRow="1"/>
              <a:tblGrid>
                <a:gridCol w="3117574">
                  <a:extLst>
                    <a:ext uri="{9D8B030D-6E8A-4147-A177-3AD203B41FA5}">
                      <a16:colId xmlns:a16="http://schemas.microsoft.com/office/drawing/2014/main" val="3607928831"/>
                    </a:ext>
                  </a:extLst>
                </a:gridCol>
                <a:gridCol w="3117574">
                  <a:extLst>
                    <a:ext uri="{9D8B030D-6E8A-4147-A177-3AD203B41FA5}">
                      <a16:colId xmlns:a16="http://schemas.microsoft.com/office/drawing/2014/main" val="1262348034"/>
                    </a:ext>
                  </a:extLst>
                </a:gridCol>
                <a:gridCol w="3117574">
                  <a:extLst>
                    <a:ext uri="{9D8B030D-6E8A-4147-A177-3AD203B41FA5}">
                      <a16:colId xmlns:a16="http://schemas.microsoft.com/office/drawing/2014/main" val="4203890171"/>
                    </a:ext>
                  </a:extLst>
                </a:gridCol>
              </a:tblGrid>
              <a:tr h="293329">
                <a:tc>
                  <a:txBody>
                    <a:bodyPr/>
                    <a:lstStyle/>
                    <a:p>
                      <a:pPr marL="0" marR="0" indent="-1270" algn="ctr">
                        <a:lnSpc>
                          <a:spcPct val="115000"/>
                        </a:lnSpc>
                        <a:spcBef>
                          <a:spcPts val="0"/>
                        </a:spcBef>
                        <a:spcAft>
                          <a:spcPts val="1200"/>
                        </a:spcAft>
                      </a:pPr>
                      <a:r>
                        <a:rPr lang="en-US" sz="2000" b="1" dirty="0">
                          <a:solidFill>
                            <a:srgbClr val="FFFFFF"/>
                          </a:solidFill>
                          <a:effectLst/>
                          <a:latin typeface="Calibri" panose="020F0502020204030204" pitchFamily="34" charset="0"/>
                          <a:ea typeface="Arial" panose="020B0604020202020204" pitchFamily="34" charset="0"/>
                          <a:cs typeface="Calibri" panose="020F0502020204030204" pitchFamily="34" charset="0"/>
                        </a:rPr>
                        <a:t>Group 1</a:t>
                      </a:r>
                      <a:endParaRPr lang="en-US" sz="2000" dirty="0">
                        <a:effectLst/>
                        <a:latin typeface="Calibri" panose="020F0502020204030204" pitchFamily="34" charset="0"/>
                        <a:ea typeface="Arial" panose="020B0604020202020204" pitchFamily="34" charset="0"/>
                        <a:cs typeface="Calibri" panose="020F0502020204030204" pitchFamily="34" charset="0"/>
                      </a:endParaRP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solidFill>
                      <a:srgbClr val="639C8C"/>
                    </a:solidFill>
                  </a:tcPr>
                </a:tc>
                <a:tc>
                  <a:txBody>
                    <a:bodyPr/>
                    <a:lstStyle/>
                    <a:p>
                      <a:pPr marL="0" marR="0" indent="-1270" algn="ctr">
                        <a:lnSpc>
                          <a:spcPct val="115000"/>
                        </a:lnSpc>
                        <a:spcBef>
                          <a:spcPts val="0"/>
                        </a:spcBef>
                        <a:spcAft>
                          <a:spcPts val="1200"/>
                        </a:spcAft>
                      </a:pPr>
                      <a:r>
                        <a:rPr lang="en-US" sz="2000" b="1" dirty="0">
                          <a:solidFill>
                            <a:srgbClr val="FFFFFF"/>
                          </a:solidFill>
                          <a:effectLst/>
                          <a:latin typeface="Calibri" panose="020F0502020204030204" pitchFamily="34" charset="0"/>
                          <a:ea typeface="Arial" panose="020B0604020202020204" pitchFamily="34" charset="0"/>
                          <a:cs typeface="Calibri" panose="020F0502020204030204" pitchFamily="34" charset="0"/>
                        </a:rPr>
                        <a:t>Group 2</a:t>
                      </a:r>
                      <a:endParaRPr lang="en-US" sz="2000" dirty="0">
                        <a:effectLst/>
                        <a:latin typeface="Calibri" panose="020F0502020204030204" pitchFamily="34" charset="0"/>
                        <a:ea typeface="Arial" panose="020B0604020202020204" pitchFamily="34" charset="0"/>
                        <a:cs typeface="Calibri" panose="020F0502020204030204" pitchFamily="34" charset="0"/>
                      </a:endParaRP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solidFill>
                      <a:srgbClr val="639C8C"/>
                    </a:solidFill>
                  </a:tcPr>
                </a:tc>
                <a:tc>
                  <a:txBody>
                    <a:bodyPr/>
                    <a:lstStyle/>
                    <a:p>
                      <a:pPr marL="0" marR="0" indent="-1270" algn="ctr">
                        <a:lnSpc>
                          <a:spcPct val="115000"/>
                        </a:lnSpc>
                        <a:spcBef>
                          <a:spcPts val="0"/>
                        </a:spcBef>
                        <a:spcAft>
                          <a:spcPts val="1200"/>
                        </a:spcAft>
                      </a:pPr>
                      <a:r>
                        <a:rPr lang="en-US" sz="2000" b="1" dirty="0">
                          <a:solidFill>
                            <a:srgbClr val="FFFFFF"/>
                          </a:solidFill>
                          <a:effectLst/>
                          <a:latin typeface="Calibri" panose="020F0502020204030204" pitchFamily="34" charset="0"/>
                          <a:ea typeface="Arial" panose="020B0604020202020204" pitchFamily="34" charset="0"/>
                          <a:cs typeface="Calibri" panose="020F0502020204030204" pitchFamily="34" charset="0"/>
                        </a:rPr>
                        <a:t>Group 3</a:t>
                      </a:r>
                      <a:endParaRPr lang="en-US" sz="2000" dirty="0">
                        <a:effectLst/>
                        <a:latin typeface="Calibri" panose="020F0502020204030204" pitchFamily="34" charset="0"/>
                        <a:ea typeface="Arial" panose="020B0604020202020204" pitchFamily="34" charset="0"/>
                        <a:cs typeface="Calibri" panose="020F0502020204030204" pitchFamily="34" charset="0"/>
                      </a:endParaRP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solidFill>
                      <a:srgbClr val="639C8C"/>
                    </a:solidFill>
                  </a:tcPr>
                </a:tc>
                <a:extLst>
                  <a:ext uri="{0D108BD9-81ED-4DB2-BD59-A6C34878D82A}">
                    <a16:rowId xmlns:a16="http://schemas.microsoft.com/office/drawing/2014/main" val="2922299408"/>
                  </a:ext>
                </a:extLst>
              </a:tr>
              <a:tr h="487967">
                <a:tc>
                  <a:txBody>
                    <a:bodyPr/>
                    <a:lstStyle/>
                    <a:p>
                      <a:pPr marL="342900" marR="0" lvl="0" indent="-342900">
                        <a:lnSpc>
                          <a:spcPct val="115000"/>
                        </a:lnSpc>
                        <a:spcBef>
                          <a:spcPts val="0"/>
                        </a:spcBef>
                        <a:spcAft>
                          <a:spcPts val="0"/>
                        </a:spcAft>
                        <a:buFont typeface="Symbol" panose="05050102010706020507" pitchFamily="18" charset="2"/>
                        <a:buChar char=""/>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Guiding principles</a:t>
                      </a:r>
                      <a:endParaRPr lang="en-US" sz="1600" dirty="0">
                        <a:effectLst/>
                        <a:latin typeface="Calibri" panose="020F0502020204030204" pitchFamily="34" charset="0"/>
                        <a:ea typeface="Arial" panose="020B0604020202020204" pitchFamily="34" charset="0"/>
                        <a:cs typeface="Calibri" panose="020F0502020204030204" pitchFamily="34" charset="0"/>
                      </a:endParaRP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noFill/>
                  </a:tcPr>
                </a:tc>
                <a:tc>
                  <a:txBody>
                    <a:bodyPr/>
                    <a:lstStyle/>
                    <a:p>
                      <a:pPr marL="342900" marR="0" lvl="0" indent="-342900">
                        <a:lnSpc>
                          <a:spcPct val="115000"/>
                        </a:lnSpc>
                        <a:spcBef>
                          <a:spcPts val="0"/>
                        </a:spcBef>
                        <a:spcAft>
                          <a:spcPts val="0"/>
                        </a:spcAft>
                        <a:buFont typeface="Symbol" panose="05050102010706020507" pitchFamily="18" charset="2"/>
                        <a:buChar char=""/>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Frontline service providers</a:t>
                      </a:r>
                    </a:p>
                    <a:p>
                      <a:pPr marL="342900" marR="0" lvl="0" indent="-342900">
                        <a:lnSpc>
                          <a:spcPct val="115000"/>
                        </a:lnSpc>
                        <a:spcBef>
                          <a:spcPts val="0"/>
                        </a:spcBef>
                        <a:spcAft>
                          <a:spcPts val="0"/>
                        </a:spcAft>
                        <a:buFont typeface="Symbol" panose="05050102010706020507" pitchFamily="18" charset="2"/>
                        <a:buChar char=""/>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Community-based actors</a:t>
                      </a: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noFill/>
                  </a:tcPr>
                </a:tc>
                <a:tc>
                  <a:txBody>
                    <a:bodyPr/>
                    <a:lstStyle/>
                    <a:p>
                      <a:pPr marL="342900" marR="0" lvl="0" indent="-342900">
                        <a:lnSpc>
                          <a:spcPct val="115000"/>
                        </a:lnSpc>
                        <a:spcBef>
                          <a:spcPts val="0"/>
                        </a:spcBef>
                        <a:spcAft>
                          <a:spcPts val="0"/>
                        </a:spcAft>
                        <a:buFont typeface="Symbol" panose="05050102010706020507" pitchFamily="18" charset="2"/>
                        <a:buChar char=""/>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Environmental health</a:t>
                      </a:r>
                    </a:p>
                    <a:p>
                      <a:pPr marL="342900" marR="0" lvl="0" indent="-342900">
                        <a:lnSpc>
                          <a:spcPct val="115000"/>
                        </a:lnSpc>
                        <a:spcBef>
                          <a:spcPts val="0"/>
                        </a:spcBef>
                        <a:spcAft>
                          <a:spcPts val="0"/>
                        </a:spcAft>
                        <a:buFont typeface="Symbol" panose="05050102010706020507" pitchFamily="18" charset="2"/>
                        <a:buChar char=""/>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Rangeland health</a:t>
                      </a: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noFill/>
                  </a:tcPr>
                </a:tc>
                <a:extLst>
                  <a:ext uri="{0D108BD9-81ED-4DB2-BD59-A6C34878D82A}">
                    <a16:rowId xmlns:a16="http://schemas.microsoft.com/office/drawing/2014/main" val="1750071375"/>
                  </a:ext>
                </a:extLst>
              </a:tr>
              <a:tr h="3117032">
                <a:tc>
                  <a:txBody>
                    <a:bodyPr/>
                    <a:lstStyle/>
                    <a:p>
                      <a:pPr marL="342900" marR="0" lvl="0" indent="-342900">
                        <a:lnSpc>
                          <a:spcPct val="115000"/>
                        </a:lnSpc>
                        <a:spcBef>
                          <a:spcPts val="0"/>
                        </a:spcBef>
                        <a:spcAft>
                          <a:spcPts val="0"/>
                        </a:spcAft>
                        <a:buFont typeface="System Font Regular"/>
                        <a:buChar char="-"/>
                        <a:tabLst/>
                      </a:pPr>
                      <a:r>
                        <a:rPr lang="en-US" sz="1400" dirty="0">
                          <a:effectLst/>
                          <a:latin typeface="Calibri" panose="020F0502020204030204" pitchFamily="34" charset="0"/>
                          <a:ea typeface="Arial" panose="020B0604020202020204" pitchFamily="34" charset="0"/>
                          <a:cs typeface="Calibri" panose="020F0502020204030204" pitchFamily="34" charset="0"/>
                        </a:rPr>
                        <a:t>Explain the six guiding principles in your own words</a:t>
                      </a:r>
                    </a:p>
                    <a:p>
                      <a:pPr marL="342900" marR="0" lvl="0" indent="-342900">
                        <a:lnSpc>
                          <a:spcPct val="115000"/>
                        </a:lnSpc>
                        <a:spcBef>
                          <a:spcPts val="0"/>
                        </a:spcBef>
                        <a:spcAft>
                          <a:spcPts val="0"/>
                        </a:spcAft>
                        <a:buFont typeface="System Font Regular"/>
                        <a:buChar char="-"/>
                      </a:pPr>
                      <a:r>
                        <a:rPr lang="en-US" sz="1400" dirty="0">
                          <a:effectLst/>
                          <a:latin typeface="Calibri" panose="020F0502020204030204" pitchFamily="34" charset="0"/>
                          <a:ea typeface="Arial" panose="020B0604020202020204" pitchFamily="34" charset="0"/>
                          <a:cs typeface="Calibri" panose="020F0502020204030204" pitchFamily="34" charset="0"/>
                        </a:rPr>
                        <a:t>Identify examples of each guiding principle in practice within the HEAL project in your area</a:t>
                      </a:r>
                    </a:p>
                    <a:p>
                      <a:pPr marL="342900" marR="0" lvl="0" indent="-342900">
                        <a:lnSpc>
                          <a:spcPct val="115000"/>
                        </a:lnSpc>
                        <a:spcBef>
                          <a:spcPts val="0"/>
                        </a:spcBef>
                        <a:spcAft>
                          <a:spcPts val="0"/>
                        </a:spcAft>
                        <a:buFont typeface="Symbol" panose="05050102010706020507" pitchFamily="18" charset="2"/>
                        <a:buChar char=""/>
                      </a:pPr>
                      <a:endParaRPr lang="en-US" sz="1400" dirty="0">
                        <a:effectLst/>
                        <a:latin typeface="Calibri" panose="020F0502020204030204" pitchFamily="34" charset="0"/>
                        <a:ea typeface="Arial" panose="020B0604020202020204" pitchFamily="34" charset="0"/>
                        <a:cs typeface="Calibri" panose="020F0502020204030204" pitchFamily="34" charset="0"/>
                      </a:endParaRP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noFill/>
                  </a:tcPr>
                </a:tc>
                <a:tc>
                  <a:txBody>
                    <a:bodyPr/>
                    <a:lstStyle/>
                    <a:p>
                      <a:pPr marL="342000" marR="0" indent="-285750">
                        <a:lnSpc>
                          <a:spcPct val="115000"/>
                        </a:lnSpc>
                        <a:spcBef>
                          <a:spcPts val="0"/>
                        </a:spcBef>
                        <a:spcAft>
                          <a:spcPts val="0"/>
                        </a:spcAft>
                        <a:buFont typeface="System Font Regular"/>
                        <a:buChar char="-"/>
                        <a:tabLst/>
                      </a:pPr>
                      <a:r>
                        <a:rPr lang="en-US" sz="1400" dirty="0">
                          <a:effectLst/>
                          <a:latin typeface="Calibri" panose="020F0502020204030204" pitchFamily="34" charset="0"/>
                          <a:ea typeface="Arial" panose="020B0604020202020204" pitchFamily="34" charset="0"/>
                          <a:cs typeface="Calibri" panose="020F0502020204030204" pitchFamily="34" charset="0"/>
                        </a:rPr>
                        <a:t>Explain the difference between frontline service providers and community-based actors and their different roles in human/animal/environmental health service delivery</a:t>
                      </a:r>
                    </a:p>
                    <a:p>
                      <a:pPr marL="342000" marR="0" indent="-285750">
                        <a:lnSpc>
                          <a:spcPct val="115000"/>
                        </a:lnSpc>
                        <a:spcBef>
                          <a:spcPts val="0"/>
                        </a:spcBef>
                        <a:spcAft>
                          <a:spcPts val="0"/>
                        </a:spcAft>
                        <a:buFont typeface="System Font Regular"/>
                        <a:buChar char="-"/>
                        <a:tabLst/>
                      </a:pPr>
                      <a:r>
                        <a:rPr lang="en-US" sz="1400" dirty="0">
                          <a:effectLst/>
                          <a:latin typeface="Calibri" panose="020F0502020204030204" pitchFamily="34" charset="0"/>
                          <a:ea typeface="Arial" panose="020B0604020202020204" pitchFamily="34" charset="0"/>
                          <a:cs typeface="Calibri" panose="020F0502020204030204" pitchFamily="34" charset="0"/>
                        </a:rPr>
                        <a:t>Identify the frontline service providers and community-based actors that exist in your area. Clarify whether these are the same or different in other areas of HEAL operation</a:t>
                      </a: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noFill/>
                  </a:tcPr>
                </a:tc>
                <a:tc>
                  <a:txBody>
                    <a:bodyPr/>
                    <a:lstStyle/>
                    <a:p>
                      <a:pPr marL="342000" marR="0" indent="-285750">
                        <a:lnSpc>
                          <a:spcPct val="115000"/>
                        </a:lnSpc>
                        <a:spcBef>
                          <a:spcPts val="0"/>
                        </a:spcBef>
                        <a:spcAft>
                          <a:spcPts val="0"/>
                        </a:spcAft>
                        <a:buFont typeface="System Font Regular"/>
                        <a:buChar char="-"/>
                        <a:tabLst/>
                      </a:pPr>
                      <a:r>
                        <a:rPr lang="en-US" sz="1400" dirty="0">
                          <a:effectLst/>
                          <a:latin typeface="Calibri" panose="020F0502020204030204" pitchFamily="34" charset="0"/>
                          <a:ea typeface="Arial" panose="020B0604020202020204" pitchFamily="34" charset="0"/>
                          <a:cs typeface="Calibri" panose="020F0502020204030204" pitchFamily="34" charset="0"/>
                        </a:rPr>
                        <a:t>Explain the difference between ‘rangeland health’ and ‘environmental health’ in your own words</a:t>
                      </a:r>
                    </a:p>
                    <a:p>
                      <a:pPr marL="342000" marR="0" indent="-285750">
                        <a:lnSpc>
                          <a:spcPct val="115000"/>
                        </a:lnSpc>
                        <a:spcBef>
                          <a:spcPts val="0"/>
                        </a:spcBef>
                        <a:spcAft>
                          <a:spcPts val="0"/>
                        </a:spcAft>
                        <a:buFont typeface="System Font Regular"/>
                        <a:buChar char="-"/>
                        <a:tabLst/>
                      </a:pPr>
                      <a:r>
                        <a:rPr lang="en-US" sz="1400" dirty="0">
                          <a:effectLst/>
                          <a:latin typeface="Calibri" panose="020F0502020204030204" pitchFamily="34" charset="0"/>
                          <a:ea typeface="Arial" panose="020B0604020202020204" pitchFamily="34" charset="0"/>
                          <a:cs typeface="Calibri" panose="020F0502020204030204" pitchFamily="34" charset="0"/>
                        </a:rPr>
                        <a:t>Identify examples of ‘rangeland health’ and ‘environmental health’ in your area</a:t>
                      </a:r>
                    </a:p>
                    <a:p>
                      <a:pPr marL="0" marR="0" indent="-1270">
                        <a:lnSpc>
                          <a:spcPct val="115000"/>
                        </a:lnSpc>
                        <a:spcBef>
                          <a:spcPts val="0"/>
                        </a:spcBef>
                        <a:spcAft>
                          <a:spcPts val="0"/>
                        </a:spcAft>
                      </a:pPr>
                      <a:endParaRPr lang="en-US" sz="1400" dirty="0">
                        <a:effectLst/>
                        <a:latin typeface="Calibri" panose="020F0502020204030204" pitchFamily="34" charset="0"/>
                        <a:ea typeface="Arial" panose="020B0604020202020204" pitchFamily="34" charset="0"/>
                        <a:cs typeface="Calibri" panose="020F0502020204030204" pitchFamily="34" charset="0"/>
                      </a:endParaRPr>
                    </a:p>
                    <a:p>
                      <a:pPr marL="0" marR="0" indent="-1270">
                        <a:lnSpc>
                          <a:spcPct val="115000"/>
                        </a:lnSpc>
                        <a:spcBef>
                          <a:spcPts val="0"/>
                        </a:spcBef>
                        <a:spcAft>
                          <a:spcPts val="0"/>
                        </a:spcAft>
                      </a:pPr>
                      <a:endParaRPr lang="en-US" sz="1400" dirty="0">
                        <a:effectLst/>
                        <a:latin typeface="Calibri" panose="020F0502020204030204" pitchFamily="34" charset="0"/>
                        <a:ea typeface="Arial" panose="020B0604020202020204" pitchFamily="34" charset="0"/>
                        <a:cs typeface="Calibri" panose="020F0502020204030204" pitchFamily="34" charset="0"/>
                      </a:endParaRP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noFill/>
                  </a:tcPr>
                </a:tc>
                <a:extLst>
                  <a:ext uri="{0D108BD9-81ED-4DB2-BD59-A6C34878D82A}">
                    <a16:rowId xmlns:a16="http://schemas.microsoft.com/office/drawing/2014/main" val="3570286199"/>
                  </a:ext>
                </a:extLst>
              </a:tr>
            </a:tbl>
          </a:graphicData>
        </a:graphic>
      </p:graphicFrame>
      <p:sp>
        <p:nvSpPr>
          <p:cNvPr id="3" name="TextBox 2">
            <a:extLst>
              <a:ext uri="{FF2B5EF4-FFF2-40B4-BE49-F238E27FC236}">
                <a16:creationId xmlns:a16="http://schemas.microsoft.com/office/drawing/2014/main" id="{E5072232-4AB6-56C5-0D0C-34C0CACDB14A}"/>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60 minutes</a:t>
            </a:r>
          </a:p>
        </p:txBody>
      </p:sp>
      <p:pic>
        <p:nvPicPr>
          <p:cNvPr id="8" name="Graphic 7" descr="Stopwatch with solid fill">
            <a:extLst>
              <a:ext uri="{FF2B5EF4-FFF2-40B4-BE49-F238E27FC236}">
                <a16:creationId xmlns:a16="http://schemas.microsoft.com/office/drawing/2014/main" id="{CEA995A0-0796-C6AA-605D-5B3A578D4E8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4430237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034D6-1F21-AF91-5611-52F75B149D23}"/>
              </a:ext>
            </a:extLst>
          </p:cNvPr>
          <p:cNvSpPr>
            <a:spLocks noGrp="1"/>
          </p:cNvSpPr>
          <p:nvPr>
            <p:ph type="title"/>
          </p:nvPr>
        </p:nvSpPr>
        <p:spPr/>
        <p:txBody>
          <a:bodyPr/>
          <a:lstStyle/>
          <a:p>
            <a:r>
              <a:rPr lang="en-ET" dirty="0"/>
              <a:t>Guiding principles</a:t>
            </a:r>
          </a:p>
        </p:txBody>
      </p:sp>
      <p:sp>
        <p:nvSpPr>
          <p:cNvPr id="3" name="Content Placeholder 2">
            <a:extLst>
              <a:ext uri="{FF2B5EF4-FFF2-40B4-BE49-F238E27FC236}">
                <a16:creationId xmlns:a16="http://schemas.microsoft.com/office/drawing/2014/main" id="{291127C0-BB5F-404D-24AE-E092154C3059}"/>
              </a:ext>
            </a:extLst>
          </p:cNvPr>
          <p:cNvSpPr>
            <a:spLocks noGrp="1"/>
          </p:cNvSpPr>
          <p:nvPr>
            <p:ph idx="1"/>
          </p:nvPr>
        </p:nvSpPr>
        <p:spPr/>
        <p:txBody>
          <a:bodyPr>
            <a:normAutofit fontScale="92500" lnSpcReduction="10000"/>
          </a:bodyPr>
          <a:lstStyle/>
          <a:p>
            <a:r>
              <a:rPr lang="en-US" sz="2400" b="1" dirty="0"/>
              <a:t>Integration</a:t>
            </a:r>
            <a:r>
              <a:rPr lang="en-US" sz="2400" dirty="0"/>
              <a:t> of human and animal health care delivery, rangeland and environmental health services, including natural resources management and weather-related services</a:t>
            </a:r>
          </a:p>
          <a:p>
            <a:r>
              <a:rPr lang="en-US" sz="2400" b="1" dirty="0"/>
              <a:t>Alignment</a:t>
            </a:r>
            <a:r>
              <a:rPr lang="en-US" sz="2400" dirty="0"/>
              <a:t> of partners’ activities with those of the national/regional priorities and plans</a:t>
            </a:r>
          </a:p>
          <a:p>
            <a:r>
              <a:rPr lang="en-US" sz="2400" b="1" dirty="0"/>
              <a:t>Partnership</a:t>
            </a:r>
            <a:r>
              <a:rPr lang="en-US" sz="2400" dirty="0"/>
              <a:t> between implementing parties across sectors and at all levels, building on existing actors and networks</a:t>
            </a:r>
          </a:p>
          <a:p>
            <a:r>
              <a:rPr lang="en-US" sz="2400" b="1" dirty="0"/>
              <a:t>Enhanced accessibility and </a:t>
            </a:r>
            <a:r>
              <a:rPr lang="en-US" sz="2400" b="1" dirty="0" err="1"/>
              <a:t>utilisation</a:t>
            </a:r>
            <a:r>
              <a:rPr lang="en-US" sz="2400" b="1" dirty="0"/>
              <a:t> </a:t>
            </a:r>
            <a:r>
              <a:rPr lang="en-US" sz="2400" dirty="0"/>
              <a:t>of essential services, with special attention to children, women, elderly, and vulnerable groups in the communities (e.g., returnees and internally displaced people, IDPs)</a:t>
            </a:r>
          </a:p>
          <a:p>
            <a:r>
              <a:rPr lang="en-US" sz="2400" b="1" dirty="0" err="1"/>
              <a:t>Contextualisation</a:t>
            </a:r>
            <a:r>
              <a:rPr lang="en-US" sz="2400" dirty="0"/>
              <a:t> of the OHUs to the specific needs in each district/country</a:t>
            </a:r>
          </a:p>
          <a:p>
            <a:r>
              <a:rPr lang="en-US" sz="2400" b="1" dirty="0"/>
              <a:t>Collection of evidence and lessons learned </a:t>
            </a:r>
            <a:r>
              <a:rPr lang="en-US" sz="2400" dirty="0"/>
              <a:t>from small-scale interventions at the village level, to support data driven decision making (DDDM) on the refinement and scaling of services at the district/county level and to influence the development of policies at the national and regional level</a:t>
            </a:r>
            <a:endParaRPr lang="en-ET" sz="2400" dirty="0"/>
          </a:p>
        </p:txBody>
      </p:sp>
      <p:pic>
        <p:nvPicPr>
          <p:cNvPr id="4" name="Graphic 3" descr="Presentation with checklist with solid fill">
            <a:extLst>
              <a:ext uri="{FF2B5EF4-FFF2-40B4-BE49-F238E27FC236}">
                <a16:creationId xmlns:a16="http://schemas.microsoft.com/office/drawing/2014/main" id="{4513BEC2-F45C-310D-E78C-79B8635944D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6593137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E16C7-BBE7-D688-3C5C-AB06FE3071FE}"/>
              </a:ext>
            </a:extLst>
          </p:cNvPr>
          <p:cNvSpPr>
            <a:spLocks noGrp="1"/>
          </p:cNvSpPr>
          <p:nvPr>
            <p:ph type="title"/>
          </p:nvPr>
        </p:nvSpPr>
        <p:spPr/>
        <p:txBody>
          <a:bodyPr>
            <a:normAutofit fontScale="90000"/>
          </a:bodyPr>
          <a:lstStyle/>
          <a:p>
            <a:r>
              <a:rPr lang="en-ET" dirty="0"/>
              <a:t>Frontline service providers &amp; community-based actors</a:t>
            </a:r>
          </a:p>
        </p:txBody>
      </p:sp>
      <p:graphicFrame>
        <p:nvGraphicFramePr>
          <p:cNvPr id="4" name="Content Placeholder 3">
            <a:extLst>
              <a:ext uri="{FF2B5EF4-FFF2-40B4-BE49-F238E27FC236}">
                <a16:creationId xmlns:a16="http://schemas.microsoft.com/office/drawing/2014/main" id="{C78B39F1-ACFF-B6D5-30E1-E773D84EA2E9}"/>
              </a:ext>
            </a:extLst>
          </p:cNvPr>
          <p:cNvGraphicFramePr>
            <a:graphicFrameLocks noGrp="1"/>
          </p:cNvGraphicFramePr>
          <p:nvPr>
            <p:ph idx="1"/>
            <p:extLst>
              <p:ext uri="{D42A27DB-BD31-4B8C-83A1-F6EECF244321}">
                <p14:modId xmlns:p14="http://schemas.microsoft.com/office/powerpoint/2010/main" val="866192363"/>
              </p:ext>
            </p:extLst>
          </p:nvPr>
        </p:nvGraphicFramePr>
        <p:xfrm>
          <a:off x="1689904" y="1226149"/>
          <a:ext cx="9779642" cy="4113467"/>
        </p:xfrm>
        <a:graphic>
          <a:graphicData uri="http://schemas.openxmlformats.org/drawingml/2006/table">
            <a:tbl>
              <a:tblPr firstRow="1" firstCol="1" bandRow="1">
                <a:tableStyleId>{5C22544A-7EE6-4342-B048-85BDC9FD1C3A}</a:tableStyleId>
              </a:tblPr>
              <a:tblGrid>
                <a:gridCol w="2301730">
                  <a:extLst>
                    <a:ext uri="{9D8B030D-6E8A-4147-A177-3AD203B41FA5}">
                      <a16:colId xmlns:a16="http://schemas.microsoft.com/office/drawing/2014/main" val="3964033450"/>
                    </a:ext>
                  </a:extLst>
                </a:gridCol>
                <a:gridCol w="7477912">
                  <a:extLst>
                    <a:ext uri="{9D8B030D-6E8A-4147-A177-3AD203B41FA5}">
                      <a16:colId xmlns:a16="http://schemas.microsoft.com/office/drawing/2014/main" val="2164532973"/>
                    </a:ext>
                  </a:extLst>
                </a:gridCol>
              </a:tblGrid>
              <a:tr h="0">
                <a:tc>
                  <a:txBody>
                    <a:bodyPr/>
                    <a:lstStyle/>
                    <a:p>
                      <a:pPr>
                        <a:lnSpc>
                          <a:spcPct val="107000"/>
                        </a:lnSpc>
                        <a:spcAft>
                          <a:spcPts val="800"/>
                        </a:spcAft>
                      </a:pPr>
                      <a:r>
                        <a:rPr lang="en-GB" sz="1800" dirty="0">
                          <a:effectLst/>
                        </a:rPr>
                        <a:t>Term</a:t>
                      </a:r>
                      <a:endParaRPr lang="en-ET" sz="2400"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solidFill>
                      <a:srgbClr val="639C8C"/>
                    </a:solidFill>
                  </a:tcPr>
                </a:tc>
                <a:tc>
                  <a:txBody>
                    <a:bodyPr/>
                    <a:lstStyle/>
                    <a:p>
                      <a:pPr>
                        <a:lnSpc>
                          <a:spcPct val="107000"/>
                        </a:lnSpc>
                        <a:spcAft>
                          <a:spcPts val="800"/>
                        </a:spcAft>
                      </a:pPr>
                      <a:r>
                        <a:rPr lang="en-GB" sz="1800" dirty="0">
                          <a:effectLst/>
                        </a:rPr>
                        <a:t>Definition</a:t>
                      </a:r>
                      <a:endParaRPr lang="en-ET" sz="2400"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solidFill>
                      <a:srgbClr val="639C8C"/>
                    </a:solidFill>
                  </a:tcPr>
                </a:tc>
                <a:extLst>
                  <a:ext uri="{0D108BD9-81ED-4DB2-BD59-A6C34878D82A}">
                    <a16:rowId xmlns:a16="http://schemas.microsoft.com/office/drawing/2014/main" val="3292078671"/>
                  </a:ext>
                </a:extLst>
              </a:tr>
              <a:tr h="0">
                <a:tc>
                  <a:txBody>
                    <a:bodyPr/>
                    <a:lstStyle/>
                    <a:p>
                      <a:pPr>
                        <a:lnSpc>
                          <a:spcPct val="107000"/>
                        </a:lnSpc>
                        <a:spcAft>
                          <a:spcPts val="800"/>
                        </a:spcAft>
                      </a:pPr>
                      <a:r>
                        <a:rPr lang="en-GB" sz="1600" b="0" dirty="0">
                          <a:solidFill>
                            <a:schemeClr val="tx1"/>
                          </a:solidFill>
                          <a:effectLst/>
                        </a:rPr>
                        <a:t>Frontline service provider</a:t>
                      </a:r>
                      <a:endParaRPr lang="en-ET" sz="1600" b="0" dirty="0">
                        <a:solidFill>
                          <a:schemeClr val="tx1"/>
                        </a:solidFill>
                        <a:effectLst/>
                        <a:latin typeface="Calibri" panose="020F0502020204030204" pitchFamily="34" charset="0"/>
                        <a:ea typeface="Calibri" panose="020F0502020204030204" pitchFamily="34" charset="0"/>
                      </a:endParaRP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noFill/>
                  </a:tcPr>
                </a:tc>
                <a:tc>
                  <a:txBody>
                    <a:bodyPr/>
                    <a:lstStyle/>
                    <a:p>
                      <a:pPr>
                        <a:lnSpc>
                          <a:spcPct val="107000"/>
                        </a:lnSpc>
                        <a:spcAft>
                          <a:spcPts val="800"/>
                        </a:spcAft>
                      </a:pPr>
                      <a:r>
                        <a:rPr lang="en-GB" sz="1600" dirty="0">
                          <a:effectLst/>
                        </a:rPr>
                        <a:t>Qualified staff engaged in the delivery of health services to humans and animals and in the management of natural resources, e.g.</a:t>
                      </a:r>
                      <a:endParaRPr lang="en-ET" sz="1600" dirty="0">
                        <a:effectLst/>
                      </a:endParaRPr>
                    </a:p>
                    <a:p>
                      <a:pPr marL="342900" lvl="0" indent="-342900">
                        <a:lnSpc>
                          <a:spcPct val="107000"/>
                        </a:lnSpc>
                        <a:buFont typeface="Symbol" pitchFamily="2" charset="2"/>
                        <a:buChar char=""/>
                      </a:pPr>
                      <a:r>
                        <a:rPr lang="en-GB" sz="1600" dirty="0">
                          <a:effectLst/>
                        </a:rPr>
                        <a:t>Human domain: health officers and registered nurses</a:t>
                      </a:r>
                      <a:endParaRPr lang="en-ET" sz="1600" dirty="0">
                        <a:effectLst/>
                      </a:endParaRPr>
                    </a:p>
                    <a:p>
                      <a:pPr marL="342900" lvl="0" indent="-342900">
                        <a:lnSpc>
                          <a:spcPct val="107000"/>
                        </a:lnSpc>
                        <a:buFont typeface="Symbol" pitchFamily="2" charset="2"/>
                        <a:buChar char=""/>
                      </a:pPr>
                      <a:r>
                        <a:rPr lang="en-GB" sz="1600" dirty="0">
                          <a:effectLst/>
                        </a:rPr>
                        <a:t>Animal domain: animal health technicians</a:t>
                      </a:r>
                      <a:endParaRPr lang="en-ET" sz="1600" dirty="0">
                        <a:effectLst/>
                      </a:endParaRPr>
                    </a:p>
                    <a:p>
                      <a:pPr marL="342900" lvl="0" indent="-342900">
                        <a:lnSpc>
                          <a:spcPct val="107000"/>
                        </a:lnSpc>
                        <a:spcAft>
                          <a:spcPts val="800"/>
                        </a:spcAft>
                        <a:buFont typeface="Symbol" pitchFamily="2" charset="2"/>
                        <a:buChar char=""/>
                      </a:pPr>
                      <a:r>
                        <a:rPr lang="en-GB" sz="1600" dirty="0">
                          <a:effectLst/>
                        </a:rPr>
                        <a:t>Environment domain: natural resource management (NRM) officers and environmental health officers working under the Ministry of Health</a:t>
                      </a:r>
                      <a:endParaRPr lang="en-ET" sz="1600"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noFill/>
                  </a:tcPr>
                </a:tc>
                <a:extLst>
                  <a:ext uri="{0D108BD9-81ED-4DB2-BD59-A6C34878D82A}">
                    <a16:rowId xmlns:a16="http://schemas.microsoft.com/office/drawing/2014/main" val="3995471039"/>
                  </a:ext>
                </a:extLst>
              </a:tr>
              <a:tr h="0">
                <a:tc>
                  <a:txBody>
                    <a:bodyPr/>
                    <a:lstStyle/>
                    <a:p>
                      <a:pPr>
                        <a:lnSpc>
                          <a:spcPct val="107000"/>
                        </a:lnSpc>
                        <a:spcAft>
                          <a:spcPts val="800"/>
                        </a:spcAft>
                      </a:pPr>
                      <a:r>
                        <a:rPr lang="en-GB" sz="1600" b="0" dirty="0">
                          <a:solidFill>
                            <a:schemeClr val="tx1"/>
                          </a:solidFill>
                          <a:effectLst/>
                        </a:rPr>
                        <a:t>Community-based actors</a:t>
                      </a:r>
                      <a:endParaRPr lang="en-ET" sz="1600" b="0" dirty="0">
                        <a:solidFill>
                          <a:schemeClr val="tx1"/>
                        </a:solidFill>
                        <a:effectLst/>
                        <a:latin typeface="Calibri" panose="020F0502020204030204" pitchFamily="34" charset="0"/>
                        <a:ea typeface="Calibri" panose="020F0502020204030204" pitchFamily="34" charset="0"/>
                      </a:endParaRP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noFill/>
                  </a:tcPr>
                </a:tc>
                <a:tc>
                  <a:txBody>
                    <a:bodyPr/>
                    <a:lstStyle/>
                    <a:p>
                      <a:pPr>
                        <a:lnSpc>
                          <a:spcPct val="107000"/>
                        </a:lnSpc>
                        <a:spcAft>
                          <a:spcPts val="800"/>
                        </a:spcAft>
                      </a:pPr>
                      <a:r>
                        <a:rPr lang="en-GB" sz="1600" dirty="0">
                          <a:effectLst/>
                        </a:rPr>
                        <a:t>Members of the community who are usually selected by the local administration in collaboration with local communities to receive specific training and carry out certain tasks in their village, e.g.</a:t>
                      </a:r>
                      <a:endParaRPr lang="en-ET" sz="1600" dirty="0">
                        <a:effectLst/>
                      </a:endParaRPr>
                    </a:p>
                    <a:p>
                      <a:pPr marL="342900" lvl="0" indent="-342900">
                        <a:lnSpc>
                          <a:spcPct val="107000"/>
                        </a:lnSpc>
                        <a:buFont typeface="Symbol" pitchFamily="2" charset="2"/>
                        <a:buChar char=""/>
                      </a:pPr>
                      <a:r>
                        <a:rPr lang="en-GB" sz="1600" dirty="0">
                          <a:effectLst/>
                        </a:rPr>
                        <a:t>Human domain: health extension workers (HEWs) in Ethiopia; community health volunteers (CHVs) in Kenya; community health workers (CHWs) in Somalia</a:t>
                      </a:r>
                      <a:endParaRPr lang="en-ET" sz="1600" dirty="0">
                        <a:effectLst/>
                      </a:endParaRPr>
                    </a:p>
                    <a:p>
                      <a:pPr marL="342900" lvl="0" indent="-342900">
                        <a:lnSpc>
                          <a:spcPct val="107000"/>
                        </a:lnSpc>
                        <a:buFont typeface="Symbol" pitchFamily="2" charset="2"/>
                        <a:buChar char=""/>
                      </a:pPr>
                      <a:r>
                        <a:rPr lang="en-GB" sz="1600" dirty="0">
                          <a:effectLst/>
                        </a:rPr>
                        <a:t>Animal domain: community animal health workers (CAHWs) in Ethiopia and Somalia; community disease reporters (CDRs) in Kenya</a:t>
                      </a:r>
                      <a:endParaRPr lang="en-ET" sz="1600" dirty="0">
                        <a:effectLst/>
                      </a:endParaRPr>
                    </a:p>
                    <a:p>
                      <a:pPr marL="342900" lvl="0" indent="-342900">
                        <a:lnSpc>
                          <a:spcPct val="107000"/>
                        </a:lnSpc>
                        <a:spcAft>
                          <a:spcPts val="800"/>
                        </a:spcAft>
                        <a:buFont typeface="Symbol" pitchFamily="2" charset="2"/>
                        <a:buChar char=""/>
                      </a:pPr>
                      <a:r>
                        <a:rPr lang="en-GB" sz="1600" dirty="0">
                          <a:effectLst/>
                        </a:rPr>
                        <a:t>Environment domain: development agents (DAs; Ethiopia only)</a:t>
                      </a:r>
                      <a:endParaRPr lang="en-ET" sz="1600" dirty="0">
                        <a:effectLst/>
                        <a:latin typeface="Calibri" panose="020F0502020204030204" pitchFamily="34" charset="0"/>
                        <a:ea typeface="Calibri" panose="020F0502020204030204" pitchFamily="34" charset="0"/>
                      </a:endParaRP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noFill/>
                  </a:tcPr>
                </a:tc>
                <a:extLst>
                  <a:ext uri="{0D108BD9-81ED-4DB2-BD59-A6C34878D82A}">
                    <a16:rowId xmlns:a16="http://schemas.microsoft.com/office/drawing/2014/main" val="2045678801"/>
                  </a:ext>
                </a:extLst>
              </a:tr>
            </a:tbl>
          </a:graphicData>
        </a:graphic>
      </p:graphicFrame>
      <p:pic>
        <p:nvPicPr>
          <p:cNvPr id="5" name="Graphic 4" descr="Presentation with checklist with solid fill">
            <a:extLst>
              <a:ext uri="{FF2B5EF4-FFF2-40B4-BE49-F238E27FC236}">
                <a16:creationId xmlns:a16="http://schemas.microsoft.com/office/drawing/2014/main" id="{33D0E4C7-E216-AF11-056F-C2E7D90EC1E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5357075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57C2231-3078-1E88-5720-12EE0147EE1E}"/>
              </a:ext>
            </a:extLst>
          </p:cNvPr>
          <p:cNvSpPr>
            <a:spLocks noGrp="1"/>
          </p:cNvSpPr>
          <p:nvPr>
            <p:ph type="body" idx="1"/>
          </p:nvPr>
        </p:nvSpPr>
        <p:spPr>
          <a:xfrm>
            <a:off x="1349080" y="1154685"/>
            <a:ext cx="5157787" cy="823912"/>
          </a:xfrm>
        </p:spPr>
        <p:txBody>
          <a:bodyPr/>
          <a:lstStyle/>
          <a:p>
            <a:r>
              <a:rPr lang="en-ET" dirty="0"/>
              <a:t>Environmental health</a:t>
            </a:r>
          </a:p>
        </p:txBody>
      </p:sp>
      <p:sp>
        <p:nvSpPr>
          <p:cNvPr id="3" name="Content Placeholder 2">
            <a:extLst>
              <a:ext uri="{FF2B5EF4-FFF2-40B4-BE49-F238E27FC236}">
                <a16:creationId xmlns:a16="http://schemas.microsoft.com/office/drawing/2014/main" id="{6EEED4A9-9EE4-FB49-E47A-A4E8ED070850}"/>
              </a:ext>
            </a:extLst>
          </p:cNvPr>
          <p:cNvSpPr>
            <a:spLocks noGrp="1"/>
          </p:cNvSpPr>
          <p:nvPr>
            <p:ph sz="half" idx="2"/>
          </p:nvPr>
        </p:nvSpPr>
        <p:spPr>
          <a:xfrm>
            <a:off x="1349080" y="2157984"/>
            <a:ext cx="5157787" cy="4031679"/>
          </a:xfrm>
        </p:spPr>
        <p:txBody>
          <a:bodyPr>
            <a:normAutofit/>
          </a:bodyPr>
          <a:lstStyle/>
          <a:p>
            <a:pPr marL="0" indent="0">
              <a:buNone/>
            </a:pPr>
            <a:r>
              <a:rPr lang="en-US" sz="1800" b="1" dirty="0"/>
              <a:t>…is a branch of public health </a:t>
            </a:r>
            <a:r>
              <a:rPr lang="en-US" sz="1800" dirty="0"/>
              <a:t>that is concerned with monitoring or mitigating those factors in the environment that affect human health and disease (Oxford Dictionary). Within the framework of HEAL, this definition is expanded to include the effects of the environment on animal health and disease</a:t>
            </a:r>
          </a:p>
          <a:p>
            <a:pPr marL="0" indent="0">
              <a:buNone/>
            </a:pPr>
            <a:r>
              <a:rPr lang="en-US" sz="1600" dirty="0"/>
              <a:t>e.g. weather/climate sensitive diseases; management of waste, including (human) sewage and (animal) manure, solid waste and plastic</a:t>
            </a:r>
          </a:p>
          <a:p>
            <a:pPr marL="0" indent="0">
              <a:buNone/>
            </a:pPr>
            <a:endParaRPr lang="en-US" sz="1800" dirty="0"/>
          </a:p>
          <a:p>
            <a:pPr marL="0" indent="0">
              <a:buNone/>
            </a:pPr>
            <a:endParaRPr lang="en-ET" sz="1800" dirty="0"/>
          </a:p>
        </p:txBody>
      </p:sp>
      <p:sp>
        <p:nvSpPr>
          <p:cNvPr id="4" name="Text Placeholder 3">
            <a:extLst>
              <a:ext uri="{FF2B5EF4-FFF2-40B4-BE49-F238E27FC236}">
                <a16:creationId xmlns:a16="http://schemas.microsoft.com/office/drawing/2014/main" id="{96704A7B-4DE0-F2A0-229F-5F117847DD50}"/>
              </a:ext>
            </a:extLst>
          </p:cNvPr>
          <p:cNvSpPr>
            <a:spLocks noGrp="1"/>
          </p:cNvSpPr>
          <p:nvPr>
            <p:ph type="body" sz="quarter" idx="3"/>
          </p:nvPr>
        </p:nvSpPr>
        <p:spPr>
          <a:xfrm>
            <a:off x="6681492" y="1154685"/>
            <a:ext cx="5183188" cy="823912"/>
          </a:xfrm>
        </p:spPr>
        <p:txBody>
          <a:bodyPr/>
          <a:lstStyle/>
          <a:p>
            <a:r>
              <a:rPr lang="en-ET" dirty="0"/>
              <a:t>Rangeland health</a:t>
            </a:r>
          </a:p>
        </p:txBody>
      </p:sp>
      <p:sp>
        <p:nvSpPr>
          <p:cNvPr id="5" name="Content Placeholder 4">
            <a:extLst>
              <a:ext uri="{FF2B5EF4-FFF2-40B4-BE49-F238E27FC236}">
                <a16:creationId xmlns:a16="http://schemas.microsoft.com/office/drawing/2014/main" id="{A6D8B347-02F2-C14A-661E-419DA6196A7D}"/>
              </a:ext>
            </a:extLst>
          </p:cNvPr>
          <p:cNvSpPr>
            <a:spLocks noGrp="1"/>
          </p:cNvSpPr>
          <p:nvPr>
            <p:ph sz="quarter" idx="4"/>
          </p:nvPr>
        </p:nvSpPr>
        <p:spPr>
          <a:xfrm>
            <a:off x="6681492" y="2157984"/>
            <a:ext cx="5183188" cy="4031679"/>
          </a:xfrm>
        </p:spPr>
        <p:txBody>
          <a:bodyPr>
            <a:normAutofit/>
          </a:bodyPr>
          <a:lstStyle/>
          <a:p>
            <a:pPr marL="0" indent="0">
              <a:buNone/>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…the degree to which the</a:t>
            </a:r>
            <a:r>
              <a:rPr lang="en-GB" sz="1800" b="1" kern="100" dirty="0">
                <a:effectLst/>
                <a:latin typeface="Calibri" panose="020F0502020204030204" pitchFamily="34" charset="0"/>
                <a:ea typeface="Calibri" panose="020F0502020204030204" pitchFamily="34" charset="0"/>
                <a:cs typeface="Times New Roman" panose="02020603050405020304" pitchFamily="18" charset="0"/>
              </a:rPr>
              <a:t> integrity of the soil, vegetation, water and air </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as well as the ecological processes of the rangeland ecosystem are balanced and sustained…</a:t>
            </a:r>
          </a:p>
          <a:p>
            <a:pPr marL="0" indent="0">
              <a:buNone/>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In pastoralist rangelands…includes the ability of a rangeland to provide the feed base needed to sustain healthy and productive livestock, and to provide ecosystem services to greater society, on a long-term sustainable basis</a:t>
            </a:r>
          </a:p>
          <a:p>
            <a:pPr marL="0" indent="0">
              <a:buNone/>
            </a:pPr>
            <a:endParaRPr lang="en-ET" sz="1800" dirty="0"/>
          </a:p>
        </p:txBody>
      </p:sp>
      <p:sp>
        <p:nvSpPr>
          <p:cNvPr id="6" name="Title 5">
            <a:extLst>
              <a:ext uri="{FF2B5EF4-FFF2-40B4-BE49-F238E27FC236}">
                <a16:creationId xmlns:a16="http://schemas.microsoft.com/office/drawing/2014/main" id="{80B2620E-B7B3-CFC0-2D58-5597EEFD9DFF}"/>
              </a:ext>
            </a:extLst>
          </p:cNvPr>
          <p:cNvSpPr>
            <a:spLocks noGrp="1"/>
          </p:cNvSpPr>
          <p:nvPr>
            <p:ph type="title"/>
          </p:nvPr>
        </p:nvSpPr>
        <p:spPr/>
        <p:txBody>
          <a:bodyPr/>
          <a:lstStyle/>
          <a:p>
            <a:r>
              <a:rPr lang="en-ET" dirty="0"/>
              <a:t>Environmental vs rangeland health</a:t>
            </a:r>
          </a:p>
        </p:txBody>
      </p:sp>
      <p:pic>
        <p:nvPicPr>
          <p:cNvPr id="7" name="Graphic 6" descr="Presentation with checklist with solid fill">
            <a:extLst>
              <a:ext uri="{FF2B5EF4-FFF2-40B4-BE49-F238E27FC236}">
                <a16:creationId xmlns:a16="http://schemas.microsoft.com/office/drawing/2014/main" id="{8AD0F6C8-0FA9-AD1A-3D43-530DE482096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261948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C9FC0-6906-8992-21C5-EBD960C8F659}"/>
              </a:ext>
            </a:extLst>
          </p:cNvPr>
          <p:cNvSpPr>
            <a:spLocks noGrp="1"/>
          </p:cNvSpPr>
          <p:nvPr>
            <p:ph type="title"/>
          </p:nvPr>
        </p:nvSpPr>
        <p:spPr/>
        <p:txBody>
          <a:bodyPr/>
          <a:lstStyle/>
          <a:p>
            <a:r>
              <a:rPr lang="en-ET" dirty="0"/>
              <a:t>One Health Unit (OHU) in depth</a:t>
            </a:r>
          </a:p>
        </p:txBody>
      </p:sp>
      <p:sp>
        <p:nvSpPr>
          <p:cNvPr id="3" name="Content Placeholder 2">
            <a:extLst>
              <a:ext uri="{FF2B5EF4-FFF2-40B4-BE49-F238E27FC236}">
                <a16:creationId xmlns:a16="http://schemas.microsoft.com/office/drawing/2014/main" id="{C4763020-3A65-717F-4769-C73DCF611A45}"/>
              </a:ext>
            </a:extLst>
          </p:cNvPr>
          <p:cNvSpPr>
            <a:spLocks noGrp="1"/>
          </p:cNvSpPr>
          <p:nvPr>
            <p:ph idx="1"/>
          </p:nvPr>
        </p:nvSpPr>
        <p:spPr/>
        <p:txBody>
          <a:bodyPr>
            <a:normAutofit/>
          </a:bodyPr>
          <a:lstStyle/>
          <a:p>
            <a:pPr marL="0" indent="0">
              <a:buNone/>
            </a:pPr>
            <a:r>
              <a:rPr lang="en-US" b="1" dirty="0"/>
              <a:t>Study circle</a:t>
            </a:r>
          </a:p>
          <a:p>
            <a:r>
              <a:rPr lang="en-US" dirty="0"/>
              <a:t>Your facilitator will:</a:t>
            </a:r>
          </a:p>
          <a:p>
            <a:pPr lvl="1"/>
            <a:r>
              <a:rPr lang="en-US" dirty="0"/>
              <a:t>Divide you into 4 groups of people from different sectors </a:t>
            </a:r>
          </a:p>
          <a:p>
            <a:pPr lvl="1"/>
            <a:r>
              <a:rPr lang="en-US" dirty="0"/>
              <a:t>Distribute definitions in the HEAL SOP</a:t>
            </a:r>
          </a:p>
          <a:p>
            <a:r>
              <a:rPr lang="en-US" dirty="0"/>
              <a:t>In groups:</a:t>
            </a:r>
          </a:p>
          <a:p>
            <a:pPr lvl="1"/>
            <a:r>
              <a:rPr lang="en-US" dirty="0"/>
              <a:t>Study the topics assigned, enriching them with your HEAL project implementation experience </a:t>
            </a:r>
          </a:p>
          <a:p>
            <a:pPr lvl="1"/>
            <a:r>
              <a:rPr lang="en-US" dirty="0"/>
              <a:t>Record your understanding/interpretation/experience of the topics on flipcharts</a:t>
            </a:r>
          </a:p>
          <a:p>
            <a:r>
              <a:rPr lang="en-US" dirty="0"/>
              <a:t>Be ready to teach others what you learned in plenary</a:t>
            </a:r>
          </a:p>
          <a:p>
            <a:endParaRPr lang="en-US" dirty="0"/>
          </a:p>
          <a:p>
            <a:endParaRPr lang="en-ET" dirty="0"/>
          </a:p>
        </p:txBody>
      </p:sp>
      <p:sp>
        <p:nvSpPr>
          <p:cNvPr id="7" name="TextBox 6">
            <a:extLst>
              <a:ext uri="{FF2B5EF4-FFF2-40B4-BE49-F238E27FC236}">
                <a16:creationId xmlns:a16="http://schemas.microsoft.com/office/drawing/2014/main" id="{3B8D3326-E32C-D402-ABCD-AF950F165168}"/>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60 minutes</a:t>
            </a:r>
          </a:p>
        </p:txBody>
      </p:sp>
      <p:pic>
        <p:nvPicPr>
          <p:cNvPr id="8" name="Graphic 7" descr="Stopwatch with solid fill">
            <a:extLst>
              <a:ext uri="{FF2B5EF4-FFF2-40B4-BE49-F238E27FC236}">
                <a16:creationId xmlns:a16="http://schemas.microsoft.com/office/drawing/2014/main" id="{2BFE126B-10AB-FB9D-98AB-750DBD28DF8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21383093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BB76541-71C4-0722-64E5-793A55DB85B4}"/>
              </a:ext>
            </a:extLst>
          </p:cNvPr>
          <p:cNvSpPr>
            <a:spLocks noGrp="1"/>
          </p:cNvSpPr>
          <p:nvPr>
            <p:ph type="title"/>
          </p:nvPr>
        </p:nvSpPr>
        <p:spPr/>
        <p:txBody>
          <a:bodyPr/>
          <a:lstStyle/>
          <a:p>
            <a:r>
              <a:rPr lang="en-ET" dirty="0"/>
              <a:t>One Health Unit (OHU) in depth</a:t>
            </a:r>
          </a:p>
        </p:txBody>
      </p:sp>
      <p:graphicFrame>
        <p:nvGraphicFramePr>
          <p:cNvPr id="8" name="Table 7">
            <a:extLst>
              <a:ext uri="{FF2B5EF4-FFF2-40B4-BE49-F238E27FC236}">
                <a16:creationId xmlns:a16="http://schemas.microsoft.com/office/drawing/2014/main" id="{91508648-017B-9361-BF89-CF659CB5D49A}"/>
              </a:ext>
            </a:extLst>
          </p:cNvPr>
          <p:cNvGraphicFramePr>
            <a:graphicFrameLocks noGrp="1"/>
          </p:cNvGraphicFramePr>
          <p:nvPr>
            <p:extLst>
              <p:ext uri="{D42A27DB-BD31-4B8C-83A1-F6EECF244321}">
                <p14:modId xmlns:p14="http://schemas.microsoft.com/office/powerpoint/2010/main" val="1781291133"/>
              </p:ext>
            </p:extLst>
          </p:nvPr>
        </p:nvGraphicFramePr>
        <p:xfrm>
          <a:off x="1600198" y="1182958"/>
          <a:ext cx="9352724" cy="4616743"/>
        </p:xfrm>
        <a:graphic>
          <a:graphicData uri="http://schemas.openxmlformats.org/drawingml/2006/table">
            <a:tbl>
              <a:tblPr firstRow="1" firstCol="1" bandRow="1"/>
              <a:tblGrid>
                <a:gridCol w="2338181">
                  <a:extLst>
                    <a:ext uri="{9D8B030D-6E8A-4147-A177-3AD203B41FA5}">
                      <a16:colId xmlns:a16="http://schemas.microsoft.com/office/drawing/2014/main" val="3607928831"/>
                    </a:ext>
                  </a:extLst>
                </a:gridCol>
                <a:gridCol w="2338181">
                  <a:extLst>
                    <a:ext uri="{9D8B030D-6E8A-4147-A177-3AD203B41FA5}">
                      <a16:colId xmlns:a16="http://schemas.microsoft.com/office/drawing/2014/main" val="1262348034"/>
                    </a:ext>
                  </a:extLst>
                </a:gridCol>
                <a:gridCol w="2338181">
                  <a:extLst>
                    <a:ext uri="{9D8B030D-6E8A-4147-A177-3AD203B41FA5}">
                      <a16:colId xmlns:a16="http://schemas.microsoft.com/office/drawing/2014/main" val="4203890171"/>
                    </a:ext>
                  </a:extLst>
                </a:gridCol>
                <a:gridCol w="2338181">
                  <a:extLst>
                    <a:ext uri="{9D8B030D-6E8A-4147-A177-3AD203B41FA5}">
                      <a16:colId xmlns:a16="http://schemas.microsoft.com/office/drawing/2014/main" val="2444458045"/>
                    </a:ext>
                  </a:extLst>
                </a:gridCol>
              </a:tblGrid>
              <a:tr h="304495">
                <a:tc>
                  <a:txBody>
                    <a:bodyPr/>
                    <a:lstStyle/>
                    <a:p>
                      <a:pPr marL="0" marR="0" indent="-1270" algn="ctr">
                        <a:lnSpc>
                          <a:spcPct val="115000"/>
                        </a:lnSpc>
                        <a:spcBef>
                          <a:spcPts val="0"/>
                        </a:spcBef>
                        <a:spcAft>
                          <a:spcPts val="1200"/>
                        </a:spcAft>
                      </a:pPr>
                      <a:r>
                        <a:rPr lang="en-US" sz="2000" b="1" dirty="0">
                          <a:solidFill>
                            <a:srgbClr val="FFFFFF"/>
                          </a:solidFill>
                          <a:effectLst/>
                          <a:latin typeface="Calibri" panose="020F0502020204030204" pitchFamily="34" charset="0"/>
                          <a:ea typeface="Arial" panose="020B0604020202020204" pitchFamily="34" charset="0"/>
                          <a:cs typeface="Calibri" panose="020F0502020204030204" pitchFamily="34" charset="0"/>
                        </a:rPr>
                        <a:t>Group 1</a:t>
                      </a:r>
                      <a:endParaRPr lang="en-US" sz="2000" dirty="0">
                        <a:effectLst/>
                        <a:latin typeface="Calibri" panose="020F0502020204030204" pitchFamily="34" charset="0"/>
                        <a:ea typeface="Arial" panose="020B0604020202020204" pitchFamily="34" charset="0"/>
                        <a:cs typeface="Calibri" panose="020F0502020204030204" pitchFamily="34" charset="0"/>
                      </a:endParaRP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solidFill>
                      <a:srgbClr val="639C8C"/>
                    </a:solidFill>
                  </a:tcPr>
                </a:tc>
                <a:tc>
                  <a:txBody>
                    <a:bodyPr/>
                    <a:lstStyle/>
                    <a:p>
                      <a:pPr marL="0" marR="0" indent="-1270" algn="ctr">
                        <a:lnSpc>
                          <a:spcPct val="115000"/>
                        </a:lnSpc>
                        <a:spcBef>
                          <a:spcPts val="0"/>
                        </a:spcBef>
                        <a:spcAft>
                          <a:spcPts val="1200"/>
                        </a:spcAft>
                      </a:pPr>
                      <a:r>
                        <a:rPr lang="en-US" sz="2000" b="1" dirty="0">
                          <a:solidFill>
                            <a:srgbClr val="FFFFFF"/>
                          </a:solidFill>
                          <a:effectLst/>
                          <a:latin typeface="Calibri" panose="020F0502020204030204" pitchFamily="34" charset="0"/>
                          <a:ea typeface="Arial" panose="020B0604020202020204" pitchFamily="34" charset="0"/>
                          <a:cs typeface="Calibri" panose="020F0502020204030204" pitchFamily="34" charset="0"/>
                        </a:rPr>
                        <a:t>Group 2</a:t>
                      </a:r>
                      <a:endParaRPr lang="en-US" sz="2000" dirty="0">
                        <a:effectLst/>
                        <a:latin typeface="Calibri" panose="020F0502020204030204" pitchFamily="34" charset="0"/>
                        <a:ea typeface="Arial" panose="020B0604020202020204" pitchFamily="34" charset="0"/>
                        <a:cs typeface="Calibri" panose="020F0502020204030204" pitchFamily="34" charset="0"/>
                      </a:endParaRP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solidFill>
                      <a:srgbClr val="639C8C"/>
                    </a:solidFill>
                  </a:tcPr>
                </a:tc>
                <a:tc>
                  <a:txBody>
                    <a:bodyPr/>
                    <a:lstStyle/>
                    <a:p>
                      <a:pPr marL="0" marR="0" indent="-1270" algn="ctr">
                        <a:lnSpc>
                          <a:spcPct val="115000"/>
                        </a:lnSpc>
                        <a:spcBef>
                          <a:spcPts val="0"/>
                        </a:spcBef>
                        <a:spcAft>
                          <a:spcPts val="1200"/>
                        </a:spcAft>
                      </a:pPr>
                      <a:r>
                        <a:rPr lang="en-US" sz="2000" b="1" dirty="0">
                          <a:solidFill>
                            <a:schemeClr val="bg1"/>
                          </a:solidFill>
                          <a:effectLst/>
                          <a:latin typeface="Calibri" panose="020F0502020204030204" pitchFamily="34" charset="0"/>
                          <a:ea typeface="Arial" panose="020B0604020202020204" pitchFamily="34" charset="0"/>
                          <a:cs typeface="Calibri" panose="020F0502020204030204" pitchFamily="34" charset="0"/>
                        </a:rPr>
                        <a:t>Group 3</a:t>
                      </a: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solidFill>
                      <a:srgbClr val="639C8C"/>
                    </a:solidFill>
                  </a:tcPr>
                </a:tc>
                <a:tc>
                  <a:txBody>
                    <a:bodyPr/>
                    <a:lstStyle/>
                    <a:p>
                      <a:pPr marL="0" marR="0" indent="-1270" algn="ctr">
                        <a:lnSpc>
                          <a:spcPct val="115000"/>
                        </a:lnSpc>
                        <a:spcBef>
                          <a:spcPts val="0"/>
                        </a:spcBef>
                        <a:spcAft>
                          <a:spcPts val="1200"/>
                        </a:spcAft>
                      </a:pPr>
                      <a:r>
                        <a:rPr lang="en-US" sz="2000" b="1" dirty="0">
                          <a:solidFill>
                            <a:schemeClr val="bg1"/>
                          </a:solidFill>
                          <a:effectLst/>
                          <a:latin typeface="Calibri" panose="020F0502020204030204" pitchFamily="34" charset="0"/>
                          <a:ea typeface="Arial" panose="020B0604020202020204" pitchFamily="34" charset="0"/>
                          <a:cs typeface="Calibri" panose="020F0502020204030204" pitchFamily="34" charset="0"/>
                        </a:rPr>
                        <a:t>Group 4</a:t>
                      </a: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solidFill>
                      <a:srgbClr val="639C8C"/>
                    </a:solidFill>
                  </a:tcPr>
                </a:tc>
                <a:extLst>
                  <a:ext uri="{0D108BD9-81ED-4DB2-BD59-A6C34878D82A}">
                    <a16:rowId xmlns:a16="http://schemas.microsoft.com/office/drawing/2014/main" val="2922299408"/>
                  </a:ext>
                </a:extLst>
              </a:tr>
              <a:tr h="548882">
                <a:tc>
                  <a:txBody>
                    <a:bodyPr/>
                    <a:lstStyle/>
                    <a:p>
                      <a:pPr marL="342900" marR="0" lvl="0" indent="-342900">
                        <a:lnSpc>
                          <a:spcPct val="115000"/>
                        </a:lnSpc>
                        <a:spcBef>
                          <a:spcPts val="0"/>
                        </a:spcBef>
                        <a:spcAft>
                          <a:spcPts val="0"/>
                        </a:spcAft>
                        <a:buFont typeface="Symbol" panose="05050102010706020507" pitchFamily="18" charset="2"/>
                        <a:buChar char=""/>
                      </a:pPr>
                      <a:r>
                        <a:rPr lang="en-US" sz="1600" dirty="0">
                          <a:effectLst/>
                          <a:latin typeface="Calibri" panose="020F0502020204030204" pitchFamily="34" charset="0"/>
                          <a:ea typeface="Arial" panose="020B0604020202020204" pitchFamily="34" charset="0"/>
                          <a:cs typeface="Calibri" panose="020F0502020204030204" pitchFamily="34" charset="0"/>
                        </a:rPr>
                        <a:t>Composition (3.2)</a:t>
                      </a:r>
                    </a:p>
                    <a:p>
                      <a:pPr marL="342900" marR="0" lvl="0" indent="-342900">
                        <a:lnSpc>
                          <a:spcPct val="115000"/>
                        </a:lnSpc>
                        <a:spcBef>
                          <a:spcPts val="0"/>
                        </a:spcBef>
                        <a:spcAft>
                          <a:spcPts val="0"/>
                        </a:spcAft>
                        <a:buFont typeface="Symbol" panose="05050102010706020507" pitchFamily="18" charset="2"/>
                        <a:buChar char=""/>
                      </a:pPr>
                      <a:r>
                        <a:rPr lang="en-US" sz="1600" dirty="0">
                          <a:effectLst/>
                          <a:latin typeface="Calibri" panose="020F0502020204030204" pitchFamily="34" charset="0"/>
                          <a:ea typeface="Arial" panose="020B0604020202020204" pitchFamily="34" charset="0"/>
                          <a:cs typeface="Calibri" panose="020F0502020204030204" pitchFamily="34" charset="0"/>
                        </a:rPr>
                        <a:t>Target users (3.1.2)</a:t>
                      </a:r>
                    </a:p>
                    <a:p>
                      <a:pPr marL="342900" marR="0" lvl="0" indent="-342900">
                        <a:lnSpc>
                          <a:spcPct val="115000"/>
                        </a:lnSpc>
                        <a:spcBef>
                          <a:spcPts val="0"/>
                        </a:spcBef>
                        <a:spcAft>
                          <a:spcPts val="0"/>
                        </a:spcAft>
                        <a:buFont typeface="Symbol" panose="05050102010706020507" pitchFamily="18" charset="2"/>
                        <a:buChar char=""/>
                      </a:pPr>
                      <a:r>
                        <a:rPr lang="en-US" sz="1600" dirty="0">
                          <a:effectLst/>
                          <a:latin typeface="Calibri" panose="020F0502020204030204" pitchFamily="34" charset="0"/>
                          <a:ea typeface="Arial" panose="020B0604020202020204" pitchFamily="34" charset="0"/>
                          <a:cs typeface="Calibri" panose="020F0502020204030204" pitchFamily="34" charset="0"/>
                        </a:rPr>
                        <a:t>Role of HEAL partners (3.5)</a:t>
                      </a: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noFill/>
                  </a:tcPr>
                </a:tc>
                <a:tc>
                  <a:txBody>
                    <a:bodyPr/>
                    <a:lstStyle/>
                    <a:p>
                      <a:pPr marL="342900" marR="0" lvl="0" indent="-342900">
                        <a:lnSpc>
                          <a:spcPct val="115000"/>
                        </a:lnSpc>
                        <a:spcBef>
                          <a:spcPts val="0"/>
                        </a:spcBef>
                        <a:spcAft>
                          <a:spcPts val="0"/>
                        </a:spcAft>
                        <a:buFont typeface="Symbol" panose="05050102010706020507" pitchFamily="18" charset="2"/>
                        <a:buChar char=""/>
                      </a:pPr>
                      <a:r>
                        <a:rPr lang="en-US" sz="1600" kern="1200" dirty="0">
                          <a:solidFill>
                            <a:schemeClr val="tx1"/>
                          </a:solidFill>
                          <a:effectLst/>
                          <a:latin typeface="Calibri" panose="020F0502020204030204" pitchFamily="34" charset="0"/>
                          <a:ea typeface="+mn-ea"/>
                          <a:cs typeface="Calibri" panose="020F0502020204030204" pitchFamily="34" charset="0"/>
                        </a:rPr>
                        <a:t>Mobile, static, and mixed model (3.1.1)</a:t>
                      </a:r>
                    </a:p>
                    <a:p>
                      <a:pPr marL="342900" marR="0" lvl="0" indent="-342900">
                        <a:lnSpc>
                          <a:spcPct val="115000"/>
                        </a:lnSpc>
                        <a:spcBef>
                          <a:spcPts val="0"/>
                        </a:spcBef>
                        <a:spcAft>
                          <a:spcPts val="0"/>
                        </a:spcAft>
                        <a:buFont typeface="Symbol" panose="05050102010706020507" pitchFamily="18" charset="2"/>
                        <a:buChar char=""/>
                      </a:pPr>
                      <a:r>
                        <a:rPr lang="en-US" sz="1600" kern="1200" dirty="0">
                          <a:solidFill>
                            <a:schemeClr val="tx1"/>
                          </a:solidFill>
                          <a:effectLst/>
                          <a:latin typeface="Calibri" panose="020F0502020204030204" pitchFamily="34" charset="0"/>
                          <a:ea typeface="+mn-ea"/>
                          <a:cs typeface="Calibri" panose="020F0502020204030204" pitchFamily="34" charset="0"/>
                        </a:rPr>
                        <a:t>Selection (3.3.1)</a:t>
                      </a:r>
                      <a:r>
                        <a:rPr lang="en-ET" sz="1600" dirty="0">
                          <a:effectLst/>
                          <a:latin typeface="Calibri" panose="020F0502020204030204" pitchFamily="34" charset="0"/>
                          <a:cs typeface="Calibri" panose="020F0502020204030204" pitchFamily="34" charset="0"/>
                        </a:rPr>
                        <a:t> </a:t>
                      </a:r>
                      <a:endPar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noFill/>
                  </a:tcPr>
                </a:tc>
                <a:tc>
                  <a:txBody>
                    <a:bodyPr/>
                    <a:lstStyle/>
                    <a:p>
                      <a:pPr marL="342900" marR="0" lvl="0" indent="-342900">
                        <a:lnSpc>
                          <a:spcPct val="115000"/>
                        </a:lnSpc>
                        <a:spcBef>
                          <a:spcPts val="0"/>
                        </a:spcBef>
                        <a:spcAft>
                          <a:spcPts val="0"/>
                        </a:spcAft>
                        <a:buFont typeface="Symbol" panose="05050102010706020507" pitchFamily="18" charset="2"/>
                        <a:buChar char=""/>
                      </a:pPr>
                      <a:r>
                        <a:rPr lang="en-US" sz="1600" kern="1200" dirty="0">
                          <a:solidFill>
                            <a:schemeClr val="tx1"/>
                          </a:solidFill>
                          <a:effectLst/>
                          <a:latin typeface="Calibri" panose="020F0502020204030204" pitchFamily="34" charset="0"/>
                          <a:ea typeface="+mn-ea"/>
                          <a:cs typeface="Calibri" panose="020F0502020204030204" pitchFamily="34" charset="0"/>
                        </a:rPr>
                        <a:t>Establishment/ step-by-step implementation (3.3)</a:t>
                      </a:r>
                      <a:r>
                        <a:rPr lang="en-ET" sz="1600" dirty="0">
                          <a:effectLst/>
                          <a:latin typeface="Calibri" panose="020F0502020204030204" pitchFamily="34" charset="0"/>
                          <a:cs typeface="Calibri" panose="020F0502020204030204" pitchFamily="34" charset="0"/>
                        </a:rPr>
                        <a:t> </a:t>
                      </a:r>
                      <a:endPar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noFill/>
                  </a:tcPr>
                </a:tc>
                <a:tc>
                  <a:txBody>
                    <a:bodyPr/>
                    <a:lstStyle/>
                    <a:p>
                      <a:pPr marL="342900" marR="0" lvl="0" indent="-342900">
                        <a:lnSpc>
                          <a:spcPct val="115000"/>
                        </a:lnSpc>
                        <a:spcBef>
                          <a:spcPts val="0"/>
                        </a:spcBef>
                        <a:spcAft>
                          <a:spcPts val="0"/>
                        </a:spcAft>
                        <a:buFont typeface="Symbol" panose="05050102010706020507" pitchFamily="18" charset="2"/>
                        <a:buChar char=""/>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Governance (3.4.1)</a:t>
                      </a:r>
                    </a:p>
                    <a:p>
                      <a:pPr marL="342900" marR="0" lvl="0" indent="-342900">
                        <a:lnSpc>
                          <a:spcPct val="115000"/>
                        </a:lnSpc>
                        <a:spcBef>
                          <a:spcPts val="0"/>
                        </a:spcBef>
                        <a:spcAft>
                          <a:spcPts val="0"/>
                        </a:spcAft>
                        <a:buFont typeface="Symbol" panose="05050102010706020507" pitchFamily="18" charset="2"/>
                        <a:buChar char=""/>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Day-to-day management (3.4.2)</a:t>
                      </a: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noFill/>
                  </a:tcPr>
                </a:tc>
                <a:extLst>
                  <a:ext uri="{0D108BD9-81ED-4DB2-BD59-A6C34878D82A}">
                    <a16:rowId xmlns:a16="http://schemas.microsoft.com/office/drawing/2014/main" val="1750071375"/>
                  </a:ext>
                </a:extLst>
              </a:tr>
              <a:tr h="3181579">
                <a:tc>
                  <a:txBody>
                    <a:bodyPr/>
                    <a:lstStyle/>
                    <a:p>
                      <a:pPr marL="342900" marR="0" lvl="0" indent="-342900">
                        <a:lnSpc>
                          <a:spcPct val="115000"/>
                        </a:lnSpc>
                        <a:spcBef>
                          <a:spcPts val="0"/>
                        </a:spcBef>
                        <a:spcAft>
                          <a:spcPts val="0"/>
                        </a:spcAft>
                        <a:buFont typeface="System Font Regular"/>
                        <a:buChar char="-"/>
                      </a:pPr>
                      <a:r>
                        <a:rPr lang="en-US" sz="1400" dirty="0">
                          <a:effectLst/>
                          <a:latin typeface="Calibri" panose="020F0502020204030204" pitchFamily="34" charset="0"/>
                          <a:ea typeface="Arial" panose="020B0604020202020204" pitchFamily="34" charset="0"/>
                          <a:cs typeface="Calibri" panose="020F0502020204030204" pitchFamily="34" charset="0"/>
                        </a:rPr>
                        <a:t>What is the composition and role of the different actors that form the OHU?</a:t>
                      </a:r>
                    </a:p>
                    <a:p>
                      <a:pPr marL="342900" marR="0" lvl="0" indent="-342900">
                        <a:lnSpc>
                          <a:spcPct val="115000"/>
                        </a:lnSpc>
                        <a:spcBef>
                          <a:spcPts val="0"/>
                        </a:spcBef>
                        <a:spcAft>
                          <a:spcPts val="0"/>
                        </a:spcAft>
                        <a:buFont typeface="System Font Regular"/>
                        <a:buChar char="-"/>
                      </a:pPr>
                      <a:r>
                        <a:rPr lang="en-US" sz="1400" dirty="0">
                          <a:effectLst/>
                          <a:latin typeface="Calibri" panose="020F0502020204030204" pitchFamily="34" charset="0"/>
                          <a:ea typeface="Arial" panose="020B0604020202020204" pitchFamily="34" charset="0"/>
                          <a:cs typeface="Calibri" panose="020F0502020204030204" pitchFamily="34" charset="0"/>
                        </a:rPr>
                        <a:t>Who are the target users of the OHU services? What are the constraints and needs of these target users in your area? </a:t>
                      </a:r>
                    </a:p>
                    <a:p>
                      <a:pPr marL="342900" marR="0" lvl="0" indent="-342900">
                        <a:lnSpc>
                          <a:spcPct val="115000"/>
                        </a:lnSpc>
                        <a:spcBef>
                          <a:spcPts val="0"/>
                        </a:spcBef>
                        <a:spcAft>
                          <a:spcPts val="0"/>
                        </a:spcAft>
                        <a:buFont typeface="System Font Regular"/>
                        <a:buChar char="-"/>
                      </a:pPr>
                      <a:r>
                        <a:rPr lang="en-US" sz="1400" dirty="0">
                          <a:effectLst/>
                          <a:latin typeface="Calibri" panose="020F0502020204030204" pitchFamily="34" charset="0"/>
                          <a:ea typeface="Arial" panose="020B0604020202020204" pitchFamily="34" charset="0"/>
                          <a:cs typeface="Calibri" panose="020F0502020204030204" pitchFamily="34" charset="0"/>
                        </a:rPr>
                        <a:t>What is the role of HEAL partners with respect to the OHU?</a:t>
                      </a: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noFill/>
                  </a:tcPr>
                </a:tc>
                <a:tc>
                  <a:txBody>
                    <a:bodyPr/>
                    <a:lstStyle/>
                    <a:p>
                      <a:pPr marL="342000" marR="0" indent="-285750">
                        <a:lnSpc>
                          <a:spcPct val="115000"/>
                        </a:lnSpc>
                        <a:spcBef>
                          <a:spcPts val="0"/>
                        </a:spcBef>
                        <a:spcAft>
                          <a:spcPts val="0"/>
                        </a:spcAft>
                        <a:buFont typeface="System Font Regular"/>
                        <a:buChar char="-"/>
                        <a:tabLst/>
                      </a:pPr>
                      <a:r>
                        <a:rPr lang="en-US" sz="1400" dirty="0">
                          <a:effectLst/>
                          <a:latin typeface="Calibri" panose="020F0502020204030204" pitchFamily="34" charset="0"/>
                          <a:ea typeface="Arial" panose="020B0604020202020204" pitchFamily="34" charset="0"/>
                          <a:cs typeface="Calibri" panose="020F0502020204030204" pitchFamily="34" charset="0"/>
                        </a:rPr>
                        <a:t>What is the difference between mobile, static and mixed OHUs?</a:t>
                      </a:r>
                    </a:p>
                    <a:p>
                      <a:pPr marL="342000" marR="0" indent="-285750">
                        <a:lnSpc>
                          <a:spcPct val="115000"/>
                        </a:lnSpc>
                        <a:spcBef>
                          <a:spcPts val="0"/>
                        </a:spcBef>
                        <a:spcAft>
                          <a:spcPts val="0"/>
                        </a:spcAft>
                        <a:buFont typeface="System Font Regular"/>
                        <a:buChar char="-"/>
                        <a:tabLst/>
                      </a:pPr>
                      <a:r>
                        <a:rPr lang="en-US" sz="1400" dirty="0">
                          <a:effectLst/>
                          <a:latin typeface="Calibri" panose="020F0502020204030204" pitchFamily="34" charset="0"/>
                          <a:ea typeface="Arial" panose="020B0604020202020204" pitchFamily="34" charset="0"/>
                          <a:cs typeface="Calibri" panose="020F0502020204030204" pitchFamily="34" charset="0"/>
                        </a:rPr>
                        <a:t>How are the mobile, static, or mixed delivery models selected? What model might be more suitable in your area and why?</a:t>
                      </a:r>
                    </a:p>
                    <a:p>
                      <a:pPr marL="342000" marR="0" indent="-285750">
                        <a:lnSpc>
                          <a:spcPct val="115000"/>
                        </a:lnSpc>
                        <a:spcBef>
                          <a:spcPts val="0"/>
                        </a:spcBef>
                        <a:spcAft>
                          <a:spcPts val="0"/>
                        </a:spcAft>
                        <a:buFont typeface="System Font Regular"/>
                        <a:buChar char="-"/>
                        <a:tabLst/>
                      </a:pPr>
                      <a:r>
                        <a:rPr lang="en-US" sz="1400" dirty="0">
                          <a:effectLst/>
                          <a:latin typeface="Calibri" panose="020F0502020204030204" pitchFamily="34" charset="0"/>
                          <a:ea typeface="Arial" panose="020B0604020202020204" pitchFamily="34" charset="0"/>
                          <a:cs typeface="Calibri" panose="020F0502020204030204" pitchFamily="34" charset="0"/>
                        </a:rPr>
                        <a:t>What are the benefits and challenges of mobile, static, or mixed delivery models?</a:t>
                      </a: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noFill/>
                  </a:tcPr>
                </a:tc>
                <a:tc>
                  <a:txBody>
                    <a:bodyPr/>
                    <a:lstStyle/>
                    <a:p>
                      <a:pPr marL="342000" marR="0" indent="-285750">
                        <a:lnSpc>
                          <a:spcPct val="115000"/>
                        </a:lnSpc>
                        <a:spcBef>
                          <a:spcPts val="0"/>
                        </a:spcBef>
                        <a:spcAft>
                          <a:spcPts val="0"/>
                        </a:spcAft>
                        <a:buFont typeface="System Font Regular"/>
                        <a:buChar char="-"/>
                        <a:tabLst/>
                      </a:pPr>
                      <a:r>
                        <a:rPr lang="en-US" sz="1400" dirty="0">
                          <a:effectLst/>
                          <a:latin typeface="Calibri" panose="020F0502020204030204" pitchFamily="34" charset="0"/>
                          <a:ea typeface="Arial" panose="020B0604020202020204" pitchFamily="34" charset="0"/>
                          <a:cs typeface="Calibri" panose="020F0502020204030204" pitchFamily="34" charset="0"/>
                        </a:rPr>
                        <a:t>How are OHUs established? What steps are followed? </a:t>
                      </a:r>
                    </a:p>
                    <a:p>
                      <a:pPr marL="342000" marR="0" indent="-285750">
                        <a:lnSpc>
                          <a:spcPct val="115000"/>
                        </a:lnSpc>
                        <a:spcBef>
                          <a:spcPts val="0"/>
                        </a:spcBef>
                        <a:spcAft>
                          <a:spcPts val="0"/>
                        </a:spcAft>
                        <a:buFont typeface="System Font Regular"/>
                        <a:buChar char="-"/>
                        <a:tabLst/>
                      </a:pPr>
                      <a:r>
                        <a:rPr lang="en-US" sz="1400" dirty="0">
                          <a:effectLst/>
                          <a:latin typeface="Calibri" panose="020F0502020204030204" pitchFamily="34" charset="0"/>
                          <a:ea typeface="Arial" panose="020B0604020202020204" pitchFamily="34" charset="0"/>
                          <a:cs typeface="Calibri" panose="020F0502020204030204" pitchFamily="34" charset="0"/>
                        </a:rPr>
                        <a:t>What challenges could be faced in the establishment of a OHU in your area? How could these challenges be addressed? </a:t>
                      </a:r>
                    </a:p>
                    <a:p>
                      <a:pPr marL="0" marR="0" indent="-1270">
                        <a:lnSpc>
                          <a:spcPct val="115000"/>
                        </a:lnSpc>
                        <a:spcBef>
                          <a:spcPts val="0"/>
                        </a:spcBef>
                        <a:spcAft>
                          <a:spcPts val="0"/>
                        </a:spcAft>
                      </a:pPr>
                      <a:endParaRPr lang="en-US" sz="1400" dirty="0">
                        <a:effectLst/>
                        <a:latin typeface="Calibri" panose="020F0502020204030204" pitchFamily="34" charset="0"/>
                        <a:ea typeface="Arial" panose="020B0604020202020204" pitchFamily="34" charset="0"/>
                        <a:cs typeface="Calibri" panose="020F0502020204030204" pitchFamily="34" charset="0"/>
                      </a:endParaRPr>
                    </a:p>
                    <a:p>
                      <a:pPr marL="0" marR="0" indent="-1270">
                        <a:lnSpc>
                          <a:spcPct val="115000"/>
                        </a:lnSpc>
                        <a:spcBef>
                          <a:spcPts val="0"/>
                        </a:spcBef>
                        <a:spcAft>
                          <a:spcPts val="0"/>
                        </a:spcAft>
                      </a:pPr>
                      <a:endParaRPr lang="en-US" sz="1400" dirty="0">
                        <a:effectLst/>
                        <a:latin typeface="Calibri" panose="020F0502020204030204" pitchFamily="34" charset="0"/>
                        <a:ea typeface="Arial" panose="020B0604020202020204" pitchFamily="34" charset="0"/>
                        <a:cs typeface="Calibri" panose="020F0502020204030204" pitchFamily="34" charset="0"/>
                      </a:endParaRP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noFill/>
                  </a:tcPr>
                </a:tc>
                <a:tc>
                  <a:txBody>
                    <a:bodyPr/>
                    <a:lstStyle/>
                    <a:p>
                      <a:pPr marL="342000" marR="0" indent="-285750">
                        <a:lnSpc>
                          <a:spcPct val="115000"/>
                        </a:lnSpc>
                        <a:spcBef>
                          <a:spcPts val="0"/>
                        </a:spcBef>
                        <a:spcAft>
                          <a:spcPts val="0"/>
                        </a:spcAft>
                        <a:buFont typeface="System Font Regular"/>
                        <a:buChar char="-"/>
                        <a:tabLst/>
                      </a:pPr>
                      <a:r>
                        <a:rPr lang="en-US" sz="1400" dirty="0">
                          <a:effectLst/>
                          <a:latin typeface="Calibri" panose="020F0502020204030204" pitchFamily="34" charset="0"/>
                          <a:ea typeface="Arial" panose="020B0604020202020204" pitchFamily="34" charset="0"/>
                          <a:cs typeface="Calibri" panose="020F0502020204030204" pitchFamily="34" charset="0"/>
                        </a:rPr>
                        <a:t>Who are the main actors involved in the governance and day to day running of the OHU and what are their roles and responsibilities?</a:t>
                      </a:r>
                    </a:p>
                    <a:p>
                      <a:pPr marL="342000" marR="0" indent="-285750">
                        <a:lnSpc>
                          <a:spcPct val="115000"/>
                        </a:lnSpc>
                        <a:spcBef>
                          <a:spcPts val="0"/>
                        </a:spcBef>
                        <a:spcAft>
                          <a:spcPts val="0"/>
                        </a:spcAft>
                        <a:buFont typeface="System Font Regular"/>
                        <a:buChar char="-"/>
                        <a:tabLst/>
                      </a:pPr>
                      <a:r>
                        <a:rPr lang="en-US" sz="1400" dirty="0">
                          <a:effectLst/>
                          <a:latin typeface="Calibri" panose="020F0502020204030204" pitchFamily="34" charset="0"/>
                          <a:ea typeface="Arial" panose="020B0604020202020204" pitchFamily="34" charset="0"/>
                          <a:cs typeface="Calibri" panose="020F0502020204030204" pitchFamily="34" charset="0"/>
                        </a:rPr>
                        <a:t>What challenges could be faced in the maintenance of OHUs in your area? How could these challenges be addressed? </a:t>
                      </a:r>
                    </a:p>
                  </a:txBody>
                  <a:tcPr marL="68580" marR="68580" marT="0" marB="0">
                    <a:lnL w="12700" cap="flat" cmpd="sng" algn="ctr">
                      <a:solidFill>
                        <a:srgbClr val="639C8C"/>
                      </a:solidFill>
                      <a:prstDash val="solid"/>
                      <a:round/>
                      <a:headEnd type="none" w="med" len="med"/>
                      <a:tailEnd type="none" w="med" len="med"/>
                    </a:lnL>
                    <a:lnR w="12700" cap="flat" cmpd="sng" algn="ctr">
                      <a:solidFill>
                        <a:srgbClr val="639C8C"/>
                      </a:solidFill>
                      <a:prstDash val="solid"/>
                      <a:round/>
                      <a:headEnd type="none" w="med" len="med"/>
                      <a:tailEnd type="none" w="med" len="med"/>
                    </a:lnR>
                    <a:lnT w="12700" cap="flat" cmpd="sng" algn="ctr">
                      <a:solidFill>
                        <a:srgbClr val="639C8C"/>
                      </a:solidFill>
                      <a:prstDash val="solid"/>
                      <a:round/>
                      <a:headEnd type="none" w="med" len="med"/>
                      <a:tailEnd type="none" w="med" len="med"/>
                    </a:lnT>
                    <a:lnB w="12700" cap="flat" cmpd="sng" algn="ctr">
                      <a:solidFill>
                        <a:srgbClr val="639C8C"/>
                      </a:solidFill>
                      <a:prstDash val="solid"/>
                      <a:round/>
                      <a:headEnd type="none" w="med" len="med"/>
                      <a:tailEnd type="none" w="med" len="med"/>
                    </a:lnB>
                    <a:noFill/>
                  </a:tcPr>
                </a:tc>
                <a:extLst>
                  <a:ext uri="{0D108BD9-81ED-4DB2-BD59-A6C34878D82A}">
                    <a16:rowId xmlns:a16="http://schemas.microsoft.com/office/drawing/2014/main" val="3570286199"/>
                  </a:ext>
                </a:extLst>
              </a:tr>
            </a:tbl>
          </a:graphicData>
        </a:graphic>
      </p:graphicFrame>
      <p:sp>
        <p:nvSpPr>
          <p:cNvPr id="9" name="TextBox 8">
            <a:extLst>
              <a:ext uri="{FF2B5EF4-FFF2-40B4-BE49-F238E27FC236}">
                <a16:creationId xmlns:a16="http://schemas.microsoft.com/office/drawing/2014/main" id="{3A65C315-7453-7752-FF61-2A764595BC71}"/>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60 minutes</a:t>
            </a:r>
          </a:p>
        </p:txBody>
      </p:sp>
      <p:pic>
        <p:nvPicPr>
          <p:cNvPr id="10" name="Graphic 9" descr="Stopwatch with solid fill">
            <a:extLst>
              <a:ext uri="{FF2B5EF4-FFF2-40B4-BE49-F238E27FC236}">
                <a16:creationId xmlns:a16="http://schemas.microsoft.com/office/drawing/2014/main" id="{49F6B6FD-0533-0424-CCEA-3AB73474596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24003953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1430C-6035-F483-B880-A0BEBEC1C41C}"/>
              </a:ext>
            </a:extLst>
          </p:cNvPr>
          <p:cNvSpPr>
            <a:spLocks noGrp="1"/>
          </p:cNvSpPr>
          <p:nvPr>
            <p:ph type="title"/>
          </p:nvPr>
        </p:nvSpPr>
        <p:spPr/>
        <p:txBody>
          <a:bodyPr/>
          <a:lstStyle/>
          <a:p>
            <a:r>
              <a:rPr lang="en-US" dirty="0"/>
              <a:t>Summary of main learning points </a:t>
            </a:r>
            <a:endParaRPr lang="en-ET" dirty="0"/>
          </a:p>
        </p:txBody>
      </p:sp>
      <p:sp>
        <p:nvSpPr>
          <p:cNvPr id="3" name="Content Placeholder 2">
            <a:extLst>
              <a:ext uri="{FF2B5EF4-FFF2-40B4-BE49-F238E27FC236}">
                <a16:creationId xmlns:a16="http://schemas.microsoft.com/office/drawing/2014/main" id="{973FEB2E-E94A-8872-86E6-44B465DDE204}"/>
              </a:ext>
            </a:extLst>
          </p:cNvPr>
          <p:cNvSpPr>
            <a:spLocks noGrp="1"/>
          </p:cNvSpPr>
          <p:nvPr>
            <p:ph idx="1"/>
          </p:nvPr>
        </p:nvSpPr>
        <p:spPr>
          <a:xfrm>
            <a:off x="1537854" y="1149927"/>
            <a:ext cx="3975928" cy="5027036"/>
          </a:xfrm>
        </p:spPr>
        <p:txBody>
          <a:bodyPr>
            <a:normAutofit fontScale="92500"/>
          </a:bodyPr>
          <a:lstStyle/>
          <a:p>
            <a:r>
              <a:rPr lang="en-US" sz="2400" dirty="0"/>
              <a:t>One Health Unit is a </a:t>
            </a:r>
            <a:r>
              <a:rPr lang="en-US" sz="2400" b="1" dirty="0"/>
              <a:t>new health service </a:t>
            </a:r>
            <a:r>
              <a:rPr lang="en-US" sz="2400" dirty="0"/>
              <a:t>delivery model that promotes integration of human, animal and environmental health services</a:t>
            </a:r>
          </a:p>
          <a:p>
            <a:endParaRPr lang="en-US" sz="2400" dirty="0"/>
          </a:p>
          <a:p>
            <a:r>
              <a:rPr lang="en-US" sz="2400" dirty="0"/>
              <a:t>Flexible set-up:</a:t>
            </a:r>
            <a:endParaRPr lang="en-US" sz="2400" b="1" dirty="0"/>
          </a:p>
          <a:p>
            <a:pPr lvl="1"/>
            <a:r>
              <a:rPr lang="en-US" sz="2000" b="1" dirty="0"/>
              <a:t>mobile OHU </a:t>
            </a:r>
            <a:r>
              <a:rPr lang="en-US" sz="2000" dirty="0"/>
              <a:t>(frontline service providers move along livestock routes together according to agreed schedule)</a:t>
            </a:r>
            <a:endParaRPr lang="en-US" sz="2000" b="1" dirty="0"/>
          </a:p>
          <a:p>
            <a:pPr lvl="1"/>
            <a:r>
              <a:rPr lang="en-US" sz="2000" b="1" dirty="0"/>
              <a:t>static OHU </a:t>
            </a:r>
            <a:r>
              <a:rPr lang="en-US" sz="2000" dirty="0"/>
              <a:t>(frontline service providers work from a common facility/site e.g., water point)</a:t>
            </a:r>
          </a:p>
          <a:p>
            <a:pPr lvl="1"/>
            <a:r>
              <a:rPr lang="en-US" sz="2000" b="1" dirty="0"/>
              <a:t>mixed</a:t>
            </a:r>
          </a:p>
          <a:p>
            <a:endParaRPr lang="en-US" sz="2400" dirty="0"/>
          </a:p>
          <a:p>
            <a:endParaRPr lang="en-ET" sz="2400" dirty="0"/>
          </a:p>
        </p:txBody>
      </p:sp>
      <p:graphicFrame>
        <p:nvGraphicFramePr>
          <p:cNvPr id="4" name="Chart 3">
            <a:extLst>
              <a:ext uri="{FF2B5EF4-FFF2-40B4-BE49-F238E27FC236}">
                <a16:creationId xmlns:a16="http://schemas.microsoft.com/office/drawing/2014/main" id="{751A8FE4-309E-8D3F-7C7B-E23DB22F6EBA}"/>
              </a:ext>
            </a:extLst>
          </p:cNvPr>
          <p:cNvGraphicFramePr/>
          <p:nvPr>
            <p:extLst>
              <p:ext uri="{D42A27DB-BD31-4B8C-83A1-F6EECF244321}">
                <p14:modId xmlns:p14="http://schemas.microsoft.com/office/powerpoint/2010/main" val="855580907"/>
              </p:ext>
            </p:extLst>
          </p:nvPr>
        </p:nvGraphicFramePr>
        <p:xfrm>
          <a:off x="6931225" y="1021688"/>
          <a:ext cx="3747541" cy="1815880"/>
        </p:xfrm>
        <a:graphic>
          <a:graphicData uri="http://schemas.openxmlformats.org/drawingml/2006/chart">
            <c:chart xmlns:c="http://schemas.openxmlformats.org/drawingml/2006/chart" xmlns:r="http://schemas.openxmlformats.org/officeDocument/2006/relationships" r:id="rId3"/>
          </a:graphicData>
        </a:graphic>
      </p:graphicFrame>
      <p:sp>
        <p:nvSpPr>
          <p:cNvPr id="5" name="Oval 4">
            <a:extLst>
              <a:ext uri="{FF2B5EF4-FFF2-40B4-BE49-F238E27FC236}">
                <a16:creationId xmlns:a16="http://schemas.microsoft.com/office/drawing/2014/main" id="{DAF932D0-0BBE-41E6-F793-2C29B6117B21}"/>
              </a:ext>
            </a:extLst>
          </p:cNvPr>
          <p:cNvSpPr/>
          <p:nvPr/>
        </p:nvSpPr>
        <p:spPr>
          <a:xfrm>
            <a:off x="8444995" y="1567827"/>
            <a:ext cx="720000" cy="720000"/>
          </a:xfrm>
          <a:prstGeom prst="ellipse">
            <a:avLst/>
          </a:prstGeom>
          <a:solidFill>
            <a:schemeClr val="tx2">
              <a:lumMod val="40000"/>
              <a:lumOff val="60000"/>
            </a:schemeClr>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330" rtl="0" fontAlgn="auto" latinLnBrk="0" hangingPunct="0">
              <a:lnSpc>
                <a:spcPct val="100000"/>
              </a:lnSpc>
              <a:spcBef>
                <a:spcPts val="0"/>
              </a:spcBef>
              <a:spcAft>
                <a:spcPts val="0"/>
              </a:spcAft>
              <a:buClrTx/>
              <a:buSzTx/>
              <a:buFontTx/>
              <a:buNone/>
              <a:tabLst/>
            </a:pPr>
            <a:r>
              <a:rPr kumimoji="0" lang="en-GB" sz="1600" b="1" i="0" u="none" strike="noStrike" cap="none" spc="0" normalizeH="0" baseline="0" dirty="0">
                <a:ln>
                  <a:noFill/>
                </a:ln>
                <a:solidFill>
                  <a:srgbClr val="222222"/>
                </a:solidFill>
                <a:effectLst/>
                <a:uFillTx/>
                <a:latin typeface="+mn-lt"/>
                <a:ea typeface="+mj-ea"/>
                <a:cs typeface="+mj-cs"/>
                <a:sym typeface="Helvetica"/>
              </a:rPr>
              <a:t>OHU</a:t>
            </a:r>
            <a:endParaRPr kumimoji="0" lang="en-GB" sz="1800" b="1" i="0" u="none" strike="noStrike" cap="none" spc="0" normalizeH="0" baseline="0" dirty="0">
              <a:ln>
                <a:noFill/>
              </a:ln>
              <a:solidFill>
                <a:srgbClr val="222222"/>
              </a:solidFill>
              <a:effectLst/>
              <a:uFillTx/>
              <a:latin typeface="+mn-lt"/>
              <a:ea typeface="+mj-ea"/>
              <a:cs typeface="+mj-cs"/>
              <a:sym typeface="Helvetica"/>
            </a:endParaRPr>
          </a:p>
        </p:txBody>
      </p:sp>
      <p:sp>
        <p:nvSpPr>
          <p:cNvPr id="6" name="Rectangle 5">
            <a:extLst>
              <a:ext uri="{FF2B5EF4-FFF2-40B4-BE49-F238E27FC236}">
                <a16:creationId xmlns:a16="http://schemas.microsoft.com/office/drawing/2014/main" id="{EBFEC92F-A87A-41F0-8AB4-C772CF3B7852}"/>
              </a:ext>
            </a:extLst>
          </p:cNvPr>
          <p:cNvSpPr/>
          <p:nvPr/>
        </p:nvSpPr>
        <p:spPr>
          <a:xfrm>
            <a:off x="5770100" y="4283693"/>
            <a:ext cx="1800000" cy="1323437"/>
          </a:xfrm>
          <a:prstGeom prst="rect">
            <a:avLst/>
          </a:prstGeom>
          <a:no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330" rtl="0" fontAlgn="auto" latinLnBrk="0" hangingPunct="0">
              <a:lnSpc>
                <a:spcPct val="100000"/>
              </a:lnSpc>
              <a:spcBef>
                <a:spcPts val="0"/>
              </a:spcBef>
              <a:spcAft>
                <a:spcPts val="0"/>
              </a:spcAft>
              <a:buClrTx/>
              <a:buSzTx/>
              <a:buFontTx/>
              <a:buNone/>
              <a:tabLst/>
            </a:pPr>
            <a:r>
              <a:rPr kumimoji="0" lang="en-GB" sz="1600" b="1" i="0" u="none" strike="noStrike" cap="none" spc="0" normalizeH="0" baseline="0" dirty="0">
                <a:ln>
                  <a:noFill/>
                </a:ln>
                <a:solidFill>
                  <a:schemeClr val="tx1"/>
                </a:solidFill>
                <a:effectLst/>
                <a:uFillTx/>
                <a:latin typeface="+mn-lt"/>
                <a:ea typeface="+mj-ea"/>
                <a:cs typeface="+mj-cs"/>
                <a:sym typeface="Helvetica"/>
              </a:rPr>
              <a:t>HUMAN</a:t>
            </a:r>
          </a:p>
          <a:p>
            <a:pPr marL="285750" marR="0" indent="-285750" defTabSz="914330" rtl="0" fontAlgn="auto" latinLnBrk="0" hangingPunct="0">
              <a:lnSpc>
                <a:spcPct val="100000"/>
              </a:lnSpc>
              <a:spcBef>
                <a:spcPts val="0"/>
              </a:spcBef>
              <a:spcAft>
                <a:spcPts val="0"/>
              </a:spcAft>
              <a:buClrTx/>
              <a:buSzTx/>
              <a:buFont typeface="Arial" panose="020B0604020202020204" pitchFamily="34" charset="0"/>
              <a:buChar char="•"/>
              <a:tabLst/>
            </a:pPr>
            <a:r>
              <a:rPr lang="en-GB" sz="1600" dirty="0">
                <a:solidFill>
                  <a:schemeClr val="tx1"/>
                </a:solidFill>
                <a:latin typeface="+mn-lt"/>
              </a:rPr>
              <a:t>health officers</a:t>
            </a:r>
          </a:p>
          <a:p>
            <a:pPr marL="285750" marR="0" indent="-285750" defTabSz="914330" rtl="0" fontAlgn="auto" latinLnBrk="0" hangingPunct="0">
              <a:lnSpc>
                <a:spcPct val="100000"/>
              </a:lnSpc>
              <a:spcBef>
                <a:spcPts val="0"/>
              </a:spcBef>
              <a:spcAft>
                <a:spcPts val="0"/>
              </a:spcAft>
              <a:buClrTx/>
              <a:buSzTx/>
              <a:buFont typeface="Arial" panose="020B0604020202020204" pitchFamily="34" charset="0"/>
              <a:buChar char="•"/>
              <a:tabLst/>
            </a:pPr>
            <a:r>
              <a:rPr lang="en-GB" sz="1600" dirty="0">
                <a:solidFill>
                  <a:schemeClr val="tx1"/>
                </a:solidFill>
                <a:latin typeface="+mn-lt"/>
              </a:rPr>
              <a:t>registered nurses</a:t>
            </a:r>
          </a:p>
          <a:p>
            <a:pPr marL="285750" marR="0" indent="-285750" defTabSz="914330" rtl="0" fontAlgn="auto" latinLnBrk="0" hangingPunct="0">
              <a:lnSpc>
                <a:spcPct val="100000"/>
              </a:lnSpc>
              <a:spcBef>
                <a:spcPts val="0"/>
              </a:spcBef>
              <a:spcAft>
                <a:spcPts val="0"/>
              </a:spcAft>
              <a:buClrTx/>
              <a:buSzTx/>
              <a:buFont typeface="Arial" panose="020B0604020202020204" pitchFamily="34" charset="0"/>
              <a:buChar char="•"/>
              <a:tabLst/>
            </a:pPr>
            <a:r>
              <a:rPr lang="en-GB" sz="1600" dirty="0">
                <a:solidFill>
                  <a:schemeClr val="tx1"/>
                </a:solidFill>
                <a:latin typeface="+mn-lt"/>
              </a:rPr>
              <a:t>HEW/CHW</a:t>
            </a:r>
          </a:p>
        </p:txBody>
      </p:sp>
      <p:sp>
        <p:nvSpPr>
          <p:cNvPr id="7" name="Rectangle 6">
            <a:extLst>
              <a:ext uri="{FF2B5EF4-FFF2-40B4-BE49-F238E27FC236}">
                <a16:creationId xmlns:a16="http://schemas.microsoft.com/office/drawing/2014/main" id="{7DF514DA-587C-40E6-FBE8-9F998DBC3A54}"/>
              </a:ext>
            </a:extLst>
          </p:cNvPr>
          <p:cNvSpPr/>
          <p:nvPr/>
        </p:nvSpPr>
        <p:spPr>
          <a:xfrm>
            <a:off x="7944826" y="4283693"/>
            <a:ext cx="1800000" cy="1077216"/>
          </a:xfrm>
          <a:prstGeom prst="rect">
            <a:avLst/>
          </a:prstGeom>
          <a:no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330" rtl="0" fontAlgn="auto" latinLnBrk="0" hangingPunct="0">
              <a:lnSpc>
                <a:spcPct val="100000"/>
              </a:lnSpc>
              <a:spcBef>
                <a:spcPts val="0"/>
              </a:spcBef>
              <a:spcAft>
                <a:spcPts val="0"/>
              </a:spcAft>
              <a:buClrTx/>
              <a:buSzTx/>
              <a:buFontTx/>
              <a:buNone/>
              <a:tabLst/>
            </a:pPr>
            <a:r>
              <a:rPr kumimoji="0" lang="en-GB" sz="1600" b="1" i="0" u="none" strike="noStrike" cap="none" spc="0" normalizeH="0" baseline="0" dirty="0">
                <a:ln>
                  <a:noFill/>
                </a:ln>
                <a:solidFill>
                  <a:schemeClr val="tx1"/>
                </a:solidFill>
                <a:effectLst/>
                <a:uFillTx/>
                <a:latin typeface="+mn-lt"/>
                <a:ea typeface="+mj-ea"/>
                <a:cs typeface="+mj-cs"/>
                <a:sym typeface="Helvetica"/>
              </a:rPr>
              <a:t>ANIMAL</a:t>
            </a:r>
          </a:p>
          <a:p>
            <a:pPr marL="285750" marR="0" indent="-285750" defTabSz="914330" rtl="0" fontAlgn="auto" latinLnBrk="0" hangingPunct="0">
              <a:lnSpc>
                <a:spcPct val="100000"/>
              </a:lnSpc>
              <a:spcBef>
                <a:spcPts val="0"/>
              </a:spcBef>
              <a:spcAft>
                <a:spcPts val="0"/>
              </a:spcAft>
              <a:buClrTx/>
              <a:buSzTx/>
              <a:buFont typeface="Arial" panose="020B0604020202020204" pitchFamily="34" charset="0"/>
              <a:buChar char="•"/>
              <a:tabLst/>
            </a:pPr>
            <a:r>
              <a:rPr lang="en-GB" sz="1600" dirty="0">
                <a:solidFill>
                  <a:schemeClr val="tx1"/>
                </a:solidFill>
                <a:latin typeface="+mn-lt"/>
              </a:rPr>
              <a:t>animal health technicians</a:t>
            </a:r>
          </a:p>
          <a:p>
            <a:pPr marL="285750" marR="0" indent="-285750" defTabSz="914330" rtl="0" fontAlgn="auto" latinLnBrk="0" hangingPunct="0">
              <a:lnSpc>
                <a:spcPct val="100000"/>
              </a:lnSpc>
              <a:spcBef>
                <a:spcPts val="0"/>
              </a:spcBef>
              <a:spcAft>
                <a:spcPts val="0"/>
              </a:spcAft>
              <a:buClrTx/>
              <a:buSzTx/>
              <a:buFont typeface="Arial" panose="020B0604020202020204" pitchFamily="34" charset="0"/>
              <a:buChar char="•"/>
              <a:tabLst/>
            </a:pPr>
            <a:r>
              <a:rPr lang="en-GB" sz="1600" dirty="0">
                <a:solidFill>
                  <a:schemeClr val="tx1"/>
                </a:solidFill>
                <a:latin typeface="+mn-lt"/>
              </a:rPr>
              <a:t>CAHW</a:t>
            </a:r>
          </a:p>
        </p:txBody>
      </p:sp>
      <p:sp>
        <p:nvSpPr>
          <p:cNvPr id="8" name="Rectangle 7">
            <a:extLst>
              <a:ext uri="{FF2B5EF4-FFF2-40B4-BE49-F238E27FC236}">
                <a16:creationId xmlns:a16="http://schemas.microsoft.com/office/drawing/2014/main" id="{5B5DE0EB-C677-24C3-1D81-4156893C833D}"/>
              </a:ext>
            </a:extLst>
          </p:cNvPr>
          <p:cNvSpPr/>
          <p:nvPr/>
        </p:nvSpPr>
        <p:spPr>
          <a:xfrm>
            <a:off x="10199878" y="4285672"/>
            <a:ext cx="1800000" cy="1620000"/>
          </a:xfrm>
          <a:prstGeom prst="rect">
            <a:avLst/>
          </a:prstGeom>
          <a:no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330" rtl="0" fontAlgn="auto" latinLnBrk="0" hangingPunct="0">
              <a:lnSpc>
                <a:spcPct val="100000"/>
              </a:lnSpc>
              <a:spcBef>
                <a:spcPts val="0"/>
              </a:spcBef>
              <a:spcAft>
                <a:spcPts val="0"/>
              </a:spcAft>
              <a:buClrTx/>
              <a:buSzTx/>
              <a:buFontTx/>
              <a:buNone/>
              <a:tabLst/>
            </a:pPr>
            <a:r>
              <a:rPr lang="en-GB" sz="1600" b="1" dirty="0">
                <a:solidFill>
                  <a:schemeClr val="tx1"/>
                </a:solidFill>
                <a:latin typeface="+mn-lt"/>
              </a:rPr>
              <a:t>ENVIRONMENT</a:t>
            </a:r>
            <a:endParaRPr kumimoji="0" lang="en-GB" sz="1600" b="1" i="0" u="none" strike="noStrike" cap="none" spc="0" normalizeH="0" baseline="0" dirty="0">
              <a:ln>
                <a:noFill/>
              </a:ln>
              <a:solidFill>
                <a:schemeClr val="tx1"/>
              </a:solidFill>
              <a:effectLst/>
              <a:uFillTx/>
              <a:latin typeface="+mn-lt"/>
              <a:ea typeface="+mj-ea"/>
              <a:cs typeface="+mj-cs"/>
              <a:sym typeface="Helvetica"/>
            </a:endParaRPr>
          </a:p>
          <a:p>
            <a:pPr marL="285750" marR="0" indent="-285750" defTabSz="914330" rtl="0" fontAlgn="auto" latinLnBrk="0" hangingPunct="0">
              <a:lnSpc>
                <a:spcPct val="100000"/>
              </a:lnSpc>
              <a:spcBef>
                <a:spcPts val="0"/>
              </a:spcBef>
              <a:spcAft>
                <a:spcPts val="0"/>
              </a:spcAft>
              <a:buClrTx/>
              <a:buSzTx/>
              <a:buFont typeface="Arial" panose="020B0604020202020204" pitchFamily="34" charset="0"/>
              <a:buChar char="•"/>
              <a:tabLst/>
            </a:pPr>
            <a:r>
              <a:rPr lang="en-US" sz="1600" dirty="0">
                <a:solidFill>
                  <a:schemeClr val="tx1"/>
                </a:solidFill>
                <a:latin typeface="+mn-lt"/>
              </a:rPr>
              <a:t>NRM officers</a:t>
            </a:r>
          </a:p>
          <a:p>
            <a:pPr marL="285750" marR="0" indent="-285750" defTabSz="914330" rtl="0" fontAlgn="auto" latinLnBrk="0" hangingPunct="0">
              <a:lnSpc>
                <a:spcPct val="100000"/>
              </a:lnSpc>
              <a:spcBef>
                <a:spcPts val="0"/>
              </a:spcBef>
              <a:spcAft>
                <a:spcPts val="0"/>
              </a:spcAft>
              <a:buClrTx/>
              <a:buSzTx/>
              <a:buFont typeface="Arial" panose="020B0604020202020204" pitchFamily="34" charset="0"/>
              <a:buChar char="•"/>
              <a:tabLst/>
            </a:pPr>
            <a:r>
              <a:rPr lang="en-US" sz="1600" dirty="0">
                <a:solidFill>
                  <a:schemeClr val="tx1"/>
                </a:solidFill>
                <a:latin typeface="+mn-lt"/>
              </a:rPr>
              <a:t>environmental health officers</a:t>
            </a:r>
          </a:p>
          <a:p>
            <a:pPr marL="285750" marR="0" indent="-285750" defTabSz="914330" rtl="0" fontAlgn="auto" latinLnBrk="0" hangingPunct="0">
              <a:lnSpc>
                <a:spcPct val="100000"/>
              </a:lnSpc>
              <a:spcBef>
                <a:spcPts val="0"/>
              </a:spcBef>
              <a:spcAft>
                <a:spcPts val="0"/>
              </a:spcAft>
              <a:buClrTx/>
              <a:buSzTx/>
              <a:buFont typeface="Arial" panose="020B0604020202020204" pitchFamily="34" charset="0"/>
              <a:buChar char="•"/>
              <a:tabLst/>
            </a:pPr>
            <a:r>
              <a:rPr lang="en-US" sz="1600" dirty="0">
                <a:solidFill>
                  <a:schemeClr val="tx1"/>
                </a:solidFill>
                <a:latin typeface="+mn-lt"/>
              </a:rPr>
              <a:t>development agents</a:t>
            </a:r>
            <a:endParaRPr lang="en-GB" sz="1600" dirty="0">
              <a:solidFill>
                <a:schemeClr val="tx1"/>
              </a:solidFill>
              <a:latin typeface="+mn-lt"/>
            </a:endParaRPr>
          </a:p>
        </p:txBody>
      </p:sp>
      <p:sp>
        <p:nvSpPr>
          <p:cNvPr id="9" name="Rectangle: Rounded Corners 25">
            <a:extLst>
              <a:ext uri="{FF2B5EF4-FFF2-40B4-BE49-F238E27FC236}">
                <a16:creationId xmlns:a16="http://schemas.microsoft.com/office/drawing/2014/main" id="{A4E8618C-407C-1037-6347-91999AB1524E}"/>
              </a:ext>
            </a:extLst>
          </p:cNvPr>
          <p:cNvSpPr/>
          <p:nvPr/>
        </p:nvSpPr>
        <p:spPr>
          <a:xfrm>
            <a:off x="6365891" y="2776012"/>
            <a:ext cx="4933357" cy="830995"/>
          </a:xfrm>
          <a:prstGeom prst="roundRect">
            <a:avLst>
              <a:gd name="adj" fmla="val 0"/>
            </a:avLst>
          </a:prstGeom>
          <a:solidFill>
            <a:schemeClr val="tx2">
              <a:lumMod val="20000"/>
              <a:lumOff val="80000"/>
            </a:schemeClr>
          </a:solidFill>
          <a:ln w="12700" cap="flat">
            <a:solidFill>
              <a:schemeClr val="bg1">
                <a:lumMod val="50000"/>
              </a:schemeClr>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330" rtl="0" fontAlgn="auto" latinLnBrk="0" hangingPunct="0">
              <a:lnSpc>
                <a:spcPct val="100000"/>
              </a:lnSpc>
              <a:spcBef>
                <a:spcPts val="0"/>
              </a:spcBef>
              <a:spcAft>
                <a:spcPts val="0"/>
              </a:spcAft>
              <a:buClrTx/>
              <a:buSzTx/>
              <a:buFontTx/>
              <a:buNone/>
              <a:tabLst/>
            </a:pPr>
            <a:r>
              <a:rPr kumimoji="0" lang="en-GB" sz="1600" b="1" i="0" u="none" strike="noStrike" cap="none" spc="0" normalizeH="0" baseline="0" dirty="0">
                <a:ln>
                  <a:noFill/>
                </a:ln>
                <a:solidFill>
                  <a:srgbClr val="222222"/>
                </a:solidFill>
                <a:effectLst/>
                <a:uFillTx/>
                <a:latin typeface="+mn-lt"/>
                <a:ea typeface="+mj-ea"/>
                <a:cs typeface="+mj-cs"/>
                <a:sym typeface="Helvetica"/>
              </a:rPr>
              <a:t>MULTISECTORAL TEAM comprising:</a:t>
            </a:r>
          </a:p>
          <a:p>
            <a:pPr marL="1074738" marR="0" indent="-285750" defTabSz="91433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1600" b="0" i="0" u="none" strike="noStrike" cap="none" spc="0" normalizeH="0" baseline="0" dirty="0">
                <a:ln>
                  <a:noFill/>
                </a:ln>
                <a:solidFill>
                  <a:srgbClr val="222222"/>
                </a:solidFill>
                <a:effectLst/>
                <a:uFillTx/>
                <a:latin typeface="+mn-lt"/>
                <a:ea typeface="+mj-ea"/>
                <a:cs typeface="+mj-cs"/>
                <a:sym typeface="Helvetica"/>
              </a:rPr>
              <a:t>Fron</a:t>
            </a:r>
            <a:r>
              <a:rPr lang="en-GB" sz="1600" dirty="0">
                <a:latin typeface="+mn-lt"/>
              </a:rPr>
              <a:t>tline service providers (FSPs)</a:t>
            </a:r>
          </a:p>
          <a:p>
            <a:pPr marL="1074738" marR="0" indent="-285750" defTabSz="914330" rtl="0" fontAlgn="auto" latinLnBrk="0" hangingPunct="0">
              <a:lnSpc>
                <a:spcPct val="100000"/>
              </a:lnSpc>
              <a:spcBef>
                <a:spcPts val="0"/>
              </a:spcBef>
              <a:spcAft>
                <a:spcPts val="0"/>
              </a:spcAft>
              <a:buClrTx/>
              <a:buSzTx/>
              <a:buFont typeface="Arial" panose="020B0604020202020204" pitchFamily="34" charset="0"/>
              <a:buChar char="•"/>
              <a:tabLst/>
            </a:pPr>
            <a:r>
              <a:rPr lang="en-GB" sz="1600" dirty="0">
                <a:latin typeface="+mn-lt"/>
              </a:rPr>
              <a:t>Community-based actors</a:t>
            </a:r>
          </a:p>
        </p:txBody>
      </p:sp>
      <p:sp>
        <p:nvSpPr>
          <p:cNvPr id="10" name="Plus Sign 30">
            <a:extLst>
              <a:ext uri="{FF2B5EF4-FFF2-40B4-BE49-F238E27FC236}">
                <a16:creationId xmlns:a16="http://schemas.microsoft.com/office/drawing/2014/main" id="{290103EC-4A34-4346-5F8F-23FEB52339ED}"/>
              </a:ext>
            </a:extLst>
          </p:cNvPr>
          <p:cNvSpPr/>
          <p:nvPr/>
        </p:nvSpPr>
        <p:spPr>
          <a:xfrm>
            <a:off x="7520167" y="3932549"/>
            <a:ext cx="288000" cy="288000"/>
          </a:xfrm>
          <a:prstGeom prst="mathPlus">
            <a:avLst/>
          </a:prstGeom>
          <a:solidFill>
            <a:schemeClr val="tx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33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222222"/>
              </a:solidFill>
              <a:effectLst/>
              <a:uFillTx/>
              <a:latin typeface="+mj-lt"/>
              <a:ea typeface="+mj-ea"/>
              <a:cs typeface="+mj-cs"/>
              <a:sym typeface="Helvetica"/>
            </a:endParaRPr>
          </a:p>
        </p:txBody>
      </p:sp>
      <p:sp>
        <p:nvSpPr>
          <p:cNvPr id="11" name="Plus Sign 31">
            <a:extLst>
              <a:ext uri="{FF2B5EF4-FFF2-40B4-BE49-F238E27FC236}">
                <a16:creationId xmlns:a16="http://schemas.microsoft.com/office/drawing/2014/main" id="{AE87C0D3-D8F3-E21E-1C2F-7317DD35F852}"/>
              </a:ext>
            </a:extLst>
          </p:cNvPr>
          <p:cNvSpPr/>
          <p:nvPr/>
        </p:nvSpPr>
        <p:spPr>
          <a:xfrm>
            <a:off x="9851706" y="3932549"/>
            <a:ext cx="288000" cy="288000"/>
          </a:xfrm>
          <a:prstGeom prst="mathPlus">
            <a:avLst/>
          </a:prstGeom>
          <a:solidFill>
            <a:schemeClr val="tx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33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222222"/>
              </a:solidFill>
              <a:effectLst/>
              <a:uFillTx/>
              <a:latin typeface="+mj-lt"/>
              <a:ea typeface="+mj-ea"/>
              <a:cs typeface="+mj-cs"/>
              <a:sym typeface="Helvetica"/>
            </a:endParaRPr>
          </a:p>
        </p:txBody>
      </p:sp>
      <p:pic>
        <p:nvPicPr>
          <p:cNvPr id="12" name="Image" descr="Image">
            <a:extLst>
              <a:ext uri="{FF2B5EF4-FFF2-40B4-BE49-F238E27FC236}">
                <a16:creationId xmlns:a16="http://schemas.microsoft.com/office/drawing/2014/main" id="{7A4E7CEF-D883-B817-2044-26A82ECE576C}"/>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r="81893" b="52196"/>
          <a:stretch/>
        </p:blipFill>
        <p:spPr>
          <a:xfrm>
            <a:off x="6365891" y="3745950"/>
            <a:ext cx="560447" cy="540000"/>
          </a:xfrm>
          <a:prstGeom prst="rect">
            <a:avLst/>
          </a:prstGeom>
          <a:ln w="12700">
            <a:miter lim="400000"/>
          </a:ln>
        </p:spPr>
      </p:pic>
      <p:pic>
        <p:nvPicPr>
          <p:cNvPr id="13" name="Image" descr="Image">
            <a:extLst>
              <a:ext uri="{FF2B5EF4-FFF2-40B4-BE49-F238E27FC236}">
                <a16:creationId xmlns:a16="http://schemas.microsoft.com/office/drawing/2014/main" id="{28466976-1A53-C6BC-92DB-4D5119CED65A}"/>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19286" t="-376" r="63452" b="52764"/>
          <a:stretch/>
        </p:blipFill>
        <p:spPr>
          <a:xfrm>
            <a:off x="10762779" y="3745950"/>
            <a:ext cx="536469" cy="540000"/>
          </a:xfrm>
          <a:prstGeom prst="rect">
            <a:avLst/>
          </a:prstGeom>
          <a:ln w="12700">
            <a:miter lim="400000"/>
          </a:ln>
        </p:spPr>
      </p:pic>
      <p:pic>
        <p:nvPicPr>
          <p:cNvPr id="14" name="Image" descr="Image">
            <a:extLst>
              <a:ext uri="{FF2B5EF4-FFF2-40B4-BE49-F238E27FC236}">
                <a16:creationId xmlns:a16="http://schemas.microsoft.com/office/drawing/2014/main" id="{A1DB4607-7239-0919-E6B6-29F0ACD00F1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50833" r="81747" b="1"/>
          <a:stretch/>
        </p:blipFill>
        <p:spPr>
          <a:xfrm>
            <a:off x="8557216" y="3745950"/>
            <a:ext cx="549311" cy="540000"/>
          </a:xfrm>
          <a:prstGeom prst="rect">
            <a:avLst/>
          </a:prstGeom>
          <a:ln w="12700">
            <a:miter lim="400000"/>
          </a:ln>
        </p:spPr>
      </p:pic>
      <p:pic>
        <p:nvPicPr>
          <p:cNvPr id="16" name="Graphic 15" descr="Presentation with checklist with solid fill">
            <a:extLst>
              <a:ext uri="{FF2B5EF4-FFF2-40B4-BE49-F238E27FC236}">
                <a16:creationId xmlns:a16="http://schemas.microsoft.com/office/drawing/2014/main" id="{C1F2E041-1E17-6D56-70EA-32AA90B2401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0351358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p:txBody>
          <a:bodyPr>
            <a:normAutofit/>
          </a:bodyPr>
          <a:lstStyle/>
          <a:p>
            <a:r>
              <a:rPr lang="en-US" sz="3600" b="1" dirty="0">
                <a:solidFill>
                  <a:srgbClr val="639C8C"/>
                </a:solidFill>
                <a:latin typeface="Calibri" panose="020F0502020204030204" pitchFamily="34" charset="0"/>
                <a:ea typeface="Verdana" panose="020B0604030504040204" pitchFamily="34" charset="0"/>
                <a:cs typeface="Calibri" panose="020F0502020204030204" pitchFamily="34" charset="0"/>
              </a:rPr>
              <a:t>Participant expectations</a:t>
            </a:r>
            <a:endParaRPr lang="en-GB" sz="3600" dirty="0">
              <a:solidFill>
                <a:srgbClr val="639C8C"/>
              </a:solidFill>
              <a:latin typeface="Calibri" panose="020F0502020204030204" pitchFamily="34" charset="0"/>
              <a:ea typeface="Verdana" panose="020B0604030504040204" pitchFamily="34" charset="0"/>
              <a:cs typeface="Calibri" panose="020F0502020204030204" pitchFamily="34" charset="0"/>
            </a:endParaRPr>
          </a:p>
        </p:txBody>
      </p:sp>
      <p:sp>
        <p:nvSpPr>
          <p:cNvPr id="9" name="Content Placeholder 8">
            <a:extLst>
              <a:ext uri="{FF2B5EF4-FFF2-40B4-BE49-F238E27FC236}">
                <a16:creationId xmlns:a16="http://schemas.microsoft.com/office/drawing/2014/main" id="{6C00F822-1752-A231-AC57-8AFA8C8B2439}"/>
              </a:ext>
            </a:extLst>
          </p:cNvPr>
          <p:cNvSpPr>
            <a:spLocks noGrp="1"/>
          </p:cNvSpPr>
          <p:nvPr>
            <p:ph idx="1"/>
          </p:nvPr>
        </p:nvSpPr>
        <p:spPr/>
        <p:txBody>
          <a:bodyPr/>
          <a:lstStyle/>
          <a:p>
            <a:pPr marL="0" indent="0">
              <a:buNone/>
            </a:pPr>
            <a:r>
              <a:rPr lang="en-US" b="1" dirty="0"/>
              <a:t>Expectations and intention to apply the learning  </a:t>
            </a:r>
          </a:p>
          <a:p>
            <a:r>
              <a:rPr lang="en-US" dirty="0"/>
              <a:t>Individually, write down 2-3 expectations for the training and 1 intention to apply the learning  </a:t>
            </a:r>
          </a:p>
          <a:p>
            <a:r>
              <a:rPr lang="en-US" dirty="0"/>
              <a:t>At your table, discuss and agree on 2 expectations for the training and intention to apply the learning </a:t>
            </a:r>
          </a:p>
          <a:p>
            <a:r>
              <a:rPr lang="en-US" dirty="0"/>
              <a:t>In plenary, share your expectations and application intention</a:t>
            </a:r>
          </a:p>
          <a:p>
            <a:pPr marL="0" indent="0">
              <a:buNone/>
            </a:pPr>
            <a:endParaRPr lang="en-ET" dirty="0"/>
          </a:p>
        </p:txBody>
      </p:sp>
      <p:sp>
        <p:nvSpPr>
          <p:cNvPr id="3" name="TextBox 2">
            <a:extLst>
              <a:ext uri="{FF2B5EF4-FFF2-40B4-BE49-F238E27FC236}">
                <a16:creationId xmlns:a16="http://schemas.microsoft.com/office/drawing/2014/main" id="{66D1EA78-F49F-5843-8C01-A50F0E44BB5D}"/>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10 minutes</a:t>
            </a:r>
          </a:p>
        </p:txBody>
      </p:sp>
      <p:pic>
        <p:nvPicPr>
          <p:cNvPr id="4" name="Graphic 3" descr="Stopwatch with solid fill">
            <a:extLst>
              <a:ext uri="{FF2B5EF4-FFF2-40B4-BE49-F238E27FC236}">
                <a16:creationId xmlns:a16="http://schemas.microsoft.com/office/drawing/2014/main" id="{D8A43E9A-04CA-99D3-8473-B5B6DCF9846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25400990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36C25A-4918-3346-63C3-850011A96A45}"/>
              </a:ext>
            </a:extLst>
          </p:cNvPr>
          <p:cNvSpPr>
            <a:spLocks noGrp="1"/>
          </p:cNvSpPr>
          <p:nvPr>
            <p:ph type="title"/>
          </p:nvPr>
        </p:nvSpPr>
        <p:spPr/>
        <p:txBody>
          <a:bodyPr/>
          <a:lstStyle/>
          <a:p>
            <a:r>
              <a:rPr lang="en-US" dirty="0"/>
              <a:t>Summary of main learning points </a:t>
            </a:r>
            <a:endParaRPr lang="en-ET" dirty="0"/>
          </a:p>
        </p:txBody>
      </p:sp>
      <p:sp>
        <p:nvSpPr>
          <p:cNvPr id="3" name="Content Placeholder 2">
            <a:extLst>
              <a:ext uri="{FF2B5EF4-FFF2-40B4-BE49-F238E27FC236}">
                <a16:creationId xmlns:a16="http://schemas.microsoft.com/office/drawing/2014/main" id="{2F798263-A575-4A1A-EBBD-187E0D6CDA7A}"/>
              </a:ext>
            </a:extLst>
          </p:cNvPr>
          <p:cNvSpPr>
            <a:spLocks noGrp="1"/>
          </p:cNvSpPr>
          <p:nvPr>
            <p:ph idx="1"/>
          </p:nvPr>
        </p:nvSpPr>
        <p:spPr/>
        <p:txBody>
          <a:bodyPr>
            <a:normAutofit/>
          </a:bodyPr>
          <a:lstStyle/>
          <a:p>
            <a:pPr marL="342900" lvl="0" indent="-342900">
              <a:lnSpc>
                <a:spcPct val="115000"/>
              </a:lnSpc>
              <a:buFont typeface="Symbol" pitchFamily="2" charset="2"/>
              <a:buChar char=""/>
            </a:pPr>
            <a:r>
              <a:rPr lang="en-US" sz="2400" dirty="0">
                <a:effectLst/>
                <a:latin typeface="Calibri" panose="020F0502020204030204" pitchFamily="34" charset="0"/>
                <a:ea typeface="Arial" panose="020B0604020202020204" pitchFamily="34" charset="0"/>
                <a:cs typeface="Calibri" panose="020F0502020204030204" pitchFamily="34" charset="0"/>
              </a:rPr>
              <a:t>OHU aims to improve the availability, accessibility, affordability, adequacy, and acceptability of essential health services among pastoralist communities</a:t>
            </a:r>
            <a:endParaRPr lang="en-ET" sz="2400" dirty="0">
              <a:effectLst/>
              <a:latin typeface="Calibri" panose="020F0502020204030204" pitchFamily="34" charset="0"/>
              <a:ea typeface="Arial" panose="020B0604020202020204" pitchFamily="34" charset="0"/>
              <a:cs typeface="Calibri" panose="020F0502020204030204" pitchFamily="34" charset="0"/>
            </a:endParaRPr>
          </a:p>
          <a:p>
            <a:pPr marL="342900" lvl="0" indent="-342900">
              <a:lnSpc>
                <a:spcPct val="115000"/>
              </a:lnSpc>
              <a:buFont typeface="Symbol" pitchFamily="2" charset="2"/>
              <a:buChar char=""/>
            </a:pPr>
            <a:r>
              <a:rPr lang="en-US" sz="2400" dirty="0">
                <a:effectLst/>
                <a:latin typeface="Calibri" panose="020F0502020204030204" pitchFamily="34" charset="0"/>
                <a:ea typeface="Arial" panose="020B0604020202020204" pitchFamily="34" charset="0"/>
                <a:cs typeface="Calibri" panose="020F0502020204030204" pitchFamily="34" charset="0"/>
              </a:rPr>
              <a:t>SOP guides the setting-up and regularly recurring operations of the OHUs</a:t>
            </a:r>
            <a:endParaRPr lang="en-ET" sz="2400" dirty="0">
              <a:effectLst/>
              <a:latin typeface="Calibri" panose="020F0502020204030204" pitchFamily="34" charset="0"/>
              <a:ea typeface="Arial" panose="020B0604020202020204" pitchFamily="34" charset="0"/>
              <a:cs typeface="Calibri" panose="020F0502020204030204" pitchFamily="34" charset="0"/>
            </a:endParaRPr>
          </a:p>
          <a:p>
            <a:pPr marL="342900" lvl="0" indent="-342900">
              <a:lnSpc>
                <a:spcPct val="115000"/>
              </a:lnSpc>
              <a:buFont typeface="Symbol" pitchFamily="2" charset="2"/>
              <a:buChar char=""/>
            </a:pPr>
            <a:r>
              <a:rPr lang="en-US" sz="2400" dirty="0">
                <a:effectLst/>
                <a:latin typeface="Calibri" panose="020F0502020204030204" pitchFamily="34" charset="0"/>
                <a:ea typeface="Arial" panose="020B0604020202020204" pitchFamily="34" charset="0"/>
                <a:cs typeface="Calibri" panose="020F0502020204030204" pitchFamily="34" charset="0"/>
              </a:rPr>
              <a:t>SOP ensures that OHU services and operations are carried out correctly (quality and efficiency) and in the same manner (consistency) across different project countries and sites </a:t>
            </a:r>
            <a:endParaRPr lang="en-ET" sz="2400" dirty="0">
              <a:effectLst/>
              <a:latin typeface="Calibri" panose="020F0502020204030204" pitchFamily="34" charset="0"/>
              <a:ea typeface="Arial" panose="020B0604020202020204" pitchFamily="34" charset="0"/>
              <a:cs typeface="Calibri" panose="020F0502020204030204" pitchFamily="34" charset="0"/>
            </a:endParaRPr>
          </a:p>
          <a:p>
            <a:pPr marL="342900" lvl="0" indent="-342900" algn="just">
              <a:lnSpc>
                <a:spcPct val="115000"/>
              </a:lnSpc>
              <a:buFont typeface="Symbol" pitchFamily="2" charset="2"/>
              <a:buChar char=""/>
            </a:pPr>
            <a:r>
              <a:rPr lang="en-US" sz="2400" dirty="0">
                <a:effectLst/>
                <a:latin typeface="Calibri" panose="020F0502020204030204" pitchFamily="34" charset="0"/>
                <a:ea typeface="Arial" panose="020B0604020202020204" pitchFamily="34" charset="0"/>
                <a:cs typeface="Calibri" panose="020F0502020204030204" pitchFamily="34" charset="0"/>
              </a:rPr>
              <a:t>SOP makes use of key concepts and terminologies that are essential to understand and apply consistently</a:t>
            </a:r>
            <a:endParaRPr lang="en-US" sz="3600" dirty="0">
              <a:latin typeface="Calibri" panose="020F0502020204030204" pitchFamily="34" charset="0"/>
              <a:cs typeface="Calibri" panose="020F0502020204030204" pitchFamily="34" charset="0"/>
            </a:endParaRPr>
          </a:p>
          <a:p>
            <a:endParaRPr lang="en-ET" sz="3600" dirty="0">
              <a:latin typeface="Calibri" panose="020F0502020204030204" pitchFamily="34" charset="0"/>
              <a:cs typeface="Calibri" panose="020F0502020204030204" pitchFamily="34" charset="0"/>
            </a:endParaRPr>
          </a:p>
        </p:txBody>
      </p:sp>
      <p:pic>
        <p:nvPicPr>
          <p:cNvPr id="5" name="Graphic 4" descr="Presentation with checklist with solid fill">
            <a:extLst>
              <a:ext uri="{FF2B5EF4-FFF2-40B4-BE49-F238E27FC236}">
                <a16:creationId xmlns:a16="http://schemas.microsoft.com/office/drawing/2014/main" id="{8888DDA5-F8DF-1BAE-7DD6-6BA724A1BAD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8728488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155C5-8C58-144B-7DD8-D44228C47FB3}"/>
              </a:ext>
            </a:extLst>
          </p:cNvPr>
          <p:cNvSpPr>
            <a:spLocks noGrp="1"/>
          </p:cNvSpPr>
          <p:nvPr>
            <p:ph type="ctrTitle"/>
          </p:nvPr>
        </p:nvSpPr>
        <p:spPr>
          <a:xfrm>
            <a:off x="1524000" y="1122362"/>
            <a:ext cx="9144000" cy="3414913"/>
          </a:xfrm>
        </p:spPr>
        <p:txBody>
          <a:bodyPr anchor="ctr">
            <a:normAutofit/>
          </a:bodyPr>
          <a:lstStyle/>
          <a:p>
            <a:r>
              <a:rPr lang="en-GB" sz="4800" dirty="0"/>
              <a:t>MSIP and OHTF in depth; </a:t>
            </a:r>
            <a:r>
              <a:rPr lang="en-GB" sz="4800"/>
              <a:t>OHU services, </a:t>
            </a:r>
            <a:r>
              <a:rPr lang="en-GB" sz="4800" dirty="0"/>
              <a:t>procurement </a:t>
            </a:r>
            <a:r>
              <a:rPr lang="en-GB" sz="4800"/>
              <a:t>and financing; </a:t>
            </a:r>
            <a:r>
              <a:rPr lang="en-GB" sz="4800" dirty="0"/>
              <a:t>and other elements </a:t>
            </a:r>
          </a:p>
        </p:txBody>
      </p:sp>
      <p:sp>
        <p:nvSpPr>
          <p:cNvPr id="4" name="Title 1">
            <a:extLst>
              <a:ext uri="{FF2B5EF4-FFF2-40B4-BE49-F238E27FC236}">
                <a16:creationId xmlns:a16="http://schemas.microsoft.com/office/drawing/2014/main" id="{215F2E87-D39D-78CC-9B34-95FDC44A24EF}"/>
              </a:ext>
            </a:extLst>
          </p:cNvPr>
          <p:cNvSpPr txBox="1">
            <a:spLocks/>
          </p:cNvSpPr>
          <p:nvPr/>
        </p:nvSpPr>
        <p:spPr>
          <a:xfrm>
            <a:off x="1191490" y="263237"/>
            <a:ext cx="10162309" cy="651164"/>
          </a:xfrm>
          <a:prstGeom prst="rect">
            <a:avLst/>
          </a:prstGeom>
        </p:spPr>
        <p:txBody>
          <a:bodyPr vert="horz" lIns="91440" tIns="45720" rIns="91440" bIns="45720" rtlCol="0" anchor="b">
            <a:normAutofit fontScale="77500" lnSpcReduction="20000"/>
          </a:bodyPr>
          <a:lstStyle>
            <a:lvl1pPr algn="ctr" defTabSz="914400" rtl="0" eaLnBrk="1" latinLnBrk="0" hangingPunct="1">
              <a:lnSpc>
                <a:spcPct val="90000"/>
              </a:lnSpc>
              <a:spcBef>
                <a:spcPct val="0"/>
              </a:spcBef>
              <a:buNone/>
              <a:defRPr sz="6000" b="1" kern="1200">
                <a:solidFill>
                  <a:srgbClr val="639C8C"/>
                </a:solidFill>
                <a:latin typeface="+mn-lt"/>
                <a:ea typeface="+mj-ea"/>
                <a:cs typeface="+mj-cs"/>
              </a:defRPr>
            </a:lvl1pPr>
          </a:lstStyle>
          <a:p>
            <a:pPr algn="l"/>
            <a:r>
              <a:rPr lang="en-GB" dirty="0"/>
              <a:t>Tomorrow:</a:t>
            </a:r>
          </a:p>
        </p:txBody>
      </p:sp>
    </p:spTree>
    <p:extLst>
      <p:ext uri="{BB962C8B-B14F-4D97-AF65-F5344CB8AC3E}">
        <p14:creationId xmlns:p14="http://schemas.microsoft.com/office/powerpoint/2010/main" val="17283145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p:txBody>
          <a:bodyPr>
            <a:normAutofit/>
          </a:bodyPr>
          <a:lstStyle/>
          <a:p>
            <a:r>
              <a:rPr lang="en-US" sz="3600" b="1" dirty="0">
                <a:solidFill>
                  <a:srgbClr val="639C8C"/>
                </a:solidFill>
                <a:latin typeface="Calibri" panose="020F0502020204030204" pitchFamily="34" charset="0"/>
                <a:ea typeface="Verdana" panose="020B0604030504040204" pitchFamily="34" charset="0"/>
                <a:cs typeface="Calibri" panose="020F0502020204030204" pitchFamily="34" charset="0"/>
              </a:rPr>
              <a:t>Intended learning outcomes </a:t>
            </a:r>
            <a:endParaRPr lang="en-GB" sz="3600" dirty="0">
              <a:solidFill>
                <a:srgbClr val="639C8C"/>
              </a:solidFill>
              <a:latin typeface="Calibri" panose="020F0502020204030204" pitchFamily="34" charset="0"/>
              <a:ea typeface="Verdana" panose="020B0604030504040204" pitchFamily="34" charset="0"/>
              <a:cs typeface="Calibri" panose="020F0502020204030204" pitchFamily="34" charset="0"/>
            </a:endParaRPr>
          </a:p>
        </p:txBody>
      </p:sp>
      <p:sp>
        <p:nvSpPr>
          <p:cNvPr id="4" name="Content Placeholder 3">
            <a:extLst>
              <a:ext uri="{FF2B5EF4-FFF2-40B4-BE49-F238E27FC236}">
                <a16:creationId xmlns:a16="http://schemas.microsoft.com/office/drawing/2014/main" id="{9998FD0B-830E-6FAB-03A8-0A2B8CB9E3FA}"/>
              </a:ext>
            </a:extLst>
          </p:cNvPr>
          <p:cNvSpPr>
            <a:spLocks noGrp="1"/>
          </p:cNvSpPr>
          <p:nvPr>
            <p:ph idx="1"/>
          </p:nvPr>
        </p:nvSpPr>
        <p:spPr/>
        <p:txBody>
          <a:bodyPr>
            <a:noAutofit/>
          </a:bodyPr>
          <a:lstStyle/>
          <a:p>
            <a:pPr marL="0" indent="0">
              <a:buNone/>
            </a:pPr>
            <a:r>
              <a:rPr lang="en-US" dirty="0">
                <a:latin typeface="Calibri" panose="020F0502020204030204" pitchFamily="34" charset="0"/>
                <a:cs typeface="Calibri" panose="020F0502020204030204" pitchFamily="34" charset="0"/>
              </a:rPr>
              <a:t>By the end of this training, you will be able to: </a:t>
            </a:r>
          </a:p>
          <a:p>
            <a:r>
              <a:rPr lang="en-US" dirty="0">
                <a:latin typeface="Calibri" panose="020F0502020204030204" pitchFamily="34" charset="0"/>
                <a:ea typeface="Verdana" panose="020B0604030504040204" pitchFamily="34" charset="0"/>
                <a:cs typeface="Calibri" panose="020F0502020204030204" pitchFamily="34" charset="0"/>
              </a:rPr>
              <a:t>guide the set up and running of community-designed OHUs and associated interventions; and</a:t>
            </a:r>
          </a:p>
          <a:p>
            <a:r>
              <a:rPr lang="en-US" dirty="0">
                <a:latin typeface="Calibri" panose="020F0502020204030204" pitchFamily="34" charset="0"/>
                <a:ea typeface="Verdana" panose="020B0604030504040204" pitchFamily="34" charset="0"/>
                <a:cs typeface="Calibri" panose="020F0502020204030204" pitchFamily="34" charset="0"/>
              </a:rPr>
              <a:t>ensure that services and operations are carried out effectively (quality and efficiency), in the same manner (consistency) and sustainably across different sites where HEAL is active</a:t>
            </a:r>
          </a:p>
          <a:p>
            <a:endParaRPr lang="en-US" dirty="0">
              <a:latin typeface="Calibri" panose="020F0502020204030204" pitchFamily="34" charset="0"/>
              <a:ea typeface="Verdana" panose="020B0604030504040204" pitchFamily="34" charset="0"/>
              <a:cs typeface="Calibri" panose="020F0502020204030204" pitchFamily="34" charset="0"/>
            </a:endParaRPr>
          </a:p>
        </p:txBody>
      </p:sp>
      <p:pic>
        <p:nvPicPr>
          <p:cNvPr id="9" name="Graphic 8" descr="Presentation with checklist with solid fill">
            <a:extLst>
              <a:ext uri="{FF2B5EF4-FFF2-40B4-BE49-F238E27FC236}">
                <a16:creationId xmlns:a16="http://schemas.microsoft.com/office/drawing/2014/main" id="{F6F51844-6E97-02E6-442B-FE505A05454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4555803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p:txBody>
          <a:bodyPr>
            <a:normAutofit/>
          </a:bodyPr>
          <a:lstStyle/>
          <a:p>
            <a:r>
              <a:rPr lang="en-US" sz="3600" b="1" dirty="0">
                <a:solidFill>
                  <a:srgbClr val="639C8C"/>
                </a:solidFill>
                <a:latin typeface="Calibri" panose="020F0502020204030204" pitchFamily="34" charset="0"/>
                <a:ea typeface="Verdana" panose="020B0604030504040204" pitchFamily="34" charset="0"/>
                <a:cs typeface="Calibri" panose="020F0502020204030204" pitchFamily="34" charset="0"/>
              </a:rPr>
              <a:t>Training content </a:t>
            </a:r>
            <a:endParaRPr lang="en-GB" sz="3600" dirty="0">
              <a:solidFill>
                <a:srgbClr val="639C8C"/>
              </a:solidFill>
              <a:latin typeface="Calibri" panose="020F0502020204030204" pitchFamily="34" charset="0"/>
              <a:ea typeface="Verdana" panose="020B0604030504040204" pitchFamily="34" charset="0"/>
              <a:cs typeface="Calibri" panose="020F0502020204030204" pitchFamily="34" charset="0"/>
            </a:endParaRPr>
          </a:p>
        </p:txBody>
      </p:sp>
      <p:sp>
        <p:nvSpPr>
          <p:cNvPr id="6" name="Content Placeholder 5">
            <a:extLst>
              <a:ext uri="{FF2B5EF4-FFF2-40B4-BE49-F238E27FC236}">
                <a16:creationId xmlns:a16="http://schemas.microsoft.com/office/drawing/2014/main" id="{0246EE98-03AA-B14B-94CD-C66850EF9D09}"/>
              </a:ext>
            </a:extLst>
          </p:cNvPr>
          <p:cNvSpPr>
            <a:spLocks noGrp="1"/>
          </p:cNvSpPr>
          <p:nvPr>
            <p:ph idx="1"/>
          </p:nvPr>
        </p:nvSpPr>
        <p:spPr/>
        <p:txBody>
          <a:bodyPr>
            <a:normAutofit/>
          </a:bodyPr>
          <a:lstStyle/>
          <a:p>
            <a:pPr marL="0" marR="0" lvl="0" indent="0">
              <a:lnSpc>
                <a:spcPct val="100000"/>
              </a:lnSpc>
              <a:buNone/>
            </a:pPr>
            <a:r>
              <a:rPr lang="en-US" sz="2800" dirty="0">
                <a:latin typeface="Calibri" panose="020F0502020204030204" pitchFamily="34" charset="0"/>
                <a:ea typeface="Verdana" panose="020B0604030504040204" pitchFamily="34" charset="0"/>
                <a:cs typeface="Calibri" panose="020F0502020204030204" pitchFamily="34" charset="0"/>
              </a:rPr>
              <a:t>Over the next 2 days we will cover:</a:t>
            </a:r>
          </a:p>
          <a:p>
            <a:pPr marR="0" lvl="0">
              <a:lnSpc>
                <a:spcPct val="100000"/>
              </a:lnSpc>
            </a:pPr>
            <a:r>
              <a:rPr lang="en-US" sz="2800" dirty="0">
                <a:latin typeface="Calibri" panose="020F0502020204030204" pitchFamily="34" charset="0"/>
                <a:ea typeface="Verdana" panose="020B0604030504040204" pitchFamily="34" charset="0"/>
                <a:cs typeface="Calibri" panose="020F0502020204030204" pitchFamily="34" charset="0"/>
              </a:rPr>
              <a:t>Overview of HEAL</a:t>
            </a:r>
          </a:p>
          <a:p>
            <a:pPr marR="0" lvl="0">
              <a:lnSpc>
                <a:spcPct val="100000"/>
              </a:lnSpc>
            </a:pPr>
            <a:r>
              <a:rPr lang="en-US" sz="2800" dirty="0">
                <a:latin typeface="Calibri" panose="020F0502020204030204" pitchFamily="34" charset="0"/>
                <a:ea typeface="Verdana" panose="020B0604030504040204" pitchFamily="34" charset="0"/>
                <a:cs typeface="Calibri" panose="020F0502020204030204" pitchFamily="34" charset="0"/>
              </a:rPr>
              <a:t>Key concepts and definitions in the SOP</a:t>
            </a:r>
          </a:p>
          <a:p>
            <a:pPr marR="0" lvl="0">
              <a:lnSpc>
                <a:spcPct val="100000"/>
              </a:lnSpc>
            </a:pPr>
            <a:r>
              <a:rPr lang="en-US" sz="2800" dirty="0">
                <a:latin typeface="Calibri" panose="020F0502020204030204" pitchFamily="34" charset="0"/>
                <a:ea typeface="Verdana" panose="020B0604030504040204" pitchFamily="34" charset="0"/>
                <a:cs typeface="Calibri" panose="020F0502020204030204" pitchFamily="34" charset="0"/>
              </a:rPr>
              <a:t>Core interventions (OHU, MSIP, OHTF)</a:t>
            </a:r>
          </a:p>
          <a:p>
            <a:pPr marR="0" lvl="0">
              <a:lnSpc>
                <a:spcPct val="100000"/>
              </a:lnSpc>
            </a:pPr>
            <a:r>
              <a:rPr lang="en-US" sz="2800" dirty="0">
                <a:latin typeface="Calibri" panose="020F0502020204030204" pitchFamily="34" charset="0"/>
                <a:ea typeface="Verdana" panose="020B0604030504040204" pitchFamily="34" charset="0"/>
                <a:cs typeface="Calibri" panose="020F0502020204030204" pitchFamily="34" charset="0"/>
              </a:rPr>
              <a:t>OHU services</a:t>
            </a:r>
          </a:p>
          <a:p>
            <a:pPr marR="0" lvl="0">
              <a:lnSpc>
                <a:spcPct val="100000"/>
              </a:lnSpc>
            </a:pPr>
            <a:r>
              <a:rPr lang="en-US" sz="2800" dirty="0">
                <a:latin typeface="Calibri" panose="020F0502020204030204" pitchFamily="34" charset="0"/>
                <a:ea typeface="Verdana" panose="020B0604030504040204" pitchFamily="34" charset="0"/>
                <a:cs typeface="Calibri" panose="020F0502020204030204" pitchFamily="34" charset="0"/>
              </a:rPr>
              <a:t>Procurement and financing</a:t>
            </a:r>
          </a:p>
          <a:p>
            <a:pPr marR="0" lvl="0">
              <a:lnSpc>
                <a:spcPct val="100000"/>
              </a:lnSpc>
            </a:pPr>
            <a:r>
              <a:rPr lang="en-US" sz="2800" dirty="0">
                <a:latin typeface="Calibri" panose="020F0502020204030204" pitchFamily="34" charset="0"/>
                <a:ea typeface="Verdana" panose="020B0604030504040204" pitchFamily="34" charset="0"/>
                <a:cs typeface="Calibri" panose="020F0502020204030204" pitchFamily="34" charset="0"/>
              </a:rPr>
              <a:t>Other elements (CBON, CRHW)</a:t>
            </a:r>
          </a:p>
          <a:p>
            <a:pPr>
              <a:lnSpc>
                <a:spcPct val="100000"/>
              </a:lnSpc>
            </a:pPr>
            <a:endParaRPr lang="en-ET" dirty="0">
              <a:latin typeface="Calibri" panose="020F0502020204030204" pitchFamily="34" charset="0"/>
              <a:cs typeface="Calibri" panose="020F0502020204030204" pitchFamily="34" charset="0"/>
            </a:endParaRPr>
          </a:p>
        </p:txBody>
      </p:sp>
      <p:pic>
        <p:nvPicPr>
          <p:cNvPr id="3" name="Graphic 2" descr="Presentation with checklist with solid fill">
            <a:extLst>
              <a:ext uri="{FF2B5EF4-FFF2-40B4-BE49-F238E27FC236}">
                <a16:creationId xmlns:a16="http://schemas.microsoft.com/office/drawing/2014/main" id="{24D78ABA-A863-3237-1135-38040105953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817411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849EC-901C-B723-C040-B3931A21BAE3}"/>
              </a:ext>
            </a:extLst>
          </p:cNvPr>
          <p:cNvSpPr>
            <a:spLocks noGrp="1"/>
          </p:cNvSpPr>
          <p:nvPr>
            <p:ph type="title"/>
          </p:nvPr>
        </p:nvSpPr>
        <p:spPr/>
        <p:txBody>
          <a:bodyPr/>
          <a:lstStyle/>
          <a:p>
            <a:r>
              <a:rPr lang="en-ET" dirty="0"/>
              <a:t>Day 3: Optional field visit</a:t>
            </a:r>
          </a:p>
        </p:txBody>
      </p:sp>
      <p:sp>
        <p:nvSpPr>
          <p:cNvPr id="3" name="Content Placeholder 2">
            <a:extLst>
              <a:ext uri="{FF2B5EF4-FFF2-40B4-BE49-F238E27FC236}">
                <a16:creationId xmlns:a16="http://schemas.microsoft.com/office/drawing/2014/main" id="{4F831EB1-D716-BA73-35EA-EB2063A54C5E}"/>
              </a:ext>
            </a:extLst>
          </p:cNvPr>
          <p:cNvSpPr>
            <a:spLocks noGrp="1"/>
          </p:cNvSpPr>
          <p:nvPr>
            <p:ph idx="1"/>
          </p:nvPr>
        </p:nvSpPr>
        <p:spPr>
          <a:xfrm>
            <a:off x="1537854" y="1149927"/>
            <a:ext cx="9543553" cy="5027036"/>
          </a:xfrm>
        </p:spPr>
        <p:txBody>
          <a:bodyPr/>
          <a:lstStyle/>
          <a:p>
            <a:r>
              <a:rPr lang="en-US" dirty="0"/>
              <a:t>Witness how the OHU is running at the community level</a:t>
            </a:r>
            <a:endParaRPr lang="en-ET" dirty="0"/>
          </a:p>
        </p:txBody>
      </p:sp>
      <p:pic>
        <p:nvPicPr>
          <p:cNvPr id="4" name="Graphic 3" descr="Presentation with checklist with solid fill">
            <a:extLst>
              <a:ext uri="{FF2B5EF4-FFF2-40B4-BE49-F238E27FC236}">
                <a16:creationId xmlns:a16="http://schemas.microsoft.com/office/drawing/2014/main" id="{714F548D-A1AD-83A9-8344-2C9EA2EAD00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pic>
        <p:nvPicPr>
          <p:cNvPr id="7" name="Picture 6" descr="A group of people standing under a tree&#10;&#10;Description automatically generated">
            <a:extLst>
              <a:ext uri="{FF2B5EF4-FFF2-40B4-BE49-F238E27FC236}">
                <a16:creationId xmlns:a16="http://schemas.microsoft.com/office/drawing/2014/main" id="{C1AC712B-BD88-30D7-E8A4-9408232358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8565" y="2160648"/>
            <a:ext cx="7772400" cy="3947336"/>
          </a:xfrm>
          <a:prstGeom prst="rect">
            <a:avLst/>
          </a:prstGeom>
        </p:spPr>
      </p:pic>
      <p:pic>
        <p:nvPicPr>
          <p:cNvPr id="8" name="Picture 7" descr="A person and person petting a goat&#10;&#10;Description automatically generated">
            <a:extLst>
              <a:ext uri="{FF2B5EF4-FFF2-40B4-BE49-F238E27FC236}">
                <a16:creationId xmlns:a16="http://schemas.microsoft.com/office/drawing/2014/main" id="{CCADF312-292D-CD64-EE37-E53F4577C5D4}"/>
              </a:ext>
            </a:extLst>
          </p:cNvPr>
          <p:cNvPicPr>
            <a:picLocks noChangeAspect="1"/>
          </p:cNvPicPr>
          <p:nvPr/>
        </p:nvPicPr>
        <p:blipFill rotWithShape="1">
          <a:blip r:embed="rId5">
            <a:extLst>
              <a:ext uri="{28A0092B-C50C-407E-A947-70E740481C1C}">
                <a14:useLocalDpi xmlns:a14="http://schemas.microsoft.com/office/drawing/2010/main" val="0"/>
              </a:ext>
            </a:extLst>
          </a:blip>
          <a:srcRect l="16110"/>
          <a:stretch/>
        </p:blipFill>
        <p:spPr>
          <a:xfrm>
            <a:off x="8928849" y="2160648"/>
            <a:ext cx="2152558" cy="1944000"/>
          </a:xfrm>
          <a:prstGeom prst="rect">
            <a:avLst/>
          </a:prstGeom>
        </p:spPr>
      </p:pic>
      <p:pic>
        <p:nvPicPr>
          <p:cNvPr id="9" name="Picture 8" descr="A doctor talking to a patient&#10;&#10;Description automatically generated">
            <a:extLst>
              <a:ext uri="{FF2B5EF4-FFF2-40B4-BE49-F238E27FC236}">
                <a16:creationId xmlns:a16="http://schemas.microsoft.com/office/drawing/2014/main" id="{70EA4221-0AEA-1251-81FA-13492FEB7FC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28849" y="4158380"/>
            <a:ext cx="2149007" cy="1944000"/>
          </a:xfrm>
          <a:prstGeom prst="rect">
            <a:avLst/>
          </a:prstGeom>
        </p:spPr>
      </p:pic>
      <p:sp>
        <p:nvSpPr>
          <p:cNvPr id="10" name="TextBox 9">
            <a:extLst>
              <a:ext uri="{FF2B5EF4-FFF2-40B4-BE49-F238E27FC236}">
                <a16:creationId xmlns:a16="http://schemas.microsoft.com/office/drawing/2014/main" id="{A357B4F0-A632-4165-DFB4-63B78A067FC7}"/>
              </a:ext>
            </a:extLst>
          </p:cNvPr>
          <p:cNvSpPr txBox="1"/>
          <p:nvPr/>
        </p:nvSpPr>
        <p:spPr>
          <a:xfrm>
            <a:off x="1114144" y="6102380"/>
            <a:ext cx="1202252" cy="1538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330" rtl="0" fontAlgn="auto" latinLnBrk="0" hangingPunct="0">
              <a:lnSpc>
                <a:spcPct val="100000"/>
              </a:lnSpc>
              <a:spcBef>
                <a:spcPts val="0"/>
              </a:spcBef>
              <a:spcAft>
                <a:spcPts val="0"/>
              </a:spcAft>
              <a:buClrTx/>
              <a:buSzTx/>
              <a:buFontTx/>
              <a:buNone/>
              <a:tabLst/>
            </a:pPr>
            <a:r>
              <a:rPr kumimoji="0" lang="en-GB" sz="1000" b="0" i="0" u="none" strike="noStrike" cap="none" spc="0" normalizeH="0" baseline="0" dirty="0">
                <a:ln>
                  <a:noFill/>
                </a:ln>
                <a:solidFill>
                  <a:srgbClr val="222222"/>
                </a:solidFill>
                <a:effectLst/>
                <a:uFillTx/>
                <a:latin typeface="+mn-lt"/>
                <a:ea typeface="+mj-ea"/>
                <a:cs typeface="+mj-cs"/>
                <a:sym typeface="Helvetica"/>
              </a:rPr>
              <a:t>Credit: Andrea Rossetti</a:t>
            </a:r>
          </a:p>
        </p:txBody>
      </p:sp>
    </p:spTree>
    <p:extLst>
      <p:ext uri="{BB962C8B-B14F-4D97-AF65-F5344CB8AC3E}">
        <p14:creationId xmlns:p14="http://schemas.microsoft.com/office/powerpoint/2010/main" val="34021809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p:txBody>
          <a:bodyPr>
            <a:normAutofit/>
          </a:bodyPr>
          <a:lstStyle/>
          <a:p>
            <a:r>
              <a:rPr lang="en-US" sz="3600" b="1" dirty="0">
                <a:solidFill>
                  <a:srgbClr val="639C8C"/>
                </a:solidFill>
                <a:latin typeface="Calibri" panose="020F0502020204030204" pitchFamily="34" charset="0"/>
                <a:ea typeface="Verdana" panose="020B0604030504040204" pitchFamily="34" charset="0"/>
                <a:cs typeface="Calibri" panose="020F0502020204030204" pitchFamily="34" charset="0"/>
              </a:rPr>
              <a:t>Training approach and process </a:t>
            </a:r>
            <a:endParaRPr lang="en-GB" sz="3600" dirty="0">
              <a:solidFill>
                <a:srgbClr val="639C8C"/>
              </a:solidFill>
              <a:latin typeface="Calibri" panose="020F0502020204030204" pitchFamily="34" charset="0"/>
              <a:ea typeface="Verdana" panose="020B0604030504040204" pitchFamily="34" charset="0"/>
              <a:cs typeface="Calibri" panose="020F0502020204030204" pitchFamily="34" charset="0"/>
            </a:endParaRPr>
          </a:p>
        </p:txBody>
      </p:sp>
      <p:sp>
        <p:nvSpPr>
          <p:cNvPr id="4" name="Content Placeholder 3">
            <a:extLst>
              <a:ext uri="{FF2B5EF4-FFF2-40B4-BE49-F238E27FC236}">
                <a16:creationId xmlns:a16="http://schemas.microsoft.com/office/drawing/2014/main" id="{CFAF300B-C381-5153-F7FC-EE49186B6AA6}"/>
              </a:ext>
            </a:extLst>
          </p:cNvPr>
          <p:cNvSpPr>
            <a:spLocks noGrp="1"/>
          </p:cNvSpPr>
          <p:nvPr>
            <p:ph idx="1"/>
          </p:nvPr>
        </p:nvSpPr>
        <p:spPr/>
        <p:txBody>
          <a:bodyPr/>
          <a:lstStyle/>
          <a:p>
            <a:r>
              <a:rPr lang="en-US" dirty="0"/>
              <a:t>Experiential, reflective, and collaborative learning process </a:t>
            </a:r>
          </a:p>
          <a:p>
            <a:r>
              <a:rPr lang="en-US" dirty="0"/>
              <a:t>Enriching learning through study circles</a:t>
            </a:r>
          </a:p>
          <a:p>
            <a:r>
              <a:rPr lang="en-US" dirty="0"/>
              <a:t>Small group work and presentations</a:t>
            </a:r>
          </a:p>
          <a:p>
            <a:r>
              <a:rPr lang="en-US" dirty="0"/>
              <a:t>Personal reflections and journaling of key lessons and insights </a:t>
            </a:r>
          </a:p>
          <a:p>
            <a:endParaRPr lang="en-US" dirty="0"/>
          </a:p>
          <a:p>
            <a:endParaRPr lang="en-ET" dirty="0"/>
          </a:p>
        </p:txBody>
      </p:sp>
      <p:pic>
        <p:nvPicPr>
          <p:cNvPr id="3" name="Graphic 2" descr="Presentation with checklist with solid fill">
            <a:extLst>
              <a:ext uri="{FF2B5EF4-FFF2-40B4-BE49-F238E27FC236}">
                <a16:creationId xmlns:a16="http://schemas.microsoft.com/office/drawing/2014/main" id="{8B7E5369-5B93-BB74-EFD5-63CEFE9A2E3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8476950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p:txBody>
          <a:bodyPr>
            <a:normAutofit/>
          </a:bodyPr>
          <a:lstStyle/>
          <a:p>
            <a:r>
              <a:rPr lang="en-US" sz="3600" b="1" dirty="0">
                <a:solidFill>
                  <a:srgbClr val="639C8C"/>
                </a:solidFill>
                <a:latin typeface="Calibri" panose="020F0502020204030204" pitchFamily="34" charset="0"/>
                <a:ea typeface="Verdana" panose="020B0604030504040204" pitchFamily="34" charset="0"/>
                <a:cs typeface="Calibri" panose="020F0502020204030204" pitchFamily="34" charset="0"/>
              </a:rPr>
              <a:t>Self-learning management </a:t>
            </a:r>
            <a:endParaRPr lang="en-GB" sz="3600" dirty="0">
              <a:solidFill>
                <a:srgbClr val="639C8C"/>
              </a:solidFill>
              <a:latin typeface="Calibri" panose="020F0502020204030204" pitchFamily="34" charset="0"/>
              <a:ea typeface="Verdana" panose="020B060403050404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3CE1AB54-5A9B-49B3-B07B-4966A3EA1E4C}"/>
              </a:ext>
            </a:extLst>
          </p:cNvPr>
          <p:cNvPicPr>
            <a:picLocks noChangeAspect="1"/>
          </p:cNvPicPr>
          <p:nvPr/>
        </p:nvPicPr>
        <p:blipFill>
          <a:blip r:embed="rId2"/>
          <a:stretch>
            <a:fillRect/>
          </a:stretch>
        </p:blipFill>
        <p:spPr>
          <a:xfrm>
            <a:off x="1947312" y="1333275"/>
            <a:ext cx="7442949" cy="4648425"/>
          </a:xfrm>
          <a:prstGeom prst="rect">
            <a:avLst/>
          </a:prstGeom>
        </p:spPr>
      </p:pic>
      <p:pic>
        <p:nvPicPr>
          <p:cNvPr id="3" name="Graphic 2" descr="Presentation with checklist with solid fill">
            <a:extLst>
              <a:ext uri="{FF2B5EF4-FFF2-40B4-BE49-F238E27FC236}">
                <a16:creationId xmlns:a16="http://schemas.microsoft.com/office/drawing/2014/main" id="{7414F57C-F1CA-1782-A6E2-843D7FEBA89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979405507"/>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7035</TotalTime>
  <Words>2770</Words>
  <Application>Microsoft Office PowerPoint</Application>
  <PresentationFormat>Widescreen</PresentationFormat>
  <Paragraphs>342</Paragraphs>
  <Slides>41</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Arial</vt:lpstr>
      <vt:lpstr>Calibri</vt:lpstr>
      <vt:lpstr>Calibri Light</vt:lpstr>
      <vt:lpstr>Symbol</vt:lpstr>
      <vt:lpstr>System Font Regular</vt:lpstr>
      <vt:lpstr>2_Office Theme</vt:lpstr>
      <vt:lpstr>Operationalizing One Health in pastoralist settings</vt:lpstr>
      <vt:lpstr>Module 3: Practice of One Health in HEAL sites </vt:lpstr>
      <vt:lpstr>Warm up  </vt:lpstr>
      <vt:lpstr>Participant expectations</vt:lpstr>
      <vt:lpstr>Intended learning outcomes </vt:lpstr>
      <vt:lpstr>Training content </vt:lpstr>
      <vt:lpstr>Day 3: Optional field visit</vt:lpstr>
      <vt:lpstr>Training approach and process </vt:lpstr>
      <vt:lpstr>Self-learning management </vt:lpstr>
      <vt:lpstr>Ground rules</vt:lpstr>
      <vt:lpstr>Feedback teams</vt:lpstr>
      <vt:lpstr>Evaluation</vt:lpstr>
      <vt:lpstr>Overview of HEAL; key concepts and definitions; OHU in depth</vt:lpstr>
      <vt:lpstr>Intended learning outcomes</vt:lpstr>
      <vt:lpstr>Intended learning outcomes (continued)</vt:lpstr>
      <vt:lpstr>Topics</vt:lpstr>
      <vt:lpstr>Service delivery models (single sector)</vt:lpstr>
      <vt:lpstr>Integrated health services</vt:lpstr>
      <vt:lpstr>Integrated health services</vt:lpstr>
      <vt:lpstr>PowerPoint Presentation</vt:lpstr>
      <vt:lpstr>Integrated health services in HEAL</vt:lpstr>
      <vt:lpstr>HEAL project overview</vt:lpstr>
      <vt:lpstr>HEAL project overview</vt:lpstr>
      <vt:lpstr>HEAL project overview</vt:lpstr>
      <vt:lpstr>HEAL project overview</vt:lpstr>
      <vt:lpstr>HEAL project overview</vt:lpstr>
      <vt:lpstr>HEAL model for integrated service delivery</vt:lpstr>
      <vt:lpstr>PowerPoint Presentation</vt:lpstr>
      <vt:lpstr>Meaning and purpose of SOP</vt:lpstr>
      <vt:lpstr>Purpose of HEAL SOP</vt:lpstr>
      <vt:lpstr>Scope of HEAL SOP</vt:lpstr>
      <vt:lpstr>Key concepts and definitions in the HEAL SOP</vt:lpstr>
      <vt:lpstr>Key concepts and definitions in the HEAL SOP</vt:lpstr>
      <vt:lpstr>Guiding principles</vt:lpstr>
      <vt:lpstr>Frontline service providers &amp; community-based actors</vt:lpstr>
      <vt:lpstr>Environmental vs rangeland health</vt:lpstr>
      <vt:lpstr>One Health Unit (OHU) in depth</vt:lpstr>
      <vt:lpstr>One Health Unit (OHU) in depth</vt:lpstr>
      <vt:lpstr>Summary of main learning points </vt:lpstr>
      <vt:lpstr>Summary of main learning points </vt:lpstr>
      <vt:lpstr>MSIP and OHTF in depth; OHU services, procurement and financing; and other elements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m68218</dc:creator>
  <cp:lastModifiedBy>Yabowork, Abenet (ILRI)</cp:lastModifiedBy>
  <cp:revision>215</cp:revision>
  <dcterms:created xsi:type="dcterms:W3CDTF">2022-06-01T08:00:30Z</dcterms:created>
  <dcterms:modified xsi:type="dcterms:W3CDTF">2024-08-16T12:16:57Z</dcterms:modified>
</cp:coreProperties>
</file>