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  <p:sldMasterId id="2147483690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7" r:id="rId7"/>
    <p:sldId id="259" r:id="rId8"/>
    <p:sldId id="261" r:id="rId9"/>
    <p:sldId id="269" r:id="rId10"/>
    <p:sldId id="270" r:id="rId11"/>
    <p:sldId id="271" r:id="rId12"/>
    <p:sldId id="272" r:id="rId13"/>
    <p:sldId id="274" r:id="rId14"/>
    <p:sldId id="260" r:id="rId15"/>
    <p:sldId id="266" r:id="rId16"/>
    <p:sldId id="267" r:id="rId17"/>
    <p:sldId id="268" r:id="rId18"/>
    <p:sldId id="263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Rae, Mary Margaret (ICARDA)" initials="M(" lastIdx="3" clrIdx="0"/>
  <p:cmAuthor id="2" name="Jenichub" initials="J" lastIdx="44" clrIdx="1"/>
  <p:cmAuthor id="3" name="Ibrahim, Sahar Said (ICARDA)" initials="ISS(" lastIdx="2" clrIdx="2">
    <p:extLst>
      <p:ext uri="{19B8F6BF-5375-455C-9EA6-DF929625EA0E}">
        <p15:presenceInfo xmlns:p15="http://schemas.microsoft.com/office/powerpoint/2012/main" userId="S::s.Ibrahim@cgiar.org::c1c72ca7-507a-4c82-b5e7-33de6d1dbd5f" providerId="AD"/>
      </p:ext>
    </p:extLst>
  </p:cmAuthor>
  <p:cmAuthor id="4" name="Wery, Jacques (ICARDA)" initials="WJ(" lastIdx="15" clrIdx="3">
    <p:extLst>
      <p:ext uri="{19B8F6BF-5375-455C-9EA6-DF929625EA0E}">
        <p15:presenceInfo xmlns:p15="http://schemas.microsoft.com/office/powerpoint/2012/main" userId="S::J.Wery@cgiar.org::75439711-522d-4ead-aae9-ccd058c4ec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36"/>
    <a:srgbClr val="974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32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702B5-7382-4F58-820B-1E609D34190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7F00A24-9A7C-4813-8B6B-06318AE5F5F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400" noProof="0" dirty="0"/>
            <a:t>Need for institutional empowerment of GDA (why some of them are less performing then others) </a:t>
          </a:r>
        </a:p>
      </dgm:t>
    </dgm:pt>
    <dgm:pt modelId="{05CD5BDB-BE43-47B0-AD2F-C2BA25A59EBB}" type="parTrans" cxnId="{46E5B83B-740A-47C2-9924-72DBD69B9CE2}">
      <dgm:prSet/>
      <dgm:spPr/>
      <dgm:t>
        <a:bodyPr/>
        <a:lstStyle/>
        <a:p>
          <a:endParaRPr lang="en-US" noProof="0" dirty="0"/>
        </a:p>
      </dgm:t>
    </dgm:pt>
    <dgm:pt modelId="{8F3E27D1-4F4D-4202-98C1-EDD48CDF5D22}" type="sibTrans" cxnId="{46E5B83B-740A-47C2-9924-72DBD69B9CE2}">
      <dgm:prSet/>
      <dgm:spPr/>
      <dgm:t>
        <a:bodyPr/>
        <a:lstStyle/>
        <a:p>
          <a:endParaRPr lang="en-US" noProof="0" dirty="0"/>
        </a:p>
      </dgm:t>
    </dgm:pt>
    <dgm:pt modelId="{EF30F842-83B7-49CC-A2F0-C33E6658BF1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noProof="0" dirty="0"/>
            <a:t>Which land tenure system is the most constraining and needs the most of attention. How can we improve rangeland governance under these tenure systems? </a:t>
          </a:r>
        </a:p>
      </dgm:t>
    </dgm:pt>
    <dgm:pt modelId="{45CA51B6-96A6-4365-AD6C-7D62743C51B6}" type="parTrans" cxnId="{8C928E62-13EC-4758-9A14-966037B8936A}">
      <dgm:prSet/>
      <dgm:spPr/>
      <dgm:t>
        <a:bodyPr/>
        <a:lstStyle/>
        <a:p>
          <a:endParaRPr lang="en-US" noProof="0" dirty="0"/>
        </a:p>
      </dgm:t>
    </dgm:pt>
    <dgm:pt modelId="{588D83DB-BEA1-4010-A5AD-2DFAE85184B7}" type="sibTrans" cxnId="{8C928E62-13EC-4758-9A14-966037B8936A}">
      <dgm:prSet/>
      <dgm:spPr/>
      <dgm:t>
        <a:bodyPr/>
        <a:lstStyle/>
        <a:p>
          <a:endParaRPr lang="en-US" noProof="0" dirty="0"/>
        </a:p>
      </dgm:t>
    </dgm:pt>
    <dgm:pt modelId="{F1FC308A-B693-44A9-943B-C51B25101CF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noProof="0" dirty="0"/>
            <a:t>Pathways for better dialogue between stakeholders for rangeland restoration in collective rangelands ….</a:t>
          </a:r>
        </a:p>
      </dgm:t>
    </dgm:pt>
    <dgm:pt modelId="{848AC216-1F8C-400F-9528-84AE29B83864}" type="parTrans" cxnId="{02782DD5-5B42-493C-87E5-B111027A2150}">
      <dgm:prSet/>
      <dgm:spPr/>
      <dgm:t>
        <a:bodyPr/>
        <a:lstStyle/>
        <a:p>
          <a:endParaRPr lang="en-US" noProof="0" dirty="0"/>
        </a:p>
      </dgm:t>
    </dgm:pt>
    <dgm:pt modelId="{5A664AB0-9C53-41C5-802B-BEE379FB6419}" type="sibTrans" cxnId="{02782DD5-5B42-493C-87E5-B111027A2150}">
      <dgm:prSet/>
      <dgm:spPr/>
      <dgm:t>
        <a:bodyPr/>
        <a:lstStyle/>
        <a:p>
          <a:endParaRPr lang="en-US" noProof="0" dirty="0"/>
        </a:p>
      </dgm:t>
    </dgm:pt>
    <dgm:pt modelId="{8D4FBF24-9922-468B-BCA2-AEF1C2F293D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noProof="0" dirty="0"/>
            <a:t>Overall governance failures and how can we deal with them through future regulatory and policy dialogues</a:t>
          </a:r>
        </a:p>
      </dgm:t>
    </dgm:pt>
    <dgm:pt modelId="{FAE933C2-88A8-4ECC-AF3C-63FAB897AB81}" type="parTrans" cxnId="{7653C75F-C79B-4B09-980B-F3F9908973B5}">
      <dgm:prSet/>
      <dgm:spPr/>
      <dgm:t>
        <a:bodyPr/>
        <a:lstStyle/>
        <a:p>
          <a:endParaRPr lang="en-US" noProof="0" dirty="0"/>
        </a:p>
      </dgm:t>
    </dgm:pt>
    <dgm:pt modelId="{7C8E0A28-67E4-494A-B89F-D0EE2C959B7F}" type="sibTrans" cxnId="{7653C75F-C79B-4B09-980B-F3F9908973B5}">
      <dgm:prSet/>
      <dgm:spPr/>
      <dgm:t>
        <a:bodyPr/>
        <a:lstStyle/>
        <a:p>
          <a:endParaRPr lang="en-US" noProof="0" dirty="0"/>
        </a:p>
      </dgm:t>
    </dgm:pt>
    <dgm:pt modelId="{71E5E495-52DB-423F-BDAC-F86DAE977A5B}" type="pres">
      <dgm:prSet presAssocID="{AFF702B5-7382-4F58-820B-1E609D341902}" presName="root" presStyleCnt="0">
        <dgm:presLayoutVars>
          <dgm:dir/>
          <dgm:resizeHandles val="exact"/>
        </dgm:presLayoutVars>
      </dgm:prSet>
      <dgm:spPr/>
    </dgm:pt>
    <dgm:pt modelId="{FA4924F1-6433-48B9-9823-E0D64EFDC771}" type="pres">
      <dgm:prSet presAssocID="{C7F00A24-9A7C-4813-8B6B-06318AE5F5F2}" presName="compNode" presStyleCnt="0"/>
      <dgm:spPr/>
    </dgm:pt>
    <dgm:pt modelId="{6FBD29AF-4895-427E-BEE7-EA2F56580A07}" type="pres">
      <dgm:prSet presAssocID="{C7F00A24-9A7C-4813-8B6B-06318AE5F5F2}" presName="iconBgRect" presStyleLbl="bgShp" presStyleIdx="0" presStyleCnt="4" custLinFactX="100000" custLinFactNeighborX="106967" custLinFactNeighborY="-3813"/>
      <dgm:spPr/>
    </dgm:pt>
    <dgm:pt modelId="{0E215796-159F-47CC-80EE-D1BCDB024E86}" type="pres">
      <dgm:prSet presAssocID="{C7F00A24-9A7C-4813-8B6B-06318AE5F5F2}" presName="iconRect" presStyleLbl="node1" presStyleIdx="0" presStyleCnt="4" custLinFactX="160714" custLinFactNeighborX="200000" custLinFactNeighborY="-664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of People"/>
        </a:ext>
      </dgm:extLst>
    </dgm:pt>
    <dgm:pt modelId="{7DDC519D-8234-4951-82B7-8917E4BF9988}" type="pres">
      <dgm:prSet presAssocID="{C7F00A24-9A7C-4813-8B6B-06318AE5F5F2}" presName="spaceRect" presStyleCnt="0"/>
      <dgm:spPr/>
    </dgm:pt>
    <dgm:pt modelId="{DB289808-D4B9-47B9-846A-A8CBCBA0D0AF}" type="pres">
      <dgm:prSet presAssocID="{C7F00A24-9A7C-4813-8B6B-06318AE5F5F2}" presName="textRect" presStyleLbl="revTx" presStyleIdx="0" presStyleCnt="4" custLinFactX="26250" custLinFactNeighborX="100000" custLinFactNeighborY="-2737">
        <dgm:presLayoutVars>
          <dgm:chMax val="1"/>
          <dgm:chPref val="1"/>
        </dgm:presLayoutVars>
      </dgm:prSet>
      <dgm:spPr/>
    </dgm:pt>
    <dgm:pt modelId="{47589646-8D1B-4B65-B7D9-CEAAAF889A96}" type="pres">
      <dgm:prSet presAssocID="{8F3E27D1-4F4D-4202-98C1-EDD48CDF5D22}" presName="sibTrans" presStyleCnt="0"/>
      <dgm:spPr/>
    </dgm:pt>
    <dgm:pt modelId="{44E19320-7896-4A18-90FB-6523A9F5CDE2}" type="pres">
      <dgm:prSet presAssocID="{EF30F842-83B7-49CC-A2F0-C33E6658BF15}" presName="compNode" presStyleCnt="0"/>
      <dgm:spPr/>
    </dgm:pt>
    <dgm:pt modelId="{AE8F8446-2967-4055-8391-89E4ADA07DF0}" type="pres">
      <dgm:prSet presAssocID="{EF30F842-83B7-49CC-A2F0-C33E6658BF15}" presName="iconBgRect" presStyleLbl="bgShp" presStyleIdx="1" presStyleCnt="4" custLinFactX="-73826" custLinFactNeighborX="-100000" custLinFactNeighborY="-1055"/>
      <dgm:spPr/>
    </dgm:pt>
    <dgm:pt modelId="{5B4FDEB6-4AB9-4116-89D8-24BAD4B2D1A3}" type="pres">
      <dgm:prSet presAssocID="{EF30F842-83B7-49CC-A2F0-C33E6658BF15}" presName="iconRect" presStyleLbl="node1" presStyleIdx="1" presStyleCnt="4" custLinFactX="-102955" custLinFactNeighborX="-200000" custLinFactNeighborY="-9820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nt"/>
        </a:ext>
      </dgm:extLst>
    </dgm:pt>
    <dgm:pt modelId="{CA592C42-C76C-4482-A860-DEF4667F823C}" type="pres">
      <dgm:prSet presAssocID="{EF30F842-83B7-49CC-A2F0-C33E6658BF15}" presName="spaceRect" presStyleCnt="0"/>
      <dgm:spPr/>
    </dgm:pt>
    <dgm:pt modelId="{854D5461-8579-43C6-B8D2-CDB3AFFE2321}" type="pres">
      <dgm:prSet presAssocID="{EF30F842-83B7-49CC-A2F0-C33E6658BF15}" presName="textRect" presStyleLbl="revTx" presStyleIdx="1" presStyleCnt="4" custLinFactX="-3768" custLinFactNeighborX="-100000" custLinFactNeighborY="-6113">
        <dgm:presLayoutVars>
          <dgm:chMax val="1"/>
          <dgm:chPref val="1"/>
        </dgm:presLayoutVars>
      </dgm:prSet>
      <dgm:spPr/>
    </dgm:pt>
    <dgm:pt modelId="{A6514D05-79A6-487F-9D31-A13215BD3FB9}" type="pres">
      <dgm:prSet presAssocID="{588D83DB-BEA1-4010-A5AD-2DFAE85184B7}" presName="sibTrans" presStyleCnt="0"/>
      <dgm:spPr/>
    </dgm:pt>
    <dgm:pt modelId="{E491CC07-2A12-45A4-8248-2332373D1A5F}" type="pres">
      <dgm:prSet presAssocID="{F1FC308A-B693-44A9-943B-C51B25101CF1}" presName="compNode" presStyleCnt="0"/>
      <dgm:spPr/>
    </dgm:pt>
    <dgm:pt modelId="{F9133C33-DE15-4823-95E7-1A12FEED9D48}" type="pres">
      <dgm:prSet presAssocID="{F1FC308A-B693-44A9-943B-C51B25101CF1}" presName="iconBgRect" presStyleLbl="bgShp" presStyleIdx="2" presStyleCnt="4"/>
      <dgm:spPr/>
    </dgm:pt>
    <dgm:pt modelId="{53860528-E6AD-4415-85CC-9D38698F98F0}" type="pres">
      <dgm:prSet presAssocID="{F1FC308A-B693-44A9-943B-C51B25101CF1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047BFE60-63BE-412B-888F-361875B2F55D}" type="pres">
      <dgm:prSet presAssocID="{F1FC308A-B693-44A9-943B-C51B25101CF1}" presName="spaceRect" presStyleCnt="0"/>
      <dgm:spPr/>
    </dgm:pt>
    <dgm:pt modelId="{BC5D696D-B744-45F5-B591-CD3753AFB17A}" type="pres">
      <dgm:prSet presAssocID="{F1FC308A-B693-44A9-943B-C51B25101CF1}" presName="textRect" presStyleLbl="revTx" presStyleIdx="2" presStyleCnt="4">
        <dgm:presLayoutVars>
          <dgm:chMax val="1"/>
          <dgm:chPref val="1"/>
        </dgm:presLayoutVars>
      </dgm:prSet>
      <dgm:spPr/>
    </dgm:pt>
    <dgm:pt modelId="{F7630885-70AB-4B47-8755-2FEF278F0970}" type="pres">
      <dgm:prSet presAssocID="{5A664AB0-9C53-41C5-802B-BEE379FB6419}" presName="sibTrans" presStyleCnt="0"/>
      <dgm:spPr/>
    </dgm:pt>
    <dgm:pt modelId="{000B0F44-741E-44DF-8508-4F0E159E1D97}" type="pres">
      <dgm:prSet presAssocID="{8D4FBF24-9922-468B-BCA2-AEF1C2F293D5}" presName="compNode" presStyleCnt="0"/>
      <dgm:spPr/>
    </dgm:pt>
    <dgm:pt modelId="{1BE8E5B9-8A4D-4C5D-AA62-F8F385B7432C}" type="pres">
      <dgm:prSet presAssocID="{8D4FBF24-9922-468B-BCA2-AEF1C2F293D5}" presName="iconBgRect" presStyleLbl="bgShp" presStyleIdx="3" presStyleCnt="4"/>
      <dgm:spPr/>
    </dgm:pt>
    <dgm:pt modelId="{A11930D6-010B-4BFA-87CF-7E232C640438}" type="pres">
      <dgm:prSet presAssocID="{8D4FBF24-9922-468B-BCA2-AEF1C2F293D5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B99B0D54-ACF5-4D6C-AD64-B01EC83D6446}" type="pres">
      <dgm:prSet presAssocID="{8D4FBF24-9922-468B-BCA2-AEF1C2F293D5}" presName="spaceRect" presStyleCnt="0"/>
      <dgm:spPr/>
    </dgm:pt>
    <dgm:pt modelId="{0B666AAE-EE2C-4DF1-A38F-6A1377740EBC}" type="pres">
      <dgm:prSet presAssocID="{8D4FBF24-9922-468B-BCA2-AEF1C2F293D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1FF7B20-37A5-4337-9935-9BB9AA0F8F5C}" type="presOf" srcId="{AFF702B5-7382-4F58-820B-1E609D341902}" destId="{71E5E495-52DB-423F-BDAC-F86DAE977A5B}" srcOrd="0" destOrd="0" presId="urn:microsoft.com/office/officeart/2018/5/layout/IconCircleLabelList"/>
    <dgm:cxn modelId="{46E5B83B-740A-47C2-9924-72DBD69B9CE2}" srcId="{AFF702B5-7382-4F58-820B-1E609D341902}" destId="{C7F00A24-9A7C-4813-8B6B-06318AE5F5F2}" srcOrd="0" destOrd="0" parTransId="{05CD5BDB-BE43-47B0-AD2F-C2BA25A59EBB}" sibTransId="{8F3E27D1-4F4D-4202-98C1-EDD48CDF5D22}"/>
    <dgm:cxn modelId="{311A9D5F-58FD-4BBA-90E3-2A612C0BE064}" type="presOf" srcId="{EF30F842-83B7-49CC-A2F0-C33E6658BF15}" destId="{854D5461-8579-43C6-B8D2-CDB3AFFE2321}" srcOrd="0" destOrd="0" presId="urn:microsoft.com/office/officeart/2018/5/layout/IconCircleLabelList"/>
    <dgm:cxn modelId="{7653C75F-C79B-4B09-980B-F3F9908973B5}" srcId="{AFF702B5-7382-4F58-820B-1E609D341902}" destId="{8D4FBF24-9922-468B-BCA2-AEF1C2F293D5}" srcOrd="3" destOrd="0" parTransId="{FAE933C2-88A8-4ECC-AF3C-63FAB897AB81}" sibTransId="{7C8E0A28-67E4-494A-B89F-D0EE2C959B7F}"/>
    <dgm:cxn modelId="{8C928E62-13EC-4758-9A14-966037B8936A}" srcId="{AFF702B5-7382-4F58-820B-1E609D341902}" destId="{EF30F842-83B7-49CC-A2F0-C33E6658BF15}" srcOrd="1" destOrd="0" parTransId="{45CA51B6-96A6-4365-AD6C-7D62743C51B6}" sibTransId="{588D83DB-BEA1-4010-A5AD-2DFAE85184B7}"/>
    <dgm:cxn modelId="{BA735145-1313-47D6-9893-E4DB45033B50}" type="presOf" srcId="{F1FC308A-B693-44A9-943B-C51B25101CF1}" destId="{BC5D696D-B744-45F5-B591-CD3753AFB17A}" srcOrd="0" destOrd="0" presId="urn:microsoft.com/office/officeart/2018/5/layout/IconCircleLabelList"/>
    <dgm:cxn modelId="{51B0EC6C-34E4-4E98-B574-930482C17661}" type="presOf" srcId="{C7F00A24-9A7C-4813-8B6B-06318AE5F5F2}" destId="{DB289808-D4B9-47B9-846A-A8CBCBA0D0AF}" srcOrd="0" destOrd="0" presId="urn:microsoft.com/office/officeart/2018/5/layout/IconCircleLabelList"/>
    <dgm:cxn modelId="{5D71D084-0F49-4742-9695-73A3CD112D20}" type="presOf" srcId="{8D4FBF24-9922-468B-BCA2-AEF1C2F293D5}" destId="{0B666AAE-EE2C-4DF1-A38F-6A1377740EBC}" srcOrd="0" destOrd="0" presId="urn:microsoft.com/office/officeart/2018/5/layout/IconCircleLabelList"/>
    <dgm:cxn modelId="{02782DD5-5B42-493C-87E5-B111027A2150}" srcId="{AFF702B5-7382-4F58-820B-1E609D341902}" destId="{F1FC308A-B693-44A9-943B-C51B25101CF1}" srcOrd="2" destOrd="0" parTransId="{848AC216-1F8C-400F-9528-84AE29B83864}" sibTransId="{5A664AB0-9C53-41C5-802B-BEE379FB6419}"/>
    <dgm:cxn modelId="{B21D66C5-AC2F-4910-B8F4-06E770A5E825}" type="presParOf" srcId="{71E5E495-52DB-423F-BDAC-F86DAE977A5B}" destId="{FA4924F1-6433-48B9-9823-E0D64EFDC771}" srcOrd="0" destOrd="0" presId="urn:microsoft.com/office/officeart/2018/5/layout/IconCircleLabelList"/>
    <dgm:cxn modelId="{A4109427-C8AB-414A-9F6C-5CD7DC319FCE}" type="presParOf" srcId="{FA4924F1-6433-48B9-9823-E0D64EFDC771}" destId="{6FBD29AF-4895-427E-BEE7-EA2F56580A07}" srcOrd="0" destOrd="0" presId="urn:microsoft.com/office/officeart/2018/5/layout/IconCircleLabelList"/>
    <dgm:cxn modelId="{161E3025-DCBC-468B-A344-653818387573}" type="presParOf" srcId="{FA4924F1-6433-48B9-9823-E0D64EFDC771}" destId="{0E215796-159F-47CC-80EE-D1BCDB024E86}" srcOrd="1" destOrd="0" presId="urn:microsoft.com/office/officeart/2018/5/layout/IconCircleLabelList"/>
    <dgm:cxn modelId="{E8A6B563-6F14-4738-B29B-B24F93495F8D}" type="presParOf" srcId="{FA4924F1-6433-48B9-9823-E0D64EFDC771}" destId="{7DDC519D-8234-4951-82B7-8917E4BF9988}" srcOrd="2" destOrd="0" presId="urn:microsoft.com/office/officeart/2018/5/layout/IconCircleLabelList"/>
    <dgm:cxn modelId="{534E4AE4-14D3-4DE0-BB19-5635739261CF}" type="presParOf" srcId="{FA4924F1-6433-48B9-9823-E0D64EFDC771}" destId="{DB289808-D4B9-47B9-846A-A8CBCBA0D0AF}" srcOrd="3" destOrd="0" presId="urn:microsoft.com/office/officeart/2018/5/layout/IconCircleLabelList"/>
    <dgm:cxn modelId="{DCDAE172-B7E8-44D1-995D-14F50A5627B1}" type="presParOf" srcId="{71E5E495-52DB-423F-BDAC-F86DAE977A5B}" destId="{47589646-8D1B-4B65-B7D9-CEAAAF889A96}" srcOrd="1" destOrd="0" presId="urn:microsoft.com/office/officeart/2018/5/layout/IconCircleLabelList"/>
    <dgm:cxn modelId="{CBEB775A-5F72-486A-86C1-0903D18BFE1C}" type="presParOf" srcId="{71E5E495-52DB-423F-BDAC-F86DAE977A5B}" destId="{44E19320-7896-4A18-90FB-6523A9F5CDE2}" srcOrd="2" destOrd="0" presId="urn:microsoft.com/office/officeart/2018/5/layout/IconCircleLabelList"/>
    <dgm:cxn modelId="{C6D7ABC8-9546-4959-8A40-A56F4EB2CBE9}" type="presParOf" srcId="{44E19320-7896-4A18-90FB-6523A9F5CDE2}" destId="{AE8F8446-2967-4055-8391-89E4ADA07DF0}" srcOrd="0" destOrd="0" presId="urn:microsoft.com/office/officeart/2018/5/layout/IconCircleLabelList"/>
    <dgm:cxn modelId="{CA4B0155-8E33-4E12-B0D5-649782BF7086}" type="presParOf" srcId="{44E19320-7896-4A18-90FB-6523A9F5CDE2}" destId="{5B4FDEB6-4AB9-4116-89D8-24BAD4B2D1A3}" srcOrd="1" destOrd="0" presId="urn:microsoft.com/office/officeart/2018/5/layout/IconCircleLabelList"/>
    <dgm:cxn modelId="{2005F01D-FB78-40CD-BD91-850CC3F8F7A0}" type="presParOf" srcId="{44E19320-7896-4A18-90FB-6523A9F5CDE2}" destId="{CA592C42-C76C-4482-A860-DEF4667F823C}" srcOrd="2" destOrd="0" presId="urn:microsoft.com/office/officeart/2018/5/layout/IconCircleLabelList"/>
    <dgm:cxn modelId="{FBB6EA8B-362D-4CA7-A413-99697095E79E}" type="presParOf" srcId="{44E19320-7896-4A18-90FB-6523A9F5CDE2}" destId="{854D5461-8579-43C6-B8D2-CDB3AFFE2321}" srcOrd="3" destOrd="0" presId="urn:microsoft.com/office/officeart/2018/5/layout/IconCircleLabelList"/>
    <dgm:cxn modelId="{297B5FD0-73F4-42F9-9A7F-1C0DFE734526}" type="presParOf" srcId="{71E5E495-52DB-423F-BDAC-F86DAE977A5B}" destId="{A6514D05-79A6-487F-9D31-A13215BD3FB9}" srcOrd="3" destOrd="0" presId="urn:microsoft.com/office/officeart/2018/5/layout/IconCircleLabelList"/>
    <dgm:cxn modelId="{004029C9-127F-4B07-91FE-97D1EABBBF02}" type="presParOf" srcId="{71E5E495-52DB-423F-BDAC-F86DAE977A5B}" destId="{E491CC07-2A12-45A4-8248-2332373D1A5F}" srcOrd="4" destOrd="0" presId="urn:microsoft.com/office/officeart/2018/5/layout/IconCircleLabelList"/>
    <dgm:cxn modelId="{B387089E-BA4F-4CB0-950F-2C0E1E95FBAB}" type="presParOf" srcId="{E491CC07-2A12-45A4-8248-2332373D1A5F}" destId="{F9133C33-DE15-4823-95E7-1A12FEED9D48}" srcOrd="0" destOrd="0" presId="urn:microsoft.com/office/officeart/2018/5/layout/IconCircleLabelList"/>
    <dgm:cxn modelId="{9BF8FCDD-5830-4237-B5EF-CA8C9006A766}" type="presParOf" srcId="{E491CC07-2A12-45A4-8248-2332373D1A5F}" destId="{53860528-E6AD-4415-85CC-9D38698F98F0}" srcOrd="1" destOrd="0" presId="urn:microsoft.com/office/officeart/2018/5/layout/IconCircleLabelList"/>
    <dgm:cxn modelId="{58012006-5CDE-44A9-B5CB-6907460017C6}" type="presParOf" srcId="{E491CC07-2A12-45A4-8248-2332373D1A5F}" destId="{047BFE60-63BE-412B-888F-361875B2F55D}" srcOrd="2" destOrd="0" presId="urn:microsoft.com/office/officeart/2018/5/layout/IconCircleLabelList"/>
    <dgm:cxn modelId="{CC724501-76EE-4BA5-95CE-976F06F6C55C}" type="presParOf" srcId="{E491CC07-2A12-45A4-8248-2332373D1A5F}" destId="{BC5D696D-B744-45F5-B591-CD3753AFB17A}" srcOrd="3" destOrd="0" presId="urn:microsoft.com/office/officeart/2018/5/layout/IconCircleLabelList"/>
    <dgm:cxn modelId="{13815ACE-5A59-4132-912E-C93EDCA57B0F}" type="presParOf" srcId="{71E5E495-52DB-423F-BDAC-F86DAE977A5B}" destId="{F7630885-70AB-4B47-8755-2FEF278F0970}" srcOrd="5" destOrd="0" presId="urn:microsoft.com/office/officeart/2018/5/layout/IconCircleLabelList"/>
    <dgm:cxn modelId="{2DC70674-9AB6-4165-8DE5-47F9C831A5FE}" type="presParOf" srcId="{71E5E495-52DB-423F-BDAC-F86DAE977A5B}" destId="{000B0F44-741E-44DF-8508-4F0E159E1D97}" srcOrd="6" destOrd="0" presId="urn:microsoft.com/office/officeart/2018/5/layout/IconCircleLabelList"/>
    <dgm:cxn modelId="{F5BFA64D-3FD0-4A6C-A10F-9958DAE8BC38}" type="presParOf" srcId="{000B0F44-741E-44DF-8508-4F0E159E1D97}" destId="{1BE8E5B9-8A4D-4C5D-AA62-F8F385B7432C}" srcOrd="0" destOrd="0" presId="urn:microsoft.com/office/officeart/2018/5/layout/IconCircleLabelList"/>
    <dgm:cxn modelId="{60201095-D8F1-416D-A97D-4E30DCF6D907}" type="presParOf" srcId="{000B0F44-741E-44DF-8508-4F0E159E1D97}" destId="{A11930D6-010B-4BFA-87CF-7E232C640438}" srcOrd="1" destOrd="0" presId="urn:microsoft.com/office/officeart/2018/5/layout/IconCircleLabelList"/>
    <dgm:cxn modelId="{F0674A39-5214-475B-9D48-2F489B403C5A}" type="presParOf" srcId="{000B0F44-741E-44DF-8508-4F0E159E1D97}" destId="{B99B0D54-ACF5-4D6C-AD64-B01EC83D6446}" srcOrd="2" destOrd="0" presId="urn:microsoft.com/office/officeart/2018/5/layout/IconCircleLabelList"/>
    <dgm:cxn modelId="{A9122101-6962-4E02-BA64-80869043DD28}" type="presParOf" srcId="{000B0F44-741E-44DF-8508-4F0E159E1D97}" destId="{0B666AAE-EE2C-4DF1-A38F-6A1377740EB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D29AF-4895-427E-BEE7-EA2F56580A07}">
      <dsp:nvSpPr>
        <dsp:cNvPr id="0" name=""/>
        <dsp:cNvSpPr/>
      </dsp:nvSpPr>
      <dsp:spPr>
        <a:xfrm>
          <a:off x="2541044" y="701100"/>
          <a:ext cx="1062615" cy="10626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215796-159F-47CC-80EE-D1BCDB024E86}">
      <dsp:nvSpPr>
        <dsp:cNvPr id="0" name=""/>
        <dsp:cNvSpPr/>
      </dsp:nvSpPr>
      <dsp:spPr>
        <a:xfrm>
          <a:off x="2767503" y="927556"/>
          <a:ext cx="609697" cy="60969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89808-D4B9-47B9-846A-A8CBCBA0D0AF}">
      <dsp:nvSpPr>
        <dsp:cNvPr id="0" name=""/>
        <dsp:cNvSpPr/>
      </dsp:nvSpPr>
      <dsp:spPr>
        <a:xfrm>
          <a:off x="2201357" y="2094685"/>
          <a:ext cx="1741992" cy="1480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noProof="0" dirty="0"/>
            <a:t>Need for institutional empowerment of GDA (why some of them are less performing then others) </a:t>
          </a:r>
        </a:p>
      </dsp:txBody>
      <dsp:txXfrm>
        <a:off x="2201357" y="2094685"/>
        <a:ext cx="1741992" cy="1480693"/>
      </dsp:txXfrm>
    </dsp:sp>
    <dsp:sp modelId="{AE8F8446-2967-4055-8391-89E4ADA07DF0}">
      <dsp:nvSpPr>
        <dsp:cNvPr id="0" name=""/>
        <dsp:cNvSpPr/>
      </dsp:nvSpPr>
      <dsp:spPr>
        <a:xfrm>
          <a:off x="541520" y="730407"/>
          <a:ext cx="1062615" cy="106261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4FDEB6-4AB9-4116-89D8-24BAD4B2D1A3}">
      <dsp:nvSpPr>
        <dsp:cNvPr id="0" name=""/>
        <dsp:cNvSpPr/>
      </dsp:nvSpPr>
      <dsp:spPr>
        <a:xfrm>
          <a:off x="767972" y="908205"/>
          <a:ext cx="609697" cy="60969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D5461-8579-43C6-B8D2-CDB3AFFE2321}">
      <dsp:nvSpPr>
        <dsp:cNvPr id="0" name=""/>
        <dsp:cNvSpPr/>
      </dsp:nvSpPr>
      <dsp:spPr>
        <a:xfrm>
          <a:off x="241303" y="2044697"/>
          <a:ext cx="1741992" cy="1480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 noProof="0" dirty="0"/>
            <a:t>Which land tenure system is the most constraining and needs the most of attention. How can we improve rangeland governance under these tenure systems? </a:t>
          </a:r>
        </a:p>
      </dsp:txBody>
      <dsp:txXfrm>
        <a:off x="241303" y="2044697"/>
        <a:ext cx="1741992" cy="1480693"/>
      </dsp:txXfrm>
    </dsp:sp>
    <dsp:sp modelId="{F9133C33-DE15-4823-95E7-1A12FEED9D48}">
      <dsp:nvSpPr>
        <dsp:cNvPr id="0" name=""/>
        <dsp:cNvSpPr/>
      </dsp:nvSpPr>
      <dsp:spPr>
        <a:xfrm>
          <a:off x="4435462" y="741618"/>
          <a:ext cx="1062615" cy="106261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60528-E6AD-4415-85CC-9D38698F98F0}">
      <dsp:nvSpPr>
        <dsp:cNvPr id="0" name=""/>
        <dsp:cNvSpPr/>
      </dsp:nvSpPr>
      <dsp:spPr>
        <a:xfrm>
          <a:off x="4661921" y="968077"/>
          <a:ext cx="609697" cy="60969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D696D-B744-45F5-B591-CD3753AFB17A}">
      <dsp:nvSpPr>
        <dsp:cNvPr id="0" name=""/>
        <dsp:cNvSpPr/>
      </dsp:nvSpPr>
      <dsp:spPr>
        <a:xfrm>
          <a:off x="4095774" y="2135212"/>
          <a:ext cx="1741992" cy="1480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 noProof="0" dirty="0"/>
            <a:t>Pathways for better dialogue between stakeholders for rangeland restoration in collective rangelands ….</a:t>
          </a:r>
        </a:p>
      </dsp:txBody>
      <dsp:txXfrm>
        <a:off x="4095774" y="2135212"/>
        <a:ext cx="1741992" cy="1480693"/>
      </dsp:txXfrm>
    </dsp:sp>
    <dsp:sp modelId="{1BE8E5B9-8A4D-4C5D-AA62-F8F385B7432C}">
      <dsp:nvSpPr>
        <dsp:cNvPr id="0" name=""/>
        <dsp:cNvSpPr/>
      </dsp:nvSpPr>
      <dsp:spPr>
        <a:xfrm>
          <a:off x="6482303" y="741618"/>
          <a:ext cx="1062615" cy="106261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1930D6-010B-4BFA-87CF-7E232C640438}">
      <dsp:nvSpPr>
        <dsp:cNvPr id="0" name=""/>
        <dsp:cNvSpPr/>
      </dsp:nvSpPr>
      <dsp:spPr>
        <a:xfrm>
          <a:off x="6708762" y="968077"/>
          <a:ext cx="609697" cy="60969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66AAE-EE2C-4DF1-A38F-6A1377740EBC}">
      <dsp:nvSpPr>
        <dsp:cNvPr id="0" name=""/>
        <dsp:cNvSpPr/>
      </dsp:nvSpPr>
      <dsp:spPr>
        <a:xfrm>
          <a:off x="6142615" y="2135212"/>
          <a:ext cx="1741992" cy="1480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 noProof="0" dirty="0"/>
            <a:t>Overall governance failures and how can we deal with them through future regulatory and policy dialogues</a:t>
          </a:r>
        </a:p>
      </dsp:txBody>
      <dsp:txXfrm>
        <a:off x="6142615" y="2135212"/>
        <a:ext cx="1741992" cy="1480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CC29B3F-8930-496B-B98B-EB2EDBA618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463F16-A6E3-45DA-A7CC-8AAD72CF61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795AB-5D6A-4207-B098-3B29FFAE566D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18857-FCBA-450F-8779-2AB725BA6A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A3A4D-822C-4532-82C8-0CC9E7BD91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2B9B8-76B0-465D-8A19-DA30EA2C7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37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AB41F-0CAE-4167-AE77-F5C42ACAD38E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2AB68-BBBA-47A2-BC36-1416843E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4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2AB68-BBBA-47A2-BC36-1416843E32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89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44A6430-997D-4DC5-A09D-83EB09C8C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825625"/>
            <a:ext cx="78867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17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2pPr>
            <a:lvl3pPr marL="1200082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657248" indent="-285750">
              <a:buFont typeface="Arial" panose="020B0604020202020204" pitchFamily="34" charset="0"/>
              <a:buChar char="•"/>
              <a:defRPr/>
            </a:lvl4pPr>
            <a:lvl5pPr marL="2114414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 18">
            <a:extLst>
              <a:ext uri="{FF2B5EF4-FFF2-40B4-BE49-F238E27FC236}">
                <a16:creationId xmlns:a16="http://schemas.microsoft.com/office/drawing/2014/main" id="{364BB3B4-26E4-49AA-B2E7-D19CE6D24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619DD-0F43-4535-8452-8F6422A1BCE3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57DA8-BB28-4E20-A359-320C6635F023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0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EA181-94C8-47BB-9CDA-F5E2C9CA2F5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B3FEC-C67E-4132-8864-6BEC5202E0CE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5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41C47-0F04-4E34-8159-F3849DE8F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37" y="1825625"/>
            <a:ext cx="3867912" cy="420624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8">
            <a:extLst>
              <a:ext uri="{FF2B5EF4-FFF2-40B4-BE49-F238E27FC236}">
                <a16:creationId xmlns:a16="http://schemas.microsoft.com/office/drawing/2014/main" id="{12E718C8-0294-4D4A-9AFA-E9F8DFC9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74961-A4F4-4415-B74C-4FC9BC41CE29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B615A-4AA3-4DB3-B5EC-A342AB24CECF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96E811-D607-4075-9A79-CE8B8012BAF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58167" y="1825625"/>
            <a:ext cx="3867912" cy="4206240"/>
          </a:xfrm>
          <a:prstGeom prst="rect">
            <a:avLst/>
          </a:prstGeom>
        </p:spPr>
        <p:txBody>
          <a:bodyPr/>
          <a:lstStyle>
            <a:lvl1pPr marL="2286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53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986913-6EAE-49F0-A4B4-C0D5DD76152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B9CE7-900A-470C-B05E-4B47054CA9C9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BFA6AF3B-D2DF-4C8C-A9AE-216D6701B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8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EA181-94C8-47BB-9CDA-F5E2C9CA2F5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B3FEC-C67E-4132-8864-6BEC5202E0CE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4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Oblong.jpg">
            <a:extLst>
              <a:ext uri="{FF2B5EF4-FFF2-40B4-BE49-F238E27FC236}">
                <a16:creationId xmlns:a16="http://schemas.microsoft.com/office/drawing/2014/main" id="{24D1066A-F7AF-4EDF-BEBC-77280A7AD9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4981" y="432950"/>
            <a:ext cx="3086100" cy="93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37DC70C-E6CA-4539-82FD-29C3CC1F22F1}"/>
              </a:ext>
            </a:extLst>
          </p:cNvPr>
          <p:cNvGrpSpPr/>
          <p:nvPr userDrawn="1"/>
        </p:nvGrpSpPr>
        <p:grpSpPr>
          <a:xfrm>
            <a:off x="757603" y="6054499"/>
            <a:ext cx="5020415" cy="570936"/>
            <a:chOff x="527456" y="5975439"/>
            <a:chExt cx="6693886" cy="570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7B3229-A3F3-4F66-8A5B-6E7CF56CB6C2}"/>
                </a:ext>
              </a:extLst>
            </p:cNvPr>
            <p:cNvSpPr/>
            <p:nvPr userDrawn="1"/>
          </p:nvSpPr>
          <p:spPr>
            <a:xfrm>
              <a:off x="527456" y="6238598"/>
              <a:ext cx="6278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rgbClr val="007436"/>
                  </a:solidFill>
                </a:rPr>
                <a:t>International </a:t>
              </a:r>
              <a:r>
                <a:rPr lang="en-GB" sz="1400" err="1">
                  <a:solidFill>
                    <a:srgbClr val="007436"/>
                  </a:solidFill>
                </a:rPr>
                <a:t>Center</a:t>
              </a:r>
              <a:r>
                <a:rPr lang="en-GB" sz="1400">
                  <a:solidFill>
                    <a:srgbClr val="007436"/>
                  </a:solidFill>
                </a:rPr>
                <a:t> for Agricultural Research in the Dry Areas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7F76F1-7764-4938-BA77-AC12E8F60F2F}"/>
                </a:ext>
              </a:extLst>
            </p:cNvPr>
            <p:cNvSpPr txBox="1"/>
            <p:nvPr userDrawn="1"/>
          </p:nvSpPr>
          <p:spPr>
            <a:xfrm>
              <a:off x="534791" y="5975439"/>
              <a:ext cx="66865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rgbClr val="007436"/>
                  </a:solidFill>
                </a:rPr>
                <a:t>icarda.org</a:t>
              </a:r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137794-223A-4C35-93EE-A48B11FD27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97994" y="2885908"/>
            <a:ext cx="4732282" cy="7156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600">
                <a:solidFill>
                  <a:srgbClr val="007436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D19466-4010-420B-B901-20719C10BDB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07" y="5659525"/>
            <a:ext cx="762792" cy="89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9BC4EB-8023-49C2-9128-D4797658A432}"/>
              </a:ext>
            </a:extLst>
          </p:cNvPr>
          <p:cNvSpPr txBox="1"/>
          <p:nvPr userDrawn="1"/>
        </p:nvSpPr>
        <p:spPr>
          <a:xfrm>
            <a:off x="5976730" y="6085486"/>
            <a:ext cx="2039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/>
              <a:t>cgiar.org</a:t>
            </a:r>
          </a:p>
          <a:p>
            <a:r>
              <a:rPr lang="en-GB" sz="1400"/>
              <a:t>A CGIAR Research </a:t>
            </a:r>
            <a:r>
              <a:rPr lang="en-GB" sz="1400" err="1"/>
              <a:t>Center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60202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Oblong.jpg">
            <a:extLst>
              <a:ext uri="{FF2B5EF4-FFF2-40B4-BE49-F238E27FC236}">
                <a16:creationId xmlns:a16="http://schemas.microsoft.com/office/drawing/2014/main" id="{24D1066A-F7AF-4EDF-BEBC-77280A7AD9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4981" y="432950"/>
            <a:ext cx="3086100" cy="93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37DC70C-E6CA-4539-82FD-29C3CC1F22F1}"/>
              </a:ext>
            </a:extLst>
          </p:cNvPr>
          <p:cNvGrpSpPr/>
          <p:nvPr userDrawn="1"/>
        </p:nvGrpSpPr>
        <p:grpSpPr>
          <a:xfrm>
            <a:off x="757603" y="6054499"/>
            <a:ext cx="5020415" cy="570936"/>
            <a:chOff x="527456" y="5975439"/>
            <a:chExt cx="6693886" cy="570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7B3229-A3F3-4F66-8A5B-6E7CF56CB6C2}"/>
                </a:ext>
              </a:extLst>
            </p:cNvPr>
            <p:cNvSpPr/>
            <p:nvPr userDrawn="1"/>
          </p:nvSpPr>
          <p:spPr>
            <a:xfrm>
              <a:off x="527456" y="6238598"/>
              <a:ext cx="6278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rgbClr val="007436"/>
                  </a:solidFill>
                </a:rPr>
                <a:t>International </a:t>
              </a:r>
              <a:r>
                <a:rPr lang="en-GB" sz="1400" err="1">
                  <a:solidFill>
                    <a:srgbClr val="007436"/>
                  </a:solidFill>
                </a:rPr>
                <a:t>Center</a:t>
              </a:r>
              <a:r>
                <a:rPr lang="en-GB" sz="1400">
                  <a:solidFill>
                    <a:srgbClr val="007436"/>
                  </a:solidFill>
                </a:rPr>
                <a:t> for Agricultural Research in the Dry Areas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7F76F1-7764-4938-BA77-AC12E8F60F2F}"/>
                </a:ext>
              </a:extLst>
            </p:cNvPr>
            <p:cNvSpPr txBox="1"/>
            <p:nvPr userDrawn="1"/>
          </p:nvSpPr>
          <p:spPr>
            <a:xfrm>
              <a:off x="534791" y="5975439"/>
              <a:ext cx="66865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rgbClr val="007436"/>
                  </a:solidFill>
                </a:rPr>
                <a:t>icarda.org</a:t>
              </a:r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137794-223A-4C35-93EE-A48B11FD27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97994" y="2885908"/>
            <a:ext cx="4732282" cy="7156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600">
                <a:solidFill>
                  <a:srgbClr val="007436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D19466-4010-420B-B901-20719C10BDB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07" y="5659525"/>
            <a:ext cx="762792" cy="89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9BC4EB-8023-49C2-9128-D4797658A432}"/>
              </a:ext>
            </a:extLst>
          </p:cNvPr>
          <p:cNvSpPr txBox="1"/>
          <p:nvPr userDrawn="1"/>
        </p:nvSpPr>
        <p:spPr>
          <a:xfrm>
            <a:off x="5976730" y="6085486"/>
            <a:ext cx="2039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/>
              <a:t>cgiar.org</a:t>
            </a:r>
          </a:p>
          <a:p>
            <a:r>
              <a:rPr lang="en-GB" sz="1400"/>
              <a:t>A CGIAR Research </a:t>
            </a:r>
            <a:r>
              <a:rPr lang="en-GB" sz="1400" err="1"/>
              <a:t>Center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052324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44A6430-997D-4DC5-A09D-83EB09C8C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825625"/>
            <a:ext cx="78867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17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2pPr>
            <a:lvl3pPr marL="1200082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657248" indent="-285750">
              <a:buFont typeface="Arial" panose="020B0604020202020204" pitchFamily="34" charset="0"/>
              <a:buChar char="•"/>
              <a:defRPr/>
            </a:lvl4pPr>
            <a:lvl5pPr marL="2114414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 18">
            <a:extLst>
              <a:ext uri="{FF2B5EF4-FFF2-40B4-BE49-F238E27FC236}">
                <a16:creationId xmlns:a16="http://schemas.microsoft.com/office/drawing/2014/main" id="{364BB3B4-26E4-49AA-B2E7-D19CE6D24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619DD-0F43-4535-8452-8F6422A1BCE3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57DA8-BB28-4E20-A359-320C6635F023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0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41C47-0F04-4E34-8159-F3849DE8F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37" y="1825625"/>
            <a:ext cx="3867912" cy="420624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8">
            <a:extLst>
              <a:ext uri="{FF2B5EF4-FFF2-40B4-BE49-F238E27FC236}">
                <a16:creationId xmlns:a16="http://schemas.microsoft.com/office/drawing/2014/main" id="{12E718C8-0294-4D4A-9AFA-E9F8DFC9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74961-A4F4-4415-B74C-4FC9BC41CE29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B615A-4AA3-4DB3-B5EC-A342AB24CECF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96E811-D607-4075-9A79-CE8B8012BAF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58167" y="1825625"/>
            <a:ext cx="3867912" cy="4206240"/>
          </a:xfrm>
          <a:prstGeom prst="rect">
            <a:avLst/>
          </a:prstGeom>
        </p:spPr>
        <p:txBody>
          <a:bodyPr/>
          <a:lstStyle>
            <a:lvl1pPr marL="2286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287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986913-6EAE-49F0-A4B4-C0D5DD76152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B9CE7-900A-470C-B05E-4B47054CA9C9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BFA6AF3B-D2DF-4C8C-A9AE-216D6701B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4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ideWings.jpg">
            <a:extLst>
              <a:ext uri="{FF2B5EF4-FFF2-40B4-BE49-F238E27FC236}">
                <a16:creationId xmlns:a16="http://schemas.microsoft.com/office/drawing/2014/main" id="{539DE5B7-1818-4C78-A747-868CD31E43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01937"/>
            <a:ext cx="349334" cy="29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51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1" r:id="rId2"/>
    <p:sldLayoutId id="2147483686" r:id="rId3"/>
    <p:sldLayoutId id="2147483689" r:id="rId4"/>
    <p:sldLayoutId id="214748369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ideWings.jpg">
            <a:extLst>
              <a:ext uri="{FF2B5EF4-FFF2-40B4-BE49-F238E27FC236}">
                <a16:creationId xmlns:a16="http://schemas.microsoft.com/office/drawing/2014/main" id="{539DE5B7-1818-4C78-A747-868CD31E43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01937"/>
            <a:ext cx="349334" cy="29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3" r:id="rId2"/>
    <p:sldLayoutId id="2147483694" r:id="rId3"/>
    <p:sldLayoutId id="2147483695" r:id="rId4"/>
    <p:sldLayoutId id="214748369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83CF8EF-C720-4202-A86C-6A99B7B2B08E}"/>
              </a:ext>
            </a:extLst>
          </p:cNvPr>
          <p:cNvSpPr txBox="1">
            <a:spLocks/>
          </p:cNvSpPr>
          <p:nvPr/>
        </p:nvSpPr>
        <p:spPr>
          <a:xfrm>
            <a:off x="523558" y="2802060"/>
            <a:ext cx="8416031" cy="27046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rgbClr val="00743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Research investments in institutional innovations: the case of rangeland governance in Tunisia:</a:t>
            </a:r>
          </a:p>
          <a:p>
            <a:r>
              <a:rPr lang="en-US" sz="2800" b="1" dirty="0"/>
              <a:t> </a:t>
            </a:r>
          </a:p>
          <a:p>
            <a:r>
              <a:rPr lang="en-US" sz="3200" b="1" dirty="0">
                <a:solidFill>
                  <a:srgbClr val="974D05"/>
                </a:solidFill>
              </a:rPr>
              <a:t>2 – Ongoing rangeland research and outcomes of </a:t>
            </a:r>
            <a:r>
              <a:rPr lang="en-US" sz="3200" b="1">
                <a:solidFill>
                  <a:srgbClr val="974D05"/>
                </a:solidFill>
              </a:rPr>
              <a:t>IFAD-ICARDA-NARS </a:t>
            </a:r>
            <a:endParaRPr lang="en-US" sz="3200" b="1" dirty="0">
              <a:solidFill>
                <a:srgbClr val="974D05"/>
              </a:solidFill>
            </a:endParaRPr>
          </a:p>
          <a:p>
            <a:endParaRPr lang="en-GB" sz="3200" b="1" dirty="0"/>
          </a:p>
        </p:txBody>
      </p:sp>
      <p:pic>
        <p:nvPicPr>
          <p:cNvPr id="1026" name="Picture 2" descr="Colloque international Développement territorial, patrimoine et ...">
            <a:extLst>
              <a:ext uri="{FF2B5EF4-FFF2-40B4-BE49-F238E27FC236}">
                <a16:creationId xmlns:a16="http://schemas.microsoft.com/office/drawing/2014/main" id="{DA547D75-E496-46BA-B31B-66BF4C9AC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433" y="518990"/>
            <a:ext cx="990282" cy="99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588E8F-D73F-4C05-A2CB-0FDC2BB50372}"/>
              </a:ext>
            </a:extLst>
          </p:cNvPr>
          <p:cNvSpPr txBox="1"/>
          <p:nvPr/>
        </p:nvSpPr>
        <p:spPr>
          <a:xfrm>
            <a:off x="3799840" y="5364655"/>
            <a:ext cx="4328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Team: Aymen Frija, Mongi Sghaier, Mariem Sghaier, Mondher Fetoui, and Boubaker Dhehibi.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A4AEC1-EE92-4953-AA03-2372B376FDA2}"/>
              </a:ext>
            </a:extLst>
          </p:cNvPr>
          <p:cNvSpPr txBox="1"/>
          <p:nvPr/>
        </p:nvSpPr>
        <p:spPr>
          <a:xfrm>
            <a:off x="690880" y="5364655"/>
            <a:ext cx="207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July 2020.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63C7CE-AD95-463B-A85E-5E4DD81165F7}"/>
              </a:ext>
            </a:extLst>
          </p:cNvPr>
          <p:cNvSpPr txBox="1"/>
          <p:nvPr/>
        </p:nvSpPr>
        <p:spPr>
          <a:xfrm>
            <a:off x="5994527" y="1559130"/>
            <a:ext cx="2728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974D05"/>
                </a:solidFill>
              </a:rPr>
              <a:t>Webinar </a:t>
            </a:r>
            <a:r>
              <a:rPr lang="fr-FR" sz="1600" dirty="0" err="1">
                <a:solidFill>
                  <a:srgbClr val="974D05"/>
                </a:solidFill>
              </a:rPr>
              <a:t>series</a:t>
            </a:r>
            <a:r>
              <a:rPr lang="fr-FR" sz="1600" dirty="0">
                <a:solidFill>
                  <a:srgbClr val="974D05"/>
                </a:solidFill>
              </a:rPr>
              <a:t> on: </a:t>
            </a:r>
          </a:p>
          <a:p>
            <a:r>
              <a:rPr lang="en-US" sz="1600" dirty="0">
                <a:solidFill>
                  <a:srgbClr val="974D05"/>
                </a:solidFill>
              </a:rPr>
              <a:t>Land and Natural Resource Governance, Planning and Management</a:t>
            </a:r>
          </a:p>
        </p:txBody>
      </p:sp>
      <p:pic>
        <p:nvPicPr>
          <p:cNvPr id="12" name="Picture 2" descr="PIM Branding - Policies, Institutions and Markets">
            <a:extLst>
              <a:ext uri="{FF2B5EF4-FFF2-40B4-BE49-F238E27FC236}">
                <a16:creationId xmlns:a16="http://schemas.microsoft.com/office/drawing/2014/main" id="{53A7802F-2333-4778-B37A-6DACC1DF8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309" y="619633"/>
            <a:ext cx="1452880" cy="78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Livestock | International Livestock Research Institute">
            <a:extLst>
              <a:ext uri="{FF2B5EF4-FFF2-40B4-BE49-F238E27FC236}">
                <a16:creationId xmlns:a16="http://schemas.microsoft.com/office/drawing/2014/main" id="{AEC25172-70BC-4E12-921A-D2A81F3B0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71" y="518990"/>
            <a:ext cx="1452880" cy="70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73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FD24B-72E1-4052-97A8-234454BFC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680" y="66334"/>
            <a:ext cx="7981025" cy="1081714"/>
          </a:xfrm>
        </p:spPr>
        <p:txBody>
          <a:bodyPr/>
          <a:lstStyle/>
          <a:p>
            <a:r>
              <a:rPr lang="en-US" sz="2800" dirty="0"/>
              <a:t>Implementation of research activities: validation with development partners</a:t>
            </a:r>
          </a:p>
        </p:txBody>
      </p:sp>
      <p:pic>
        <p:nvPicPr>
          <p:cNvPr id="12" name="Image 11" descr="Une image contenant personne, intérieur, plafond, gens&#10;&#10;Description générée automatiquement">
            <a:extLst>
              <a:ext uri="{FF2B5EF4-FFF2-40B4-BE49-F238E27FC236}">
                <a16:creationId xmlns:a16="http://schemas.microsoft.com/office/drawing/2014/main" id="{016B56D8-658B-4136-A2CE-5E92EBFD81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991" y="1240488"/>
            <a:ext cx="2754088" cy="1830078"/>
          </a:xfrm>
          <a:prstGeom prst="rect">
            <a:avLst/>
          </a:prstGeom>
        </p:spPr>
      </p:pic>
      <p:pic>
        <p:nvPicPr>
          <p:cNvPr id="8" name="Image 7" descr="Une image contenant personne, homme, intérieur, pièce&#10;&#10;Description générée automatiquement">
            <a:extLst>
              <a:ext uri="{FF2B5EF4-FFF2-40B4-BE49-F238E27FC236}">
                <a16:creationId xmlns:a16="http://schemas.microsoft.com/office/drawing/2014/main" id="{68966D49-166A-41A1-8C2D-B7C776C60A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989" y="2731817"/>
            <a:ext cx="2754090" cy="1830079"/>
          </a:xfrm>
          <a:prstGeom prst="rect">
            <a:avLst/>
          </a:prstGeom>
        </p:spPr>
      </p:pic>
      <p:pic>
        <p:nvPicPr>
          <p:cNvPr id="10" name="Image 9" descr="Une image contenant personne, gens, groupe, bâtiment&#10;&#10;Description générée automatiquement">
            <a:extLst>
              <a:ext uri="{FF2B5EF4-FFF2-40B4-BE49-F238E27FC236}">
                <a16:creationId xmlns:a16="http://schemas.microsoft.com/office/drawing/2014/main" id="{8E977D95-DAEF-4C56-95E6-CB3D72110A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990" y="4107862"/>
            <a:ext cx="2754089" cy="1830079"/>
          </a:xfrm>
          <a:prstGeom prst="rect">
            <a:avLst/>
          </a:prstGeom>
        </p:spPr>
      </p:pic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B440E6FF-93AC-40D0-9CA1-97F3F896D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73" y="1108376"/>
            <a:ext cx="5728938" cy="5495624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Trainings on every major research achievements,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Results validation workshops are constantly held with partners and other concerned stakeholders.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Ex. workshop presenting research results concerning the evaluation of the level of rangeland governance under different land tenure contexts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Joint elaboration of scenarios identified to enhance rangeland governance,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Live simulations to show the impact of these scenarios on the rangeland governance (perceptions).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US" sz="2000" dirty="0"/>
              <a:t>Joint elaboration of recommendations.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6072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9C654D-7963-4959-AFD4-61741B17C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13" y="1346522"/>
            <a:ext cx="7886700" cy="1433623"/>
          </a:xfrm>
        </p:spPr>
        <p:txBody>
          <a:bodyPr>
            <a:normAutofit fontScale="92500" lnSpcReduction="10000"/>
          </a:bodyPr>
          <a:lstStyle/>
          <a:p>
            <a:r>
              <a:rPr lang="fr-FR" sz="1800" dirty="0"/>
              <a:t>Economic Territorial Intelligence : Towards a </a:t>
            </a:r>
            <a:r>
              <a:rPr lang="en-US" sz="1800" dirty="0"/>
              <a:t>sustainable development of territories</a:t>
            </a:r>
          </a:p>
          <a:p>
            <a:r>
              <a:rPr lang="en-US" sz="1800" dirty="0"/>
              <a:t>Four levers : the development of job-creating projects, the anticipation of economic changes, disruptions and risks, the promotion of the attractiveness of territories and the animation of the territorial development and social networks,</a:t>
            </a:r>
          </a:p>
          <a:p>
            <a:r>
              <a:rPr lang="en-US" sz="1800" dirty="0"/>
              <a:t>Starting point to develop a TI plan is the identification of the network of actors,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24B9EB-9196-4150-A9D2-BB83E36F5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13" y="267461"/>
            <a:ext cx="7886700" cy="1325563"/>
          </a:xfrm>
        </p:spPr>
        <p:txBody>
          <a:bodyPr/>
          <a:lstStyle/>
          <a:p>
            <a:r>
              <a:rPr lang="en-US" sz="2800" dirty="0"/>
              <a:t>Ways forword – developing a toolbox for enhanced implementation of pastoral investment projects</a:t>
            </a:r>
          </a:p>
        </p:txBody>
      </p:sp>
      <p:pic>
        <p:nvPicPr>
          <p:cNvPr id="17" name="Picture 3751">
            <a:extLst>
              <a:ext uri="{FF2B5EF4-FFF2-40B4-BE49-F238E27FC236}">
                <a16:creationId xmlns:a16="http://schemas.microsoft.com/office/drawing/2014/main" id="{BB4B8B0B-82F8-49D0-9C9D-B93CAEBB091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63" y="2780145"/>
            <a:ext cx="8173673" cy="392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9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9C654D-7963-4959-AFD4-61741B17C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87" y="1849083"/>
            <a:ext cx="2843373" cy="46202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Operate as a network! </a:t>
            </a:r>
          </a:p>
          <a:p>
            <a:r>
              <a:rPr lang="en-US" sz="2000" dirty="0"/>
              <a:t>Activate and manage the existent network </a:t>
            </a:r>
            <a:r>
              <a:rPr lang="en-US" sz="2000" dirty="0">
                <a:sym typeface="Wingdings" panose="05000000000000000000" pitchFamily="2" charset="2"/>
              </a:rPr>
              <a:t> better coordination between actors and create cooperation opportunities</a:t>
            </a:r>
          </a:p>
          <a:p>
            <a:r>
              <a:rPr lang="en-US" sz="2000" dirty="0">
                <a:sym typeface="Wingdings" panose="05000000000000000000" pitchFamily="2" charset="2"/>
              </a:rPr>
              <a:t>How land tenure is tackled in this perspective?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C5D3884-0710-43AA-8037-54495A6BA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13" y="101207"/>
            <a:ext cx="7886700" cy="1325563"/>
          </a:xfrm>
        </p:spPr>
        <p:txBody>
          <a:bodyPr/>
          <a:lstStyle/>
          <a:p>
            <a:r>
              <a:rPr lang="en-US" sz="2800" dirty="0"/>
              <a:t>Ways forword – developing a toolbox for enhanced implementation of pastoral investment projects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FADE8C9-298F-4A66-84E7-69168C502F22}"/>
              </a:ext>
            </a:extLst>
          </p:cNvPr>
          <p:cNvGrpSpPr/>
          <p:nvPr/>
        </p:nvGrpSpPr>
        <p:grpSpPr>
          <a:xfrm>
            <a:off x="3207894" y="1845503"/>
            <a:ext cx="5801195" cy="3166993"/>
            <a:chOff x="867940" y="2747903"/>
            <a:chExt cx="8189218" cy="3731915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E566FE51-08B6-4E88-941B-D59D18B9F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7940" y="2747904"/>
              <a:ext cx="6608103" cy="3731914"/>
            </a:xfrm>
            <a:prstGeom prst="rect">
              <a:avLst/>
            </a:prstGeom>
          </p:spPr>
        </p:pic>
        <p:sp>
          <p:nvSpPr>
            <p:cNvPr id="11" name="Légende : encadrée à une bordure 10">
              <a:extLst>
                <a:ext uri="{FF2B5EF4-FFF2-40B4-BE49-F238E27FC236}">
                  <a16:creationId xmlns:a16="http://schemas.microsoft.com/office/drawing/2014/main" id="{682847DA-5F52-471B-93AA-C7A21B857E8A}"/>
                </a:ext>
              </a:extLst>
            </p:cNvPr>
            <p:cNvSpPr/>
            <p:nvPr/>
          </p:nvSpPr>
          <p:spPr>
            <a:xfrm>
              <a:off x="7126119" y="2747903"/>
              <a:ext cx="1931039" cy="545567"/>
            </a:xfrm>
            <a:prstGeom prst="accentBorderCallout1">
              <a:avLst>
                <a:gd name="adj1" fmla="val 18750"/>
                <a:gd name="adj2" fmla="val -8333"/>
                <a:gd name="adj3" fmla="val 125488"/>
                <a:gd name="adj4" fmla="val -2243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Different Land tenure systems 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595751E6-683B-418C-B2BF-3CFB774CE88E}"/>
                </a:ext>
              </a:extLst>
            </p:cNvPr>
            <p:cNvSpPr/>
            <p:nvPr/>
          </p:nvSpPr>
          <p:spPr>
            <a:xfrm>
              <a:off x="2124363" y="3579265"/>
              <a:ext cx="1533236" cy="729672"/>
            </a:xfrm>
            <a:prstGeom prst="ellipse">
              <a:avLst/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DFE87154-CA1E-4CB9-9940-4BA83DCD0332}"/>
                </a:ext>
              </a:extLst>
            </p:cNvPr>
            <p:cNvSpPr/>
            <p:nvPr/>
          </p:nvSpPr>
          <p:spPr>
            <a:xfrm>
              <a:off x="5674954" y="3505415"/>
              <a:ext cx="1773381" cy="840509"/>
            </a:xfrm>
            <a:prstGeom prst="ellipse">
              <a:avLst/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22500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9">
            <a:extLst>
              <a:ext uri="{FF2B5EF4-FFF2-40B4-BE49-F238E27FC236}">
                <a16:creationId xmlns:a16="http://schemas.microsoft.com/office/drawing/2014/main" id="{3EEB8ED6-9142-4A11-B029-18DDE98C4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E9C654D-7963-4959-AFD4-61741B17C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287" y="2186938"/>
            <a:ext cx="2466110" cy="274736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/>
            <a:r>
              <a:rPr lang="en-US" sz="1800" dirty="0"/>
              <a:t>GDA’S are located on the periphery of local development network while their role should be more central in landscape and ressource governance.</a:t>
            </a:r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7112E597-F68F-4A26-BE42-9B6F81D45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13" y="101207"/>
            <a:ext cx="7886700" cy="1325563"/>
          </a:xfrm>
        </p:spPr>
        <p:txBody>
          <a:bodyPr/>
          <a:lstStyle/>
          <a:p>
            <a:r>
              <a:rPr lang="en-US" sz="2800" dirty="0"/>
              <a:t>Ways forword – developing a toolbox for enhanced implementation of pastoral investment projects</a:t>
            </a:r>
          </a:p>
        </p:txBody>
      </p:sp>
      <p:pic>
        <p:nvPicPr>
          <p:cNvPr id="2" name="Picture 5386">
            <a:extLst>
              <a:ext uri="{FF2B5EF4-FFF2-40B4-BE49-F238E27FC236}">
                <a16:creationId xmlns:a16="http://schemas.microsoft.com/office/drawing/2014/main" id="{D4C7DA47-B8BB-4C51-90F8-A1DC8A896D49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113" y="1098363"/>
            <a:ext cx="6824887" cy="38359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FAA7B4-3217-4569-B4F6-9FBA64F7F7F8}"/>
              </a:ext>
            </a:extLst>
          </p:cNvPr>
          <p:cNvSpPr/>
          <p:nvPr/>
        </p:nvSpPr>
        <p:spPr>
          <a:xfrm>
            <a:off x="126953" y="5094303"/>
            <a:ext cx="8544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-285750">
              <a:buFont typeface="Arial" panose="020B0604020202020204" pitchFamily="34" charset="0"/>
              <a:buChar char="•"/>
            </a:pPr>
            <a:r>
              <a:rPr lang="en-US" dirty="0"/>
              <a:t>Strengthenning the performance and ability of the community-based organizations to create opportunities and partnerships</a:t>
            </a:r>
          </a:p>
          <a:p>
            <a:pPr marL="57150" indent="-285750">
              <a:buFont typeface="Arial" panose="020B0604020202020204" pitchFamily="34" charset="0"/>
              <a:buChar char="•"/>
            </a:pPr>
            <a:r>
              <a:rPr lang="en-US" dirty="0"/>
              <a:t>Creating a platform for a socio-digital communication can help operating as a network for more effective rangeland management and pastoral development.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0418FA-22BD-456F-A937-9C4CD1314C1C}"/>
              </a:ext>
            </a:extLst>
          </p:cNvPr>
          <p:cNvCxnSpPr/>
          <p:nvPr/>
        </p:nvCxnSpPr>
        <p:spPr>
          <a:xfrm>
            <a:off x="6715760" y="1869440"/>
            <a:ext cx="0" cy="23469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5A8F3A-941C-4252-A28A-B3D069918139}"/>
              </a:ext>
            </a:extLst>
          </p:cNvPr>
          <p:cNvCxnSpPr/>
          <p:nvPr/>
        </p:nvCxnSpPr>
        <p:spPr>
          <a:xfrm>
            <a:off x="5628640" y="1842851"/>
            <a:ext cx="0" cy="23469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2">
            <a:extLst>
              <a:ext uri="{FF2B5EF4-FFF2-40B4-BE49-F238E27FC236}">
                <a16:creationId xmlns:a16="http://schemas.microsoft.com/office/drawing/2014/main" id="{2657F970-2E74-487C-B9EB-8D8FEAC908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975" y="4375642"/>
            <a:ext cx="3559946" cy="485610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765179D2-1595-4315-8002-ADB8ADD6BCFE}"/>
              </a:ext>
            </a:extLst>
          </p:cNvPr>
          <p:cNvSpPr/>
          <p:nvPr/>
        </p:nvSpPr>
        <p:spPr>
          <a:xfrm>
            <a:off x="782526" y="4375642"/>
            <a:ext cx="373427" cy="6467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12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B948F2-BFC3-40A8-A669-BAEEB4075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A lot has been achieved.</a:t>
            </a:r>
          </a:p>
          <a:p>
            <a:r>
              <a:rPr lang="en-US" sz="2400"/>
              <a:t>New challenges and need for new approaches.</a:t>
            </a:r>
          </a:p>
          <a:p>
            <a:r>
              <a:rPr lang="en-US" sz="2400"/>
              <a:t>Perspectives of using social networks and related ETI approaches. </a:t>
            </a:r>
          </a:p>
          <a:p>
            <a:r>
              <a:rPr lang="en-US" sz="2400"/>
              <a:t>Need for effective toolboxes for assistance with governance oriented invetsment projects. </a:t>
            </a:r>
          </a:p>
          <a:p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554324-077E-4385-9F3C-D898B9F9A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4121072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16BF71-C979-4C1C-B9CB-FEBBF94F7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27049"/>
            <a:ext cx="7886700" cy="996311"/>
          </a:xfrm>
        </p:spPr>
        <p:txBody>
          <a:bodyPr/>
          <a:lstStyle/>
          <a:p>
            <a:r>
              <a:rPr lang="fr-FR" sz="6000" dirty="0" err="1"/>
              <a:t>Thank</a:t>
            </a:r>
            <a:r>
              <a:rPr lang="fr-FR" sz="6000" dirty="0"/>
              <a:t> </a:t>
            </a:r>
            <a:r>
              <a:rPr lang="fr-FR" sz="6000" dirty="0" err="1"/>
              <a:t>you</a:t>
            </a:r>
            <a:r>
              <a:rPr lang="fr-FR" sz="6000" dirty="0"/>
              <a:t>!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600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49B80-4B71-4E72-A33C-EC7C86428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673224"/>
            <a:ext cx="7886700" cy="4636135"/>
          </a:xfrm>
        </p:spPr>
        <p:txBody>
          <a:bodyPr>
            <a:normAutofit/>
          </a:bodyPr>
          <a:lstStyle/>
          <a:p>
            <a:r>
              <a:rPr lang="fr-FR" sz="1800" b="1" dirty="0"/>
              <a:t>Consortium </a:t>
            </a:r>
            <a:r>
              <a:rPr lang="en-US" sz="1800" b="1" dirty="0"/>
              <a:t>Research Program (CRP) on « Policies, Institutions, and markets » - Natural resources governance </a:t>
            </a:r>
            <a:r>
              <a:rPr lang="fr-FR" sz="1800" b="1" dirty="0"/>
              <a:t>flagship,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“Impact assessment (in terms of governance) of rangeland management institutions”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Support ongoing national initiatives aiming at critically reviewing and analyzing the technical and institutional experience of Tunisia in rangeland management. </a:t>
            </a:r>
          </a:p>
          <a:p>
            <a:r>
              <a:rPr lang="en-US" sz="1800" b="1" dirty="0"/>
              <a:t>CRP Livestock – Livestock and the Environment Flagship.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Back up technical research aiming at identifying innovative grazing management practices and ensure their acceptance by farmers.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Provide guidance for large scale adoption of fencing practices in general. </a:t>
            </a:r>
          </a:p>
          <a:p>
            <a:endParaRPr lang="fr-FR" sz="1800" dirty="0"/>
          </a:p>
          <a:p>
            <a:endParaRPr lang="fr-FR" sz="1800" dirty="0"/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9BA304-CFFB-43E4-B33C-E7A4261EE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820" y="163353"/>
            <a:ext cx="7886700" cy="1325563"/>
          </a:xfrm>
        </p:spPr>
        <p:txBody>
          <a:bodyPr/>
          <a:lstStyle/>
          <a:p>
            <a:r>
              <a:rPr lang="en-US" sz="3200" dirty="0"/>
              <a:t>Ongoing projects and research for development programs</a:t>
            </a:r>
          </a:p>
        </p:txBody>
      </p:sp>
    </p:spTree>
    <p:extLst>
      <p:ext uri="{BB962C8B-B14F-4D97-AF65-F5344CB8AC3E}">
        <p14:creationId xmlns:p14="http://schemas.microsoft.com/office/powerpoint/2010/main" val="3136597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ABE1108-6423-4E53-85A1-817683043C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A7DE80-A171-4321-835B-34459EF77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5024" y="543070"/>
            <a:ext cx="5153216" cy="16756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dirty="0"/>
              <a:t>Main research questions tackled</a:t>
            </a:r>
          </a:p>
        </p:txBody>
      </p:sp>
      <p:pic>
        <p:nvPicPr>
          <p:cNvPr id="4" name="Picture 3" descr="C:\Users\ICARDA\Dropbox (GFP)\Photos\20170503_095327.jpg">
            <a:extLst>
              <a:ext uri="{FF2B5EF4-FFF2-40B4-BE49-F238E27FC236}">
                <a16:creationId xmlns:a16="http://schemas.microsoft.com/office/drawing/2014/main" id="{4C961E0A-4C9C-4966-8CFA-BA5EE0DAD1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"/>
            <a:ext cx="3140313" cy="2164321"/>
          </a:xfrm>
          <a:prstGeom prst="rect">
            <a:avLst/>
          </a:prstGeom>
          <a:noFill/>
        </p:spPr>
      </p:pic>
      <p:pic>
        <p:nvPicPr>
          <p:cNvPr id="5" name="Content Placeholder 6" descr="A herd of sheep walking across a dry grass field&#10;&#10;Description automatically generated">
            <a:extLst>
              <a:ext uri="{FF2B5EF4-FFF2-40B4-BE49-F238E27FC236}">
                <a16:creationId xmlns:a16="http://schemas.microsoft.com/office/drawing/2014/main" id="{B1B5043B-CDEC-457F-9B58-516D991471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2342320"/>
            <a:ext cx="3140313" cy="2164321"/>
          </a:xfrm>
          <a:prstGeom prst="rect">
            <a:avLst/>
          </a:prstGeom>
        </p:spPr>
      </p:pic>
      <p:pic>
        <p:nvPicPr>
          <p:cNvPr id="6" name="Content Placeholder 4" descr="A dirt path in a desert&#10;&#10;Description automatically generated">
            <a:extLst>
              <a:ext uri="{FF2B5EF4-FFF2-40B4-BE49-F238E27FC236}">
                <a16:creationId xmlns:a16="http://schemas.microsoft.com/office/drawing/2014/main" id="{D7615610-AEF7-40EB-88C1-B4A92EDC62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4693680"/>
            <a:ext cx="3140313" cy="21643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4C7E27-84C3-449A-8A90-0CE84C75E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5024" y="2399720"/>
            <a:ext cx="5153216" cy="3736507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/>
            <a:r>
              <a:rPr lang="en-US" sz="1700"/>
              <a:t>Identification of pathways for enhancing rangeland governance under constraining land tenure systems?</a:t>
            </a:r>
          </a:p>
          <a:p>
            <a:pPr indent="-228600"/>
            <a:r>
              <a:rPr lang="en-US" sz="1700"/>
              <a:t>Comparative assessment of rangeland GDA performances based on a set of developed indicators (why some GDA are performing better than others? And which effect of tenure systems in place?) </a:t>
            </a:r>
          </a:p>
          <a:p>
            <a:pPr indent="-228600"/>
            <a:r>
              <a:rPr lang="en-US" sz="1700"/>
              <a:t>Characterization of social networks and property right systems in Rangelands of Tataouine </a:t>
            </a:r>
          </a:p>
          <a:p>
            <a:pPr indent="-228600"/>
            <a:r>
              <a:rPr lang="en-US" sz="1700"/>
              <a:t>Assessment of the effect of land tenure and stakeholders perceptions for rangeland restoration.</a:t>
            </a:r>
          </a:p>
          <a:p>
            <a:pPr indent="-228600"/>
            <a:r>
              <a:rPr lang="en-US" sz="1700"/>
              <a:t>Inputs to Pastoral code. </a:t>
            </a:r>
          </a:p>
        </p:txBody>
      </p:sp>
    </p:spTree>
    <p:extLst>
      <p:ext uri="{BB962C8B-B14F-4D97-AF65-F5344CB8AC3E}">
        <p14:creationId xmlns:p14="http://schemas.microsoft.com/office/powerpoint/2010/main" val="584727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756229-2DF9-456E-90D1-EFAA8ABB4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256032"/>
            <a:ext cx="7879842" cy="1014984"/>
          </a:xfrm>
        </p:spPr>
        <p:txBody>
          <a:bodyPr/>
          <a:lstStyle/>
          <a:p>
            <a:r>
              <a:rPr lang="en-US" sz="2800" dirty="0"/>
              <a:t>Some current results and how they link to ongoing IFAD programs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464" y="1634502"/>
            <a:ext cx="783869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30936" y="1538176"/>
            <a:ext cx="1405092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A9FEEAB4-A03C-4D2F-A260-6C8AD04027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238885"/>
              </p:ext>
            </p:extLst>
          </p:nvPr>
        </p:nvGraphicFramePr>
        <p:xfrm>
          <a:off x="628650" y="1926266"/>
          <a:ext cx="78867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7701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1">
            <a:extLst>
              <a:ext uri="{FF2B5EF4-FFF2-40B4-BE49-F238E27FC236}">
                <a16:creationId xmlns:a16="http://schemas.microsoft.com/office/drawing/2014/main" id="{8F7AFB9A-7364-478C-B48B-8523CDD9A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3">
            <a:extLst>
              <a:ext uri="{FF2B5EF4-FFF2-40B4-BE49-F238E27FC236}">
                <a16:creationId xmlns:a16="http://schemas.microsoft.com/office/drawing/2014/main" id="{36678033-86B6-40E6-BE90-78D8ED4E3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D2542E1A-076E-4A34-BB67-2BF961754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4027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54B8C-A32D-45E3-8AB1-105069F93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84" y="587989"/>
            <a:ext cx="3624602" cy="124358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2800" dirty="0"/>
              <a:t>Some results –Pathways for </a:t>
            </a:r>
            <a:r>
              <a:rPr lang="en-US" sz="2800" u="sng" dirty="0"/>
              <a:t>enhancing rangeland governance under constraining land tenure </a:t>
            </a:r>
            <a:r>
              <a:rPr lang="en-US" sz="2800" dirty="0"/>
              <a:t>systems</a:t>
            </a:r>
          </a:p>
        </p:txBody>
      </p:sp>
      <p:sp>
        <p:nvSpPr>
          <p:cNvPr id="24" name="Rectangle 17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96012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185062"/>
            <a:ext cx="373761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8CEE3E-8545-4B0B-AF65-0DC44A83C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184" y="2512611"/>
            <a:ext cx="3624602" cy="4345389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/>
            <a:r>
              <a:rPr lang="en-US" sz="1400" dirty="0"/>
              <a:t>Rangelands where private tenure is embedded into collective tenure systems are the most constraining for good rangeland governance. </a:t>
            </a:r>
          </a:p>
          <a:p>
            <a:pPr lvl="0" indent="-228600"/>
            <a:r>
              <a:rPr lang="en-US" sz="1400" dirty="0"/>
              <a:t>overall improvement of rangeland governance in the study area is highly related to the type of tenure system. </a:t>
            </a:r>
          </a:p>
          <a:p>
            <a:pPr lvl="0" indent="-228600"/>
            <a:r>
              <a:rPr lang="en-US" sz="1400" dirty="0"/>
              <a:t>Even under restrictive tenure systems, the improvement of a set of local institutional attributes can lead to better governance.</a:t>
            </a:r>
          </a:p>
          <a:p>
            <a:pPr indent="-228600"/>
            <a:r>
              <a:rPr lang="en-US" sz="1400" dirty="0"/>
              <a:t>Diversification of local economic activities can lead to lower pressure and better rangeland governance.</a:t>
            </a:r>
          </a:p>
          <a:p>
            <a:pPr indent="-228600"/>
            <a:r>
              <a:rPr lang="en-US" sz="1400" dirty="0"/>
              <a:t>Negative impacts of PRODESUD I on governance identified in some cases.</a:t>
            </a:r>
          </a:p>
          <a:p>
            <a:pPr indent="-228600"/>
            <a:endParaRPr lang="en-US" sz="1400" dirty="0"/>
          </a:p>
          <a:p>
            <a:pPr indent="-228600"/>
            <a:endParaRPr lang="en-US" sz="1400" dirty="0"/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0C891F87-4749-4142-BBF6-3DFD5D473356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235" y="617581"/>
            <a:ext cx="5577840" cy="30465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FC7EC6-7BDD-4DBE-BC15-0A6AA05CCF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794" y="4858064"/>
            <a:ext cx="5123815" cy="2029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8C7F50-7803-44E1-B70B-031FEE44A72F}"/>
              </a:ext>
            </a:extLst>
          </p:cNvPr>
          <p:cNvSpPr txBox="1"/>
          <p:nvPr/>
        </p:nvSpPr>
        <p:spPr>
          <a:xfrm>
            <a:off x="4621078" y="4291546"/>
            <a:ext cx="4358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Recommended actions under different land tenure systems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196431-14DF-41EB-BEF7-7938C1B5FA53}"/>
              </a:ext>
            </a:extLst>
          </p:cNvPr>
          <p:cNvSpPr txBox="1"/>
          <p:nvPr/>
        </p:nvSpPr>
        <p:spPr>
          <a:xfrm>
            <a:off x="7126602" y="524092"/>
            <a:ext cx="19056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List and weight of factors having strong effect on rangeland governane</a:t>
            </a:r>
          </a:p>
        </p:txBody>
      </p:sp>
    </p:spTree>
    <p:extLst>
      <p:ext uri="{BB962C8B-B14F-4D97-AF65-F5344CB8AC3E}">
        <p14:creationId xmlns:p14="http://schemas.microsoft.com/office/powerpoint/2010/main" val="7832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8CEE3E-8545-4B0B-AF65-0DC44A83C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520" y="1146767"/>
            <a:ext cx="3957461" cy="4997157"/>
          </a:xfrm>
        </p:spPr>
        <p:txBody>
          <a:bodyPr>
            <a:normAutofit/>
          </a:bodyPr>
          <a:lstStyle/>
          <a:p>
            <a:r>
              <a:rPr lang="en-US" dirty="0"/>
              <a:t>Work elaborated </a:t>
            </a:r>
            <a:r>
              <a:rPr lang="en-US" u="sng" dirty="0"/>
              <a:t>in the framework of the PRODEFIL </a:t>
            </a:r>
            <a:r>
              <a:rPr lang="en-US" dirty="0"/>
              <a:t>project (supported by ICARDA internship)</a:t>
            </a:r>
          </a:p>
          <a:p>
            <a:r>
              <a:rPr lang="fr-FR" dirty="0" err="1"/>
              <a:t>Scoring</a:t>
            </a:r>
            <a:r>
              <a:rPr lang="fr-FR" dirty="0"/>
              <a:t> method based on three criterions: governance, management and service to identify the most performant GDAs </a:t>
            </a:r>
          </a:p>
          <a:p>
            <a:r>
              <a:rPr lang="fr-FR" dirty="0"/>
              <a:t>Two factors of seggregation of the existent GDAs : </a:t>
            </a:r>
          </a:p>
          <a:p>
            <a:pPr lvl="1"/>
            <a:r>
              <a:rPr lang="fr-FR" dirty="0"/>
              <a:t>governance and financial management (Control, documentation, meetings, coordination)</a:t>
            </a:r>
          </a:p>
          <a:p>
            <a:pPr lvl="1"/>
            <a:r>
              <a:rPr lang="fr-FR" dirty="0"/>
              <a:t>Partnership and additional services for members (Networking capacity of the GDA)</a:t>
            </a:r>
          </a:p>
          <a:p>
            <a:r>
              <a:rPr lang="fr-FR" dirty="0"/>
              <a:t>Dhaher GDA example within collective rangelands and how its good performance helped the application of the resting technique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54B8C-A32D-45E3-8AB1-105069F93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780" y="0"/>
            <a:ext cx="7886700" cy="836295"/>
          </a:xfrm>
        </p:spPr>
        <p:txBody>
          <a:bodyPr/>
          <a:lstStyle/>
          <a:p>
            <a:r>
              <a:rPr lang="en-US" sz="2800" dirty="0"/>
              <a:t>Some results – Comparative assessment of GDA performances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C37376-437E-4B10-88A6-605AFE89DE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932" y="836295"/>
            <a:ext cx="4408298" cy="28090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815086-9EB3-4A07-905E-F452291B8486}"/>
              </a:ext>
            </a:extLst>
          </p:cNvPr>
          <p:cNvSpPr txBox="1"/>
          <p:nvPr/>
        </p:nvSpPr>
        <p:spPr>
          <a:xfrm>
            <a:off x="4202574" y="3476526"/>
            <a:ext cx="51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Ranking GDAs based on a multicriteria assessment/score.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37B290-8728-4E60-95C1-514CBA0E32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539" y="3833514"/>
            <a:ext cx="3804941" cy="26876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7A5FE6-F60D-4B71-8A13-27893887B65C}"/>
              </a:ext>
            </a:extLst>
          </p:cNvPr>
          <p:cNvSpPr txBox="1"/>
          <p:nvPr/>
        </p:nvSpPr>
        <p:spPr>
          <a:xfrm>
            <a:off x="5306304" y="4312364"/>
            <a:ext cx="1875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PCA and typology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D1D05A-BD49-4A70-AB99-9805A7F1FACA}"/>
              </a:ext>
            </a:extLst>
          </p:cNvPr>
          <p:cNvSpPr txBox="1"/>
          <p:nvPr/>
        </p:nvSpPr>
        <p:spPr>
          <a:xfrm>
            <a:off x="4881539" y="6385702"/>
            <a:ext cx="3892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Mariem Sghaier, 2019 (PRODEFIL)</a:t>
            </a:r>
          </a:p>
        </p:txBody>
      </p:sp>
    </p:spTree>
    <p:extLst>
      <p:ext uri="{BB962C8B-B14F-4D97-AF65-F5344CB8AC3E}">
        <p14:creationId xmlns:p14="http://schemas.microsoft.com/office/powerpoint/2010/main" val="3231776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54B8C-A32D-45E3-8AB1-105069F93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186" y="30871"/>
            <a:ext cx="7886700" cy="955040"/>
          </a:xfrm>
        </p:spPr>
        <p:txBody>
          <a:bodyPr/>
          <a:lstStyle/>
          <a:p>
            <a:r>
              <a:rPr lang="en-US" sz="2800" dirty="0"/>
              <a:t>Some results – Strategies and alliances for private and collective rangeland restoration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8CEE3E-8545-4B0B-AF65-0DC44A83C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45" y="1157957"/>
            <a:ext cx="3639343" cy="5354320"/>
          </a:xfr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z="1800" dirty="0"/>
              <a:t>In private rangelands, equal levels of stakeholder influence and power lead to a much more stable and flexible rangeland restoration process. </a:t>
            </a:r>
          </a:p>
          <a:p>
            <a:pPr lvl="0"/>
            <a:r>
              <a:rPr lang="en-US" sz="1800" dirty="0"/>
              <a:t>In collective rangelands: the majority of stakeholders have weak influence in terms of management decisions, with less alliances and more conflictual objectives among Stakeholders. </a:t>
            </a:r>
          </a:p>
          <a:p>
            <a:pPr lvl="0"/>
            <a:r>
              <a:rPr lang="en-US" sz="1800" dirty="0"/>
              <a:t>Heavy presence of the administration (CRDA) in collective rangelands which creates a strong dependency of local actors.</a:t>
            </a:r>
          </a:p>
          <a:p>
            <a:pPr marL="57150" indent="0">
              <a:buNone/>
            </a:pPr>
            <a:endParaRPr lang="en-US" sz="7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388D-4C2D-4A99-A9BC-D04D419C83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"/>
          <a:stretch/>
        </p:blipFill>
        <p:spPr>
          <a:xfrm>
            <a:off x="3809888" y="3835117"/>
            <a:ext cx="5161280" cy="2070247"/>
          </a:xfrm>
          <a:prstGeom prst="rect">
            <a:avLst/>
          </a:prstGeom>
          <a:ln>
            <a:solidFill>
              <a:srgbClr val="007436"/>
            </a:solidFill>
          </a:ln>
        </p:spPr>
      </p:pic>
      <p:pic>
        <p:nvPicPr>
          <p:cNvPr id="8" name="Picture 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A7BDE58-0873-4072-AAD3-9331E764CF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888" y="1404514"/>
            <a:ext cx="5163567" cy="2151486"/>
          </a:xfrm>
          <a:prstGeom prst="rect">
            <a:avLst/>
          </a:prstGeom>
          <a:ln>
            <a:solidFill>
              <a:srgbClr val="007436"/>
            </a:solidFill>
          </a:ln>
        </p:spPr>
      </p:pic>
    </p:spTree>
    <p:extLst>
      <p:ext uri="{BB962C8B-B14F-4D97-AF65-F5344CB8AC3E}">
        <p14:creationId xmlns:p14="http://schemas.microsoft.com/office/powerpoint/2010/main" val="120675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0" name="Rectangle 70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54B8C-A32D-45E3-8AB1-105069F93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064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dirty="0"/>
              <a:t>Some results – Potential inputs and arguments (regarding major rangeland governance failures) for the adoption of the new pastoral code of Tunisia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8CEE3E-8545-4B0B-AF65-0DC44A83C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4"/>
            <a:ext cx="3350109" cy="4565015"/>
          </a:xfrm>
        </p:spPr>
        <p:txBody>
          <a:bodyPr vert="horz" lIns="91440" tIns="45720" rIns="91440" bIns="45720" rtlCol="0">
            <a:normAutofit/>
          </a:bodyPr>
          <a:lstStyle/>
          <a:p>
            <a:pPr marL="148407" indent="-148407" eaLnBrk="0" hangingPunct="0">
              <a:spcBef>
                <a:spcPts val="260"/>
              </a:spcBef>
              <a:spcAft>
                <a:spcPts val="260"/>
              </a:spcAft>
            </a:pPr>
            <a:r>
              <a:rPr lang="en-US" sz="2000" dirty="0">
                <a:cs typeface="Calibri"/>
              </a:rPr>
              <a:t>Institutional analysis of different facets of rangeland governance failures at different levels.</a:t>
            </a:r>
          </a:p>
          <a:p>
            <a:pPr marL="148407" indent="-148407" eaLnBrk="0" hangingPunct="0">
              <a:spcBef>
                <a:spcPts val="260"/>
              </a:spcBef>
              <a:spcAft>
                <a:spcPts val="260"/>
              </a:spcAft>
            </a:pPr>
            <a:r>
              <a:rPr lang="en-US" sz="2000" dirty="0">
                <a:cs typeface="Calibri"/>
              </a:rPr>
              <a:t>Provide evidence-based inputs and argument for the adoption of the new pastoral code/law in Tunisia, particularly: </a:t>
            </a:r>
          </a:p>
          <a:p>
            <a:pPr lvl="1" eaLnBrk="0" hangingPunct="0">
              <a:spcBef>
                <a:spcPts val="260"/>
              </a:spcBef>
              <a:spcAft>
                <a:spcPts val="26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cs typeface="Calibri"/>
              </a:rPr>
              <a:t>Scattered responsibilities</a:t>
            </a:r>
          </a:p>
          <a:p>
            <a:pPr lvl="1" eaLnBrk="0" hangingPunct="0">
              <a:spcBef>
                <a:spcPts val="260"/>
              </a:spcBef>
              <a:spcAft>
                <a:spcPts val="26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cs typeface="Calibri"/>
              </a:rPr>
              <a:t>Need for coordinating institutions. </a:t>
            </a:r>
          </a:p>
          <a:p>
            <a:pPr lvl="1" eaLnBrk="0" hangingPunct="0">
              <a:spcBef>
                <a:spcPts val="260"/>
              </a:spcBef>
              <a:spcAft>
                <a:spcPts val="26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cs typeface="Calibri"/>
              </a:rPr>
              <a:t>Nested (multi-level) governance frameworks,</a:t>
            </a:r>
          </a:p>
          <a:p>
            <a:pPr lvl="1" eaLnBrk="0" hangingPunct="0">
              <a:spcBef>
                <a:spcPts val="260"/>
              </a:spcBef>
              <a:spcAft>
                <a:spcPts val="26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cs typeface="Calibri"/>
              </a:rPr>
              <a:t>Etc. </a:t>
            </a:r>
          </a:p>
        </p:txBody>
      </p:sp>
      <p:pic>
        <p:nvPicPr>
          <p:cNvPr id="1027" name="Picture 4">
            <a:extLst>
              <a:ext uri="{FF2B5EF4-FFF2-40B4-BE49-F238E27FC236}">
                <a16:creationId xmlns:a16="http://schemas.microsoft.com/office/drawing/2014/main" id="{0062854D-C11A-417F-9C8D-F3D0725A1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8759" y="1927383"/>
            <a:ext cx="5093644" cy="409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335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92E7624-7F8C-4499-90DE-8FF974C46E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295" y="827822"/>
            <a:ext cx="4470400" cy="2209771"/>
          </a:xfrm>
          <a:prstGeom prst="rect">
            <a:avLst/>
          </a:prstGeom>
          <a:ln>
            <a:solidFill>
              <a:srgbClr val="007436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29814B-E5BC-42E7-B144-C6DDBE0BD8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830" y="3113576"/>
            <a:ext cx="2439677" cy="3460534"/>
          </a:xfrm>
          <a:prstGeom prst="rect">
            <a:avLst/>
          </a:prstGeom>
          <a:ln>
            <a:solidFill>
              <a:srgbClr val="007436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861126-B6C7-425D-A4FB-D6D751FB5F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512" y="3111099"/>
            <a:ext cx="2439675" cy="3460534"/>
          </a:xfrm>
          <a:prstGeom prst="rect">
            <a:avLst/>
          </a:prstGeom>
          <a:ln>
            <a:solidFill>
              <a:srgbClr val="007436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7E716D-6137-4F54-9C21-C00015FA4E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65" y="3561080"/>
            <a:ext cx="2509142" cy="3023064"/>
          </a:xfrm>
          <a:prstGeom prst="rect">
            <a:avLst/>
          </a:prstGeom>
          <a:ln>
            <a:solidFill>
              <a:srgbClr val="007436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6C0708-E1FD-4062-9D9F-B8FAE74502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65" y="421176"/>
            <a:ext cx="2509142" cy="3023064"/>
          </a:xfrm>
          <a:prstGeom prst="rect">
            <a:avLst/>
          </a:prstGeom>
          <a:ln>
            <a:solidFill>
              <a:srgbClr val="007436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578B5A-B5EA-4F90-B9DF-97DBC494AC67}"/>
              </a:ext>
            </a:extLst>
          </p:cNvPr>
          <p:cNvSpPr txBox="1"/>
          <p:nvPr/>
        </p:nvSpPr>
        <p:spPr>
          <a:xfrm>
            <a:off x="3792390" y="142240"/>
            <a:ext cx="4246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Trainings, manuals, guidelines, toolboxes for good rangeland governance,</a:t>
            </a:r>
          </a:p>
        </p:txBody>
      </p:sp>
    </p:spTree>
    <p:extLst>
      <p:ext uri="{BB962C8B-B14F-4D97-AF65-F5344CB8AC3E}">
        <p14:creationId xmlns:p14="http://schemas.microsoft.com/office/powerpoint/2010/main" val="21137693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8D6D1C4DDBC94CB74F8DC25105E2A5" ma:contentTypeVersion="13" ma:contentTypeDescription="Create a new document." ma:contentTypeScope="" ma:versionID="b371464a0b198d3418e882836dcbd4f0">
  <xsd:schema xmlns:xsd="http://www.w3.org/2001/XMLSchema" xmlns:xs="http://www.w3.org/2001/XMLSchema" xmlns:p="http://schemas.microsoft.com/office/2006/metadata/properties" xmlns:ns3="ec62c492-18da-40da-971d-6aa3ccb3d7b1" xmlns:ns4="11f9f7e2-9136-49eb-80c5-e8b281bbd1c2" targetNamespace="http://schemas.microsoft.com/office/2006/metadata/properties" ma:root="true" ma:fieldsID="190b1a085787bfd189e2f60d3f838782" ns3:_="" ns4:_="">
    <xsd:import namespace="ec62c492-18da-40da-971d-6aa3ccb3d7b1"/>
    <xsd:import namespace="11f9f7e2-9136-49eb-80c5-e8b281bbd1c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2c492-18da-40da-971d-6aa3ccb3d7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9f7e2-9136-49eb-80c5-e8b281bbd1c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AD437F-A744-4CBE-BFE2-A7AA6457E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62c492-18da-40da-971d-6aa3ccb3d7b1"/>
    <ds:schemaRef ds:uri="11f9f7e2-9136-49eb-80c5-e8b281bbd1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2CDB77-6F66-4266-8C6E-F178943273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E22A4-B245-4EFA-8FEF-5D5D823FEE78}">
  <ds:schemaRefs>
    <ds:schemaRef ds:uri="http://schemas.microsoft.com/office/2006/documentManagement/types"/>
    <ds:schemaRef ds:uri="11f9f7e2-9136-49eb-80c5-e8b281bbd1c2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ec62c492-18da-40da-971d-6aa3ccb3d7b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952</Words>
  <Application>Microsoft Office PowerPoint</Application>
  <PresentationFormat>On-screen Show (4:3)</PresentationFormat>
  <Paragraphs>84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1_Custom Design</vt:lpstr>
      <vt:lpstr>2_Custom Design</vt:lpstr>
      <vt:lpstr>PowerPoint Presentation</vt:lpstr>
      <vt:lpstr>Ongoing projects and research for development programs</vt:lpstr>
      <vt:lpstr>Main research questions tackled</vt:lpstr>
      <vt:lpstr>Some current results and how they link to ongoing IFAD programs</vt:lpstr>
      <vt:lpstr>Some results –Pathways for enhancing rangeland governance under constraining land tenure systems</vt:lpstr>
      <vt:lpstr>Some results – Comparative assessment of GDA performances</vt:lpstr>
      <vt:lpstr>Some results – Strategies and alliances for private and collective rangeland restoration </vt:lpstr>
      <vt:lpstr>Some results – Potential inputs and arguments (regarding major rangeland governance failures) for the adoption of the new pastoral code of Tunisia</vt:lpstr>
      <vt:lpstr>PowerPoint Presentation</vt:lpstr>
      <vt:lpstr>Implementation of research activities: validation with development partners</vt:lpstr>
      <vt:lpstr>Ways forword – developing a toolbox for enhanced implementation of pastoral investment projects</vt:lpstr>
      <vt:lpstr>Ways forword – developing a toolbox for enhanced implementation of pastoral investment projects</vt:lpstr>
      <vt:lpstr>Ways forword – developing a toolbox for enhanced implementation of pastoral investment projects</vt:lpstr>
      <vt:lpstr>Concluding remarks</vt:lpstr>
      <vt:lpstr>Thank you!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Frija, Aymen (ICARDA)</dc:creator>
  <cp:lastModifiedBy>Kasyoka, Sarah (ILRI)</cp:lastModifiedBy>
  <cp:revision>8</cp:revision>
  <dcterms:created xsi:type="dcterms:W3CDTF">2020-07-08T15:07:52Z</dcterms:created>
  <dcterms:modified xsi:type="dcterms:W3CDTF">2020-07-21T08:58:07Z</dcterms:modified>
</cp:coreProperties>
</file>