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736" r:id="rId1"/>
    <p:sldMasterId id="2147483752" r:id="rId2"/>
    <p:sldMasterId id="2147483755" r:id="rId3"/>
    <p:sldMasterId id="2147483766" r:id="rId4"/>
    <p:sldMasterId id="2147483779" r:id="rId5"/>
    <p:sldMasterId id="2147483785" r:id="rId6"/>
  </p:sldMasterIdLst>
  <p:notesMasterIdLst>
    <p:notesMasterId r:id="rId34"/>
  </p:notesMasterIdLst>
  <p:handoutMasterIdLst>
    <p:handoutMasterId r:id="rId35"/>
  </p:handoutMasterIdLst>
  <p:sldIdLst>
    <p:sldId id="2146847509" r:id="rId7"/>
    <p:sldId id="2146847506" r:id="rId8"/>
    <p:sldId id="2146847508" r:id="rId9"/>
    <p:sldId id="4545" r:id="rId10"/>
    <p:sldId id="2146847481" r:id="rId11"/>
    <p:sldId id="2146847482" r:id="rId12"/>
    <p:sldId id="2146847483" r:id="rId13"/>
    <p:sldId id="257" r:id="rId14"/>
    <p:sldId id="2146847488" r:id="rId15"/>
    <p:sldId id="2146847485" r:id="rId16"/>
    <p:sldId id="2146847486" r:id="rId17"/>
    <p:sldId id="4535" r:id="rId18"/>
    <p:sldId id="2146847507" r:id="rId19"/>
    <p:sldId id="2146847491" r:id="rId20"/>
    <p:sldId id="2146847495" r:id="rId21"/>
    <p:sldId id="2146847496" r:id="rId22"/>
    <p:sldId id="258" r:id="rId23"/>
    <p:sldId id="274" r:id="rId24"/>
    <p:sldId id="280" r:id="rId25"/>
    <p:sldId id="281" r:id="rId26"/>
    <p:sldId id="282" r:id="rId27"/>
    <p:sldId id="284" r:id="rId28"/>
    <p:sldId id="283" r:id="rId29"/>
    <p:sldId id="285" r:id="rId30"/>
    <p:sldId id="2146847434" r:id="rId31"/>
    <p:sldId id="277" r:id="rId32"/>
    <p:sldId id="261" r:id="rId33"/>
  </p:sldIdLst>
  <p:sldSz cx="12192000" cy="6858000"/>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163112A-77B8-40FE-9E69-0816D15237D7}">
          <p14:sldIdLst>
            <p14:sldId id="2146847509"/>
            <p14:sldId id="2146847506"/>
            <p14:sldId id="2146847508"/>
            <p14:sldId id="4545"/>
            <p14:sldId id="2146847481"/>
            <p14:sldId id="2146847482"/>
            <p14:sldId id="2146847483"/>
            <p14:sldId id="257"/>
            <p14:sldId id="2146847488"/>
            <p14:sldId id="2146847485"/>
            <p14:sldId id="2146847486"/>
            <p14:sldId id="4535"/>
            <p14:sldId id="2146847507"/>
            <p14:sldId id="2146847491"/>
            <p14:sldId id="2146847495"/>
            <p14:sldId id="2146847496"/>
            <p14:sldId id="258"/>
            <p14:sldId id="274"/>
            <p14:sldId id="280"/>
            <p14:sldId id="281"/>
            <p14:sldId id="282"/>
            <p14:sldId id="284"/>
            <p14:sldId id="283"/>
            <p14:sldId id="285"/>
            <p14:sldId id="2146847434"/>
            <p14:sldId id="277"/>
            <p14:sldId id="261"/>
          </p14:sldIdLst>
        </p14:section>
      </p14:sectionLst>
    </p:ext>
    <p:ext uri="{EFAFB233-063F-42B5-8137-9DF3F51BA10A}">
      <p15:sldGuideLst xmlns:p15="http://schemas.microsoft.com/office/powerpoint/2012/main">
        <p15:guide id="1" orient="horz" pos="264" userDrawn="1">
          <p15:clr>
            <a:srgbClr val="A4A3A4"/>
          </p15:clr>
        </p15:guide>
        <p15:guide id="2" pos="6504" userDrawn="1">
          <p15:clr>
            <a:srgbClr val="A4A3A4"/>
          </p15:clr>
        </p15:guide>
        <p15:guide id="3" orient="horz" pos="936" userDrawn="1">
          <p15:clr>
            <a:srgbClr val="A4A3A4"/>
          </p15:clr>
        </p15:guide>
        <p15:guide id="4" pos="7200" userDrawn="1">
          <p15:clr>
            <a:srgbClr val="A4A3A4"/>
          </p15:clr>
        </p15:guide>
        <p15:guide id="5" orient="horz" pos="3600" userDrawn="1">
          <p15:clr>
            <a:srgbClr val="A4A3A4"/>
          </p15:clr>
        </p15:guide>
        <p15:guide id="6" orient="horz"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1" name="Author" initials="A" lastIdx="0" clrIdx="1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E0F"/>
    <a:srgbClr val="1B5F6C"/>
    <a:srgbClr val="E35C3F"/>
    <a:srgbClr val="7DB757"/>
    <a:srgbClr val="FECB27"/>
    <a:srgbClr val="EF7512"/>
    <a:srgbClr val="0073BC"/>
    <a:srgbClr val="EE7512"/>
    <a:srgbClr val="E97D0D"/>
    <a:srgbClr val="34A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1EC553-2A32-43F6-AEC5-F19B903C87F7}" v="148" dt="2022-05-19T04:59:38.1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39" autoAdjust="0"/>
    <p:restoredTop sz="94665"/>
  </p:normalViewPr>
  <p:slideViewPr>
    <p:cSldViewPr snapToGrid="0">
      <p:cViewPr varScale="1">
        <p:scale>
          <a:sx n="102" d="100"/>
          <a:sy n="102" d="100"/>
        </p:scale>
        <p:origin x="510" y="108"/>
      </p:cViewPr>
      <p:guideLst>
        <p:guide orient="horz" pos="264"/>
        <p:guide pos="6504"/>
        <p:guide orient="horz" pos="936"/>
        <p:guide pos="7200"/>
        <p:guide orient="horz" pos="3600"/>
        <p:guide orient="horz" pos="3840"/>
      </p:guideLst>
    </p:cSldViewPr>
  </p:slideViewPr>
  <p:notesTextViewPr>
    <p:cViewPr>
      <p:scale>
        <a:sx n="1" d="1"/>
        <a:sy n="1" d="1"/>
      </p:scale>
      <p:origin x="0" y="0"/>
    </p:cViewPr>
  </p:notesTextViewPr>
  <p:sorterViewPr>
    <p:cViewPr>
      <p:scale>
        <a:sx n="150" d="100"/>
        <a:sy n="150" d="100"/>
      </p:scale>
      <p:origin x="0" y="-9965"/>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21" Type="http://schemas.openxmlformats.org/officeDocument/2006/relationships/slide" Target="slides/slide15.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 Id="rId43" Type="http://schemas.microsoft.com/office/2018/10/relationships/authors" Target="author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3DD928-0C3E-4ED8-90AE-E560853C5428}" type="datetimeFigureOut">
              <a:rPr lang="en-US" smtClean="0"/>
              <a:t>2/28/2023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CBDEE-9154-4ECF-BD19-2512E89EA232}" type="datetimeFigureOut">
              <a:rPr lang="en-US" smtClean="0"/>
              <a:t>2/28/2023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8020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4400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1429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charset="0"/>
                <a:ea typeface="MS PGothic" pitchFamily="34" charset="-128"/>
                <a:cs typeface="+mn-cs"/>
              </a:rPr>
              <a:t>What we will do </a:t>
            </a:r>
            <a:r>
              <a:rPr kumimoji="0" lang="en-US" sz="1200" b="0" i="0" u="none" strike="noStrike" kern="1200" cap="none" spc="0" normalizeH="0" baseline="0" noProof="0" dirty="0">
                <a:ln>
                  <a:noFill/>
                </a:ln>
                <a:solidFill>
                  <a:srgbClr val="000000"/>
                </a:solidFill>
                <a:effectLst/>
                <a:uLnTx/>
                <a:uFillTx/>
                <a:latin typeface="Arial" charset="0"/>
                <a:ea typeface="MS PGothic" pitchFamily="34" charset="-128"/>
                <a:cs typeface="+mn-cs"/>
              </a:rPr>
              <a:t>:</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1" i="0" u="none" strike="noStrike" kern="1200" cap="none" spc="0" normalizeH="0" baseline="0" noProof="0" dirty="0">
                <a:ln>
                  <a:noFill/>
                </a:ln>
                <a:effectLst/>
                <a:uLnTx/>
                <a:uFillTx/>
                <a:latin typeface="Arial" charset="0"/>
                <a:ea typeface="MS PGothic" pitchFamily="34" charset="-128"/>
                <a:cs typeface="+mn-cs"/>
              </a:rPr>
              <a:t>Generate evidence</a:t>
            </a:r>
            <a:r>
              <a:rPr kumimoji="0" lang="en-US" sz="1200" b="0" i="0" u="none" strike="noStrike" kern="1200" cap="none" spc="0" normalizeH="0" baseline="0" noProof="0" dirty="0">
                <a:ln>
                  <a:noFill/>
                </a:ln>
                <a:effectLst/>
                <a:uLnTx/>
                <a:uFillTx/>
                <a:latin typeface="Arial" charset="0"/>
                <a:ea typeface="MS PGothic" pitchFamily="34" charset="-128"/>
                <a:cs typeface="+mn-cs"/>
              </a:rPr>
              <a:t> on gender-mediated risk exposure, public and private returns to action</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effectLst/>
                <a:uLnTx/>
                <a:uFillTx/>
                <a:latin typeface="Arial" charset="0"/>
                <a:ea typeface="MS PGothic" pitchFamily="34" charset="-128"/>
                <a:cs typeface="+mn-cs"/>
              </a:rPr>
              <a:t>Evaluate impacts of </a:t>
            </a:r>
            <a:r>
              <a:rPr kumimoji="0" lang="en-US" sz="1200" b="1" i="0" u="none" strike="noStrike" kern="1200" cap="none" spc="0" normalizeH="0" baseline="0" noProof="0" dirty="0">
                <a:ln>
                  <a:noFill/>
                </a:ln>
                <a:effectLst/>
                <a:uLnTx/>
                <a:uFillTx/>
                <a:latin typeface="Arial" charset="0"/>
                <a:ea typeface="MS PGothic" pitchFamily="34" charset="-128"/>
                <a:cs typeface="+mn-cs"/>
              </a:rPr>
              <a:t>technologies, tools, and approaches</a:t>
            </a:r>
            <a:r>
              <a:rPr kumimoji="0" lang="en-US" sz="1200" b="0" i="0" u="none" strike="noStrike" kern="1200" cap="none" spc="0" normalizeH="0" baseline="0" noProof="0" dirty="0">
                <a:ln>
                  <a:noFill/>
                </a:ln>
                <a:effectLst/>
                <a:uLnTx/>
                <a:uFillTx/>
                <a:latin typeface="Arial" charset="0"/>
                <a:ea typeface="MS PGothic" pitchFamily="34" charset="-128"/>
                <a:cs typeface="+mn-cs"/>
              </a:rPr>
              <a:t> on health risks and economic outcomes</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effectLst/>
                <a:uLnTx/>
                <a:uFillTx/>
                <a:latin typeface="Arial" charset="0"/>
                <a:ea typeface="MS PGothic" pitchFamily="34" charset="-128"/>
                <a:cs typeface="+mn-cs"/>
              </a:rPr>
              <a:t>Integrating </a:t>
            </a:r>
            <a:r>
              <a:rPr kumimoji="0" lang="en-US" sz="1200" b="1" i="0" u="none" strike="noStrike" kern="1200" cap="none" spc="0" normalizeH="0" baseline="0" noProof="0" dirty="0">
                <a:ln>
                  <a:noFill/>
                </a:ln>
                <a:effectLst/>
                <a:uLnTx/>
                <a:uFillTx/>
                <a:latin typeface="Arial" charset="0"/>
                <a:ea typeface="MS PGothic" pitchFamily="34" charset="-128"/>
                <a:cs typeface="+mn-cs"/>
              </a:rPr>
              <a:t>innovations into policies and programs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9100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F6E8625-ABA9-47AC-97D8-2031586E30FB}" type="slidenum">
              <a:rPr kumimoji="0" lang="en-US"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2973599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1332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558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9447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
        <p:nvSpPr>
          <p:cNvPr id="6" name="TextBox 5">
            <a:extLst>
              <a:ext uri="{FF2B5EF4-FFF2-40B4-BE49-F238E27FC236}">
                <a16:creationId xmlns:a16="http://schemas.microsoft.com/office/drawing/2014/main" id="{7D7F77F8-8CDD-4B48-98DE-E45B564D2358}"/>
              </a:ext>
            </a:extLst>
          </p:cNvPr>
          <p:cNvSpPr txBox="1"/>
          <p:nvPr userDrawn="1"/>
        </p:nvSpPr>
        <p:spPr>
          <a:xfrm>
            <a:off x="8749145" y="6424789"/>
            <a:ext cx="3238690" cy="261610"/>
          </a:xfrm>
          <a:prstGeom prst="rect">
            <a:avLst/>
          </a:prstGeom>
          <a:noFill/>
        </p:spPr>
        <p:txBody>
          <a:bodyPr wrap="square" rtlCol="0">
            <a:spAutoFit/>
          </a:bodyPr>
          <a:lstStyle/>
          <a:p>
            <a:pPr algn="r"/>
            <a:r>
              <a:rPr lang="en-US" sz="1100" b="1">
                <a:solidFill>
                  <a:schemeClr val="tx1">
                    <a:lumMod val="65000"/>
                    <a:lumOff val="35000"/>
                  </a:schemeClr>
                </a:solidFill>
                <a:latin typeface="Montserrat" pitchFamily="2" charset="77"/>
              </a:rPr>
              <a:t>Resilient </a:t>
            </a:r>
            <a:r>
              <a:rPr lang="en-US" sz="1100" b="1" err="1">
                <a:solidFill>
                  <a:schemeClr val="tx1">
                    <a:lumMod val="65000"/>
                    <a:lumOff val="35000"/>
                  </a:schemeClr>
                </a:solidFill>
                <a:latin typeface="Montserrat" pitchFamily="2" charset="77"/>
              </a:rPr>
              <a:t>AgriFood</a:t>
            </a:r>
            <a:r>
              <a:rPr lang="en-US" sz="1100" b="1">
                <a:solidFill>
                  <a:schemeClr val="tx1">
                    <a:lumMod val="65000"/>
                    <a:lumOff val="35000"/>
                  </a:schemeClr>
                </a:solidFill>
                <a:latin typeface="Montserrat" pitchFamily="2" charset="77"/>
              </a:rPr>
              <a:t> Systems (RAFS)</a:t>
            </a:r>
          </a:p>
        </p:txBody>
      </p:sp>
    </p:spTree>
    <p:extLst>
      <p:ext uri="{BB962C8B-B14F-4D97-AF65-F5344CB8AC3E}">
        <p14:creationId xmlns:p14="http://schemas.microsoft.com/office/powerpoint/2010/main" val="1665016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10206"/>
            <a:ext cx="10972800" cy="970893"/>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62123"/>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600"/>
              </a:spcAft>
              <a:buNone/>
              <a:defRPr sz="3000">
                <a:solidFill>
                  <a:srgbClr val="404E65"/>
                </a:solidFill>
              </a:defRPr>
            </a:lvl1pPr>
            <a:lvl2pPr marL="742960" indent="-285753">
              <a:lnSpc>
                <a:spcPct val="100000"/>
              </a:lnSpc>
              <a:spcBef>
                <a:spcPts val="0"/>
              </a:spcBef>
              <a:buFont typeface="Arial" panose="020B0604020202020204" pitchFamily="34" charset="0"/>
              <a:buChar char="•"/>
              <a:defRPr sz="2600"/>
            </a:lvl2pPr>
            <a:lvl3pPr marL="1143014" indent="-228603">
              <a:spcBef>
                <a:spcPts val="0"/>
              </a:spcBef>
              <a:buFont typeface="Courier New" panose="02070309020205020404" pitchFamily="49" charset="0"/>
              <a:buChar char="o"/>
              <a:defRPr sz="2200"/>
            </a:lvl3pPr>
            <a:lvl4pPr>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41212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1932305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Section Header/separato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FD31BB-AA3E-1B4A-9097-94426E60536E}"/>
              </a:ext>
            </a:extLst>
          </p:cNvPr>
          <p:cNvSpPr/>
          <p:nvPr userDrawn="1"/>
        </p:nvSpPr>
        <p:spPr>
          <a:xfrm>
            <a:off x="400595" y="5185952"/>
            <a:ext cx="11390812" cy="1293222"/>
          </a:xfrm>
          <a:prstGeom prst="rect">
            <a:avLst/>
          </a:prstGeom>
          <a:solidFill>
            <a:srgbClr val="EAE5D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 name="Rectangle 3">
            <a:extLst>
              <a:ext uri="{FF2B5EF4-FFF2-40B4-BE49-F238E27FC236}">
                <a16:creationId xmlns:a16="http://schemas.microsoft.com/office/drawing/2014/main" id="{66137522-F2F1-194D-8BAB-2D568169954C}"/>
              </a:ext>
            </a:extLst>
          </p:cNvPr>
          <p:cNvSpPr/>
          <p:nvPr userDrawn="1"/>
        </p:nvSpPr>
        <p:spPr>
          <a:xfrm>
            <a:off x="2824290" y="5368384"/>
            <a:ext cx="7134833" cy="666849"/>
          </a:xfrm>
          <a:prstGeom prst="rect">
            <a:avLst/>
          </a:prstGeom>
        </p:spPr>
        <p:txBody>
          <a:bodyPr wrap="square">
            <a:noAutofit/>
          </a:bodyPr>
          <a:lstStyle/>
          <a:p>
            <a:pPr rtl="0"/>
            <a:r>
              <a:rPr lang="en-US" sz="1600" b="0" i="0" u="none" strike="noStrike" kern="1200" baseline="30000">
                <a:solidFill>
                  <a:schemeClr val="tx1">
                    <a:lumMod val="75000"/>
                    <a:lumOff val="25000"/>
                  </a:schemeClr>
                </a:solidFill>
                <a:latin typeface="+mn-lt"/>
                <a:ea typeface="+mn-ea"/>
                <a:cs typeface="+mn-cs"/>
              </a:rPr>
              <a:t>About 620 ILRI staff work in Africa and Asia to enhance incomes and livelihoods, improve food security, and reduce disease and environmental degradation. Australian animal scientist and Nobel Prize laureate Peter Doherty serves as ILRI’s patron. Organizations that fund ILRI through their contributions to CGIAR make ILRI’s work possible. Organizations that partner ILRI in its mission make livestock research for development a reality.</a:t>
            </a:r>
          </a:p>
        </p:txBody>
      </p:sp>
      <p:sp>
        <p:nvSpPr>
          <p:cNvPr id="6" name="Rectangle 5">
            <a:extLst>
              <a:ext uri="{FF2B5EF4-FFF2-40B4-BE49-F238E27FC236}">
                <a16:creationId xmlns:a16="http://schemas.microsoft.com/office/drawing/2014/main" id="{51A30F53-5C6B-D64D-A79B-A088A52A8433}"/>
              </a:ext>
            </a:extLst>
          </p:cNvPr>
          <p:cNvSpPr/>
          <p:nvPr userDrawn="1"/>
        </p:nvSpPr>
        <p:spPr>
          <a:xfrm>
            <a:off x="9321100" y="6133525"/>
            <a:ext cx="4912092" cy="235962"/>
          </a:xfrm>
          <a:prstGeom prst="rect">
            <a:avLst/>
          </a:prstGeom>
        </p:spPr>
        <p:txBody>
          <a:bodyPr wrap="square">
            <a:noAutofit/>
          </a:bodyPr>
          <a:lstStyle/>
          <a:p>
            <a:pPr rtl="0"/>
            <a:r>
              <a:rPr lang="en-US" sz="1600" b="0" i="0" u="none" strike="noStrike" kern="1200" baseline="30000" err="1">
                <a:solidFill>
                  <a:srgbClr val="682622"/>
                </a:solidFill>
                <a:latin typeface="Calibri Light" panose="020F0302020204030204" pitchFamily="34" charset="0"/>
                <a:ea typeface="+mn-ea"/>
                <a:cs typeface="Calibri Light" panose="020F0302020204030204" pitchFamily="34" charset="0"/>
              </a:rPr>
              <a:t>www.ilri.org</a:t>
            </a:r>
            <a:endParaRPr lang="en-US" sz="1600" b="0" i="0" u="none" strike="noStrike" kern="1200" baseline="30000">
              <a:solidFill>
                <a:srgbClr val="682622"/>
              </a:solidFill>
              <a:latin typeface="Calibri Light" panose="020F0302020204030204" pitchFamily="34" charset="0"/>
              <a:ea typeface="+mn-ea"/>
              <a:cs typeface="Calibri Light" panose="020F0302020204030204" pitchFamily="34" charset="0"/>
            </a:endParaRPr>
          </a:p>
        </p:txBody>
      </p:sp>
      <p:pic>
        <p:nvPicPr>
          <p:cNvPr id="7" name="Picture 6">
            <a:extLst>
              <a:ext uri="{FF2B5EF4-FFF2-40B4-BE49-F238E27FC236}">
                <a16:creationId xmlns:a16="http://schemas.microsoft.com/office/drawing/2014/main" id="{0DE64940-EBE9-8044-B432-45E94673A51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910089" y="6133525"/>
            <a:ext cx="542121" cy="178636"/>
          </a:xfrm>
          <a:prstGeom prst="rect">
            <a:avLst/>
          </a:prstGeom>
        </p:spPr>
      </p:pic>
      <p:sp>
        <p:nvSpPr>
          <p:cNvPr id="8" name="Rectangle 7">
            <a:extLst>
              <a:ext uri="{FF2B5EF4-FFF2-40B4-BE49-F238E27FC236}">
                <a16:creationId xmlns:a16="http://schemas.microsoft.com/office/drawing/2014/main" id="{AB078DC4-E7D9-F54A-BF1C-DC17AE9D6BFE}"/>
              </a:ext>
            </a:extLst>
          </p:cNvPr>
          <p:cNvSpPr/>
          <p:nvPr userDrawn="1"/>
        </p:nvSpPr>
        <p:spPr>
          <a:xfrm>
            <a:off x="3436960" y="6119637"/>
            <a:ext cx="6857383"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5F0500"/>
              </a:buClr>
              <a:buSzTx/>
              <a:buFontTx/>
              <a:buNone/>
              <a:tabLst/>
              <a:defRPr/>
            </a:pPr>
            <a:r>
              <a:rPr kumimoji="0" lang="en-GB"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rPr>
              <a:t>This presentation is licensed for use under the Creative Commons Attribution 4.0 International Licence.</a:t>
            </a:r>
            <a:endParaRPr kumimoji="0" lang="en-US"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endParaRPr>
          </a:p>
        </p:txBody>
      </p:sp>
      <p:pic>
        <p:nvPicPr>
          <p:cNvPr id="9" name="Graphic 8">
            <a:extLst>
              <a:ext uri="{FF2B5EF4-FFF2-40B4-BE49-F238E27FC236}">
                <a16:creationId xmlns:a16="http://schemas.microsoft.com/office/drawing/2014/main" id="{CC7D536A-19A7-154D-BAAC-32100F6F617A}"/>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3088" y="5368384"/>
            <a:ext cx="1936313" cy="947667"/>
          </a:xfrm>
          <a:prstGeom prst="rect">
            <a:avLst/>
          </a:prstGeom>
        </p:spPr>
      </p:pic>
      <p:pic>
        <p:nvPicPr>
          <p:cNvPr id="10" name="Graphic 9">
            <a:extLst>
              <a:ext uri="{FF2B5EF4-FFF2-40B4-BE49-F238E27FC236}">
                <a16:creationId xmlns:a16="http://schemas.microsoft.com/office/drawing/2014/main" id="{D665E7BF-DABC-9940-9F5B-739E7BC2D0FA}"/>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241618" y="5364494"/>
            <a:ext cx="1267294" cy="947667"/>
          </a:xfrm>
          <a:prstGeom prst="rect">
            <a:avLst/>
          </a:prstGeom>
        </p:spPr>
      </p:pic>
    </p:spTree>
    <p:extLst>
      <p:ext uri="{BB962C8B-B14F-4D97-AF65-F5344CB8AC3E}">
        <p14:creationId xmlns:p14="http://schemas.microsoft.com/office/powerpoint/2010/main" val="3754488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11"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2" y="1295401"/>
            <a:ext cx="11436348" cy="4953000"/>
          </a:xfrm>
          <a:prstGeom prst="rect">
            <a:avLst/>
          </a:prstGeom>
          <a:blipFill>
            <a:blip r:embed="rId2"/>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1900587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1"/>
            <a:ext cx="5712884"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8280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5214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grpSp>
        <p:nvGrpSpPr>
          <p:cNvPr id="2" name="Group 2"/>
          <p:cNvGrpSpPr>
            <a:grpSpLocks/>
          </p:cNvGrpSpPr>
          <p:nvPr/>
        </p:nvGrpSpPr>
        <p:grpSpPr bwMode="auto">
          <a:xfrm>
            <a:off x="1638300" y="6543676"/>
            <a:ext cx="8940800" cy="230832"/>
            <a:chOff x="1066800" y="6543985"/>
            <a:chExt cx="6705600" cy="229893"/>
          </a:xfrm>
        </p:grpSpPr>
        <p:sp>
          <p:nvSpPr>
            <p:cNvPr id="3" name="TextBox 6"/>
            <p:cNvSpPr txBox="1">
              <a:spLocks noChangeArrowheads="1"/>
            </p:cNvSpPr>
            <p:nvPr/>
          </p:nvSpPr>
          <p:spPr bwMode="auto">
            <a:xfrm>
              <a:off x="1676400" y="6543985"/>
              <a:ext cx="6096000" cy="229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ea typeface="+mn-ea"/>
                </a:rPr>
                <a:t>The presentation has a Creative Commons </a:t>
              </a:r>
              <a:r>
                <a:rPr lang="en-US" sz="900" i="1" err="1">
                  <a:solidFill>
                    <a:prstClr val="black"/>
                  </a:solidFill>
                  <a:latin typeface="Calibri"/>
                  <a:ea typeface="+mn-ea"/>
                </a:rPr>
                <a:t>licence</a:t>
              </a:r>
              <a:r>
                <a:rPr lang="en-US" sz="900" i="1">
                  <a:solidFill>
                    <a:prstClr val="black"/>
                  </a:solidFill>
                  <a:latin typeface="Calibri"/>
                  <a:ea typeface="+mn-ea"/>
                </a:rPr>
                <a:t>. You are free to re-use or distribute this work, provided credit is given to ILRI.</a:t>
              </a:r>
              <a:endParaRPr lang="en-US" sz="900">
                <a:solidFill>
                  <a:prstClr val="black"/>
                </a:solidFill>
                <a:latin typeface="Calibri"/>
                <a:ea typeface="+mn-ea"/>
              </a:endParaRPr>
            </a:p>
          </p:txBody>
        </p:sp>
        <p:pic>
          <p:nvPicPr>
            <p:cNvPr id="4" name="Picture 4" descr="P:\Pictures&amp;Resources\Icons\by-nc-sa.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4"/>
            <a:ext cx="121920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1"/>
            <a:ext cx="60960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a:solidFill>
                  <a:srgbClr val="762123"/>
                </a:solidFill>
                <a:latin typeface="Calibri" pitchFamily="34" charset="0"/>
                <a:cs typeface="Arial" charset="0"/>
              </a:rPr>
              <a:t>ilri.org</a:t>
            </a:r>
          </a:p>
        </p:txBody>
      </p:sp>
      <p:pic>
        <p:nvPicPr>
          <p:cNvPr id="7" name="Picture 7"/>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331386" y="5257800"/>
            <a:ext cx="9554633" cy="1195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31194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DD82250-47E5-45C4-A4AB-595A4C8971AD}"/>
              </a:ext>
            </a:extLst>
          </p:cNvPr>
          <p:cNvSpPr/>
          <p:nvPr userDrawn="1"/>
        </p:nvSpPr>
        <p:spPr>
          <a:xfrm>
            <a:off x="400595" y="5185952"/>
            <a:ext cx="11390812" cy="1293222"/>
          </a:xfrm>
          <a:prstGeom prst="rect">
            <a:avLst/>
          </a:prstGeom>
          <a:solidFill>
            <a:srgbClr val="EAE5D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 name="Rectangle 6">
            <a:extLst>
              <a:ext uri="{FF2B5EF4-FFF2-40B4-BE49-F238E27FC236}">
                <a16:creationId xmlns:a16="http://schemas.microsoft.com/office/drawing/2014/main" id="{987EFC1B-5EDB-4860-BC1E-28C47ADC054A}"/>
              </a:ext>
            </a:extLst>
          </p:cNvPr>
          <p:cNvSpPr/>
          <p:nvPr userDrawn="1"/>
        </p:nvSpPr>
        <p:spPr>
          <a:xfrm>
            <a:off x="2824290" y="5368384"/>
            <a:ext cx="6553529" cy="666849"/>
          </a:xfrm>
          <a:prstGeom prst="rect">
            <a:avLst/>
          </a:prstGeom>
        </p:spPr>
        <p:txBody>
          <a:bodyPr wrap="square">
            <a:noAutofit/>
          </a:bodyPr>
          <a:lstStyle/>
          <a:p>
            <a:pPr rtl="0"/>
            <a:r>
              <a:rPr lang="en-US" sz="1600" b="0" i="0" u="none" strike="noStrike" kern="1200" baseline="30000">
                <a:solidFill>
                  <a:schemeClr val="tx1">
                    <a:lumMod val="75000"/>
                    <a:lumOff val="25000"/>
                  </a:schemeClr>
                </a:solidFill>
                <a:latin typeface="+mn-lt"/>
                <a:ea typeface="+mn-ea"/>
                <a:cs typeface="+mn-cs"/>
              </a:rPr>
              <a:t>About 620 ILRI staff work in Africa and Asia to enhance incomes and livelihoods, improve food security, and reduce disease and environmental degradation. Australian animal scientist and Nobel Prize laureate Peter Doherty serves as ILRI’s patron. Organizations that fund ILRI through their contributions to CGIAR make ILRI’s work possible. Organizations that partner ILRI in its mission make livestock research for development a reality.</a:t>
            </a:r>
          </a:p>
        </p:txBody>
      </p:sp>
      <p:sp>
        <p:nvSpPr>
          <p:cNvPr id="10" name="Rectangle 9">
            <a:extLst>
              <a:ext uri="{FF2B5EF4-FFF2-40B4-BE49-F238E27FC236}">
                <a16:creationId xmlns:a16="http://schemas.microsoft.com/office/drawing/2014/main" id="{82665C99-8B35-4AFF-8EAC-92AC124A8A2D}"/>
              </a:ext>
            </a:extLst>
          </p:cNvPr>
          <p:cNvSpPr/>
          <p:nvPr userDrawn="1"/>
        </p:nvSpPr>
        <p:spPr>
          <a:xfrm>
            <a:off x="3639954" y="6158775"/>
            <a:ext cx="4912092" cy="235962"/>
          </a:xfrm>
          <a:prstGeom prst="rect">
            <a:avLst/>
          </a:prstGeom>
        </p:spPr>
        <p:txBody>
          <a:bodyPr wrap="square">
            <a:noAutofit/>
          </a:bodyPr>
          <a:lstStyle/>
          <a:p>
            <a:pPr rtl="0"/>
            <a:r>
              <a:rPr lang="en-US" sz="1600" b="0" i="0" u="none" strike="noStrike" kern="1200" baseline="30000">
                <a:solidFill>
                  <a:schemeClr val="tx1">
                    <a:lumMod val="75000"/>
                    <a:lumOff val="25000"/>
                  </a:schemeClr>
                </a:solidFill>
                <a:latin typeface="+mn-lt"/>
                <a:ea typeface="+mn-ea"/>
                <a:cs typeface="+mn-cs"/>
              </a:rPr>
              <a:t>Contact us: www.ilri.org • info@ilri.org </a:t>
            </a:r>
          </a:p>
        </p:txBody>
      </p:sp>
      <p:pic>
        <p:nvPicPr>
          <p:cNvPr id="11" name="Picture 10">
            <a:extLst>
              <a:ext uri="{FF2B5EF4-FFF2-40B4-BE49-F238E27FC236}">
                <a16:creationId xmlns:a16="http://schemas.microsoft.com/office/drawing/2014/main" id="{40B30736-C41F-4C32-9979-541173CD02E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910089" y="6133525"/>
            <a:ext cx="542121" cy="143231"/>
          </a:xfrm>
          <a:prstGeom prst="rect">
            <a:avLst/>
          </a:prstGeom>
        </p:spPr>
      </p:pic>
      <p:sp>
        <p:nvSpPr>
          <p:cNvPr id="21" name="Rectangle 20">
            <a:extLst>
              <a:ext uri="{FF2B5EF4-FFF2-40B4-BE49-F238E27FC236}">
                <a16:creationId xmlns:a16="http://schemas.microsoft.com/office/drawing/2014/main" id="{A509EFA1-22BE-475A-8925-ED0FB291F438}"/>
              </a:ext>
            </a:extLst>
          </p:cNvPr>
          <p:cNvSpPr/>
          <p:nvPr userDrawn="1"/>
        </p:nvSpPr>
        <p:spPr>
          <a:xfrm>
            <a:off x="2667309" y="6551484"/>
            <a:ext cx="6857383" cy="2308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F0500"/>
              </a:buClr>
              <a:buSzTx/>
              <a:buFontTx/>
              <a:buNone/>
              <a:tabLst/>
              <a:defRPr/>
            </a:pPr>
            <a:r>
              <a:rPr kumimoji="0" lang="en-GB"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rPr>
              <a:t>This presentation is licensed for use under the Creative Commons Attribution 4.0 International Licence.</a:t>
            </a:r>
            <a:endParaRPr kumimoji="0" lang="en-US"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endParaRPr>
          </a:p>
        </p:txBody>
      </p:sp>
      <p:pic>
        <p:nvPicPr>
          <p:cNvPr id="16" name="Graphic 15">
            <a:extLst>
              <a:ext uri="{FF2B5EF4-FFF2-40B4-BE49-F238E27FC236}">
                <a16:creationId xmlns:a16="http://schemas.microsoft.com/office/drawing/2014/main" id="{1A64CADA-0D34-41B5-8B9F-6E6D0D5B2092}"/>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3088" y="5368384"/>
            <a:ext cx="1936313" cy="947667"/>
          </a:xfrm>
          <a:prstGeom prst="rect">
            <a:avLst/>
          </a:prstGeom>
        </p:spPr>
      </p:pic>
      <p:pic>
        <p:nvPicPr>
          <p:cNvPr id="2" name="Graphic 1">
            <a:extLst>
              <a:ext uri="{FF2B5EF4-FFF2-40B4-BE49-F238E27FC236}">
                <a16:creationId xmlns:a16="http://schemas.microsoft.com/office/drawing/2014/main" id="{5E8EBFE4-7829-4476-ACC1-37CC0C11DBF6}"/>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241618" y="5364494"/>
            <a:ext cx="1267294" cy="947667"/>
          </a:xfrm>
          <a:prstGeom prst="rect">
            <a:avLst/>
          </a:prstGeom>
        </p:spPr>
      </p:pic>
      <p:sp>
        <p:nvSpPr>
          <p:cNvPr id="5" name="Picture Placeholder 4">
            <a:extLst>
              <a:ext uri="{FF2B5EF4-FFF2-40B4-BE49-F238E27FC236}">
                <a16:creationId xmlns:a16="http://schemas.microsoft.com/office/drawing/2014/main" id="{CF21FD29-28F3-4833-96FD-1F4B0D19BA7F}"/>
              </a:ext>
            </a:extLst>
          </p:cNvPr>
          <p:cNvSpPr>
            <a:spLocks noGrp="1"/>
          </p:cNvSpPr>
          <p:nvPr>
            <p:ph type="pic" sz="quarter" idx="10"/>
          </p:nvPr>
        </p:nvSpPr>
        <p:spPr>
          <a:xfrm>
            <a:off x="400050" y="379413"/>
            <a:ext cx="11391900" cy="4608512"/>
          </a:xfrm>
        </p:spPr>
        <p:txBody>
          <a:bodyPr/>
          <a:lstStyle/>
          <a:p>
            <a:endParaRPr lang="en-US"/>
          </a:p>
        </p:txBody>
      </p:sp>
    </p:spTree>
    <p:extLst>
      <p:ext uri="{BB962C8B-B14F-4D97-AF65-F5344CB8AC3E}">
        <p14:creationId xmlns:p14="http://schemas.microsoft.com/office/powerpoint/2010/main" val="404559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4F4AE-BC70-3140-891F-C66CC75EA246}"/>
              </a:ext>
            </a:extLst>
          </p:cNvPr>
          <p:cNvSpPr>
            <a:spLocks noGrp="1"/>
          </p:cNvSpPr>
          <p:nvPr>
            <p:ph type="title"/>
          </p:nvPr>
        </p:nvSpPr>
        <p:spPr/>
        <p:txBody>
          <a:bodyPr/>
          <a:lstStyle/>
          <a:p>
            <a:r>
              <a:rPr lang="en-GB"/>
              <a:t>Click to edit Master title style</a:t>
            </a:r>
            <a:endParaRPr lang="en-KE"/>
          </a:p>
        </p:txBody>
      </p:sp>
      <p:sp>
        <p:nvSpPr>
          <p:cNvPr id="3" name="Content Placeholder 2">
            <a:extLst>
              <a:ext uri="{FF2B5EF4-FFF2-40B4-BE49-F238E27FC236}">
                <a16:creationId xmlns:a16="http://schemas.microsoft.com/office/drawing/2014/main" id="{5A51E1CB-CDCF-C146-9705-424251C289A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Date Placeholder 3">
            <a:extLst>
              <a:ext uri="{FF2B5EF4-FFF2-40B4-BE49-F238E27FC236}">
                <a16:creationId xmlns:a16="http://schemas.microsoft.com/office/drawing/2014/main" id="{E2688C7F-53FB-9E4D-A24B-9788AC7134F8}"/>
              </a:ext>
            </a:extLst>
          </p:cNvPr>
          <p:cNvSpPr>
            <a:spLocks noGrp="1"/>
          </p:cNvSpPr>
          <p:nvPr>
            <p:ph type="dt" sz="half" idx="10"/>
          </p:nvPr>
        </p:nvSpPr>
        <p:spPr/>
        <p:txBody>
          <a:bodyPr/>
          <a:lstStyle/>
          <a:p>
            <a:fld id="{07A3FA9C-71D4-C741-AA54-C200B57819F3}" type="datetimeFigureOut">
              <a:rPr lang="en-KE" smtClean="0"/>
              <a:t>02/28/2023</a:t>
            </a:fld>
            <a:endParaRPr lang="en-KE"/>
          </a:p>
        </p:txBody>
      </p:sp>
      <p:sp>
        <p:nvSpPr>
          <p:cNvPr id="5" name="Footer Placeholder 4">
            <a:extLst>
              <a:ext uri="{FF2B5EF4-FFF2-40B4-BE49-F238E27FC236}">
                <a16:creationId xmlns:a16="http://schemas.microsoft.com/office/drawing/2014/main" id="{F099B777-5C5C-5542-97F6-A4CF45CD812D}"/>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241A4611-5054-BA46-9363-C3DE357AF83E}"/>
              </a:ext>
            </a:extLst>
          </p:cNvPr>
          <p:cNvSpPr>
            <a:spLocks noGrp="1"/>
          </p:cNvSpPr>
          <p:nvPr>
            <p:ph type="sldNum" sz="quarter" idx="12"/>
          </p:nvPr>
        </p:nvSpPr>
        <p:spPr/>
        <p:txBody>
          <a:bodyPr/>
          <a:lstStyle/>
          <a:p>
            <a:fld id="{6D5EF7ED-AE8A-0D40-91C5-84537ABB25B4}" type="slidenum">
              <a:rPr lang="en-KE" smtClean="0"/>
              <a:t>‹#›</a:t>
            </a:fld>
            <a:endParaRPr lang="en-KE"/>
          </a:p>
        </p:txBody>
      </p:sp>
    </p:spTree>
    <p:extLst>
      <p:ext uri="{BB962C8B-B14F-4D97-AF65-F5344CB8AC3E}">
        <p14:creationId xmlns:p14="http://schemas.microsoft.com/office/powerpoint/2010/main" val="14565578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t>Click to edit Master title style</a:t>
            </a:r>
            <a:endParaRPr lang="en-US" dirty="0"/>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dirty="0"/>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5429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5098080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t>Click to edit Master title style</a:t>
            </a:r>
            <a:endParaRPr lang="en-US" dirty="0"/>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dirty="0">
                <a:solidFill>
                  <a:schemeClr val="bg1">
                    <a:lumMod val="65000"/>
                  </a:schemeClr>
                </a:solidFill>
                <a:latin typeface="Montserrat" panose="02000505000000020004" pitchFamily="2" charset="0"/>
              </a:rPr>
              <a:t>www.cigar.org</a:t>
            </a:r>
          </a:p>
        </p:txBody>
      </p:sp>
    </p:spTree>
    <p:extLst>
      <p:ext uri="{BB962C8B-B14F-4D97-AF65-F5344CB8AC3E}">
        <p14:creationId xmlns:p14="http://schemas.microsoft.com/office/powerpoint/2010/main" val="30283599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dirty="0" err="1"/>
              <a:t>Thank</a:t>
            </a:r>
            <a:r>
              <a:rPr lang="es-ES" dirty="0"/>
              <a:t> </a:t>
            </a:r>
            <a:r>
              <a:rPr lang="es-ES" dirty="0" err="1"/>
              <a:t>You</a:t>
            </a:r>
            <a:r>
              <a:rPr lang="es-ES" dirty="0"/>
              <a:t>!</a:t>
            </a:r>
            <a:endParaRPr lang="es-PE" dirty="0"/>
          </a:p>
        </p:txBody>
      </p:sp>
    </p:spTree>
    <p:extLst>
      <p:ext uri="{BB962C8B-B14F-4D97-AF65-F5344CB8AC3E}">
        <p14:creationId xmlns:p14="http://schemas.microsoft.com/office/powerpoint/2010/main" val="22792157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5A4DB-2EC8-4286-BF72-6FAF2F8B1C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7D5C1B9-63CA-4593-AF91-A4FC39AE16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8284F2-34EB-46A0-A435-716F834BDA0F}"/>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263E8F94-A5E6-491A-98FF-913C59C8F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EA218A-E2F7-4326-9AB7-E0028A3EC9AE}"/>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42165353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61053-F990-4C49-8DCD-B55258EB6B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6BF801-67F7-45F8-998F-F3EC64E6AC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4B93C1-2311-42A9-A289-97872963DC7C}"/>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BC0F125A-DA1E-4775-AF87-3AE55AED5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0C653C-ADAE-4018-9C0E-4F65B68F76B1}"/>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4149208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EF168-C843-432F-B202-3B12D56A6C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B213A7-064B-4B2A-8775-1D6E92138E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CB03851-9FAC-4E43-9E75-84E1300DEDD0}"/>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67658927-B855-428C-B160-A037601918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6A3598-8D1D-4871-8839-452CE9E5679E}"/>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7639409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C3AE1-615E-4B05-BC87-5828747B35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3C9030-81C8-4EEE-97CB-57B5A0AD3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55963E6-308A-44B6-B7CF-2349EB0D1D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984C85B-72BC-4D48-A7A9-6E9DF3662525}"/>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6" name="Footer Placeholder 5">
            <a:extLst>
              <a:ext uri="{FF2B5EF4-FFF2-40B4-BE49-F238E27FC236}">
                <a16:creationId xmlns:a16="http://schemas.microsoft.com/office/drawing/2014/main" id="{77B112D6-272F-4158-AE84-67D2AB6413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FC2EF-37A0-4F06-A3E2-9D6493218D01}"/>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42696550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5BCD6-526A-4CF4-829F-6342734A6E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E00D70-CD0D-42CD-BA3E-26D0AB2A23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2001B9-9C44-49AA-A96D-37B3FEB4BC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1FE938C-87D4-49AF-81B7-73271272CB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41A4A4-6917-4A97-B4AD-0AC70C5B8D0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9DE37E-7CE2-426D-B26C-2D5F75E52C6C}"/>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8" name="Footer Placeholder 7">
            <a:extLst>
              <a:ext uri="{FF2B5EF4-FFF2-40B4-BE49-F238E27FC236}">
                <a16:creationId xmlns:a16="http://schemas.microsoft.com/office/drawing/2014/main" id="{FDB9DC61-65CC-41DA-9824-A98260BE23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4CA63D5-E4BC-44B5-AA22-0AC0ADFF4ACE}"/>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1414499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91A2B-B6E1-408B-806C-E08E2CF84F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0C4953-3003-47E6-BD98-3B8332F03ECA}"/>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4" name="Footer Placeholder 3">
            <a:extLst>
              <a:ext uri="{FF2B5EF4-FFF2-40B4-BE49-F238E27FC236}">
                <a16:creationId xmlns:a16="http://schemas.microsoft.com/office/drawing/2014/main" id="{BB3C2F9C-E67F-4DFD-89B0-82D9A94C9F5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EDAB75-21A9-4941-9416-3BC4DEC231BF}"/>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8257715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AF790D-E192-4F65-84B8-E4CF8C85B5AF}"/>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3" name="Footer Placeholder 2">
            <a:extLst>
              <a:ext uri="{FF2B5EF4-FFF2-40B4-BE49-F238E27FC236}">
                <a16:creationId xmlns:a16="http://schemas.microsoft.com/office/drawing/2014/main" id="{05DB2ADE-03FF-467A-8712-6528499C32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418B83-90DA-4495-9E8A-BD8E63E8F418}"/>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24443591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67760-4493-41C7-8047-AC2EB6F529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35BF99-8E6C-4EFF-80EC-FC67FA2186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7D8F51-C762-4F93-8BF4-65474C19CD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5AEF1B-FE70-4231-BAE7-41CDC01EF076}"/>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6" name="Footer Placeholder 5">
            <a:extLst>
              <a:ext uri="{FF2B5EF4-FFF2-40B4-BE49-F238E27FC236}">
                <a16:creationId xmlns:a16="http://schemas.microsoft.com/office/drawing/2014/main" id="{D5AE9CBE-F1B7-4EA2-952A-CBC4CF7B76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E915D7-F81C-48BF-BE80-0E65F56495B1}"/>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258632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
        <p:nvSpPr>
          <p:cNvPr id="6" name="TextBox 5">
            <a:extLst>
              <a:ext uri="{FF2B5EF4-FFF2-40B4-BE49-F238E27FC236}">
                <a16:creationId xmlns:a16="http://schemas.microsoft.com/office/drawing/2014/main" id="{9224F6DF-F45F-ED4F-9CDC-F3385FBAA0C5}"/>
              </a:ext>
            </a:extLst>
          </p:cNvPr>
          <p:cNvSpPr txBox="1"/>
          <p:nvPr userDrawn="1"/>
        </p:nvSpPr>
        <p:spPr>
          <a:xfrm>
            <a:off x="8749145" y="6424789"/>
            <a:ext cx="3238690" cy="261610"/>
          </a:xfrm>
          <a:prstGeom prst="rect">
            <a:avLst/>
          </a:prstGeom>
          <a:noFill/>
        </p:spPr>
        <p:txBody>
          <a:bodyPr wrap="square" rtlCol="0">
            <a:spAutoFit/>
          </a:bodyPr>
          <a:lstStyle/>
          <a:p>
            <a:r>
              <a:rPr lang="en-US" sz="1100" b="1">
                <a:solidFill>
                  <a:schemeClr val="tx1">
                    <a:lumMod val="65000"/>
                    <a:lumOff val="35000"/>
                  </a:schemeClr>
                </a:solidFill>
                <a:latin typeface="Montserrat" pitchFamily="2" charset="77"/>
              </a:rPr>
              <a:t>Systems Transformation Science Group </a:t>
            </a:r>
          </a:p>
        </p:txBody>
      </p:sp>
    </p:spTree>
    <p:extLst>
      <p:ext uri="{BB962C8B-B14F-4D97-AF65-F5344CB8AC3E}">
        <p14:creationId xmlns:p14="http://schemas.microsoft.com/office/powerpoint/2010/main" val="16650166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D424A-C637-45CC-B71B-877528B816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4F46ED-9EC1-4386-9D9A-BF2D9D4DB2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451C9A-A25C-4503-BE9B-52A0076833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18772F-2FB6-42EF-8B66-EF59755DB0E0}"/>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6" name="Footer Placeholder 5">
            <a:extLst>
              <a:ext uri="{FF2B5EF4-FFF2-40B4-BE49-F238E27FC236}">
                <a16:creationId xmlns:a16="http://schemas.microsoft.com/office/drawing/2014/main" id="{271270C5-BBCB-4DB3-ABB9-BCCD34D498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6C517E-4B5E-43A6-9E32-55C9C6B43F0A}"/>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2270620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25B22-A8EE-46E0-8AEE-F183906E9D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4636FE-0F3C-45B4-8B67-6B96DAB570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45ADAA-A243-442B-AE76-8E34A65B02C2}"/>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A3AA207B-5A33-4A2F-8112-FA13F2CCC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1123A-D50B-4EA2-BCA8-A13ED53C411A}"/>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37632803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6A51FE-2A8E-4CC3-AB65-6A31B69643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2969315-244C-433B-B1EE-4DB54FEC979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85C56-3999-4AB7-8C04-28E01C73CB25}"/>
              </a:ext>
            </a:extLst>
          </p:cNvPr>
          <p:cNvSpPr>
            <a:spLocks noGrp="1"/>
          </p:cNvSpPr>
          <p:nvPr>
            <p:ph type="dt" sz="half" idx="10"/>
          </p:nvPr>
        </p:nvSpPr>
        <p:spPr/>
        <p:txBody>
          <a:body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3ADC22DD-E1D2-49A0-86E6-C62E9E863D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70A779-A7F5-4C46-AE73-79551BD6609C}"/>
              </a:ext>
            </a:extLst>
          </p:cNvPr>
          <p:cNvSpPr>
            <a:spLocks noGrp="1"/>
          </p:cNvSpPr>
          <p:nvPr>
            <p:ph type="sldNum" sz="quarter" idx="12"/>
          </p:nvPr>
        </p:nvSpPr>
        <p:spPr/>
        <p:txBody>
          <a:bodyPr/>
          <a:lstStyle/>
          <a:p>
            <a:fld id="{4B497C87-EEA6-46C7-8752-1AFFF1DC0A06}" type="slidenum">
              <a:rPr lang="en-US" smtClean="0"/>
              <a:t>‹#›</a:t>
            </a:fld>
            <a:endParaRPr lang="en-US"/>
          </a:p>
        </p:txBody>
      </p:sp>
    </p:spTree>
    <p:extLst>
      <p:ext uri="{BB962C8B-B14F-4D97-AF65-F5344CB8AC3E}">
        <p14:creationId xmlns:p14="http://schemas.microsoft.com/office/powerpoint/2010/main" val="17059252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Subtitle and text">
    <p:spTree>
      <p:nvGrpSpPr>
        <p:cNvPr id="1" name=""/>
        <p:cNvGrpSpPr/>
        <p:nvPr/>
      </p:nvGrpSpPr>
      <p:grpSpPr>
        <a:xfrm>
          <a:off x="0" y="0"/>
          <a:ext cx="0" cy="0"/>
          <a:chOff x="0" y="0"/>
          <a:chExt cx="0" cy="0"/>
        </a:xfrm>
      </p:grpSpPr>
      <p:sp>
        <p:nvSpPr>
          <p:cNvPr id="9" name="Rettangolo 3">
            <a:extLst>
              <a:ext uri="{FF2B5EF4-FFF2-40B4-BE49-F238E27FC236}">
                <a16:creationId xmlns:a16="http://schemas.microsoft.com/office/drawing/2014/main" id="{44CEC638-A458-4661-AC21-5A585FD3B855}"/>
              </a:ext>
            </a:extLst>
          </p:cNvPr>
          <p:cNvSpPr/>
          <p:nvPr userDrawn="1"/>
        </p:nvSpPr>
        <p:spPr>
          <a:xfrm>
            <a:off x="-1" y="0"/>
            <a:ext cx="12192001" cy="877079"/>
          </a:xfrm>
          <a:prstGeom prst="rect">
            <a:avLst/>
          </a:prstGeom>
          <a:gradFill flip="none" rotWithShape="1">
            <a:gsLst>
              <a:gs pos="0">
                <a:schemeClr val="accent2"/>
              </a:gs>
              <a:gs pos="55000">
                <a:schemeClr val="accent2"/>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3" name="Segnaposto testo 2">
            <a:extLst>
              <a:ext uri="{FF2B5EF4-FFF2-40B4-BE49-F238E27FC236}">
                <a16:creationId xmlns:a16="http://schemas.microsoft.com/office/drawing/2014/main" id="{BA1E5C47-769B-45B2-AA78-823680AE1C3B}"/>
              </a:ext>
            </a:extLst>
          </p:cNvPr>
          <p:cNvSpPr>
            <a:spLocks noGrp="1"/>
          </p:cNvSpPr>
          <p:nvPr>
            <p:ph type="body" sz="quarter" idx="10" hasCustomPrompt="1"/>
          </p:nvPr>
        </p:nvSpPr>
        <p:spPr>
          <a:xfrm>
            <a:off x="514351" y="1119674"/>
            <a:ext cx="11171767" cy="5417652"/>
          </a:xfrm>
        </p:spPr>
        <p:txBody>
          <a:bodyPr/>
          <a:lstStyle>
            <a:lvl1pPr>
              <a:buNone/>
              <a:defRPr sz="2000"/>
            </a:lvl1pPr>
            <a:lvl2pPr>
              <a:buFont typeface="Verdana" panose="020B0604030504040204" pitchFamily="34" charset="0"/>
              <a:buChar char="–"/>
              <a:defRPr sz="2000"/>
            </a:lvl2pPr>
            <a:lvl3pPr>
              <a:buFont typeface="Verdana" panose="020B0604030504040204" pitchFamily="34" charset="0"/>
              <a:buChar char="–"/>
              <a:defRPr sz="1800"/>
            </a:lvl3pPr>
            <a:lvl4pPr>
              <a:defRPr sz="2200"/>
            </a:lvl4pPr>
            <a:lvl5pPr>
              <a:defRPr sz="2200"/>
            </a:lvl5pPr>
          </a:lstStyle>
          <a:p>
            <a:pPr lvl="0"/>
            <a:r>
              <a:rPr lang="it-IT" dirty="0"/>
              <a:t>Click to </a:t>
            </a:r>
            <a:r>
              <a:rPr lang="it-IT" dirty="0" err="1"/>
              <a:t>add</a:t>
            </a:r>
            <a:r>
              <a:rPr lang="it-IT" dirty="0"/>
              <a:t> text</a:t>
            </a:r>
          </a:p>
        </p:txBody>
      </p:sp>
      <p:sp>
        <p:nvSpPr>
          <p:cNvPr id="11" name="Title 10">
            <a:extLst>
              <a:ext uri="{FF2B5EF4-FFF2-40B4-BE49-F238E27FC236}">
                <a16:creationId xmlns:a16="http://schemas.microsoft.com/office/drawing/2014/main" id="{4391A1A7-64BE-48D4-B1D6-085D6C4E88BD}"/>
              </a:ext>
            </a:extLst>
          </p:cNvPr>
          <p:cNvSpPr>
            <a:spLocks noGrp="1"/>
          </p:cNvSpPr>
          <p:nvPr>
            <p:ph type="title" hasCustomPrompt="1"/>
          </p:nvPr>
        </p:nvSpPr>
        <p:spPr>
          <a:xfrm>
            <a:off x="514351" y="0"/>
            <a:ext cx="9506276" cy="510074"/>
          </a:xfrm>
        </p:spPr>
        <p:txBody>
          <a:bodyPr/>
          <a:lstStyle>
            <a:lvl1pPr>
              <a:defRPr sz="2400" b="0">
                <a:solidFill>
                  <a:schemeClr val="bg1"/>
                </a:solidFill>
              </a:defRPr>
            </a:lvl1pPr>
          </a:lstStyle>
          <a:p>
            <a:r>
              <a:rPr lang="en-US" dirty="0"/>
              <a:t>Click to Add Title (1 line maximum)</a:t>
            </a:r>
          </a:p>
        </p:txBody>
      </p:sp>
      <p:sp>
        <p:nvSpPr>
          <p:cNvPr id="17" name="Text Placeholder 16">
            <a:extLst>
              <a:ext uri="{FF2B5EF4-FFF2-40B4-BE49-F238E27FC236}">
                <a16:creationId xmlns:a16="http://schemas.microsoft.com/office/drawing/2014/main" id="{CFC4F402-D154-4E50-A687-BDFF0292DB0B}"/>
              </a:ext>
            </a:extLst>
          </p:cNvPr>
          <p:cNvSpPr>
            <a:spLocks noGrp="1"/>
          </p:cNvSpPr>
          <p:nvPr>
            <p:ph type="body" sz="quarter" idx="11" hasCustomPrompt="1"/>
          </p:nvPr>
        </p:nvSpPr>
        <p:spPr>
          <a:xfrm>
            <a:off x="505883" y="522515"/>
            <a:ext cx="9514743" cy="354564"/>
          </a:xfrm>
        </p:spPr>
        <p:txBody>
          <a:bodyPr/>
          <a:lstStyle>
            <a:lvl1pPr>
              <a:defRPr sz="1800" b="0">
                <a:solidFill>
                  <a:schemeClr val="bg1"/>
                </a:solidFill>
              </a:defRPr>
            </a:lvl1pPr>
            <a:lvl2pPr>
              <a:defRPr sz="1800" b="1">
                <a:solidFill>
                  <a:schemeClr val="bg1"/>
                </a:solidFill>
              </a:defRPr>
            </a:lvl2pPr>
            <a:lvl3pPr>
              <a:defRPr sz="1800" b="1">
                <a:solidFill>
                  <a:schemeClr val="bg1"/>
                </a:solidFill>
              </a:defRPr>
            </a:lvl3pPr>
            <a:lvl4pPr>
              <a:defRPr sz="1800" b="1">
                <a:solidFill>
                  <a:schemeClr val="bg1"/>
                </a:solidFill>
              </a:defRPr>
            </a:lvl4pPr>
            <a:lvl5pPr>
              <a:defRPr sz="1800" b="1">
                <a:solidFill>
                  <a:schemeClr val="bg1"/>
                </a:solidFill>
              </a:defRPr>
            </a:lvl5pPr>
          </a:lstStyle>
          <a:p>
            <a:pPr lvl="0"/>
            <a:r>
              <a:rPr lang="en-US" dirty="0"/>
              <a:t>Click to Add Subtitle (1 line maximum)</a:t>
            </a:r>
          </a:p>
        </p:txBody>
      </p:sp>
      <p:pic>
        <p:nvPicPr>
          <p:cNvPr id="12" name="Elemento grafico 9">
            <a:extLst>
              <a:ext uri="{FF2B5EF4-FFF2-40B4-BE49-F238E27FC236}">
                <a16:creationId xmlns:a16="http://schemas.microsoft.com/office/drawing/2014/main" id="{BA62C1B7-FCA2-4907-97B6-7FFF417C9CC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31147" y="255151"/>
            <a:ext cx="1363135" cy="452070"/>
          </a:xfrm>
          <a:prstGeom prst="rect">
            <a:avLst/>
          </a:prstGeom>
        </p:spPr>
      </p:pic>
      <p:sp>
        <p:nvSpPr>
          <p:cNvPr id="14" name="TextBox 13">
            <a:extLst>
              <a:ext uri="{FF2B5EF4-FFF2-40B4-BE49-F238E27FC236}">
                <a16:creationId xmlns:a16="http://schemas.microsoft.com/office/drawing/2014/main" id="{289805CC-BB3D-40C8-B142-75EA5C717541}"/>
              </a:ext>
            </a:extLst>
          </p:cNvPr>
          <p:cNvSpPr txBox="1"/>
          <p:nvPr userDrawn="1"/>
        </p:nvSpPr>
        <p:spPr>
          <a:xfrm>
            <a:off x="5717422" y="6494107"/>
            <a:ext cx="6104293" cy="276999"/>
          </a:xfrm>
          <a:prstGeom prst="rect">
            <a:avLst/>
          </a:prstGeom>
          <a:noFill/>
        </p:spPr>
        <p:txBody>
          <a:bodyPr wrap="square">
            <a:spAutoFit/>
          </a:bodyPr>
          <a:lstStyle/>
          <a:p>
            <a:pPr algn="r"/>
            <a:r>
              <a:rPr lang="it-IT" sz="1200" b="0" dirty="0" err="1">
                <a:solidFill>
                  <a:schemeClr val="accent1"/>
                </a:solidFill>
              </a:rPr>
              <a:t>www.cas.cgiar.org</a:t>
            </a:r>
            <a:r>
              <a:rPr lang="it-IT" sz="1200" b="0" dirty="0">
                <a:solidFill>
                  <a:schemeClr val="accent1"/>
                </a:solidFill>
              </a:rPr>
              <a:t>/spia</a:t>
            </a:r>
            <a:endParaRPr lang="en-US" sz="1200" b="0" dirty="0">
              <a:solidFill>
                <a:schemeClr val="accent1"/>
              </a:solidFill>
            </a:endParaRPr>
          </a:p>
        </p:txBody>
      </p:sp>
      <p:cxnSp>
        <p:nvCxnSpPr>
          <p:cNvPr id="18" name="Straight Connector 17">
            <a:extLst>
              <a:ext uri="{FF2B5EF4-FFF2-40B4-BE49-F238E27FC236}">
                <a16:creationId xmlns:a16="http://schemas.microsoft.com/office/drawing/2014/main" id="{C50943AD-8014-413F-9419-0EC4F04BD584}"/>
              </a:ext>
            </a:extLst>
          </p:cNvPr>
          <p:cNvCxnSpPr>
            <a:cxnSpLocks/>
          </p:cNvCxnSpPr>
          <p:nvPr userDrawn="1"/>
        </p:nvCxnSpPr>
        <p:spPr>
          <a:xfrm>
            <a:off x="8545002" y="6494106"/>
            <a:ext cx="3646999" cy="0"/>
          </a:xfrm>
          <a:prstGeom prst="line">
            <a:avLst/>
          </a:prstGeom>
          <a:ln w="19050">
            <a:gradFill flip="none" rotWithShape="1">
              <a:gsLst>
                <a:gs pos="0">
                  <a:schemeClr val="accent1">
                    <a:lumMod val="5000"/>
                    <a:lumOff val="95000"/>
                  </a:schemeClr>
                </a:gs>
                <a:gs pos="54000">
                  <a:schemeClr val="accent1">
                    <a:lumMod val="45000"/>
                    <a:lumOff val="55000"/>
                  </a:schemeClr>
                </a:gs>
                <a:gs pos="100000">
                  <a:schemeClr val="accent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DC9F57B-B625-4340-9106-EC00EAC40CE8}"/>
              </a:ext>
            </a:extLst>
          </p:cNvPr>
          <p:cNvCxnSpPr>
            <a:cxnSpLocks/>
          </p:cNvCxnSpPr>
          <p:nvPr userDrawn="1"/>
        </p:nvCxnSpPr>
        <p:spPr>
          <a:xfrm>
            <a:off x="-1" y="877077"/>
            <a:ext cx="12192001"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45153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SDG L gre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8BE12D-C224-2D48-8E4B-36364A5E65C7}"/>
              </a:ext>
            </a:extLst>
          </p:cNvPr>
          <p:cNvSpPr/>
          <p:nvPr userDrawn="1"/>
        </p:nvSpPr>
        <p:spPr>
          <a:xfrm>
            <a:off x="0" y="0"/>
            <a:ext cx="7010400" cy="6858000"/>
          </a:xfrm>
          <a:prstGeom prst="rect">
            <a:avLst/>
          </a:prstGeom>
          <a:solidFill>
            <a:srgbClr val="F2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bg1"/>
              </a:solidFill>
            </a:endParaRPr>
          </a:p>
        </p:txBody>
      </p:sp>
      <p:pic>
        <p:nvPicPr>
          <p:cNvPr id="10" name="Picture 9">
            <a:extLst>
              <a:ext uri="{FF2B5EF4-FFF2-40B4-BE49-F238E27FC236}">
                <a16:creationId xmlns:a16="http://schemas.microsoft.com/office/drawing/2014/main" id="{12AF663D-70AB-9248-B5B7-9F40D9C242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010400" y="85062"/>
            <a:ext cx="5181600" cy="6772938"/>
          </a:xfrm>
          <a:prstGeom prst="rect">
            <a:avLst/>
          </a:prstGeom>
        </p:spPr>
      </p:pic>
      <p:sp>
        <p:nvSpPr>
          <p:cNvPr id="8" name="Rectangle 7">
            <a:extLst>
              <a:ext uri="{FF2B5EF4-FFF2-40B4-BE49-F238E27FC236}">
                <a16:creationId xmlns:a16="http://schemas.microsoft.com/office/drawing/2014/main" id="{D4FCDABB-EC9D-0341-BCF4-2ADC706360BE}"/>
              </a:ext>
            </a:extLst>
          </p:cNvPr>
          <p:cNvSpPr/>
          <p:nvPr userDrawn="1"/>
        </p:nvSpPr>
        <p:spPr>
          <a:xfrm flipH="1">
            <a:off x="7238749" y="85062"/>
            <a:ext cx="999460" cy="786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4" name="Rectangle 13">
            <a:extLst>
              <a:ext uri="{FF2B5EF4-FFF2-40B4-BE49-F238E27FC236}">
                <a16:creationId xmlns:a16="http://schemas.microsoft.com/office/drawing/2014/main" id="{C14C82B7-40D7-5C4A-AAB3-9403962913D6}"/>
              </a:ext>
            </a:extLst>
          </p:cNvPr>
          <p:cNvSpPr/>
          <p:nvPr userDrawn="1"/>
        </p:nvSpPr>
        <p:spPr>
          <a:xfrm flipH="1">
            <a:off x="9466018" y="3247890"/>
            <a:ext cx="2420680" cy="32267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 name="Title 1"/>
          <p:cNvSpPr>
            <a:spLocks noGrp="1"/>
          </p:cNvSpPr>
          <p:nvPr userDrawn="1">
            <p:ph type="ctrTitle"/>
          </p:nvPr>
        </p:nvSpPr>
        <p:spPr>
          <a:xfrm>
            <a:off x="651481" y="2495272"/>
            <a:ext cx="5506798" cy="1711841"/>
          </a:xfrm>
        </p:spPr>
        <p:txBody>
          <a:bodyPr anchor="b">
            <a:normAutofit/>
          </a:bodyPr>
          <a:lstStyle>
            <a:lvl1pPr algn="l">
              <a:defRPr sz="36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651479" y="4457178"/>
            <a:ext cx="5506799" cy="1747063"/>
          </a:xfrm>
        </p:spPr>
        <p:txBody>
          <a:bodyPr/>
          <a:lstStyle>
            <a:lvl1pPr marL="0" indent="0" algn="l">
              <a:buNone/>
              <a:defRPr sz="2400" b="0" i="1">
                <a:solidFill>
                  <a:srgbClr val="515151"/>
                </a:solidFill>
                <a:latin typeface="Avenir Book Oblique"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9" y="6356352"/>
            <a:ext cx="5506799" cy="365125"/>
          </a:xfrm>
        </p:spPr>
        <p:txBody>
          <a:bodyPr/>
          <a:lstStyle>
            <a:lvl1pPr>
              <a:defRPr b="0" i="0">
                <a:solidFill>
                  <a:srgbClr val="898989"/>
                </a:solidFill>
                <a:latin typeface="Avenir Medium" panose="02000503020000020003" pitchFamily="2" charset="0"/>
              </a:defRPr>
            </a:lvl1pPr>
          </a:lstStyle>
          <a:p>
            <a:r>
              <a:rPr lang="en-US"/>
              <a:t>Footer</a:t>
            </a:r>
          </a:p>
        </p:txBody>
      </p:sp>
      <p:cxnSp>
        <p:nvCxnSpPr>
          <p:cNvPr id="11" name="Straight Connector 10"/>
          <p:cNvCxnSpPr>
            <a:cxnSpLocks/>
          </p:cNvCxnSpPr>
          <p:nvPr userDrawn="1"/>
        </p:nvCxnSpPr>
        <p:spPr>
          <a:xfrm>
            <a:off x="651478" y="4207113"/>
            <a:ext cx="5506801" cy="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sp>
        <p:nvSpPr>
          <p:cNvPr id="6" name="Date Placeholder 5"/>
          <p:cNvSpPr>
            <a:spLocks noGrp="1"/>
          </p:cNvSpPr>
          <p:nvPr userDrawn="1">
            <p:ph type="dt" sz="half" idx="12"/>
          </p:nvPr>
        </p:nvSpPr>
        <p:spPr>
          <a:xfrm>
            <a:off x="764751" y="6356352"/>
            <a:ext cx="2202712" cy="365125"/>
          </a:xfrm>
        </p:spPr>
        <p:txBody>
          <a:bodyPr/>
          <a:lstStyle>
            <a:lvl1pPr>
              <a:defRPr b="0" i="0">
                <a:solidFill>
                  <a:srgbClr val="898989"/>
                </a:solidFill>
                <a:latin typeface="Avenir Medium" panose="02000503020000020003" pitchFamily="2" charset="0"/>
              </a:defRPr>
            </a:lvl1pPr>
          </a:lstStyle>
          <a:p>
            <a:endParaRPr lang="en-US">
              <a:solidFill>
                <a:srgbClr val="898989"/>
              </a:solidFill>
            </a:endParaRPr>
          </a:p>
        </p:txBody>
      </p:sp>
      <p:pic>
        <p:nvPicPr>
          <p:cNvPr id="13" name="Picture 12">
            <a:extLst>
              <a:ext uri="{FF2B5EF4-FFF2-40B4-BE49-F238E27FC236}">
                <a16:creationId xmlns:a16="http://schemas.microsoft.com/office/drawing/2014/main" id="{D03A1081-EDDB-0A48-BB21-C8D525D161D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4636" y="387537"/>
            <a:ext cx="2137684" cy="2137684"/>
          </a:xfrm>
          <a:prstGeom prst="rect">
            <a:avLst/>
          </a:prstGeom>
        </p:spPr>
      </p:pic>
    </p:spTree>
    <p:extLst>
      <p:ext uri="{BB962C8B-B14F-4D97-AF65-F5344CB8AC3E}">
        <p14:creationId xmlns:p14="http://schemas.microsoft.com/office/powerpoint/2010/main" val="35453131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43D7E-1299-45E0-88A8-8A6CAEF515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C618A1-42D0-4815-98B8-222147673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FE989E-689B-45F7-8B09-333FA396AA6B}"/>
              </a:ext>
            </a:extLst>
          </p:cNvPr>
          <p:cNvSpPr>
            <a:spLocks noGrp="1"/>
          </p:cNvSpPr>
          <p:nvPr>
            <p:ph type="dt" sz="half" idx="10"/>
          </p:nvPr>
        </p:nvSpPr>
        <p:spPr/>
        <p:txBody>
          <a:bodyPr/>
          <a:lstStyle/>
          <a:p>
            <a:fld id="{B0BB2491-8B1C-412B-9A63-BD396462473B}" type="datetimeFigureOut">
              <a:rPr lang="en-US" smtClean="0"/>
              <a:t>2/28/2023</a:t>
            </a:fld>
            <a:endParaRPr lang="en-US"/>
          </a:p>
        </p:txBody>
      </p:sp>
      <p:sp>
        <p:nvSpPr>
          <p:cNvPr id="5" name="Footer Placeholder 4">
            <a:extLst>
              <a:ext uri="{FF2B5EF4-FFF2-40B4-BE49-F238E27FC236}">
                <a16:creationId xmlns:a16="http://schemas.microsoft.com/office/drawing/2014/main" id="{CAD956D2-63F2-4197-8503-FDF5581604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B583F-C6FD-42D6-882C-C80C799E9DA4}"/>
              </a:ext>
            </a:extLst>
          </p:cNvPr>
          <p:cNvSpPr>
            <a:spLocks noGrp="1"/>
          </p:cNvSpPr>
          <p:nvPr>
            <p:ph type="sldNum" sz="quarter" idx="12"/>
          </p:nvPr>
        </p:nvSpPr>
        <p:spPr/>
        <p:txBody>
          <a:bodyPr/>
          <a:lstStyle/>
          <a:p>
            <a:fld id="{A6C2D7B6-89E4-4DA7-AA20-856644D279D2}" type="slidenum">
              <a:rPr lang="en-US" smtClean="0"/>
              <a:t>‹#›</a:t>
            </a:fld>
            <a:endParaRPr lang="en-US"/>
          </a:p>
        </p:txBody>
      </p:sp>
    </p:spTree>
    <p:extLst>
      <p:ext uri="{BB962C8B-B14F-4D97-AF65-F5344CB8AC3E}">
        <p14:creationId xmlns:p14="http://schemas.microsoft.com/office/powerpoint/2010/main" val="442525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3824EA-6330-584E-B6AC-95F89AD241C6}"/>
              </a:ext>
            </a:extLst>
          </p:cNvPr>
          <p:cNvSpPr/>
          <p:nvPr userDrawn="1"/>
        </p:nvSpPr>
        <p:spPr>
          <a:xfrm>
            <a:off x="0" y="0"/>
            <a:ext cx="4326340" cy="17742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0C7DE59-262C-AA43-8751-1F71D0F300E9}"/>
              </a:ext>
            </a:extLst>
          </p:cNvPr>
          <p:cNvSpPr/>
          <p:nvPr userDrawn="1"/>
        </p:nvSpPr>
        <p:spPr>
          <a:xfrm>
            <a:off x="3932830" y="0"/>
            <a:ext cx="4326340" cy="17742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6377AB1-9D52-674D-8DC2-7E7823ED1017}"/>
              </a:ext>
            </a:extLst>
          </p:cNvPr>
          <p:cNvSpPr/>
          <p:nvPr userDrawn="1"/>
        </p:nvSpPr>
        <p:spPr>
          <a:xfrm>
            <a:off x="7865660" y="-1"/>
            <a:ext cx="4326340" cy="17742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5">
            <a:extLst>
              <a:ext uri="{FF2B5EF4-FFF2-40B4-BE49-F238E27FC236}">
                <a16:creationId xmlns:a16="http://schemas.microsoft.com/office/drawing/2014/main" id="{6E82F77B-5FC3-BE4F-A472-63F5184C0921}"/>
              </a:ext>
            </a:extLst>
          </p:cNvPr>
          <p:cNvPicPr>
            <a:picLocks noChangeAspect="1" noChangeArrowheads="1"/>
          </p:cNvPicPr>
          <p:nvPr userDrawn="1"/>
        </p:nvPicPr>
        <p:blipFill>
          <a:blip r:embed="rId2">
            <a:grayscl/>
            <a:alphaModFix amt="5000"/>
            <a:extLst>
              <a:ext uri="{28A0092B-C50C-407E-A947-70E740481C1C}">
                <a14:useLocalDpi xmlns:a14="http://schemas.microsoft.com/office/drawing/2010/main" val="0"/>
              </a:ext>
            </a:extLst>
          </a:blip>
          <a:srcRect/>
          <a:stretch>
            <a:fillRect/>
          </a:stretch>
        </p:blipFill>
        <p:spPr bwMode="auto">
          <a:xfrm>
            <a:off x="2249076" y="458090"/>
            <a:ext cx="7693847" cy="5941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a:extLst>
              <a:ext uri="{FF2B5EF4-FFF2-40B4-BE49-F238E27FC236}">
                <a16:creationId xmlns:a16="http://schemas.microsoft.com/office/drawing/2014/main" id="{D0EF84BC-2D42-8441-9232-F5C197914181}"/>
              </a:ext>
            </a:extLst>
          </p:cNvPr>
          <p:cNvSpPr/>
          <p:nvPr userDrawn="1"/>
        </p:nvSpPr>
        <p:spPr>
          <a:xfrm>
            <a:off x="0" y="6352143"/>
            <a:ext cx="12192000" cy="5232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62350" lvl="0" indent="-406400" algn="l">
              <a:tabLst/>
            </a:pPr>
            <a:r>
              <a:rPr lang="en-US" sz="1400" dirty="0">
                <a:solidFill>
                  <a:schemeClr val="lt1"/>
                </a:solidFill>
              </a:rPr>
              <a:t>Bi-regional Advocacy Meeting on Risk Mitigation in Traditional Food Markets in the Asia Pacific Region</a:t>
            </a:r>
          </a:p>
          <a:p>
            <a:pPr marL="3562350" lvl="0" indent="-406400" algn="l">
              <a:tabLst/>
            </a:pPr>
            <a:r>
              <a:rPr lang="en-US" sz="1400" dirty="0">
                <a:solidFill>
                  <a:schemeClr val="lt1"/>
                </a:solidFill>
              </a:rPr>
              <a:t>1-2 September 2021</a:t>
            </a:r>
          </a:p>
        </p:txBody>
      </p:sp>
      <p:cxnSp>
        <p:nvCxnSpPr>
          <p:cNvPr id="19" name="Straight Connector 18">
            <a:extLst>
              <a:ext uri="{FF2B5EF4-FFF2-40B4-BE49-F238E27FC236}">
                <a16:creationId xmlns:a16="http://schemas.microsoft.com/office/drawing/2014/main" id="{C71759BC-866E-D74D-88FD-BB59F109A245}"/>
              </a:ext>
            </a:extLst>
          </p:cNvPr>
          <p:cNvCxnSpPr/>
          <p:nvPr userDrawn="1"/>
        </p:nvCxnSpPr>
        <p:spPr>
          <a:xfrm>
            <a:off x="3012558" y="6399910"/>
            <a:ext cx="0" cy="433413"/>
          </a:xfrm>
          <a:prstGeom prst="line">
            <a:avLst/>
          </a:prstGeom>
        </p:spPr>
        <p:style>
          <a:lnRef idx="1">
            <a:schemeClr val="accent2"/>
          </a:lnRef>
          <a:fillRef idx="0">
            <a:schemeClr val="accent2"/>
          </a:fillRef>
          <a:effectRef idx="0">
            <a:schemeClr val="accent2"/>
          </a:effectRef>
          <a:fontRef idx="minor">
            <a:schemeClr val="tx1"/>
          </a:fontRef>
        </p:style>
      </p:cxnSp>
      <p:pic>
        <p:nvPicPr>
          <p:cNvPr id="3" name="Picture 2">
            <a:extLst>
              <a:ext uri="{FF2B5EF4-FFF2-40B4-BE49-F238E27FC236}">
                <a16:creationId xmlns:a16="http://schemas.microsoft.com/office/drawing/2014/main" id="{AF5164F3-6B97-A74C-9746-8CF77A08E361}"/>
              </a:ext>
            </a:extLst>
          </p:cNvPr>
          <p:cNvPicPr>
            <a:picLocks noChangeAspect="1"/>
          </p:cNvPicPr>
          <p:nvPr userDrawn="1"/>
        </p:nvPicPr>
        <p:blipFill>
          <a:blip r:embed="rId3"/>
          <a:stretch>
            <a:fillRect/>
          </a:stretch>
        </p:blipFill>
        <p:spPr>
          <a:xfrm>
            <a:off x="1257165" y="6383139"/>
            <a:ext cx="1563519" cy="479013"/>
          </a:xfrm>
          <a:prstGeom prst="rect">
            <a:avLst/>
          </a:prstGeom>
        </p:spPr>
      </p:pic>
    </p:spTree>
    <p:extLst>
      <p:ext uri="{BB962C8B-B14F-4D97-AF65-F5344CB8AC3E}">
        <p14:creationId xmlns:p14="http://schemas.microsoft.com/office/powerpoint/2010/main" val="8397846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
        <p:nvSpPr>
          <p:cNvPr id="6" name="TextBox 5">
            <a:extLst>
              <a:ext uri="{FF2B5EF4-FFF2-40B4-BE49-F238E27FC236}">
                <a16:creationId xmlns:a16="http://schemas.microsoft.com/office/drawing/2014/main" id="{7D7F77F8-8CDD-4B48-98DE-E45B564D2358}"/>
              </a:ext>
            </a:extLst>
          </p:cNvPr>
          <p:cNvSpPr txBox="1"/>
          <p:nvPr userDrawn="1"/>
        </p:nvSpPr>
        <p:spPr>
          <a:xfrm>
            <a:off x="8749145" y="6424789"/>
            <a:ext cx="3238690" cy="261610"/>
          </a:xfrm>
          <a:prstGeom prst="rect">
            <a:avLst/>
          </a:prstGeom>
          <a:noFill/>
        </p:spPr>
        <p:txBody>
          <a:bodyPr wrap="square" rtlCol="0">
            <a:spAutoFit/>
          </a:bodyPr>
          <a:lstStyle/>
          <a:p>
            <a:pPr algn="r"/>
            <a:r>
              <a:rPr lang="en-US" sz="1100" b="1">
                <a:solidFill>
                  <a:schemeClr val="tx1">
                    <a:lumMod val="65000"/>
                    <a:lumOff val="35000"/>
                  </a:schemeClr>
                </a:solidFill>
                <a:latin typeface="Montserrat" pitchFamily="2" charset="77"/>
              </a:rPr>
              <a:t>Resilient </a:t>
            </a:r>
            <a:r>
              <a:rPr lang="en-US" sz="1100" b="1" err="1">
                <a:solidFill>
                  <a:schemeClr val="tx1">
                    <a:lumMod val="65000"/>
                    <a:lumOff val="35000"/>
                  </a:schemeClr>
                </a:solidFill>
                <a:latin typeface="Montserrat" pitchFamily="2" charset="77"/>
              </a:rPr>
              <a:t>AgriFood</a:t>
            </a:r>
            <a:r>
              <a:rPr lang="en-US" sz="1100" b="1">
                <a:solidFill>
                  <a:schemeClr val="tx1">
                    <a:lumMod val="65000"/>
                    <a:lumOff val="35000"/>
                  </a:schemeClr>
                </a:solidFill>
                <a:latin typeface="Montserrat" pitchFamily="2" charset="77"/>
              </a:rPr>
              <a:t> Systems (RAFS)</a:t>
            </a:r>
          </a:p>
        </p:txBody>
      </p:sp>
    </p:spTree>
    <p:extLst>
      <p:ext uri="{BB962C8B-B14F-4D97-AF65-F5344CB8AC3E}">
        <p14:creationId xmlns:p14="http://schemas.microsoft.com/office/powerpoint/2010/main" val="4030570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18789658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
        <p:nvSpPr>
          <p:cNvPr id="6" name="TextBox 5">
            <a:extLst>
              <a:ext uri="{FF2B5EF4-FFF2-40B4-BE49-F238E27FC236}">
                <a16:creationId xmlns:a16="http://schemas.microsoft.com/office/drawing/2014/main" id="{9224F6DF-F45F-ED4F-9CDC-F3385FBAA0C5}"/>
              </a:ext>
            </a:extLst>
          </p:cNvPr>
          <p:cNvSpPr txBox="1"/>
          <p:nvPr userDrawn="1"/>
        </p:nvSpPr>
        <p:spPr>
          <a:xfrm>
            <a:off x="8749145" y="6424789"/>
            <a:ext cx="3238690" cy="261610"/>
          </a:xfrm>
          <a:prstGeom prst="rect">
            <a:avLst/>
          </a:prstGeom>
          <a:noFill/>
        </p:spPr>
        <p:txBody>
          <a:bodyPr wrap="square" rtlCol="0">
            <a:spAutoFit/>
          </a:bodyPr>
          <a:lstStyle/>
          <a:p>
            <a:r>
              <a:rPr lang="en-US" sz="1100" b="1">
                <a:solidFill>
                  <a:schemeClr val="tx1">
                    <a:lumMod val="65000"/>
                    <a:lumOff val="35000"/>
                  </a:schemeClr>
                </a:solidFill>
                <a:latin typeface="Montserrat" pitchFamily="2" charset="77"/>
              </a:rPr>
              <a:t>Systems Transformation Science Group </a:t>
            </a:r>
          </a:p>
        </p:txBody>
      </p:sp>
    </p:spTree>
    <p:extLst>
      <p:ext uri="{BB962C8B-B14F-4D97-AF65-F5344CB8AC3E}">
        <p14:creationId xmlns:p14="http://schemas.microsoft.com/office/powerpoint/2010/main" val="137688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www.cigar.org</a:t>
            </a:r>
          </a:p>
        </p:txBody>
      </p:sp>
      <p:sp>
        <p:nvSpPr>
          <p:cNvPr id="6" name="TextBox 5">
            <a:extLst>
              <a:ext uri="{FF2B5EF4-FFF2-40B4-BE49-F238E27FC236}">
                <a16:creationId xmlns:a16="http://schemas.microsoft.com/office/drawing/2014/main" id="{DE56EF31-E7F1-C743-AFE5-99A1EF7E845E}"/>
              </a:ext>
            </a:extLst>
          </p:cNvPr>
          <p:cNvSpPr txBox="1"/>
          <p:nvPr userDrawn="1"/>
        </p:nvSpPr>
        <p:spPr>
          <a:xfrm>
            <a:off x="8749145" y="6424789"/>
            <a:ext cx="3238690" cy="261610"/>
          </a:xfrm>
          <a:prstGeom prst="rect">
            <a:avLst/>
          </a:prstGeom>
          <a:noFill/>
        </p:spPr>
        <p:txBody>
          <a:bodyPr wrap="square" rtlCol="0">
            <a:spAutoFit/>
          </a:bodyPr>
          <a:lstStyle/>
          <a:p>
            <a:pPr algn="r"/>
            <a:r>
              <a:rPr lang="en-US" sz="1100" b="1">
                <a:solidFill>
                  <a:schemeClr val="tx1">
                    <a:lumMod val="65000"/>
                    <a:lumOff val="35000"/>
                  </a:schemeClr>
                </a:solidFill>
                <a:latin typeface="Montserrat" pitchFamily="2" charset="77"/>
              </a:rPr>
              <a:t>Resilient </a:t>
            </a:r>
            <a:r>
              <a:rPr lang="en-US" sz="1100" b="1" err="1">
                <a:solidFill>
                  <a:schemeClr val="tx1">
                    <a:lumMod val="65000"/>
                    <a:lumOff val="35000"/>
                  </a:schemeClr>
                </a:solidFill>
                <a:latin typeface="Montserrat" pitchFamily="2" charset="77"/>
              </a:rPr>
              <a:t>AgriFood</a:t>
            </a:r>
            <a:r>
              <a:rPr lang="en-US" sz="1100" b="1">
                <a:solidFill>
                  <a:schemeClr val="tx1">
                    <a:lumMod val="65000"/>
                    <a:lumOff val="35000"/>
                  </a:schemeClr>
                </a:solidFill>
                <a:latin typeface="Montserrat" pitchFamily="2" charset="77"/>
              </a:rPr>
              <a:t> Systems (RAFS)</a:t>
            </a:r>
          </a:p>
        </p:txBody>
      </p:sp>
    </p:spTree>
    <p:extLst>
      <p:ext uri="{BB962C8B-B14F-4D97-AF65-F5344CB8AC3E}">
        <p14:creationId xmlns:p14="http://schemas.microsoft.com/office/powerpoint/2010/main" val="3931946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www.cigar.org</a:t>
            </a:r>
          </a:p>
        </p:txBody>
      </p:sp>
      <p:sp>
        <p:nvSpPr>
          <p:cNvPr id="6" name="TextBox 5">
            <a:extLst>
              <a:ext uri="{FF2B5EF4-FFF2-40B4-BE49-F238E27FC236}">
                <a16:creationId xmlns:a16="http://schemas.microsoft.com/office/drawing/2014/main" id="{DE56EF31-E7F1-C743-AFE5-99A1EF7E845E}"/>
              </a:ext>
            </a:extLst>
          </p:cNvPr>
          <p:cNvSpPr txBox="1"/>
          <p:nvPr userDrawn="1"/>
        </p:nvSpPr>
        <p:spPr>
          <a:xfrm>
            <a:off x="8749145" y="6424789"/>
            <a:ext cx="3238690" cy="261610"/>
          </a:xfrm>
          <a:prstGeom prst="rect">
            <a:avLst/>
          </a:prstGeom>
          <a:noFill/>
        </p:spPr>
        <p:txBody>
          <a:bodyPr wrap="square" rtlCol="0">
            <a:spAutoFit/>
          </a:bodyPr>
          <a:lstStyle/>
          <a:p>
            <a:pPr algn="r"/>
            <a:r>
              <a:rPr lang="en-US" sz="1100" b="1">
                <a:solidFill>
                  <a:schemeClr val="tx1">
                    <a:lumMod val="65000"/>
                    <a:lumOff val="35000"/>
                  </a:schemeClr>
                </a:solidFill>
                <a:latin typeface="Montserrat" pitchFamily="2" charset="77"/>
              </a:rPr>
              <a:t>Resilient </a:t>
            </a:r>
            <a:r>
              <a:rPr lang="en-US" sz="1100" b="1" err="1">
                <a:solidFill>
                  <a:schemeClr val="tx1">
                    <a:lumMod val="65000"/>
                    <a:lumOff val="35000"/>
                  </a:schemeClr>
                </a:solidFill>
                <a:latin typeface="Montserrat" pitchFamily="2" charset="77"/>
              </a:rPr>
              <a:t>AgriFood</a:t>
            </a:r>
            <a:r>
              <a:rPr lang="en-US" sz="1100" b="1">
                <a:solidFill>
                  <a:schemeClr val="tx1">
                    <a:lumMod val="65000"/>
                    <a:lumOff val="35000"/>
                  </a:schemeClr>
                </a:solidFill>
                <a:latin typeface="Montserrat" pitchFamily="2" charset="77"/>
              </a:rPr>
              <a:t> Systems (RAFS)</a:t>
            </a:r>
          </a:p>
        </p:txBody>
      </p:sp>
    </p:spTree>
    <p:extLst>
      <p:ext uri="{BB962C8B-B14F-4D97-AF65-F5344CB8AC3E}">
        <p14:creationId xmlns:p14="http://schemas.microsoft.com/office/powerpoint/2010/main" val="5076904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226238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SDG small">
    <p:spTree>
      <p:nvGrpSpPr>
        <p:cNvPr id="1" name=""/>
        <p:cNvGrpSpPr/>
        <p:nvPr/>
      </p:nvGrpSpPr>
      <p:grpSpPr>
        <a:xfrm>
          <a:off x="0" y="0"/>
          <a:ext cx="0" cy="0"/>
          <a:chOff x="0" y="0"/>
          <a:chExt cx="0" cy="0"/>
        </a:xfrm>
      </p:grpSpPr>
      <p:sp>
        <p:nvSpPr>
          <p:cNvPr id="2" name="Title 1"/>
          <p:cNvSpPr>
            <a:spLocks noGrp="1"/>
          </p:cNvSpPr>
          <p:nvPr>
            <p:ph type="title"/>
          </p:nvPr>
        </p:nvSpPr>
        <p:spPr>
          <a:xfrm>
            <a:off x="724929" y="240491"/>
            <a:ext cx="9039655" cy="1200505"/>
          </a:xfrm>
        </p:spPr>
        <p:txBody>
          <a:bodyPr anchor="b">
            <a:normAutofit/>
          </a:bodyPr>
          <a:lstStyle>
            <a:lvl1pPr>
              <a:defRPr sz="28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defRPr>
            </a:lvl1pPr>
            <a:lvl2pPr marL="685800" indent="-228600">
              <a:buClr>
                <a:schemeClr val="tx1"/>
              </a:buClr>
              <a:buSzPct val="80000"/>
              <a:buFont typeface="Arial" panose="020B0604020202020204" pitchFamily="34" charset="0"/>
              <a:buChar char="•"/>
              <a:defRPr sz="2400">
                <a:solidFill>
                  <a:srgbClr val="515151"/>
                </a:solidFill>
              </a:defRPr>
            </a:lvl2pPr>
            <a:lvl3pPr marL="1143000" indent="-228600">
              <a:buClr>
                <a:schemeClr val="tx1"/>
              </a:buClr>
              <a:buFont typeface=".AppleSystemUIFont" charset="-120"/>
              <a:buChar char="-"/>
              <a:defRPr>
                <a:solidFill>
                  <a:srgbClr val="515151"/>
                </a:solidFill>
              </a:defRPr>
            </a:lvl3pPr>
            <a:lvl4pPr>
              <a:buClr>
                <a:schemeClr val="tx1"/>
              </a:buCl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Avenir Medium" panose="02000503020000020003" pitchFamily="2" charset="0"/>
              </a:defRPr>
            </a:lvl1pPr>
          </a:lstStyle>
          <a:p>
            <a:r>
              <a:rPr lang="en-US"/>
              <a:t>Footer</a:t>
            </a:r>
          </a:p>
        </p:txBody>
      </p:sp>
      <p:pic>
        <p:nvPicPr>
          <p:cNvPr id="16" name="Picture 15" descr="Shape, icon&#10;&#10;Description automatically generated">
            <a:extLst>
              <a:ext uri="{FF2B5EF4-FFF2-40B4-BE49-F238E27FC236}">
                <a16:creationId xmlns:a16="http://schemas.microsoft.com/office/drawing/2014/main" id="{B51410B1-A175-924A-BD89-C753779B68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924242" flipV="1">
            <a:off x="9272932" y="-1053983"/>
            <a:ext cx="3151009" cy="4453779"/>
          </a:xfrm>
          <a:prstGeom prst="rect">
            <a:avLst/>
          </a:prstGeom>
        </p:spPr>
      </p:pic>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16162DC1-60C5-45F4-A298-97ECE83F2A98}" type="slidenum">
              <a:rPr lang="en-US" smtClean="0"/>
              <a:pPr/>
              <a:t>‹#›</a:t>
            </a:fld>
            <a:endParaRPr lang="en-US"/>
          </a:p>
        </p:txBody>
      </p:sp>
      <p:pic>
        <p:nvPicPr>
          <p:cNvPr id="12" name="Picture 11">
            <a:extLst>
              <a:ext uri="{FF2B5EF4-FFF2-40B4-BE49-F238E27FC236}">
                <a16:creationId xmlns:a16="http://schemas.microsoft.com/office/drawing/2014/main" id="{0F822E76-74A6-824E-8963-B196AC4A2A5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0" name="Straight Connector 9">
            <a:extLst>
              <a:ext uri="{FF2B5EF4-FFF2-40B4-BE49-F238E27FC236}">
                <a16:creationId xmlns:a16="http://schemas.microsoft.com/office/drawing/2014/main" id="{C55C64CC-63C6-B54B-865A-066808477774}"/>
              </a:ext>
            </a:extLst>
          </p:cNvPr>
          <p:cNvCxnSpPr>
            <a:cxnSpLocks/>
          </p:cNvCxnSpPr>
          <p:nvPr userDrawn="1"/>
        </p:nvCxnSpPr>
        <p:spPr>
          <a:xfrm>
            <a:off x="724928" y="1440606"/>
            <a:ext cx="7542250" cy="39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000302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1695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SDG small">
    <p:spTree>
      <p:nvGrpSpPr>
        <p:cNvPr id="1" name=""/>
        <p:cNvGrpSpPr/>
        <p:nvPr/>
      </p:nvGrpSpPr>
      <p:grpSpPr>
        <a:xfrm>
          <a:off x="0" y="0"/>
          <a:ext cx="0" cy="0"/>
          <a:chOff x="0" y="0"/>
          <a:chExt cx="0" cy="0"/>
        </a:xfrm>
      </p:grpSpPr>
      <p:sp>
        <p:nvSpPr>
          <p:cNvPr id="2" name="Title 1"/>
          <p:cNvSpPr>
            <a:spLocks noGrp="1"/>
          </p:cNvSpPr>
          <p:nvPr>
            <p:ph type="title"/>
          </p:nvPr>
        </p:nvSpPr>
        <p:spPr>
          <a:xfrm>
            <a:off x="724929" y="240491"/>
            <a:ext cx="9039655" cy="1200505"/>
          </a:xfrm>
        </p:spPr>
        <p:txBody>
          <a:bodyPr anchor="b">
            <a:normAutofit/>
          </a:bodyPr>
          <a:lstStyle>
            <a:lvl1pPr>
              <a:defRPr sz="28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defRPr>
            </a:lvl1pPr>
            <a:lvl2pPr marL="685800" indent="-228600">
              <a:buClr>
                <a:schemeClr val="tx1"/>
              </a:buClr>
              <a:buSzPct val="80000"/>
              <a:buFont typeface="Arial" panose="020B0604020202020204" pitchFamily="34" charset="0"/>
              <a:buChar char="•"/>
              <a:defRPr sz="2400">
                <a:solidFill>
                  <a:srgbClr val="515151"/>
                </a:solidFill>
              </a:defRPr>
            </a:lvl2pPr>
            <a:lvl3pPr marL="1143000" indent="-228600">
              <a:buClr>
                <a:schemeClr val="tx1"/>
              </a:buClr>
              <a:buFont typeface=".AppleSystemUIFont" charset="-120"/>
              <a:buChar char="-"/>
              <a:defRPr>
                <a:solidFill>
                  <a:srgbClr val="515151"/>
                </a:solidFill>
              </a:defRPr>
            </a:lvl3pPr>
            <a:lvl4pPr>
              <a:buClr>
                <a:schemeClr val="tx1"/>
              </a:buCl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Avenir Medium" panose="02000503020000020003" pitchFamily="2" charset="0"/>
              </a:defRPr>
            </a:lvl1pPr>
          </a:lstStyle>
          <a:p>
            <a:r>
              <a:rPr lang="en-US"/>
              <a:t>Footer</a:t>
            </a:r>
          </a:p>
        </p:txBody>
      </p:sp>
      <p:pic>
        <p:nvPicPr>
          <p:cNvPr id="16" name="Picture 15" descr="Shape, icon&#10;&#10;Description automatically generated">
            <a:extLst>
              <a:ext uri="{FF2B5EF4-FFF2-40B4-BE49-F238E27FC236}">
                <a16:creationId xmlns:a16="http://schemas.microsoft.com/office/drawing/2014/main" id="{B51410B1-A175-924A-BD89-C753779B68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924242" flipV="1">
            <a:off x="9272932" y="-1053983"/>
            <a:ext cx="3151009" cy="4453779"/>
          </a:xfrm>
          <a:prstGeom prst="rect">
            <a:avLst/>
          </a:prstGeom>
        </p:spPr>
      </p:pic>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16162DC1-60C5-45F4-A298-97ECE83F2A98}" type="slidenum">
              <a:rPr lang="en-US" smtClean="0"/>
              <a:pPr/>
              <a:t>‹#›</a:t>
            </a:fld>
            <a:endParaRPr lang="en-US"/>
          </a:p>
        </p:txBody>
      </p:sp>
      <p:pic>
        <p:nvPicPr>
          <p:cNvPr id="12" name="Picture 11">
            <a:extLst>
              <a:ext uri="{FF2B5EF4-FFF2-40B4-BE49-F238E27FC236}">
                <a16:creationId xmlns:a16="http://schemas.microsoft.com/office/drawing/2014/main" id="{0F822E76-74A6-824E-8963-B196AC4A2A5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0" name="Straight Connector 9">
            <a:extLst>
              <a:ext uri="{FF2B5EF4-FFF2-40B4-BE49-F238E27FC236}">
                <a16:creationId xmlns:a16="http://schemas.microsoft.com/office/drawing/2014/main" id="{C55C64CC-63C6-B54B-865A-066808477774}"/>
              </a:ext>
            </a:extLst>
          </p:cNvPr>
          <p:cNvCxnSpPr>
            <a:cxnSpLocks/>
          </p:cNvCxnSpPr>
          <p:nvPr userDrawn="1"/>
        </p:nvCxnSpPr>
        <p:spPr>
          <a:xfrm>
            <a:off x="724928" y="1440606"/>
            <a:ext cx="7542250" cy="39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128817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SDG L grey">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8BE12D-C224-2D48-8E4B-36364A5E65C7}"/>
              </a:ext>
            </a:extLst>
          </p:cNvPr>
          <p:cNvSpPr/>
          <p:nvPr userDrawn="1"/>
        </p:nvSpPr>
        <p:spPr>
          <a:xfrm>
            <a:off x="0" y="0"/>
            <a:ext cx="7010400" cy="6858000"/>
          </a:xfrm>
          <a:prstGeom prst="rect">
            <a:avLst/>
          </a:prstGeom>
          <a:solidFill>
            <a:srgbClr val="F2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bg1"/>
              </a:solidFill>
            </a:endParaRPr>
          </a:p>
        </p:txBody>
      </p:sp>
      <p:pic>
        <p:nvPicPr>
          <p:cNvPr id="10" name="Picture 9">
            <a:extLst>
              <a:ext uri="{FF2B5EF4-FFF2-40B4-BE49-F238E27FC236}">
                <a16:creationId xmlns:a16="http://schemas.microsoft.com/office/drawing/2014/main" id="{12AF663D-70AB-9248-B5B7-9F40D9C242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010400" y="85062"/>
            <a:ext cx="5181600" cy="6772938"/>
          </a:xfrm>
          <a:prstGeom prst="rect">
            <a:avLst/>
          </a:prstGeom>
        </p:spPr>
      </p:pic>
      <p:sp>
        <p:nvSpPr>
          <p:cNvPr id="8" name="Rectangle 7">
            <a:extLst>
              <a:ext uri="{FF2B5EF4-FFF2-40B4-BE49-F238E27FC236}">
                <a16:creationId xmlns:a16="http://schemas.microsoft.com/office/drawing/2014/main" id="{D4FCDABB-EC9D-0341-BCF4-2ADC706360BE}"/>
              </a:ext>
            </a:extLst>
          </p:cNvPr>
          <p:cNvSpPr/>
          <p:nvPr userDrawn="1"/>
        </p:nvSpPr>
        <p:spPr>
          <a:xfrm flipH="1">
            <a:off x="7238749" y="85062"/>
            <a:ext cx="999460" cy="786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4" name="Rectangle 13">
            <a:extLst>
              <a:ext uri="{FF2B5EF4-FFF2-40B4-BE49-F238E27FC236}">
                <a16:creationId xmlns:a16="http://schemas.microsoft.com/office/drawing/2014/main" id="{C14C82B7-40D7-5C4A-AAB3-9403962913D6}"/>
              </a:ext>
            </a:extLst>
          </p:cNvPr>
          <p:cNvSpPr/>
          <p:nvPr userDrawn="1"/>
        </p:nvSpPr>
        <p:spPr>
          <a:xfrm flipH="1">
            <a:off x="9466018" y="3247890"/>
            <a:ext cx="2420680" cy="32267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 name="Title 1"/>
          <p:cNvSpPr>
            <a:spLocks noGrp="1"/>
          </p:cNvSpPr>
          <p:nvPr userDrawn="1">
            <p:ph type="ctrTitle"/>
          </p:nvPr>
        </p:nvSpPr>
        <p:spPr>
          <a:xfrm>
            <a:off x="651481" y="2495272"/>
            <a:ext cx="5506798" cy="1711841"/>
          </a:xfrm>
        </p:spPr>
        <p:txBody>
          <a:bodyPr anchor="b">
            <a:normAutofit/>
          </a:bodyPr>
          <a:lstStyle>
            <a:lvl1pPr algn="l">
              <a:defRPr sz="36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651479" y="4457178"/>
            <a:ext cx="5506799" cy="1747063"/>
          </a:xfrm>
        </p:spPr>
        <p:txBody>
          <a:bodyPr/>
          <a:lstStyle>
            <a:lvl1pPr marL="0" indent="0" algn="l">
              <a:buNone/>
              <a:defRPr sz="2400" b="0" i="1">
                <a:solidFill>
                  <a:srgbClr val="515151"/>
                </a:solidFill>
                <a:latin typeface="Avenir Book Oblique"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9" y="6356352"/>
            <a:ext cx="5506799" cy="365125"/>
          </a:xfrm>
        </p:spPr>
        <p:txBody>
          <a:bodyPr/>
          <a:lstStyle>
            <a:lvl1pPr>
              <a:defRPr b="0" i="0">
                <a:solidFill>
                  <a:srgbClr val="898989"/>
                </a:solidFill>
                <a:latin typeface="Avenir Medium" panose="02000503020000020003" pitchFamily="2" charset="0"/>
              </a:defRPr>
            </a:lvl1pPr>
          </a:lstStyle>
          <a:p>
            <a:r>
              <a:rPr lang="en-US"/>
              <a:t>Footer</a:t>
            </a:r>
          </a:p>
        </p:txBody>
      </p:sp>
      <p:cxnSp>
        <p:nvCxnSpPr>
          <p:cNvPr id="11" name="Straight Connector 10"/>
          <p:cNvCxnSpPr>
            <a:cxnSpLocks/>
          </p:cNvCxnSpPr>
          <p:nvPr userDrawn="1"/>
        </p:nvCxnSpPr>
        <p:spPr>
          <a:xfrm>
            <a:off x="651478" y="4207113"/>
            <a:ext cx="5506801" cy="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sp>
        <p:nvSpPr>
          <p:cNvPr id="6" name="Date Placeholder 5"/>
          <p:cNvSpPr>
            <a:spLocks noGrp="1"/>
          </p:cNvSpPr>
          <p:nvPr userDrawn="1">
            <p:ph type="dt" sz="half" idx="12"/>
          </p:nvPr>
        </p:nvSpPr>
        <p:spPr>
          <a:xfrm>
            <a:off x="764751" y="6356352"/>
            <a:ext cx="2202712" cy="365125"/>
          </a:xfrm>
        </p:spPr>
        <p:txBody>
          <a:bodyPr/>
          <a:lstStyle>
            <a:lvl1pPr>
              <a:defRPr b="0" i="0">
                <a:solidFill>
                  <a:srgbClr val="898989"/>
                </a:solidFill>
                <a:latin typeface="Avenir Medium" panose="02000503020000020003" pitchFamily="2" charset="0"/>
              </a:defRPr>
            </a:lvl1pPr>
          </a:lstStyle>
          <a:p>
            <a:endParaRPr lang="en-US">
              <a:solidFill>
                <a:srgbClr val="898989"/>
              </a:solidFill>
            </a:endParaRPr>
          </a:p>
        </p:txBody>
      </p:sp>
      <p:pic>
        <p:nvPicPr>
          <p:cNvPr id="13" name="Picture 12">
            <a:extLst>
              <a:ext uri="{FF2B5EF4-FFF2-40B4-BE49-F238E27FC236}">
                <a16:creationId xmlns:a16="http://schemas.microsoft.com/office/drawing/2014/main" id="{D03A1081-EDDB-0A48-BB21-C8D525D161D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4636" y="387537"/>
            <a:ext cx="2137684" cy="2137684"/>
          </a:xfrm>
          <a:prstGeom prst="rect">
            <a:avLst/>
          </a:prstGeom>
        </p:spPr>
      </p:pic>
    </p:spTree>
    <p:extLst>
      <p:ext uri="{BB962C8B-B14F-4D97-AF65-F5344CB8AC3E}">
        <p14:creationId xmlns:p14="http://schemas.microsoft.com/office/powerpoint/2010/main" val="2052727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
        <p:nvSpPr>
          <p:cNvPr id="6" name="TextBox 5">
            <a:extLst>
              <a:ext uri="{FF2B5EF4-FFF2-40B4-BE49-F238E27FC236}">
                <a16:creationId xmlns:a16="http://schemas.microsoft.com/office/drawing/2014/main" id="{7D7F77F8-8CDD-4B48-98DE-E45B564D2358}"/>
              </a:ext>
            </a:extLst>
          </p:cNvPr>
          <p:cNvSpPr txBox="1"/>
          <p:nvPr userDrawn="1"/>
        </p:nvSpPr>
        <p:spPr>
          <a:xfrm>
            <a:off x="8749145" y="6424789"/>
            <a:ext cx="3238690" cy="261610"/>
          </a:xfrm>
          <a:prstGeom prst="rect">
            <a:avLst/>
          </a:prstGeom>
          <a:noFill/>
        </p:spPr>
        <p:txBody>
          <a:bodyPr wrap="square" rtlCol="0">
            <a:spAutoFit/>
          </a:bodyPr>
          <a:lstStyle/>
          <a:p>
            <a:pPr algn="r"/>
            <a:r>
              <a:rPr lang="en-US" sz="1100" b="1">
                <a:solidFill>
                  <a:schemeClr val="tx1">
                    <a:lumMod val="65000"/>
                    <a:lumOff val="35000"/>
                  </a:schemeClr>
                </a:solidFill>
                <a:latin typeface="Montserrat" pitchFamily="2" charset="77"/>
              </a:rPr>
              <a:t>Resilient </a:t>
            </a:r>
            <a:r>
              <a:rPr lang="en-US" sz="1100" b="1" err="1">
                <a:solidFill>
                  <a:schemeClr val="tx1">
                    <a:lumMod val="65000"/>
                    <a:lumOff val="35000"/>
                  </a:schemeClr>
                </a:solidFill>
                <a:latin typeface="Montserrat" pitchFamily="2" charset="77"/>
              </a:rPr>
              <a:t>AgriFood</a:t>
            </a:r>
            <a:r>
              <a:rPr lang="en-US" sz="1100" b="1">
                <a:solidFill>
                  <a:schemeClr val="tx1">
                    <a:lumMod val="65000"/>
                    <a:lumOff val="35000"/>
                  </a:schemeClr>
                </a:solidFill>
                <a:latin typeface="Montserrat" pitchFamily="2" charset="77"/>
              </a:rPr>
              <a:t> Systems (RAFS)</a:t>
            </a:r>
          </a:p>
        </p:txBody>
      </p:sp>
    </p:spTree>
    <p:extLst>
      <p:ext uri="{BB962C8B-B14F-4D97-AF65-F5344CB8AC3E}">
        <p14:creationId xmlns:p14="http://schemas.microsoft.com/office/powerpoint/2010/main" val="122680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2"/>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9659611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8.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9.xml"/><Relationship Id="rId7" Type="http://schemas.openxmlformats.org/officeDocument/2006/relationships/theme" Target="../theme/theme6.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cxnSp>
        <p:nvCxnSpPr>
          <p:cNvPr id="7" name="Straight Connector 12">
            <a:extLst>
              <a:ext uri="{FF2B5EF4-FFF2-40B4-BE49-F238E27FC236}">
                <a16:creationId xmlns:a16="http://schemas.microsoft.com/office/drawing/2014/main" id="{D27FE411-C220-43CE-93DF-2ABF3193AF78}"/>
              </a:ext>
            </a:extLst>
          </p:cNvPr>
          <p:cNvCxnSpPr>
            <a:cxnSpLocks/>
          </p:cNvCxnSpPr>
          <p:nvPr userDrawn="1"/>
        </p:nvCxnSpPr>
        <p:spPr>
          <a:xfrm>
            <a:off x="835098" y="1583827"/>
            <a:ext cx="7542250" cy="39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48" r:id="rId1"/>
    <p:sldLayoutId id="2147483745" r:id="rId2"/>
    <p:sldLayoutId id="2147483746" r:id="rId3"/>
    <p:sldLayoutId id="2147483742" r:id="rId4"/>
    <p:sldLayoutId id="2147483737" r:id="rId5"/>
    <p:sldLayoutId id="2147483749" r:id="rId6"/>
  </p:sldLayoutIdLst>
  <p:hf hdr="0" ftr="0" dt="0"/>
  <p:txStyles>
    <p:titleStyle>
      <a:lvl1pPr algn="l" defTabSz="914400" rtl="0" eaLnBrk="1" latinLnBrk="0" hangingPunct="1">
        <a:lnSpc>
          <a:spcPct val="90000"/>
        </a:lnSpc>
        <a:spcBef>
          <a:spcPct val="0"/>
        </a:spcBef>
        <a:buNone/>
        <a:defRPr sz="2800" b="1" i="0" kern="1200">
          <a:solidFill>
            <a:schemeClr val="bg1">
              <a:lumMod val="50000"/>
            </a:schemeClr>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1933663812"/>
      </p:ext>
    </p:extLst>
  </p:cSld>
  <p:clrMap bg1="lt1" tx1="dk1" bg2="lt2" tx2="dk2" accent1="accent1" accent2="accent2" accent3="accent3" accent4="accent4" accent5="accent5" accent6="accent6" hlink="hlink" folHlink="folHlink"/>
  <p:sldLayoutIdLst>
    <p:sldLayoutId id="2147483753" r:id="rId1"/>
    <p:sldLayoutId id="2147483754" r:id="rId2"/>
  </p:sldLayoutIdLst>
  <p:hf hdr="0" ftr="0" dt="0"/>
  <p:txStyles>
    <p:titleStyle>
      <a:lvl1pPr algn="l" defTabSz="914400" rtl="0" eaLnBrk="1" latinLnBrk="0" hangingPunct="1">
        <a:lnSpc>
          <a:spcPct val="90000"/>
        </a:lnSpc>
        <a:spcBef>
          <a:spcPct val="0"/>
        </a:spcBef>
        <a:buNone/>
        <a:defRPr sz="2800" b="1" i="0" kern="1200">
          <a:solidFill>
            <a:srgbClr val="014D91"/>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192231-EACF-AE42-8B58-B6D0E8D5FDCE}"/>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466835" y="1035580"/>
            <a:ext cx="1778000" cy="76200"/>
          </a:xfrm>
          <a:prstGeom prst="rect">
            <a:avLst/>
          </a:prstGeom>
        </p:spPr>
      </p:pic>
    </p:spTree>
    <p:extLst>
      <p:ext uri="{BB962C8B-B14F-4D97-AF65-F5344CB8AC3E}">
        <p14:creationId xmlns:p14="http://schemas.microsoft.com/office/powerpoint/2010/main" val="3953131311"/>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92" r:id="rId11"/>
    <p:sldLayoutId id="2147483793" r:id="rId12"/>
    <p:sldLayoutId id="2147483794" r:id="rId13"/>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1C5B2B-2357-484A-80B7-EF6C01EE40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85CB10-C7B7-4B60-A8CD-CC656F3AD4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9C94F8-A15C-45B4-9F92-594E59F311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DBD0B-33ED-4B98-AB95-2EF9E82EBB88}" type="datetimeFigureOut">
              <a:rPr lang="en-US" smtClean="0"/>
              <a:t>2/28/2023</a:t>
            </a:fld>
            <a:endParaRPr lang="en-US"/>
          </a:p>
        </p:txBody>
      </p:sp>
      <p:sp>
        <p:nvSpPr>
          <p:cNvPr id="5" name="Footer Placeholder 4">
            <a:extLst>
              <a:ext uri="{FF2B5EF4-FFF2-40B4-BE49-F238E27FC236}">
                <a16:creationId xmlns:a16="http://schemas.microsoft.com/office/drawing/2014/main" id="{C4FEAEFC-E558-4898-A963-76C7DF166B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8CE535-0695-42EF-A7D1-99A02E1DEF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497C87-EEA6-46C7-8752-1AFFF1DC0A06}" type="slidenum">
              <a:rPr lang="en-US" smtClean="0"/>
              <a:t>‹#›</a:t>
            </a:fld>
            <a:endParaRPr lang="en-US"/>
          </a:p>
        </p:txBody>
      </p:sp>
    </p:spTree>
    <p:extLst>
      <p:ext uri="{BB962C8B-B14F-4D97-AF65-F5344CB8AC3E}">
        <p14:creationId xmlns:p14="http://schemas.microsoft.com/office/powerpoint/2010/main" val="235110477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55703271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Lst>
  <p:hf hdr="0" ftr="0" dt="0"/>
  <p:txStyles>
    <p:titleStyle>
      <a:lvl1pPr algn="l" defTabSz="914400" rtl="0" eaLnBrk="1" latinLnBrk="0" hangingPunct="1">
        <a:lnSpc>
          <a:spcPct val="90000"/>
        </a:lnSpc>
        <a:spcBef>
          <a:spcPct val="0"/>
        </a:spcBef>
        <a:buNone/>
        <a:defRPr sz="2800" b="1" i="0" kern="1200">
          <a:solidFill>
            <a:srgbClr val="014D91"/>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cxnSp>
        <p:nvCxnSpPr>
          <p:cNvPr id="7" name="Straight Connector 12">
            <a:extLst>
              <a:ext uri="{FF2B5EF4-FFF2-40B4-BE49-F238E27FC236}">
                <a16:creationId xmlns:a16="http://schemas.microsoft.com/office/drawing/2014/main" id="{D27FE411-C220-43CE-93DF-2ABF3193AF78}"/>
              </a:ext>
            </a:extLst>
          </p:cNvPr>
          <p:cNvCxnSpPr>
            <a:cxnSpLocks/>
          </p:cNvCxnSpPr>
          <p:nvPr userDrawn="1"/>
        </p:nvCxnSpPr>
        <p:spPr>
          <a:xfrm>
            <a:off x="835098" y="1583827"/>
            <a:ext cx="7542250" cy="39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456134224"/>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Lst>
  <p:hf hdr="0" ftr="0" dt="0"/>
  <p:txStyles>
    <p:titleStyle>
      <a:lvl1pPr algn="l" defTabSz="914400" rtl="0" eaLnBrk="1" latinLnBrk="0" hangingPunct="1">
        <a:lnSpc>
          <a:spcPct val="90000"/>
        </a:lnSpc>
        <a:spcBef>
          <a:spcPct val="0"/>
        </a:spcBef>
        <a:buNone/>
        <a:defRPr sz="2800" b="1" i="0" kern="1200">
          <a:solidFill>
            <a:schemeClr val="bg1">
              <a:lumMod val="50000"/>
            </a:schemeClr>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8.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29.emf"/><Relationship Id="rId5" Type="http://schemas.openxmlformats.org/officeDocument/2006/relationships/oleObject" Target="../embeddings/oleObject2.bin"/><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9.jpe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29.emf"/><Relationship Id="rId5" Type="http://schemas.openxmlformats.org/officeDocument/2006/relationships/oleObject" Target="../embeddings/oleObject2.bin"/><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35.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0.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2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slideLayout" Target="../slideLayouts/slideLayout1.xml"/><Relationship Id="rId7" Type="http://schemas.openxmlformats.org/officeDocument/2006/relationships/image" Target="../media/image30.png"/><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29.emf"/><Relationship Id="rId5" Type="http://schemas.openxmlformats.org/officeDocument/2006/relationships/oleObject" Target="../embeddings/oleObject1.bin"/><Relationship Id="rId4" Type="http://schemas.openxmlformats.org/officeDocument/2006/relationships/notesSlide" Target="../notesSlides/notesSlide2.xml"/><Relationship Id="rId9"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6.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9.emf"/><Relationship Id="rId5" Type="http://schemas.openxmlformats.org/officeDocument/2006/relationships/oleObject" Target="../embeddings/oleObject2.bin"/><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9.emf"/><Relationship Id="rId5" Type="http://schemas.openxmlformats.org/officeDocument/2006/relationships/oleObject" Target="../embeddings/oleObject2.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slideLayout" Target="../slideLayouts/slideLayout8.xml"/><Relationship Id="rId7" Type="http://schemas.openxmlformats.org/officeDocument/2006/relationships/image" Target="../media/image34.tiff"/><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29.emf"/><Relationship Id="rId5" Type="http://schemas.openxmlformats.org/officeDocument/2006/relationships/oleObject" Target="../embeddings/oleObject3.bin"/><Relationship Id="rId10" Type="http://schemas.openxmlformats.org/officeDocument/2006/relationships/image" Target="../media/image37.png"/><Relationship Id="rId4" Type="http://schemas.openxmlformats.org/officeDocument/2006/relationships/notesSlide" Target="../notesSlides/notesSlide5.xml"/><Relationship Id="rId9"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495224" y="1114095"/>
            <a:ext cx="4087306" cy="1438212"/>
          </a:xfrm>
        </p:spPr>
        <p:txBody>
          <a:bodyPr anchor="b">
            <a:normAutofit fontScale="90000"/>
          </a:bodyPr>
          <a:lstStyle/>
          <a:p>
            <a:pPr algn="l"/>
            <a:br>
              <a:rPr lang="en-US" sz="3000" dirty="0">
                <a:latin typeface="Montserrat" pitchFamily="2" charset="77"/>
              </a:rPr>
            </a:br>
            <a:r>
              <a:rPr lang="en-US" sz="3000" dirty="0">
                <a:latin typeface="Montserrat" pitchFamily="2" charset="77"/>
              </a:rPr>
              <a:t>CGIAR Research Initiatives: One Health and Resilient Cities</a:t>
            </a:r>
            <a:endParaRPr lang="en-US" sz="3000" b="0" dirty="0">
              <a:latin typeface="Montserrat" pitchFamily="2" charset="77"/>
            </a:endParaRPr>
          </a:p>
        </p:txBody>
      </p:sp>
      <p:sp>
        <p:nvSpPr>
          <p:cNvPr id="3" name="Subtitle 2"/>
          <p:cNvSpPr>
            <a:spLocks noGrp="1"/>
          </p:cNvSpPr>
          <p:nvPr>
            <p:ph type="subTitle" idx="1"/>
          </p:nvPr>
        </p:nvSpPr>
        <p:spPr>
          <a:xfrm>
            <a:off x="7464612" y="4750893"/>
            <a:ext cx="4087305" cy="1147863"/>
          </a:xfrm>
        </p:spPr>
        <p:txBody>
          <a:bodyPr anchor="t">
            <a:normAutofit/>
          </a:bodyPr>
          <a:lstStyle/>
          <a:p>
            <a:pPr algn="l"/>
            <a:r>
              <a:rPr lang="en-US" sz="2000">
                <a:latin typeface="Avenir Black" panose="02000503020000020003"/>
                <a:ea typeface="Calibri" panose="020F0502020204030204" pitchFamily="34" charset="0"/>
                <a:cs typeface="DokChampa" panose="020B0604020202020204" pitchFamily="34" charset="-34"/>
              </a:rPr>
              <a:t>Kebede Amenu, Silvia Alonso</a:t>
            </a:r>
          </a:p>
          <a:p>
            <a:pPr algn="l"/>
            <a:r>
              <a:rPr lang="en-US" sz="2000">
                <a:effectLst/>
                <a:latin typeface="Avenir Black" panose="02000503020000020003"/>
                <a:ea typeface="Calibri" panose="020F0502020204030204" pitchFamily="34" charset="0"/>
                <a:cs typeface="DokChampa" panose="020B0604020202020204" pitchFamily="34" charset="-34"/>
              </a:rPr>
              <a:t>19 May 2022, ILRI Campus, Addis Ababa</a:t>
            </a:r>
            <a:endParaRPr lang="en-GB" sz="2000"/>
          </a:p>
          <a:p>
            <a:pPr algn="l"/>
            <a:endParaRPr lang="en-GB" sz="2000"/>
          </a:p>
        </p:txBody>
      </p:sp>
      <p:sp>
        <p:nvSpPr>
          <p:cNvPr id="10" name="Freeform: Shape 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late of food&#10;&#10;Description automatically generated with medium confidence">
            <a:extLst>
              <a:ext uri="{FF2B5EF4-FFF2-40B4-BE49-F238E27FC236}">
                <a16:creationId xmlns:a16="http://schemas.microsoft.com/office/drawing/2014/main" id="{CD95F2F0-A869-E255-28EE-72997E8E03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6" name="Title 1">
            <a:extLst>
              <a:ext uri="{FF2B5EF4-FFF2-40B4-BE49-F238E27FC236}">
                <a16:creationId xmlns:a16="http://schemas.microsoft.com/office/drawing/2014/main" id="{FDB1C7DA-EE65-BA3B-5435-C18163C44B46}"/>
              </a:ext>
            </a:extLst>
          </p:cNvPr>
          <p:cNvSpPr txBox="1">
            <a:spLocks/>
          </p:cNvSpPr>
          <p:nvPr/>
        </p:nvSpPr>
        <p:spPr>
          <a:xfrm>
            <a:off x="7479918" y="2107107"/>
            <a:ext cx="4087306" cy="288911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br>
              <a:rPr lang="en-US" sz="3000" dirty="0">
                <a:latin typeface="Montserrat" pitchFamily="2" charset="77"/>
              </a:rPr>
            </a:br>
            <a:br>
              <a:rPr lang="en-US" sz="3000" dirty="0">
                <a:latin typeface="Montserrat" pitchFamily="2" charset="77"/>
              </a:rPr>
            </a:br>
            <a:r>
              <a:rPr lang="en-US" sz="3000" dirty="0">
                <a:latin typeface="Avenir Black" panose="02000503020000020003"/>
                <a:ea typeface="Calibri" panose="020F0502020204030204" pitchFamily="34" charset="0"/>
                <a:cs typeface="DokChampa" panose="020B0604020202020204" pitchFamily="34" charset="-34"/>
              </a:rPr>
              <a:t>Food safety intervention consultation meeting       </a:t>
            </a:r>
            <a:br>
              <a:rPr lang="en-US" sz="3000" dirty="0">
                <a:latin typeface="Avenir Black" panose="02000503020000020003"/>
                <a:ea typeface="Calibri" panose="020F0502020204030204" pitchFamily="34" charset="0"/>
                <a:cs typeface="DokChampa" panose="020B0604020202020204" pitchFamily="34" charset="-34"/>
              </a:rPr>
            </a:br>
            <a:endParaRPr lang="en-US" sz="3000" dirty="0">
              <a:latin typeface="Montserrat" pitchFamily="2" charset="77"/>
            </a:endParaRPr>
          </a:p>
        </p:txBody>
      </p:sp>
    </p:spTree>
    <p:extLst>
      <p:ext uri="{BB962C8B-B14F-4D97-AF65-F5344CB8AC3E}">
        <p14:creationId xmlns:p14="http://schemas.microsoft.com/office/powerpoint/2010/main" val="417057525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DE0EBA3-2E6B-4DB4-BAB7-3C7638A787D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3"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CDE0EBA3-2E6B-4DB4-BAB7-3C7638A787D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0F61A14C-6AB8-44DD-A5E8-3FE0C1FBF6AC}"/>
              </a:ext>
            </a:extLst>
          </p:cNvPr>
          <p:cNvSpPr>
            <a:spLocks noGrp="1"/>
          </p:cNvSpPr>
          <p:nvPr>
            <p:ph type="title"/>
          </p:nvPr>
        </p:nvSpPr>
        <p:spPr/>
        <p:txBody>
          <a:bodyPr/>
          <a:lstStyle/>
          <a:p>
            <a:r>
              <a:rPr lang="en-AU" dirty="0"/>
              <a:t>Selected Innovations</a:t>
            </a:r>
            <a:endParaRPr lang="en-US" dirty="0"/>
          </a:p>
        </p:txBody>
      </p:sp>
      <p:sp>
        <p:nvSpPr>
          <p:cNvPr id="9" name="Content Placeholder 8">
            <a:extLst>
              <a:ext uri="{FF2B5EF4-FFF2-40B4-BE49-F238E27FC236}">
                <a16:creationId xmlns:a16="http://schemas.microsoft.com/office/drawing/2014/main" id="{0DF5D5EE-78F2-4333-9570-E7441A57B3EE}"/>
              </a:ext>
            </a:extLst>
          </p:cNvPr>
          <p:cNvSpPr>
            <a:spLocks noGrp="1"/>
          </p:cNvSpPr>
          <p:nvPr>
            <p:ph idx="1"/>
          </p:nvPr>
        </p:nvSpPr>
        <p:spPr/>
        <p:txBody>
          <a:bodyPr/>
          <a:lstStyle/>
          <a:p>
            <a:endParaRPr lang="en-US">
              <a:solidFill>
                <a:schemeClr val="tx1"/>
              </a:solidFill>
            </a:endParaRPr>
          </a:p>
        </p:txBody>
      </p:sp>
      <p:pic>
        <p:nvPicPr>
          <p:cNvPr id="10" name="Content Placeholder 6" descr="Diagram&#10;&#10;Description automatically generated">
            <a:extLst>
              <a:ext uri="{FF2B5EF4-FFF2-40B4-BE49-F238E27FC236}">
                <a16:creationId xmlns:a16="http://schemas.microsoft.com/office/drawing/2014/main" id="{A5E42656-24E5-45E0-B74B-162F3C3C74F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8064" b="18621"/>
          <a:stretch/>
        </p:blipFill>
        <p:spPr>
          <a:xfrm>
            <a:off x="505097" y="1042808"/>
            <a:ext cx="11434353" cy="5649800"/>
          </a:xfrm>
          <a:prstGeom prst="rect">
            <a:avLst/>
          </a:prstGeom>
        </p:spPr>
      </p:pic>
    </p:spTree>
    <p:extLst>
      <p:ext uri="{BB962C8B-B14F-4D97-AF65-F5344CB8AC3E}">
        <p14:creationId xmlns:p14="http://schemas.microsoft.com/office/powerpoint/2010/main" val="589495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DE0EBA3-2E6B-4DB4-BAB7-3C7638A787D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7"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CDE0EBA3-2E6B-4DB4-BAB7-3C7638A787D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0F61A14C-6AB8-44DD-A5E8-3FE0C1FBF6AC}"/>
              </a:ext>
            </a:extLst>
          </p:cNvPr>
          <p:cNvSpPr>
            <a:spLocks noGrp="1"/>
          </p:cNvSpPr>
          <p:nvPr>
            <p:ph type="title"/>
          </p:nvPr>
        </p:nvSpPr>
        <p:spPr/>
        <p:txBody>
          <a:bodyPr/>
          <a:lstStyle/>
          <a:p>
            <a:r>
              <a:rPr lang="en-AU" dirty="0">
                <a:solidFill>
                  <a:schemeClr val="tx1"/>
                </a:solidFill>
              </a:rPr>
              <a:t>Impact Forecast</a:t>
            </a:r>
            <a:endParaRPr lang="en-US" dirty="0"/>
          </a:p>
        </p:txBody>
      </p:sp>
      <p:sp>
        <p:nvSpPr>
          <p:cNvPr id="6" name="TextBox 5">
            <a:extLst>
              <a:ext uri="{FF2B5EF4-FFF2-40B4-BE49-F238E27FC236}">
                <a16:creationId xmlns:a16="http://schemas.microsoft.com/office/drawing/2014/main" id="{88405042-B92F-4CBE-8F32-6F173008516F}"/>
              </a:ext>
            </a:extLst>
          </p:cNvPr>
          <p:cNvSpPr txBox="1"/>
          <p:nvPr/>
        </p:nvSpPr>
        <p:spPr>
          <a:xfrm>
            <a:off x="191589" y="5478838"/>
            <a:ext cx="2488344" cy="767904"/>
          </a:xfrm>
          <a:prstGeom prst="rect">
            <a:avLst/>
          </a:prstGeom>
        </p:spPr>
        <p:txBody>
          <a:bodyPr vert="horz" lIns="91440" tIns="45720" rIns="91440" bIns="45720" rtlCol="0" anchor="ctr">
            <a:normAutofit/>
          </a:bodyPr>
          <a:lstStyle/>
          <a:p>
            <a:pPr marL="0" marR="0" lvl="0" indent="0" algn="r" defTabSz="914400" rtl="0" eaLnBrk="1" fontAlgn="base" latinLnBrk="0" hangingPunct="1">
              <a:lnSpc>
                <a:spcPct val="90000"/>
              </a:lnSpc>
              <a:spcBef>
                <a:spcPct val="0"/>
              </a:spcBef>
              <a:spcAft>
                <a:spcPts val="60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S PGothic" pitchFamily="34" charset="-128"/>
                <a:cs typeface="+mn-cs"/>
              </a:rPr>
              <a:t>Women benefiting from </a:t>
            </a:r>
          </a:p>
          <a:p>
            <a:pPr marL="0" marR="0" lvl="0" indent="0" algn="r" defTabSz="914400" rtl="0" eaLnBrk="1" fontAlgn="base" latinLnBrk="0" hangingPunct="1">
              <a:lnSpc>
                <a:spcPct val="90000"/>
              </a:lnSpc>
              <a:spcBef>
                <a:spcPct val="0"/>
              </a:spcBef>
              <a:spcAft>
                <a:spcPts val="60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S PGothic" pitchFamily="34" charset="-128"/>
                <a:cs typeface="+mn-cs"/>
              </a:rPr>
              <a:t>better zoonoses control</a:t>
            </a:r>
          </a:p>
        </p:txBody>
      </p:sp>
      <p:sp>
        <p:nvSpPr>
          <p:cNvPr id="8" name="TextBox 7">
            <a:extLst>
              <a:ext uri="{FF2B5EF4-FFF2-40B4-BE49-F238E27FC236}">
                <a16:creationId xmlns:a16="http://schemas.microsoft.com/office/drawing/2014/main" id="{B0FA6C4F-570F-4A65-84F4-78D725778EC3}"/>
              </a:ext>
            </a:extLst>
          </p:cNvPr>
          <p:cNvSpPr txBox="1"/>
          <p:nvPr/>
        </p:nvSpPr>
        <p:spPr>
          <a:xfrm>
            <a:off x="417442" y="1794297"/>
            <a:ext cx="2350323" cy="584775"/>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Female food vendors</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served by innovations</a:t>
            </a:r>
            <a:endParaRPr kumimoji="0" lang="en-GB" sz="16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11" name="TextBox 10">
            <a:extLst>
              <a:ext uri="{FF2B5EF4-FFF2-40B4-BE49-F238E27FC236}">
                <a16:creationId xmlns:a16="http://schemas.microsoft.com/office/drawing/2014/main" id="{7C1802F1-3C78-4CF8-B627-3ECAEC2CA46D}"/>
              </a:ext>
            </a:extLst>
          </p:cNvPr>
          <p:cNvSpPr txBox="1"/>
          <p:nvPr/>
        </p:nvSpPr>
        <p:spPr>
          <a:xfrm>
            <a:off x="442275" y="2726052"/>
            <a:ext cx="2351926" cy="584775"/>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People with 10-50% of</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annual income benefit</a:t>
            </a:r>
            <a:endParaRPr kumimoji="0" lang="en-GB" sz="16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12" name="TextBox 11">
            <a:extLst>
              <a:ext uri="{FF2B5EF4-FFF2-40B4-BE49-F238E27FC236}">
                <a16:creationId xmlns:a16="http://schemas.microsoft.com/office/drawing/2014/main" id="{111375F9-2ABE-4176-9332-D0819F083F6E}"/>
              </a:ext>
            </a:extLst>
          </p:cNvPr>
          <p:cNvSpPr txBox="1"/>
          <p:nvPr/>
        </p:nvSpPr>
        <p:spPr>
          <a:xfrm>
            <a:off x="382258" y="3382505"/>
            <a:ext cx="2307042" cy="584775"/>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Women prevented</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from entering poverty</a:t>
            </a:r>
            <a:endParaRPr kumimoji="0" lang="en-GB" sz="16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13" name="TextBox 12">
            <a:extLst>
              <a:ext uri="{FF2B5EF4-FFF2-40B4-BE49-F238E27FC236}">
                <a16:creationId xmlns:a16="http://schemas.microsoft.com/office/drawing/2014/main" id="{4753BBDB-E77F-4493-8656-C5C511CB756F}"/>
              </a:ext>
            </a:extLst>
          </p:cNvPr>
          <p:cNvSpPr txBox="1"/>
          <p:nvPr/>
        </p:nvSpPr>
        <p:spPr>
          <a:xfrm>
            <a:off x="408431" y="4047529"/>
            <a:ext cx="2307042" cy="584775"/>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People prevented</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from entering poverty</a:t>
            </a:r>
            <a:endParaRPr kumimoji="0" lang="en-GB" sz="16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14" name="TextBox 13">
            <a:extLst>
              <a:ext uri="{FF2B5EF4-FFF2-40B4-BE49-F238E27FC236}">
                <a16:creationId xmlns:a16="http://schemas.microsoft.com/office/drawing/2014/main" id="{F16EB997-A43F-496F-A300-0417CE4A0A17}"/>
              </a:ext>
            </a:extLst>
          </p:cNvPr>
          <p:cNvSpPr txBox="1"/>
          <p:nvPr/>
        </p:nvSpPr>
        <p:spPr>
          <a:xfrm>
            <a:off x="1183626" y="4841854"/>
            <a:ext cx="1496307"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charset="0"/>
                <a:ea typeface="MS PGothic" pitchFamily="34" charset="-128"/>
                <a:cs typeface="+mn-cs"/>
              </a:rPr>
              <a:t>DALYS saved</a:t>
            </a:r>
            <a:endParaRPr kumimoji="0" lang="en-GB" sz="16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sp>
        <p:nvSpPr>
          <p:cNvPr id="15" name="TextBox 14">
            <a:extLst>
              <a:ext uri="{FF2B5EF4-FFF2-40B4-BE49-F238E27FC236}">
                <a16:creationId xmlns:a16="http://schemas.microsoft.com/office/drawing/2014/main" id="{881B4A11-3DDA-4795-9B95-61C077809A29}"/>
              </a:ext>
            </a:extLst>
          </p:cNvPr>
          <p:cNvSpPr txBox="1"/>
          <p:nvPr/>
        </p:nvSpPr>
        <p:spPr>
          <a:xfrm>
            <a:off x="3230835" y="1247021"/>
            <a:ext cx="7859795"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Arial" charset="0"/>
                <a:ea typeface="MS PGothic" pitchFamily="34" charset="-128"/>
                <a:cs typeface="+mn-cs"/>
              </a:rPr>
              <a:t>Medium to high certainty impacts by 2030</a:t>
            </a:r>
            <a:endParaRPr kumimoji="0" lang="en-GB" sz="2400" b="1" i="0" u="none" strike="noStrike" kern="1200" cap="none" spc="0" normalizeH="0" baseline="0" noProof="0" dirty="0">
              <a:ln>
                <a:noFill/>
              </a:ln>
              <a:solidFill>
                <a:srgbClr val="000000"/>
              </a:solidFill>
              <a:effectLst/>
              <a:uLnTx/>
              <a:uFillTx/>
              <a:latin typeface="Arial" charset="0"/>
              <a:ea typeface="MS PGothic" pitchFamily="34" charset="-128"/>
              <a:cs typeface="+mn-cs"/>
            </a:endParaRPr>
          </a:p>
        </p:txBody>
      </p:sp>
      <p:pic>
        <p:nvPicPr>
          <p:cNvPr id="16" name="Picture 15" descr="Graphical user interface, website&#10;&#10;Description automatically generated">
            <a:extLst>
              <a:ext uri="{FF2B5EF4-FFF2-40B4-BE49-F238E27FC236}">
                <a16:creationId xmlns:a16="http://schemas.microsoft.com/office/drawing/2014/main" id="{63294B9B-2248-469C-9834-4FCC42111F3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794201" y="1794297"/>
            <a:ext cx="9316023" cy="4665260"/>
          </a:xfrm>
          <a:prstGeom prst="rect">
            <a:avLst/>
          </a:prstGeom>
        </p:spPr>
      </p:pic>
    </p:spTree>
    <p:extLst>
      <p:ext uri="{BB962C8B-B14F-4D97-AF65-F5344CB8AC3E}">
        <p14:creationId xmlns:p14="http://schemas.microsoft.com/office/powerpoint/2010/main" val="538941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AEB6E-025B-4A98-AD10-61567198F0D6}"/>
              </a:ext>
            </a:extLst>
          </p:cNvPr>
          <p:cNvSpPr>
            <a:spLocks noGrp="1"/>
          </p:cNvSpPr>
          <p:nvPr>
            <p:ph type="title"/>
          </p:nvPr>
        </p:nvSpPr>
        <p:spPr>
          <a:xfrm>
            <a:off x="317636" y="491942"/>
            <a:ext cx="6130056" cy="108477"/>
          </a:xfrm>
        </p:spPr>
        <p:txBody>
          <a:bodyPr>
            <a:normAutofit fontScale="90000"/>
          </a:bodyPr>
          <a:lstStyle/>
          <a:p>
            <a:r>
              <a:rPr lang="en-US" dirty="0"/>
              <a:t>WP 2: Food Safety </a:t>
            </a:r>
          </a:p>
        </p:txBody>
      </p:sp>
      <p:sp>
        <p:nvSpPr>
          <p:cNvPr id="4" name="Slide Number Placeholder 3">
            <a:extLst>
              <a:ext uri="{FF2B5EF4-FFF2-40B4-BE49-F238E27FC236}">
                <a16:creationId xmlns:a16="http://schemas.microsoft.com/office/drawing/2014/main" id="{7C926579-E9C3-4EB6-A2EA-7EA89EBD86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C2D7B6-89E4-4DA7-AA20-856644D279D2}"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000000">
                  <a:tint val="75000"/>
                </a:srgbClr>
              </a:solidFill>
              <a:effectLst/>
              <a:uLnTx/>
              <a:uFillTx/>
              <a:latin typeface="Calibri" panose="020F0502020204030204"/>
              <a:ea typeface="MS PGothic" pitchFamily="34" charset="-128"/>
              <a:cs typeface="+mn-cs"/>
            </a:endParaRPr>
          </a:p>
        </p:txBody>
      </p:sp>
      <p:pic>
        <p:nvPicPr>
          <p:cNvPr id="1026" name="E62A1490-060D-4FDB-8D4C-AA9B357A60DE" descr="IMG_9868.jpg">
            <a:extLst>
              <a:ext uri="{FF2B5EF4-FFF2-40B4-BE49-F238E27FC236}">
                <a16:creationId xmlns:a16="http://schemas.microsoft.com/office/drawing/2014/main" id="{BA03210C-2151-4487-92E9-25FDA767265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686"/>
          <a:stretch/>
        </p:blipFill>
        <p:spPr bwMode="auto">
          <a:xfrm>
            <a:off x="4723784" y="3221566"/>
            <a:ext cx="2605548" cy="351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0FE09DBB-B650-47B3-9428-68EA10269879" descr="IMG_9943.jpg">
            <a:extLst>
              <a:ext uri="{FF2B5EF4-FFF2-40B4-BE49-F238E27FC236}">
                <a16:creationId xmlns:a16="http://schemas.microsoft.com/office/drawing/2014/main" id="{8E697B9E-09B6-4FE0-87EE-A0687A195B0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2135" y="136524"/>
            <a:ext cx="3982407" cy="298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B452BEFC-29F3-4626-A781-8199EBAD9D7E" descr="IMG_9928.jpg">
            <a:extLst>
              <a:ext uri="{FF2B5EF4-FFF2-40B4-BE49-F238E27FC236}">
                <a16:creationId xmlns:a16="http://schemas.microsoft.com/office/drawing/2014/main" id="{47F14AF6-8357-4187-9900-6CD9875664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2694" y="133815"/>
            <a:ext cx="3986020" cy="298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FC82C074-E755-43BC-874A-96503B206270" descr="IMG_9890.jpg">
            <a:extLst>
              <a:ext uri="{FF2B5EF4-FFF2-40B4-BE49-F238E27FC236}">
                <a16:creationId xmlns:a16="http://schemas.microsoft.com/office/drawing/2014/main" id="{BCD1F4FA-8360-4789-9868-C1C3A3780AD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19" y="3335763"/>
            <a:ext cx="4534603" cy="34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F484EFFF-92DF-44A6-89E3-DA44C1185238" descr="IMG_9806.jpg">
            <a:extLst>
              <a:ext uri="{FF2B5EF4-FFF2-40B4-BE49-F238E27FC236}">
                <a16:creationId xmlns:a16="http://schemas.microsoft.com/office/drawing/2014/main" id="{015E9AC0-7CF0-4B48-A983-DC4FCDA525D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2760" y="3320524"/>
            <a:ext cx="4653520" cy="342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0252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AEB6E-025B-4A98-AD10-61567198F0D6}"/>
              </a:ext>
            </a:extLst>
          </p:cNvPr>
          <p:cNvSpPr>
            <a:spLocks noGrp="1"/>
          </p:cNvSpPr>
          <p:nvPr>
            <p:ph type="title"/>
          </p:nvPr>
        </p:nvSpPr>
        <p:spPr/>
        <p:txBody>
          <a:bodyPr/>
          <a:lstStyle/>
          <a:p>
            <a:r>
              <a:rPr lang="en-US" dirty="0"/>
              <a:t>WP 2: Food Safety </a:t>
            </a:r>
          </a:p>
        </p:txBody>
      </p:sp>
      <p:sp>
        <p:nvSpPr>
          <p:cNvPr id="3" name="Content Placeholder 2">
            <a:extLst>
              <a:ext uri="{FF2B5EF4-FFF2-40B4-BE49-F238E27FC236}">
                <a16:creationId xmlns:a16="http://schemas.microsoft.com/office/drawing/2014/main" id="{90EECF73-3179-472A-B23C-20AE3058F3C7}"/>
              </a:ext>
            </a:extLst>
          </p:cNvPr>
          <p:cNvSpPr>
            <a:spLocks noGrp="1"/>
          </p:cNvSpPr>
          <p:nvPr>
            <p:ph idx="1"/>
          </p:nvPr>
        </p:nvSpPr>
        <p:spPr>
          <a:xfrm>
            <a:off x="250429" y="1825625"/>
            <a:ext cx="6211331" cy="4394200"/>
          </a:xfrm>
        </p:spPr>
        <p:txBody>
          <a:bodyPr>
            <a:normAutofit/>
          </a:bodyPr>
          <a:lstStyle/>
          <a:p>
            <a:r>
              <a:rPr lang="en-US" sz="3000" b="1" dirty="0">
                <a:effectLst/>
                <a:latin typeface="Calibri" panose="020F0502020204030204" pitchFamily="34" charset="0"/>
                <a:ea typeface="Calibri" panose="020F0502020204030204" pitchFamily="34" charset="0"/>
                <a:cs typeface="Times New Roman" panose="02020603050405020304" pitchFamily="18" charset="0"/>
              </a:rPr>
              <a:t>Reduce the burden of foodborne disease </a:t>
            </a:r>
            <a:r>
              <a:rPr lang="en-US" sz="3000" dirty="0">
                <a:effectLst/>
                <a:latin typeface="Calibri" panose="020F0502020204030204" pitchFamily="34" charset="0"/>
                <a:ea typeface="Calibri" panose="020F0502020204030204" pitchFamily="34" charset="0"/>
                <a:cs typeface="Times New Roman" panose="02020603050405020304" pitchFamily="18" charset="0"/>
              </a:rPr>
              <a:t>with a focus on </a:t>
            </a:r>
            <a:r>
              <a:rPr lang="en-US" sz="3000" b="1" dirty="0">
                <a:effectLst/>
                <a:latin typeface="Calibri" panose="020F0502020204030204" pitchFamily="34" charset="0"/>
                <a:ea typeface="Calibri" panose="020F0502020204030204" pitchFamily="34" charset="0"/>
                <a:cs typeface="Times New Roman" panose="02020603050405020304" pitchFamily="18" charset="0"/>
              </a:rPr>
              <a:t>animal-source foods</a:t>
            </a:r>
            <a:r>
              <a:rPr lang="en-US" sz="3000" dirty="0">
                <a:effectLst/>
                <a:latin typeface="Calibri" panose="020F0502020204030204" pitchFamily="34" charset="0"/>
                <a:ea typeface="Calibri" panose="020F0502020204030204" pitchFamily="34" charset="0"/>
                <a:cs typeface="Times New Roman" panose="02020603050405020304" pitchFamily="18" charset="0"/>
              </a:rPr>
              <a:t>, including in </a:t>
            </a:r>
            <a:r>
              <a:rPr lang="en-US" sz="3000" b="1" dirty="0">
                <a:effectLst/>
                <a:latin typeface="Calibri" panose="020F0502020204030204" pitchFamily="34" charset="0"/>
                <a:ea typeface="Calibri" panose="020F0502020204030204" pitchFamily="34" charset="0"/>
                <a:cs typeface="Times New Roman" panose="02020603050405020304" pitchFamily="18" charset="0"/>
              </a:rPr>
              <a:t>informal and traditional food systems</a:t>
            </a:r>
            <a:r>
              <a:rPr lang="en-US" sz="3000" dirty="0">
                <a:effectLst/>
                <a:latin typeface="Calibri" panose="020F0502020204030204" pitchFamily="34" charset="0"/>
                <a:ea typeface="Calibri" panose="020F0502020204030204" pitchFamily="34" charset="0"/>
                <a:cs typeface="Times New Roman" panose="02020603050405020304" pitchFamily="18" charset="0"/>
              </a:rPr>
              <a:t>, through </a:t>
            </a:r>
            <a:r>
              <a:rPr lang="en-US" sz="3000" b="1" dirty="0">
                <a:effectLst/>
                <a:latin typeface="Calibri" panose="020F0502020204030204" pitchFamily="34" charset="0"/>
                <a:ea typeface="Calibri" panose="020F0502020204030204" pitchFamily="34" charset="0"/>
                <a:cs typeface="Times New Roman" panose="02020603050405020304" pitchFamily="18" charset="0"/>
              </a:rPr>
              <a:t>simple technologies and non-punitive governance approaches </a:t>
            </a:r>
            <a:r>
              <a:rPr lang="en-US" sz="3000" dirty="0">
                <a:effectLst/>
                <a:latin typeface="Calibri" panose="020F0502020204030204" pitchFamily="34" charset="0"/>
                <a:ea typeface="Calibri" panose="020F0502020204030204" pitchFamily="34" charset="0"/>
                <a:cs typeface="Times New Roman" panose="02020603050405020304" pitchFamily="18" charset="0"/>
              </a:rPr>
              <a:t>implemented along food value chains from production to consumption.</a:t>
            </a:r>
            <a:endParaRPr lang="en-US" sz="3000" dirty="0"/>
          </a:p>
        </p:txBody>
      </p:sp>
      <p:sp>
        <p:nvSpPr>
          <p:cNvPr id="4" name="Slide Number Placeholder 3">
            <a:extLst>
              <a:ext uri="{FF2B5EF4-FFF2-40B4-BE49-F238E27FC236}">
                <a16:creationId xmlns:a16="http://schemas.microsoft.com/office/drawing/2014/main" id="{7C926579-E9C3-4EB6-A2EA-7EA89EBD86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C2D7B6-89E4-4DA7-AA20-856644D279D2}"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S PGothic"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000000">
                  <a:tint val="75000"/>
                </a:srgbClr>
              </a:solidFill>
              <a:effectLst/>
              <a:uLnTx/>
              <a:uFillTx/>
              <a:latin typeface="Calibri" panose="020F0502020204030204"/>
              <a:ea typeface="MS PGothic" pitchFamily="34" charset="-128"/>
              <a:cs typeface="+mn-cs"/>
            </a:endParaRPr>
          </a:p>
        </p:txBody>
      </p:sp>
      <p:pic>
        <p:nvPicPr>
          <p:cNvPr id="6" name="Picture 4" descr="Resize of IMGP3208">
            <a:extLst>
              <a:ext uri="{FF2B5EF4-FFF2-40B4-BE49-F238E27FC236}">
                <a16:creationId xmlns:a16="http://schemas.microsoft.com/office/drawing/2014/main" id="{ACB979F1-D3D9-4840-946D-DC87FC0776E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20923" y="1340571"/>
            <a:ext cx="5571077" cy="4176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8019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hevron 106">
            <a:extLst>
              <a:ext uri="{FF2B5EF4-FFF2-40B4-BE49-F238E27FC236}">
                <a16:creationId xmlns:a16="http://schemas.microsoft.com/office/drawing/2014/main" id="{8ADB6381-35FF-4A37-B13C-3B86A039550C}"/>
              </a:ext>
            </a:extLst>
          </p:cNvPr>
          <p:cNvSpPr/>
          <p:nvPr/>
        </p:nvSpPr>
        <p:spPr>
          <a:xfrm>
            <a:off x="678120" y="741684"/>
            <a:ext cx="11465301" cy="5466959"/>
          </a:xfrm>
          <a:prstGeom prst="chevron">
            <a:avLst>
              <a:gd name="adj" fmla="val 11264"/>
            </a:avLst>
          </a:prstGeom>
          <a:solidFill>
            <a:schemeClr val="accent6">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 name="Curved Connector 7">
            <a:extLst>
              <a:ext uri="{FF2B5EF4-FFF2-40B4-BE49-F238E27FC236}">
                <a16:creationId xmlns:a16="http://schemas.microsoft.com/office/drawing/2014/main" id="{1C7FCE01-D817-4A9F-B7FE-EED2E884794D}"/>
              </a:ext>
            </a:extLst>
          </p:cNvPr>
          <p:cNvCxnSpPr>
            <a:cxnSpLocks/>
          </p:cNvCxnSpPr>
          <p:nvPr/>
        </p:nvCxnSpPr>
        <p:spPr>
          <a:xfrm>
            <a:off x="2392939" y="1260269"/>
            <a:ext cx="282123" cy="5576"/>
          </a:xfrm>
          <a:prstGeom prst="curvedConnector3">
            <a:avLst>
              <a:gd name="adj1" fmla="val -22808"/>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8" name="7-Point Star 9">
            <a:extLst>
              <a:ext uri="{FF2B5EF4-FFF2-40B4-BE49-F238E27FC236}">
                <a16:creationId xmlns:a16="http://schemas.microsoft.com/office/drawing/2014/main" id="{96836363-BC87-479F-933F-AE0CCE658F29}"/>
              </a:ext>
            </a:extLst>
          </p:cNvPr>
          <p:cNvSpPr>
            <a:spLocks/>
          </p:cNvSpPr>
          <p:nvPr/>
        </p:nvSpPr>
        <p:spPr bwMode="auto">
          <a:xfrm>
            <a:off x="5864491" y="1607490"/>
            <a:ext cx="523875" cy="515938"/>
          </a:xfrm>
          <a:custGeom>
            <a:avLst/>
            <a:gdLst>
              <a:gd name="T0" fmla="*/ -1 w 524414"/>
              <a:gd name="T1" fmla="*/ 331707 h 515788"/>
              <a:gd name="T2" fmla="*/ 80754 w 524414"/>
              <a:gd name="T3" fmla="*/ 229549 h 515788"/>
              <a:gd name="T4" fmla="*/ 51933 w 524414"/>
              <a:gd name="T5" fmla="*/ 102159 h 515788"/>
              <a:gd name="T6" fmla="*/ 181453 w 524414"/>
              <a:gd name="T7" fmla="*/ 102159 h 515788"/>
              <a:gd name="T8" fmla="*/ 262207 w 524414"/>
              <a:gd name="T9" fmla="*/ 0 h 515788"/>
              <a:gd name="T10" fmla="*/ 342961 w 524414"/>
              <a:gd name="T11" fmla="*/ 102159 h 515788"/>
              <a:gd name="T12" fmla="*/ 472481 w 524414"/>
              <a:gd name="T13" fmla="*/ 102159 h 515788"/>
              <a:gd name="T14" fmla="*/ 443660 w 524414"/>
              <a:gd name="T15" fmla="*/ 229549 h 515788"/>
              <a:gd name="T16" fmla="*/ 524415 w 524414"/>
              <a:gd name="T17" fmla="*/ 331707 h 515788"/>
              <a:gd name="T18" fmla="*/ 407721 w 524414"/>
              <a:gd name="T19" fmla="*/ 388400 h 515788"/>
              <a:gd name="T20" fmla="*/ 378899 w 524414"/>
              <a:gd name="T21" fmla="*/ 515791 h 515788"/>
              <a:gd name="T22" fmla="*/ 262207 w 524414"/>
              <a:gd name="T23" fmla="*/ 459096 h 515788"/>
              <a:gd name="T24" fmla="*/ 145515 w 524414"/>
              <a:gd name="T25" fmla="*/ 515791 h 515788"/>
              <a:gd name="T26" fmla="*/ 116693 w 524414"/>
              <a:gd name="T27" fmla="*/ 388400 h 515788"/>
              <a:gd name="T28" fmla="*/ -1 w 524414"/>
              <a:gd name="T29" fmla="*/ 331707 h 5157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4414"/>
              <a:gd name="T46" fmla="*/ 0 h 515788"/>
              <a:gd name="T47" fmla="*/ 524414 w 524414"/>
              <a:gd name="T48" fmla="*/ 515788 h 5157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4414" h="515788">
                <a:moveTo>
                  <a:pt x="-1" y="331707"/>
                </a:moveTo>
                <a:lnTo>
                  <a:pt x="80754" y="229549"/>
                </a:lnTo>
                <a:lnTo>
                  <a:pt x="51933" y="102159"/>
                </a:lnTo>
                <a:lnTo>
                  <a:pt x="181453" y="102159"/>
                </a:lnTo>
                <a:lnTo>
                  <a:pt x="262207" y="0"/>
                </a:lnTo>
                <a:lnTo>
                  <a:pt x="342961" y="102159"/>
                </a:lnTo>
                <a:lnTo>
                  <a:pt x="472481" y="102159"/>
                </a:lnTo>
                <a:lnTo>
                  <a:pt x="443660" y="229549"/>
                </a:lnTo>
                <a:lnTo>
                  <a:pt x="524415" y="331707"/>
                </a:lnTo>
                <a:lnTo>
                  <a:pt x="407721" y="388400"/>
                </a:lnTo>
                <a:lnTo>
                  <a:pt x="378899" y="515791"/>
                </a:lnTo>
                <a:lnTo>
                  <a:pt x="262207" y="459096"/>
                </a:lnTo>
                <a:lnTo>
                  <a:pt x="145515" y="515791"/>
                </a:lnTo>
                <a:lnTo>
                  <a:pt x="116693" y="388400"/>
                </a:lnTo>
                <a:lnTo>
                  <a:pt x="-1" y="331707"/>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 3</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9" name="7-Point Star 10">
            <a:extLst>
              <a:ext uri="{FF2B5EF4-FFF2-40B4-BE49-F238E27FC236}">
                <a16:creationId xmlns:a16="http://schemas.microsoft.com/office/drawing/2014/main" id="{D69EA7B8-0E6A-42DB-B775-287808DE4670}"/>
              </a:ext>
            </a:extLst>
          </p:cNvPr>
          <p:cNvSpPr>
            <a:spLocks/>
          </p:cNvSpPr>
          <p:nvPr/>
        </p:nvSpPr>
        <p:spPr bwMode="auto">
          <a:xfrm>
            <a:off x="6240209" y="3268484"/>
            <a:ext cx="508000" cy="517525"/>
          </a:xfrm>
          <a:custGeom>
            <a:avLst/>
            <a:gdLst>
              <a:gd name="T0" fmla="*/ -1 w 507161"/>
              <a:gd name="T1" fmla="*/ 333232 h 518160"/>
              <a:gd name="T2" fmla="*/ 78097 w 507161"/>
              <a:gd name="T3" fmla="*/ 230604 h 518160"/>
              <a:gd name="T4" fmla="*/ 50224 w 507161"/>
              <a:gd name="T5" fmla="*/ 102628 h 518160"/>
              <a:gd name="T6" fmla="*/ 175484 w 507161"/>
              <a:gd name="T7" fmla="*/ 102629 h 518160"/>
              <a:gd name="T8" fmla="*/ 253581 w 507161"/>
              <a:gd name="T9" fmla="*/ 0 h 518160"/>
              <a:gd name="T10" fmla="*/ 331677 w 507161"/>
              <a:gd name="T11" fmla="*/ 102629 h 518160"/>
              <a:gd name="T12" fmla="*/ 456937 w 507161"/>
              <a:gd name="T13" fmla="*/ 102628 h 518160"/>
              <a:gd name="T14" fmla="*/ 429064 w 507161"/>
              <a:gd name="T15" fmla="*/ 230604 h 518160"/>
              <a:gd name="T16" fmla="*/ 507162 w 507161"/>
              <a:gd name="T17" fmla="*/ 333232 h 518160"/>
              <a:gd name="T18" fmla="*/ 394307 w 507161"/>
              <a:gd name="T19" fmla="*/ 390187 h 518160"/>
              <a:gd name="T20" fmla="*/ 366434 w 507161"/>
              <a:gd name="T21" fmla="*/ 518163 h 518160"/>
              <a:gd name="T22" fmla="*/ 253581 w 507161"/>
              <a:gd name="T23" fmla="*/ 461208 h 518160"/>
              <a:gd name="T24" fmla="*/ 140727 w 507161"/>
              <a:gd name="T25" fmla="*/ 518163 h 518160"/>
              <a:gd name="T26" fmla="*/ 112854 w 507161"/>
              <a:gd name="T27" fmla="*/ 390187 h 518160"/>
              <a:gd name="T28" fmla="*/ -1 w 507161"/>
              <a:gd name="T29" fmla="*/ 333232 h 5181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7161"/>
              <a:gd name="T46" fmla="*/ 0 h 518160"/>
              <a:gd name="T47" fmla="*/ 507161 w 507161"/>
              <a:gd name="T48" fmla="*/ 518160 h 5181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7161" h="518160">
                <a:moveTo>
                  <a:pt x="-1" y="333232"/>
                </a:moveTo>
                <a:lnTo>
                  <a:pt x="78097" y="230604"/>
                </a:lnTo>
                <a:lnTo>
                  <a:pt x="50224" y="102628"/>
                </a:lnTo>
                <a:lnTo>
                  <a:pt x="175484" y="102629"/>
                </a:lnTo>
                <a:lnTo>
                  <a:pt x="253581" y="0"/>
                </a:lnTo>
                <a:lnTo>
                  <a:pt x="331677" y="102629"/>
                </a:lnTo>
                <a:lnTo>
                  <a:pt x="456937" y="102628"/>
                </a:lnTo>
                <a:lnTo>
                  <a:pt x="429064" y="230604"/>
                </a:lnTo>
                <a:lnTo>
                  <a:pt x="507162" y="333232"/>
                </a:lnTo>
                <a:lnTo>
                  <a:pt x="394307" y="390187"/>
                </a:lnTo>
                <a:lnTo>
                  <a:pt x="366434" y="518163"/>
                </a:lnTo>
                <a:lnTo>
                  <a:pt x="253581" y="461208"/>
                </a:lnTo>
                <a:lnTo>
                  <a:pt x="140727" y="518163"/>
                </a:lnTo>
                <a:lnTo>
                  <a:pt x="112854" y="390187"/>
                </a:lnTo>
                <a:lnTo>
                  <a:pt x="-1" y="333232"/>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2</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1" name="7-Point Star 12">
            <a:extLst>
              <a:ext uri="{FF2B5EF4-FFF2-40B4-BE49-F238E27FC236}">
                <a16:creationId xmlns:a16="http://schemas.microsoft.com/office/drawing/2014/main" id="{5DE27AF9-9EC2-4A7B-8BA4-E432EC984EB0}"/>
              </a:ext>
            </a:extLst>
          </p:cNvPr>
          <p:cNvSpPr>
            <a:spLocks/>
          </p:cNvSpPr>
          <p:nvPr/>
        </p:nvSpPr>
        <p:spPr bwMode="auto">
          <a:xfrm>
            <a:off x="5657694" y="927245"/>
            <a:ext cx="496887" cy="476250"/>
          </a:xfrm>
          <a:custGeom>
            <a:avLst/>
            <a:gdLst>
              <a:gd name="T0" fmla="*/ -1 w 497205"/>
              <a:gd name="T1" fmla="*/ 306688 h 476885"/>
              <a:gd name="T2" fmla="*/ 76564 w 497205"/>
              <a:gd name="T3" fmla="*/ 212235 h 476885"/>
              <a:gd name="T4" fmla="*/ 49239 w 497205"/>
              <a:gd name="T5" fmla="*/ 94453 h 476885"/>
              <a:gd name="T6" fmla="*/ 172039 w 497205"/>
              <a:gd name="T7" fmla="*/ 94454 h 476885"/>
              <a:gd name="T8" fmla="*/ 248603 w 497205"/>
              <a:gd name="T9" fmla="*/ 0 h 476885"/>
              <a:gd name="T10" fmla="*/ 325166 w 497205"/>
              <a:gd name="T11" fmla="*/ 94454 h 476885"/>
              <a:gd name="T12" fmla="*/ 447966 w 497205"/>
              <a:gd name="T13" fmla="*/ 94453 h 476885"/>
              <a:gd name="T14" fmla="*/ 420641 w 497205"/>
              <a:gd name="T15" fmla="*/ 212235 h 476885"/>
              <a:gd name="T16" fmla="*/ 497206 w 497205"/>
              <a:gd name="T17" fmla="*/ 306688 h 476885"/>
              <a:gd name="T18" fmla="*/ 386566 w 497205"/>
              <a:gd name="T19" fmla="*/ 359106 h 476885"/>
              <a:gd name="T20" fmla="*/ 359240 w 497205"/>
              <a:gd name="T21" fmla="*/ 476888 h 476885"/>
              <a:gd name="T22" fmla="*/ 248603 w 497205"/>
              <a:gd name="T23" fmla="*/ 424469 h 476885"/>
              <a:gd name="T24" fmla="*/ 137965 w 497205"/>
              <a:gd name="T25" fmla="*/ 476888 h 476885"/>
              <a:gd name="T26" fmla="*/ 110639 w 497205"/>
              <a:gd name="T27" fmla="*/ 359106 h 476885"/>
              <a:gd name="T28" fmla="*/ -1 w 497205"/>
              <a:gd name="T29" fmla="*/ 306688 h 4768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205"/>
              <a:gd name="T46" fmla="*/ 0 h 476885"/>
              <a:gd name="T47" fmla="*/ 497205 w 497205"/>
              <a:gd name="T48" fmla="*/ 476885 h 4768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205" h="476885">
                <a:moveTo>
                  <a:pt x="-1" y="306688"/>
                </a:moveTo>
                <a:lnTo>
                  <a:pt x="76564" y="212235"/>
                </a:lnTo>
                <a:lnTo>
                  <a:pt x="49239" y="94453"/>
                </a:lnTo>
                <a:lnTo>
                  <a:pt x="172039" y="94454"/>
                </a:lnTo>
                <a:lnTo>
                  <a:pt x="248603" y="0"/>
                </a:lnTo>
                <a:lnTo>
                  <a:pt x="325166" y="94454"/>
                </a:lnTo>
                <a:lnTo>
                  <a:pt x="447966" y="94453"/>
                </a:lnTo>
                <a:lnTo>
                  <a:pt x="420641" y="212235"/>
                </a:lnTo>
                <a:lnTo>
                  <a:pt x="497206" y="306688"/>
                </a:lnTo>
                <a:lnTo>
                  <a:pt x="386566" y="359106"/>
                </a:lnTo>
                <a:lnTo>
                  <a:pt x="359240" y="476888"/>
                </a:lnTo>
                <a:lnTo>
                  <a:pt x="248603" y="424469"/>
                </a:lnTo>
                <a:lnTo>
                  <a:pt x="137965" y="476888"/>
                </a:lnTo>
                <a:lnTo>
                  <a:pt x="110639" y="359106"/>
                </a:lnTo>
                <a:lnTo>
                  <a:pt x="-1" y="306688"/>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1</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2" name="Preparation 17">
            <a:extLst>
              <a:ext uri="{FF2B5EF4-FFF2-40B4-BE49-F238E27FC236}">
                <a16:creationId xmlns:a16="http://schemas.microsoft.com/office/drawing/2014/main" id="{5E00BB30-0482-42E5-A9D3-999C1D1FF28B}"/>
              </a:ext>
            </a:extLst>
          </p:cNvPr>
          <p:cNvSpPr>
            <a:spLocks noChangeArrowheads="1"/>
          </p:cNvSpPr>
          <p:nvPr/>
        </p:nvSpPr>
        <p:spPr bwMode="auto">
          <a:xfrm>
            <a:off x="6624378" y="1042193"/>
            <a:ext cx="2184399" cy="743745"/>
          </a:xfrm>
          <a:prstGeom prst="flowChartPreparation">
            <a:avLst/>
          </a:prstGeom>
          <a:solidFill>
            <a:srgbClr val="A5A5A5"/>
          </a:solidFill>
          <a:ln w="12700">
            <a:solidFill>
              <a:srgbClr val="7F5F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Improved food safety practices of value chain actors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 name="Cube 18">
            <a:extLst>
              <a:ext uri="{FF2B5EF4-FFF2-40B4-BE49-F238E27FC236}">
                <a16:creationId xmlns:a16="http://schemas.microsoft.com/office/drawing/2014/main" id="{5C1E2985-35A3-4D48-9BCA-ABFDF3E9AF83}"/>
              </a:ext>
            </a:extLst>
          </p:cNvPr>
          <p:cNvSpPr>
            <a:spLocks noChangeArrowheads="1"/>
          </p:cNvSpPr>
          <p:nvPr/>
        </p:nvSpPr>
        <p:spPr bwMode="auto">
          <a:xfrm>
            <a:off x="2676696" y="2953545"/>
            <a:ext cx="2550318" cy="844550"/>
          </a:xfrm>
          <a:prstGeom prst="cube">
            <a:avLst>
              <a:gd name="adj" fmla="val 25000"/>
            </a:avLst>
          </a:prstGeom>
          <a:solidFill>
            <a:srgbClr val="70AD47"/>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Establishment of national food safety working group</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 name="Cube 20">
            <a:extLst>
              <a:ext uri="{FF2B5EF4-FFF2-40B4-BE49-F238E27FC236}">
                <a16:creationId xmlns:a16="http://schemas.microsoft.com/office/drawing/2014/main" id="{859940A1-F373-4515-93D2-8E0357A2F1E3}"/>
              </a:ext>
            </a:extLst>
          </p:cNvPr>
          <p:cNvSpPr>
            <a:spLocks noChangeArrowheads="1"/>
          </p:cNvSpPr>
          <p:nvPr/>
        </p:nvSpPr>
        <p:spPr bwMode="auto">
          <a:xfrm>
            <a:off x="2667170" y="1898654"/>
            <a:ext cx="2580482" cy="936223"/>
          </a:xfrm>
          <a:prstGeom prst="cube">
            <a:avLst>
              <a:gd name="adj" fmla="val 25000"/>
            </a:avLst>
          </a:prstGeom>
          <a:solidFill>
            <a:srgbClr val="70AD47"/>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ECM: Training and simple technologies, certification and enabling environment/ non-punitive enforcement intervention package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5" name="Rectangle 24">
            <a:extLst>
              <a:ext uri="{FF2B5EF4-FFF2-40B4-BE49-F238E27FC236}">
                <a16:creationId xmlns:a16="http://schemas.microsoft.com/office/drawing/2014/main" id="{11E5DBC6-2999-4790-91BD-5757ED993CE7}"/>
              </a:ext>
            </a:extLst>
          </p:cNvPr>
          <p:cNvSpPr>
            <a:spLocks noChangeAspect="1" noChangeArrowheads="1"/>
          </p:cNvSpPr>
          <p:nvPr/>
        </p:nvSpPr>
        <p:spPr bwMode="auto">
          <a:xfrm>
            <a:off x="7363755" y="3685778"/>
            <a:ext cx="1226392" cy="807494"/>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dirty="0">
                <a:ln>
                  <a:noFill/>
                </a:ln>
                <a:solidFill>
                  <a:srgbClr val="0D0D0D"/>
                </a:solidFill>
                <a:effectLst/>
                <a:uLnTx/>
                <a:uFillTx/>
                <a:latin typeface="Arial" panose="020B0604020202020204" pitchFamily="34" charset="0"/>
                <a:ea typeface="Calibri" panose="020F0502020204030204" pitchFamily="34" charset="0"/>
                <a:cs typeface="+mn-cs"/>
              </a:rPr>
              <a:t>Producers, SH, market vendors, consumers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6" name="Preparation 28">
            <a:extLst>
              <a:ext uri="{FF2B5EF4-FFF2-40B4-BE49-F238E27FC236}">
                <a16:creationId xmlns:a16="http://schemas.microsoft.com/office/drawing/2014/main" id="{E019573D-9433-4FB0-93BC-C60D0208059D}"/>
              </a:ext>
            </a:extLst>
          </p:cNvPr>
          <p:cNvSpPr>
            <a:spLocks noChangeArrowheads="1"/>
          </p:cNvSpPr>
          <p:nvPr/>
        </p:nvSpPr>
        <p:spPr bwMode="auto">
          <a:xfrm>
            <a:off x="6745425" y="2808287"/>
            <a:ext cx="2222500" cy="866776"/>
          </a:xfrm>
          <a:prstGeom prst="flowChartPreparation">
            <a:avLst/>
          </a:prstGeom>
          <a:solidFill>
            <a:srgbClr val="A5A5A5"/>
          </a:solidFill>
          <a:ln w="12700">
            <a:solidFill>
              <a:srgbClr val="7F5F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Reduction in foodborne disease in informal and traditional food value chains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19" name="Curved Connector 33">
            <a:extLst>
              <a:ext uri="{FF2B5EF4-FFF2-40B4-BE49-F238E27FC236}">
                <a16:creationId xmlns:a16="http://schemas.microsoft.com/office/drawing/2014/main" id="{D624DDA8-C6CF-4549-95AC-CFE0B6CC7760}"/>
              </a:ext>
            </a:extLst>
          </p:cNvPr>
          <p:cNvCxnSpPr>
            <a:cxnSpLocks/>
          </p:cNvCxnSpPr>
          <p:nvPr/>
        </p:nvCxnSpPr>
        <p:spPr>
          <a:xfrm>
            <a:off x="5247652" y="2480067"/>
            <a:ext cx="1695416" cy="600477"/>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20" name="Curved Connector 34">
            <a:extLst>
              <a:ext uri="{FF2B5EF4-FFF2-40B4-BE49-F238E27FC236}">
                <a16:creationId xmlns:a16="http://schemas.microsoft.com/office/drawing/2014/main" id="{8E0B4426-607C-4719-97CF-8D69094A0963}"/>
              </a:ext>
            </a:extLst>
          </p:cNvPr>
          <p:cNvCxnSpPr>
            <a:cxnSpLocks/>
          </p:cNvCxnSpPr>
          <p:nvPr/>
        </p:nvCxnSpPr>
        <p:spPr>
          <a:xfrm rot="5400000" flipH="1" flipV="1">
            <a:off x="8641717" y="4008545"/>
            <a:ext cx="1335303" cy="1117204"/>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22" name="Preparation 37">
            <a:extLst>
              <a:ext uri="{FF2B5EF4-FFF2-40B4-BE49-F238E27FC236}">
                <a16:creationId xmlns:a16="http://schemas.microsoft.com/office/drawing/2014/main" id="{44CFAA5F-73C1-49DB-A47B-9F0F025B4212}"/>
              </a:ext>
            </a:extLst>
          </p:cNvPr>
          <p:cNvSpPr>
            <a:spLocks noChangeArrowheads="1"/>
          </p:cNvSpPr>
          <p:nvPr/>
        </p:nvSpPr>
        <p:spPr bwMode="auto">
          <a:xfrm>
            <a:off x="9117192" y="2337732"/>
            <a:ext cx="2749769" cy="1539597"/>
          </a:xfrm>
          <a:prstGeom prst="flowChartPreparation">
            <a:avLst/>
          </a:prstGeom>
          <a:solidFill>
            <a:srgbClr val="4472C4"/>
          </a:solidFill>
          <a:ln w="12700">
            <a:solidFill>
              <a:srgbClr val="7F5F00"/>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tab pos="1438275" algn="l"/>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lt"/>
                <a:cs typeface="Calibri" panose="020F0502020204030204"/>
              </a:rPr>
              <a:t>Government and private sector partners support integration of ECM approach for informal vendors and other actors to food safety regulatory approach</a:t>
            </a:r>
          </a:p>
        </p:txBody>
      </p:sp>
      <p:cxnSp>
        <p:nvCxnSpPr>
          <p:cNvPr id="24" name="Curved Connector 39">
            <a:extLst>
              <a:ext uri="{FF2B5EF4-FFF2-40B4-BE49-F238E27FC236}">
                <a16:creationId xmlns:a16="http://schemas.microsoft.com/office/drawing/2014/main" id="{E6A53190-C742-4B53-AC64-36B5C1EA4382}"/>
              </a:ext>
            </a:extLst>
          </p:cNvPr>
          <p:cNvCxnSpPr>
            <a:cxnSpLocks/>
          </p:cNvCxnSpPr>
          <p:nvPr/>
        </p:nvCxnSpPr>
        <p:spPr>
          <a:xfrm rot="16200000" flipH="1">
            <a:off x="4661322" y="1910840"/>
            <a:ext cx="3196191" cy="2031673"/>
          </a:xfrm>
          <a:prstGeom prst="curvedConnector3">
            <a:avLst>
              <a:gd name="adj1" fmla="val 63890"/>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26" name="7-Point Star 47">
            <a:extLst>
              <a:ext uri="{FF2B5EF4-FFF2-40B4-BE49-F238E27FC236}">
                <a16:creationId xmlns:a16="http://schemas.microsoft.com/office/drawing/2014/main" id="{AA572E19-FE24-4966-9845-9EFF4CC6BC6D}"/>
              </a:ext>
            </a:extLst>
          </p:cNvPr>
          <p:cNvSpPr>
            <a:spLocks/>
          </p:cNvSpPr>
          <p:nvPr/>
        </p:nvSpPr>
        <p:spPr bwMode="auto">
          <a:xfrm>
            <a:off x="5552322" y="3311393"/>
            <a:ext cx="501650" cy="581025"/>
          </a:xfrm>
          <a:custGeom>
            <a:avLst/>
            <a:gdLst>
              <a:gd name="T0" fmla="*/ -1 w 501650"/>
              <a:gd name="T1" fmla="*/ 374069 h 581660"/>
              <a:gd name="T2" fmla="*/ 77248 w 501650"/>
              <a:gd name="T3" fmla="*/ 258865 h 581660"/>
              <a:gd name="T4" fmla="*/ 49679 w 501650"/>
              <a:gd name="T5" fmla="*/ 115205 h 581660"/>
              <a:gd name="T6" fmla="*/ 173577 w 501650"/>
              <a:gd name="T7" fmla="*/ 115206 h 581660"/>
              <a:gd name="T8" fmla="*/ 250825 w 501650"/>
              <a:gd name="T9" fmla="*/ 0 h 581660"/>
              <a:gd name="T10" fmla="*/ 328073 w 501650"/>
              <a:gd name="T11" fmla="*/ 115206 h 581660"/>
              <a:gd name="T12" fmla="*/ 451971 w 501650"/>
              <a:gd name="T13" fmla="*/ 115205 h 581660"/>
              <a:gd name="T14" fmla="*/ 424402 w 501650"/>
              <a:gd name="T15" fmla="*/ 258865 h 581660"/>
              <a:gd name="T16" fmla="*/ 501651 w 501650"/>
              <a:gd name="T17" fmla="*/ 374069 h 581660"/>
              <a:gd name="T18" fmla="*/ 390022 w 501650"/>
              <a:gd name="T19" fmla="*/ 438004 h 581660"/>
              <a:gd name="T20" fmla="*/ 362452 w 501650"/>
              <a:gd name="T21" fmla="*/ 581663 h 581660"/>
              <a:gd name="T22" fmla="*/ 250825 w 501650"/>
              <a:gd name="T23" fmla="*/ 517728 h 581660"/>
              <a:gd name="T24" fmla="*/ 139198 w 501650"/>
              <a:gd name="T25" fmla="*/ 581663 h 581660"/>
              <a:gd name="T26" fmla="*/ 111628 w 501650"/>
              <a:gd name="T27" fmla="*/ 438004 h 581660"/>
              <a:gd name="T28" fmla="*/ -1 w 501650"/>
              <a:gd name="T29" fmla="*/ 374069 h 5816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1650"/>
              <a:gd name="T46" fmla="*/ 0 h 581660"/>
              <a:gd name="T47" fmla="*/ 501650 w 501650"/>
              <a:gd name="T48" fmla="*/ 581660 h 5816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1650" h="581660">
                <a:moveTo>
                  <a:pt x="-1" y="374069"/>
                </a:moveTo>
                <a:lnTo>
                  <a:pt x="77248" y="258865"/>
                </a:lnTo>
                <a:lnTo>
                  <a:pt x="49679" y="115205"/>
                </a:lnTo>
                <a:lnTo>
                  <a:pt x="173577" y="115206"/>
                </a:lnTo>
                <a:lnTo>
                  <a:pt x="250825" y="0"/>
                </a:lnTo>
                <a:lnTo>
                  <a:pt x="328073" y="115206"/>
                </a:lnTo>
                <a:lnTo>
                  <a:pt x="451971" y="115205"/>
                </a:lnTo>
                <a:lnTo>
                  <a:pt x="424402" y="258865"/>
                </a:lnTo>
                <a:lnTo>
                  <a:pt x="501651" y="374069"/>
                </a:lnTo>
                <a:lnTo>
                  <a:pt x="390022" y="438004"/>
                </a:lnTo>
                <a:lnTo>
                  <a:pt x="362452" y="581663"/>
                </a:lnTo>
                <a:lnTo>
                  <a:pt x="250825" y="517728"/>
                </a:lnTo>
                <a:lnTo>
                  <a:pt x="139198" y="581663"/>
                </a:lnTo>
                <a:lnTo>
                  <a:pt x="111628" y="438004"/>
                </a:lnTo>
                <a:lnTo>
                  <a:pt x="-1" y="374069"/>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7" name="Rectangle 49">
            <a:extLst>
              <a:ext uri="{FF2B5EF4-FFF2-40B4-BE49-F238E27FC236}">
                <a16:creationId xmlns:a16="http://schemas.microsoft.com/office/drawing/2014/main" id="{DD2917C2-09AB-46BC-B910-3BCA8769B555}"/>
              </a:ext>
            </a:extLst>
          </p:cNvPr>
          <p:cNvSpPr>
            <a:spLocks noChangeArrowheads="1"/>
          </p:cNvSpPr>
          <p:nvPr/>
        </p:nvSpPr>
        <p:spPr bwMode="auto">
          <a:xfrm>
            <a:off x="1389846" y="5429771"/>
            <a:ext cx="3989322" cy="343144"/>
          </a:xfrm>
          <a:prstGeom prst="rect">
            <a:avLst/>
          </a:prstGeom>
          <a:noFill/>
          <a:ln w="12700">
            <a:solidFill>
              <a:srgbClr val="1F3763"/>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7030A0"/>
                </a:solidFill>
                <a:effectLst/>
                <a:uLnTx/>
                <a:uFillTx/>
                <a:latin typeface="Arial" panose="020B0604020202020204" pitchFamily="34" charset="0"/>
                <a:ea typeface="Calibri" panose="020F0502020204030204" pitchFamily="34" charset="0"/>
                <a:cs typeface="+mn-cs"/>
              </a:rPr>
              <a:t>Pathway 1: Food safety improvement in traditional markets </a:t>
            </a:r>
            <a:endPar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8" name="Rectangle 50">
            <a:extLst>
              <a:ext uri="{FF2B5EF4-FFF2-40B4-BE49-F238E27FC236}">
                <a16:creationId xmlns:a16="http://schemas.microsoft.com/office/drawing/2014/main" id="{6903311A-D948-4E27-BFF4-664D22C27334}"/>
              </a:ext>
            </a:extLst>
          </p:cNvPr>
          <p:cNvSpPr>
            <a:spLocks noChangeArrowheads="1"/>
          </p:cNvSpPr>
          <p:nvPr/>
        </p:nvSpPr>
        <p:spPr bwMode="auto">
          <a:xfrm>
            <a:off x="1389846" y="5833233"/>
            <a:ext cx="3979211" cy="309875"/>
          </a:xfrm>
          <a:prstGeom prst="rect">
            <a:avLst/>
          </a:prstGeom>
          <a:noFill/>
          <a:ln w="12700">
            <a:solidFill>
              <a:srgbClr val="1F3763"/>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7030A0"/>
                </a:solidFill>
                <a:effectLst/>
                <a:uLnTx/>
                <a:uFillTx/>
                <a:latin typeface="Arial" panose="020B0604020202020204" pitchFamily="34" charset="0"/>
                <a:ea typeface="Calibri" panose="020F0502020204030204" pitchFamily="34" charset="0"/>
                <a:cs typeface="+mn-cs"/>
              </a:rPr>
              <a:t>Pathway 2: Policy and capacity improvement for food safety</a:t>
            </a:r>
            <a:endPar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9" name="Cube 108">
            <a:extLst>
              <a:ext uri="{FF2B5EF4-FFF2-40B4-BE49-F238E27FC236}">
                <a16:creationId xmlns:a16="http://schemas.microsoft.com/office/drawing/2014/main" id="{9908618C-272A-4503-B9D1-D31D66F79B76}"/>
              </a:ext>
            </a:extLst>
          </p:cNvPr>
          <p:cNvSpPr>
            <a:spLocks noChangeArrowheads="1"/>
          </p:cNvSpPr>
          <p:nvPr/>
        </p:nvSpPr>
        <p:spPr bwMode="auto">
          <a:xfrm>
            <a:off x="987931" y="811319"/>
            <a:ext cx="1537786" cy="986331"/>
          </a:xfrm>
          <a:prstGeom prst="cube">
            <a:avLst>
              <a:gd name="adj" fmla="val 25000"/>
            </a:avLst>
          </a:prstGeom>
          <a:solidFill>
            <a:srgbClr val="D983FF"/>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mn-cs"/>
              </a:rPr>
              <a:t>       </a:t>
            </a:r>
            <a:r>
              <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Calibri" panose="020F0502020204030204" pitchFamily="34" charset="0"/>
              </a:rPr>
              <a:t>WP4: Water management, clean water improvision, relative contribution to disease burden</a:t>
            </a:r>
            <a:endPar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2" name="Rectangle 13">
            <a:extLst>
              <a:ext uri="{FF2B5EF4-FFF2-40B4-BE49-F238E27FC236}">
                <a16:creationId xmlns:a16="http://schemas.microsoft.com/office/drawing/2014/main" id="{82242A02-9B4C-4975-AF71-5A1440C82C7C}"/>
              </a:ext>
            </a:extLst>
          </p:cNvPr>
          <p:cNvSpPr>
            <a:spLocks noChangeAspect="1" noChangeArrowheads="1"/>
          </p:cNvSpPr>
          <p:nvPr/>
        </p:nvSpPr>
        <p:spPr bwMode="auto">
          <a:xfrm>
            <a:off x="7189671" y="1851023"/>
            <a:ext cx="1266283" cy="846681"/>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dirty="0">
                <a:ln>
                  <a:noFill/>
                </a:ln>
                <a:solidFill>
                  <a:srgbClr val="0D0D0D"/>
                </a:solidFill>
                <a:effectLst/>
                <a:uLnTx/>
                <a:uFillTx/>
                <a:latin typeface="Arial" panose="020B0604020202020204" pitchFamily="34" charset="0"/>
                <a:ea typeface="Calibri" panose="020F0502020204030204" pitchFamily="34" charset="0"/>
                <a:cs typeface="+mn-cs"/>
              </a:rPr>
              <a:t>Producers, SH, market vendors</a:t>
            </a:r>
            <a:endParaRPr kumimoji="0" lang="en-US" alt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6" name="Rectangle 38">
            <a:extLst>
              <a:ext uri="{FF2B5EF4-FFF2-40B4-BE49-F238E27FC236}">
                <a16:creationId xmlns:a16="http://schemas.microsoft.com/office/drawing/2014/main" id="{AA349202-FF04-4B80-9741-E274ECDDD93E}"/>
              </a:ext>
            </a:extLst>
          </p:cNvPr>
          <p:cNvSpPr>
            <a:spLocks noChangeAspect="1" noChangeArrowheads="1"/>
          </p:cNvSpPr>
          <p:nvPr/>
        </p:nvSpPr>
        <p:spPr bwMode="auto">
          <a:xfrm>
            <a:off x="7350075" y="5383212"/>
            <a:ext cx="1204631" cy="766429"/>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dirty="0">
                <a:ln>
                  <a:noFill/>
                </a:ln>
                <a:solidFill>
                  <a:srgbClr val="0D0D0D"/>
                </a:solidFill>
                <a:effectLst/>
                <a:uLnTx/>
                <a:uFillTx/>
                <a:latin typeface="Arial" panose="020B0604020202020204" pitchFamily="34" charset="0"/>
                <a:ea typeface="Calibri" panose="020F0502020204030204" pitchFamily="34" charset="0"/>
                <a:cs typeface="+mn-cs"/>
              </a:rPr>
              <a:t>Government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7" name="Curved Connector 3">
            <a:extLst>
              <a:ext uri="{FF2B5EF4-FFF2-40B4-BE49-F238E27FC236}">
                <a16:creationId xmlns:a16="http://schemas.microsoft.com/office/drawing/2014/main" id="{DFD823E6-1E79-45B0-AB4B-B81919622A7F}"/>
              </a:ext>
            </a:extLst>
          </p:cNvPr>
          <p:cNvCxnSpPr>
            <a:cxnSpLocks/>
            <a:endCxn id="22" idx="1"/>
          </p:cNvCxnSpPr>
          <p:nvPr/>
        </p:nvCxnSpPr>
        <p:spPr>
          <a:xfrm flipV="1">
            <a:off x="8961425" y="3107531"/>
            <a:ext cx="155767" cy="146766"/>
          </a:xfrm>
          <a:prstGeom prst="curvedConnector3">
            <a:avLst>
              <a:gd name="adj1" fmla="val 50000"/>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39" name="Curved Connector 34">
            <a:extLst>
              <a:ext uri="{FF2B5EF4-FFF2-40B4-BE49-F238E27FC236}">
                <a16:creationId xmlns:a16="http://schemas.microsoft.com/office/drawing/2014/main" id="{975A6BFB-5A9C-498A-830A-EDEABE26FC64}"/>
              </a:ext>
            </a:extLst>
          </p:cNvPr>
          <p:cNvCxnSpPr>
            <a:cxnSpLocks/>
          </p:cNvCxnSpPr>
          <p:nvPr/>
        </p:nvCxnSpPr>
        <p:spPr>
          <a:xfrm>
            <a:off x="8685349" y="1530350"/>
            <a:ext cx="988953" cy="762149"/>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40" name="AutoShape 8">
            <a:extLst>
              <a:ext uri="{FF2B5EF4-FFF2-40B4-BE49-F238E27FC236}">
                <a16:creationId xmlns:a16="http://schemas.microsoft.com/office/drawing/2014/main" id="{430342D2-BA75-48A3-870B-CF876170566D}"/>
              </a:ext>
            </a:extLst>
          </p:cNvPr>
          <p:cNvSpPr>
            <a:spLocks noChangeArrowheads="1"/>
          </p:cNvSpPr>
          <p:nvPr/>
        </p:nvSpPr>
        <p:spPr bwMode="auto">
          <a:xfrm>
            <a:off x="6892267" y="4524773"/>
            <a:ext cx="2222501" cy="776287"/>
          </a:xfrm>
          <a:prstGeom prst="flowChartPreparation">
            <a:avLst/>
          </a:prstGeom>
          <a:solidFill>
            <a:srgbClr val="A5A5A5"/>
          </a:solidFill>
          <a:ln w="12700">
            <a:solidFill>
              <a:srgbClr val="7F5F00"/>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Enabled policy of food safety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1" name="7-Point Star 14">
            <a:extLst>
              <a:ext uri="{FF2B5EF4-FFF2-40B4-BE49-F238E27FC236}">
                <a16:creationId xmlns:a16="http://schemas.microsoft.com/office/drawing/2014/main" id="{B546D361-1CCD-4717-BFBC-CBFAF6DBCF8E}"/>
              </a:ext>
            </a:extLst>
          </p:cNvPr>
          <p:cNvSpPr>
            <a:spLocks/>
          </p:cNvSpPr>
          <p:nvPr/>
        </p:nvSpPr>
        <p:spPr bwMode="auto">
          <a:xfrm>
            <a:off x="5984491" y="2592383"/>
            <a:ext cx="501650" cy="547688"/>
          </a:xfrm>
          <a:custGeom>
            <a:avLst/>
            <a:gdLst>
              <a:gd name="T0" fmla="*/ -1 w 501650"/>
              <a:gd name="T1" fmla="*/ 352630 h 548322"/>
              <a:gd name="T2" fmla="*/ 77248 w 501650"/>
              <a:gd name="T3" fmla="*/ 244028 h 548322"/>
              <a:gd name="T4" fmla="*/ 49679 w 501650"/>
              <a:gd name="T5" fmla="*/ 108602 h 548322"/>
              <a:gd name="T6" fmla="*/ 173577 w 501650"/>
              <a:gd name="T7" fmla="*/ 108603 h 548322"/>
              <a:gd name="T8" fmla="*/ 250825 w 501650"/>
              <a:gd name="T9" fmla="*/ 0 h 548322"/>
              <a:gd name="T10" fmla="*/ 328073 w 501650"/>
              <a:gd name="T11" fmla="*/ 108603 h 548322"/>
              <a:gd name="T12" fmla="*/ 451971 w 501650"/>
              <a:gd name="T13" fmla="*/ 108602 h 548322"/>
              <a:gd name="T14" fmla="*/ 424402 w 501650"/>
              <a:gd name="T15" fmla="*/ 244028 h 548322"/>
              <a:gd name="T16" fmla="*/ 501651 w 501650"/>
              <a:gd name="T17" fmla="*/ 352630 h 548322"/>
              <a:gd name="T18" fmla="*/ 390022 w 501650"/>
              <a:gd name="T19" fmla="*/ 412899 h 548322"/>
              <a:gd name="T20" fmla="*/ 362452 w 501650"/>
              <a:gd name="T21" fmla="*/ 548325 h 548322"/>
              <a:gd name="T22" fmla="*/ 250825 w 501650"/>
              <a:gd name="T23" fmla="*/ 488054 h 548322"/>
              <a:gd name="T24" fmla="*/ 139198 w 501650"/>
              <a:gd name="T25" fmla="*/ 548325 h 548322"/>
              <a:gd name="T26" fmla="*/ 111628 w 501650"/>
              <a:gd name="T27" fmla="*/ 412899 h 548322"/>
              <a:gd name="T28" fmla="*/ -1 w 501650"/>
              <a:gd name="T29" fmla="*/ 352630 h 548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1650"/>
              <a:gd name="T46" fmla="*/ 0 h 548322"/>
              <a:gd name="T47" fmla="*/ 501650 w 501650"/>
              <a:gd name="T48" fmla="*/ 548322 h 548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1650" h="548322">
                <a:moveTo>
                  <a:pt x="-1" y="352630"/>
                </a:moveTo>
                <a:lnTo>
                  <a:pt x="77248" y="244028"/>
                </a:lnTo>
                <a:lnTo>
                  <a:pt x="49679" y="108602"/>
                </a:lnTo>
                <a:lnTo>
                  <a:pt x="173577" y="108603"/>
                </a:lnTo>
                <a:lnTo>
                  <a:pt x="250825" y="0"/>
                </a:lnTo>
                <a:lnTo>
                  <a:pt x="328073" y="108603"/>
                </a:lnTo>
                <a:lnTo>
                  <a:pt x="451971" y="108602"/>
                </a:lnTo>
                <a:lnTo>
                  <a:pt x="424402" y="244028"/>
                </a:lnTo>
                <a:lnTo>
                  <a:pt x="501651" y="352630"/>
                </a:lnTo>
                <a:lnTo>
                  <a:pt x="390022" y="412899"/>
                </a:lnTo>
                <a:lnTo>
                  <a:pt x="362452" y="548325"/>
                </a:lnTo>
                <a:lnTo>
                  <a:pt x="250825" y="488054"/>
                </a:lnTo>
                <a:lnTo>
                  <a:pt x="139198" y="548325"/>
                </a:lnTo>
                <a:lnTo>
                  <a:pt x="111628" y="412899"/>
                </a:lnTo>
                <a:lnTo>
                  <a:pt x="-1" y="352630"/>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4</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2" name="AutoShape 6">
            <a:extLst>
              <a:ext uri="{FF2B5EF4-FFF2-40B4-BE49-F238E27FC236}">
                <a16:creationId xmlns:a16="http://schemas.microsoft.com/office/drawing/2014/main" id="{48F2CC16-F756-43A3-9478-B2386758D906}"/>
              </a:ext>
            </a:extLst>
          </p:cNvPr>
          <p:cNvSpPr>
            <a:spLocks/>
          </p:cNvSpPr>
          <p:nvPr/>
        </p:nvSpPr>
        <p:spPr bwMode="auto">
          <a:xfrm>
            <a:off x="5432010" y="4122614"/>
            <a:ext cx="501650" cy="547687"/>
          </a:xfrm>
          <a:custGeom>
            <a:avLst/>
            <a:gdLst>
              <a:gd name="T0" fmla="*/ -1 w 501650"/>
              <a:gd name="T1" fmla="*/ 352630 h 548322"/>
              <a:gd name="T2" fmla="*/ 77248 w 501650"/>
              <a:gd name="T3" fmla="*/ 244028 h 548322"/>
              <a:gd name="T4" fmla="*/ 49679 w 501650"/>
              <a:gd name="T5" fmla="*/ 108602 h 548322"/>
              <a:gd name="T6" fmla="*/ 173577 w 501650"/>
              <a:gd name="T7" fmla="*/ 108603 h 548322"/>
              <a:gd name="T8" fmla="*/ 250825 w 501650"/>
              <a:gd name="T9" fmla="*/ 0 h 548322"/>
              <a:gd name="T10" fmla="*/ 328073 w 501650"/>
              <a:gd name="T11" fmla="*/ 108603 h 548322"/>
              <a:gd name="T12" fmla="*/ 451971 w 501650"/>
              <a:gd name="T13" fmla="*/ 108602 h 548322"/>
              <a:gd name="T14" fmla="*/ 424402 w 501650"/>
              <a:gd name="T15" fmla="*/ 244028 h 548322"/>
              <a:gd name="T16" fmla="*/ 501651 w 501650"/>
              <a:gd name="T17" fmla="*/ 352630 h 548322"/>
              <a:gd name="T18" fmla="*/ 390022 w 501650"/>
              <a:gd name="T19" fmla="*/ 412899 h 548322"/>
              <a:gd name="T20" fmla="*/ 362452 w 501650"/>
              <a:gd name="T21" fmla="*/ 548325 h 548322"/>
              <a:gd name="T22" fmla="*/ 250825 w 501650"/>
              <a:gd name="T23" fmla="*/ 488054 h 548322"/>
              <a:gd name="T24" fmla="*/ 139198 w 501650"/>
              <a:gd name="T25" fmla="*/ 548325 h 548322"/>
              <a:gd name="T26" fmla="*/ 111628 w 501650"/>
              <a:gd name="T27" fmla="*/ 412899 h 548322"/>
              <a:gd name="T28" fmla="*/ -1 w 501650"/>
              <a:gd name="T29" fmla="*/ 352630 h 548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1650"/>
              <a:gd name="T46" fmla="*/ 0 h 548322"/>
              <a:gd name="T47" fmla="*/ 501650 w 501650"/>
              <a:gd name="T48" fmla="*/ 548322 h 548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1650" h="548322">
                <a:moveTo>
                  <a:pt x="-1" y="352630"/>
                </a:moveTo>
                <a:lnTo>
                  <a:pt x="77248" y="244028"/>
                </a:lnTo>
                <a:lnTo>
                  <a:pt x="49679" y="108602"/>
                </a:lnTo>
                <a:lnTo>
                  <a:pt x="173577" y="108603"/>
                </a:lnTo>
                <a:lnTo>
                  <a:pt x="250825" y="0"/>
                </a:lnTo>
                <a:lnTo>
                  <a:pt x="328073" y="108603"/>
                </a:lnTo>
                <a:lnTo>
                  <a:pt x="451971" y="108602"/>
                </a:lnTo>
                <a:lnTo>
                  <a:pt x="424402" y="244028"/>
                </a:lnTo>
                <a:lnTo>
                  <a:pt x="501651" y="352630"/>
                </a:lnTo>
                <a:lnTo>
                  <a:pt x="390022" y="412899"/>
                </a:lnTo>
                <a:lnTo>
                  <a:pt x="362452" y="548325"/>
                </a:lnTo>
                <a:lnTo>
                  <a:pt x="250825" y="488054"/>
                </a:lnTo>
                <a:lnTo>
                  <a:pt x="139198" y="548325"/>
                </a:lnTo>
                <a:lnTo>
                  <a:pt x="111628" y="412899"/>
                </a:lnTo>
                <a:lnTo>
                  <a:pt x="-1" y="352630"/>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6</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3" name="AutoShape 5">
            <a:extLst>
              <a:ext uri="{FF2B5EF4-FFF2-40B4-BE49-F238E27FC236}">
                <a16:creationId xmlns:a16="http://schemas.microsoft.com/office/drawing/2014/main" id="{6375ADEF-9EEE-498E-BEB8-603F4BC51C67}"/>
              </a:ext>
            </a:extLst>
          </p:cNvPr>
          <p:cNvSpPr>
            <a:spLocks noChangeArrowheads="1"/>
          </p:cNvSpPr>
          <p:nvPr/>
        </p:nvSpPr>
        <p:spPr bwMode="auto">
          <a:xfrm>
            <a:off x="2676694" y="855696"/>
            <a:ext cx="2550320" cy="869950"/>
          </a:xfrm>
          <a:prstGeom prst="cube">
            <a:avLst>
              <a:gd name="adj" fmla="val 25000"/>
            </a:avLst>
          </a:prstGeom>
          <a:solidFill>
            <a:srgbClr val="70AD47"/>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Evidence on foodborne disease burden and intervention priorities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44" name="Curved Connector 7">
            <a:extLst>
              <a:ext uri="{FF2B5EF4-FFF2-40B4-BE49-F238E27FC236}">
                <a16:creationId xmlns:a16="http://schemas.microsoft.com/office/drawing/2014/main" id="{8640BEC2-9354-40C8-BA9B-EA99920C7D48}"/>
              </a:ext>
            </a:extLst>
          </p:cNvPr>
          <p:cNvCxnSpPr>
            <a:cxnSpLocks/>
            <a:endCxn id="12" idx="1"/>
          </p:cNvCxnSpPr>
          <p:nvPr/>
        </p:nvCxnSpPr>
        <p:spPr>
          <a:xfrm>
            <a:off x="5227014" y="1216828"/>
            <a:ext cx="1397364" cy="197238"/>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45" name="Curved Connector 3">
            <a:extLst>
              <a:ext uri="{FF2B5EF4-FFF2-40B4-BE49-F238E27FC236}">
                <a16:creationId xmlns:a16="http://schemas.microsoft.com/office/drawing/2014/main" id="{BFFCDBFB-A366-41CA-AAA3-2F4B50B91E24}"/>
              </a:ext>
            </a:extLst>
          </p:cNvPr>
          <p:cNvCxnSpPr>
            <a:cxnSpLocks/>
          </p:cNvCxnSpPr>
          <p:nvPr/>
        </p:nvCxnSpPr>
        <p:spPr>
          <a:xfrm flipV="1">
            <a:off x="5249566" y="1673229"/>
            <a:ext cx="1693502" cy="596893"/>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49" name="Curved Connector 3">
            <a:extLst>
              <a:ext uri="{FF2B5EF4-FFF2-40B4-BE49-F238E27FC236}">
                <a16:creationId xmlns:a16="http://schemas.microsoft.com/office/drawing/2014/main" id="{1CFA7360-0666-45D9-9623-1575B95F9D02}"/>
              </a:ext>
            </a:extLst>
          </p:cNvPr>
          <p:cNvCxnSpPr>
            <a:cxnSpLocks/>
            <a:stCxn id="54" idx="5"/>
          </p:cNvCxnSpPr>
          <p:nvPr/>
        </p:nvCxnSpPr>
        <p:spPr>
          <a:xfrm>
            <a:off x="5265875" y="4264718"/>
            <a:ext cx="1777413" cy="494908"/>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51" name="Cube 11">
            <a:extLst>
              <a:ext uri="{FF2B5EF4-FFF2-40B4-BE49-F238E27FC236}">
                <a16:creationId xmlns:a16="http://schemas.microsoft.com/office/drawing/2014/main" id="{A0EA0773-6E84-4EE4-86BB-7DCC3E324BDD}"/>
              </a:ext>
            </a:extLst>
          </p:cNvPr>
          <p:cNvSpPr>
            <a:spLocks noChangeArrowheads="1"/>
          </p:cNvSpPr>
          <p:nvPr/>
        </p:nvSpPr>
        <p:spPr bwMode="auto">
          <a:xfrm>
            <a:off x="1190828" y="2075415"/>
            <a:ext cx="1131991" cy="524854"/>
          </a:xfrm>
          <a:prstGeom prst="cube">
            <a:avLst>
              <a:gd name="adj" fmla="val 25000"/>
            </a:avLst>
          </a:prstGeom>
          <a:solidFill>
            <a:srgbClr val="D983FF"/>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Calibri" panose="020F0502020204030204" pitchFamily="34" charset="0"/>
              </a:rPr>
              <a:t>WP1: farm interventions</a:t>
            </a:r>
            <a:endPar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54" name="AutoShape 5">
            <a:extLst>
              <a:ext uri="{FF2B5EF4-FFF2-40B4-BE49-F238E27FC236}">
                <a16:creationId xmlns:a16="http://schemas.microsoft.com/office/drawing/2014/main" id="{6F59307C-48F9-472B-84EC-3AA925FD5C44}"/>
              </a:ext>
            </a:extLst>
          </p:cNvPr>
          <p:cNvSpPr>
            <a:spLocks noChangeArrowheads="1"/>
          </p:cNvSpPr>
          <p:nvPr/>
        </p:nvSpPr>
        <p:spPr bwMode="auto">
          <a:xfrm>
            <a:off x="2694951" y="3938487"/>
            <a:ext cx="2570924" cy="869950"/>
          </a:xfrm>
          <a:prstGeom prst="cube">
            <a:avLst>
              <a:gd name="adj" fmla="val 25000"/>
            </a:avLst>
          </a:prstGeom>
          <a:solidFill>
            <a:srgbClr val="70AD47"/>
          </a:solidFill>
          <a:ln w="12700">
            <a:solidFill>
              <a:srgbClr val="1F3763"/>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mn-cs"/>
              </a:rPr>
              <a:t>Capacity building</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60" name="Curved Connector 3">
            <a:extLst>
              <a:ext uri="{FF2B5EF4-FFF2-40B4-BE49-F238E27FC236}">
                <a16:creationId xmlns:a16="http://schemas.microsoft.com/office/drawing/2014/main" id="{75C0C564-2A36-40D7-8178-5C99CA4AC405}"/>
              </a:ext>
            </a:extLst>
          </p:cNvPr>
          <p:cNvCxnSpPr>
            <a:cxnSpLocks/>
            <a:stCxn id="13" idx="5"/>
          </p:cNvCxnSpPr>
          <p:nvPr/>
        </p:nvCxnSpPr>
        <p:spPr>
          <a:xfrm>
            <a:off x="5227014" y="3270251"/>
            <a:ext cx="2032379" cy="1348983"/>
          </a:xfrm>
          <a:prstGeom prst="curvedConnector3">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90" name="Curved Connector 39">
            <a:extLst>
              <a:ext uri="{FF2B5EF4-FFF2-40B4-BE49-F238E27FC236}">
                <a16:creationId xmlns:a16="http://schemas.microsoft.com/office/drawing/2014/main" id="{3639ED76-557D-4817-B00A-427F531C2918}"/>
              </a:ext>
            </a:extLst>
          </p:cNvPr>
          <p:cNvCxnSpPr>
            <a:cxnSpLocks/>
          </p:cNvCxnSpPr>
          <p:nvPr/>
        </p:nvCxnSpPr>
        <p:spPr>
          <a:xfrm rot="16200000" flipH="1">
            <a:off x="2362745" y="1694960"/>
            <a:ext cx="431836" cy="329073"/>
          </a:xfrm>
          <a:prstGeom prst="curvedConnector3">
            <a:avLst>
              <a:gd name="adj1" fmla="val 50000"/>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cxnSp>
        <p:nvCxnSpPr>
          <p:cNvPr id="47" name="Curved Connector 39">
            <a:extLst>
              <a:ext uri="{FF2B5EF4-FFF2-40B4-BE49-F238E27FC236}">
                <a16:creationId xmlns:a16="http://schemas.microsoft.com/office/drawing/2014/main" id="{7C1D8877-833D-471C-B58E-030B37BCAB40}"/>
              </a:ext>
            </a:extLst>
          </p:cNvPr>
          <p:cNvCxnSpPr>
            <a:cxnSpLocks/>
          </p:cNvCxnSpPr>
          <p:nvPr/>
        </p:nvCxnSpPr>
        <p:spPr>
          <a:xfrm>
            <a:off x="2329813" y="2270195"/>
            <a:ext cx="322008" cy="67539"/>
          </a:xfrm>
          <a:prstGeom prst="curvedConnector3">
            <a:avLst>
              <a:gd name="adj1" fmla="val 50000"/>
            </a:avLst>
          </a:prstGeom>
          <a:ln w="12700">
            <a:solidFill>
              <a:schemeClr val="accent1"/>
            </a:solidFill>
            <a:tailEnd type="triangle"/>
          </a:ln>
        </p:spPr>
        <p:style>
          <a:lnRef idx="1">
            <a:schemeClr val="accent2"/>
          </a:lnRef>
          <a:fillRef idx="0">
            <a:schemeClr val="accent2"/>
          </a:fillRef>
          <a:effectRef idx="0">
            <a:schemeClr val="accent2"/>
          </a:effectRef>
          <a:fontRef idx="minor">
            <a:schemeClr val="tx1"/>
          </a:fontRef>
        </p:style>
      </p:cxnSp>
      <p:sp>
        <p:nvSpPr>
          <p:cNvPr id="50" name="Rectangle 38">
            <a:extLst>
              <a:ext uri="{FF2B5EF4-FFF2-40B4-BE49-F238E27FC236}">
                <a16:creationId xmlns:a16="http://schemas.microsoft.com/office/drawing/2014/main" id="{592C96E0-2C88-450B-9D2F-53717E3F5624}"/>
              </a:ext>
            </a:extLst>
          </p:cNvPr>
          <p:cNvSpPr>
            <a:spLocks noChangeAspect="1" noChangeArrowheads="1"/>
          </p:cNvSpPr>
          <p:nvPr/>
        </p:nvSpPr>
        <p:spPr bwMode="auto">
          <a:xfrm>
            <a:off x="9895807" y="3933457"/>
            <a:ext cx="1130300" cy="719137"/>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dirty="0">
                <a:ln>
                  <a:noFill/>
                </a:ln>
                <a:solidFill>
                  <a:srgbClr val="0D0D0D"/>
                </a:solidFill>
                <a:effectLst/>
                <a:uLnTx/>
                <a:uFillTx/>
                <a:latin typeface="Arial" panose="020B0604020202020204" pitchFamily="34" charset="0"/>
                <a:ea typeface="Calibri" panose="020F0502020204030204" pitchFamily="34" charset="0"/>
                <a:cs typeface="+mn-cs"/>
              </a:rPr>
              <a:t>Government, private sectors, consumers</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8" name="7-Point Star 11">
            <a:extLst>
              <a:ext uri="{FF2B5EF4-FFF2-40B4-BE49-F238E27FC236}">
                <a16:creationId xmlns:a16="http://schemas.microsoft.com/office/drawing/2014/main" id="{CA84C8D5-9293-4441-A08C-64BFFA24A40E}"/>
              </a:ext>
            </a:extLst>
          </p:cNvPr>
          <p:cNvSpPr>
            <a:spLocks/>
          </p:cNvSpPr>
          <p:nvPr/>
        </p:nvSpPr>
        <p:spPr bwMode="auto">
          <a:xfrm>
            <a:off x="9059160" y="1341583"/>
            <a:ext cx="450850" cy="531813"/>
          </a:xfrm>
          <a:custGeom>
            <a:avLst/>
            <a:gdLst>
              <a:gd name="T0" fmla="*/ -1 w 450166"/>
              <a:gd name="T1" fmla="*/ 342216 h 532130"/>
              <a:gd name="T2" fmla="*/ 69320 w 450166"/>
              <a:gd name="T3" fmla="*/ 236822 h 532130"/>
              <a:gd name="T4" fmla="*/ 44580 w 450166"/>
              <a:gd name="T5" fmla="*/ 105395 h 532130"/>
              <a:gd name="T6" fmla="*/ 155763 w 450166"/>
              <a:gd name="T7" fmla="*/ 105396 h 532130"/>
              <a:gd name="T8" fmla="*/ 225083 w 450166"/>
              <a:gd name="T9" fmla="*/ 0 h 532130"/>
              <a:gd name="T10" fmla="*/ 294403 w 450166"/>
              <a:gd name="T11" fmla="*/ 105396 h 532130"/>
              <a:gd name="T12" fmla="*/ 405586 w 450166"/>
              <a:gd name="T13" fmla="*/ 105395 h 532130"/>
              <a:gd name="T14" fmla="*/ 380846 w 450166"/>
              <a:gd name="T15" fmla="*/ 236822 h 532130"/>
              <a:gd name="T16" fmla="*/ 450167 w 450166"/>
              <a:gd name="T17" fmla="*/ 342216 h 532130"/>
              <a:gd name="T18" fmla="*/ 349995 w 450166"/>
              <a:gd name="T19" fmla="*/ 400706 h 532130"/>
              <a:gd name="T20" fmla="*/ 325254 w 450166"/>
              <a:gd name="T21" fmla="*/ 532133 h 532130"/>
              <a:gd name="T22" fmla="*/ 225083 w 450166"/>
              <a:gd name="T23" fmla="*/ 473642 h 532130"/>
              <a:gd name="T24" fmla="*/ 124912 w 450166"/>
              <a:gd name="T25" fmla="*/ 532133 h 532130"/>
              <a:gd name="T26" fmla="*/ 100171 w 450166"/>
              <a:gd name="T27" fmla="*/ 400706 h 532130"/>
              <a:gd name="T28" fmla="*/ -1 w 450166"/>
              <a:gd name="T29" fmla="*/ 342216 h 5321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0166"/>
              <a:gd name="T46" fmla="*/ 0 h 532130"/>
              <a:gd name="T47" fmla="*/ 450166 w 450166"/>
              <a:gd name="T48" fmla="*/ 532130 h 5321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0166" h="532130">
                <a:moveTo>
                  <a:pt x="-1" y="342216"/>
                </a:moveTo>
                <a:lnTo>
                  <a:pt x="69320" y="236822"/>
                </a:lnTo>
                <a:lnTo>
                  <a:pt x="44580" y="105395"/>
                </a:lnTo>
                <a:lnTo>
                  <a:pt x="155763" y="105396"/>
                </a:lnTo>
                <a:lnTo>
                  <a:pt x="225083" y="0"/>
                </a:lnTo>
                <a:lnTo>
                  <a:pt x="294403" y="105396"/>
                </a:lnTo>
                <a:lnTo>
                  <a:pt x="405586" y="105395"/>
                </a:lnTo>
                <a:lnTo>
                  <a:pt x="380846" y="236822"/>
                </a:lnTo>
                <a:lnTo>
                  <a:pt x="450167" y="342216"/>
                </a:lnTo>
                <a:lnTo>
                  <a:pt x="349995" y="400706"/>
                </a:lnTo>
                <a:lnTo>
                  <a:pt x="325254" y="532133"/>
                </a:lnTo>
                <a:lnTo>
                  <a:pt x="225083" y="473642"/>
                </a:lnTo>
                <a:lnTo>
                  <a:pt x="124912" y="532133"/>
                </a:lnTo>
                <a:lnTo>
                  <a:pt x="100171" y="400706"/>
                </a:lnTo>
                <a:lnTo>
                  <a:pt x="-1" y="342216"/>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7</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52" name="7-Point Star 11">
            <a:extLst>
              <a:ext uri="{FF2B5EF4-FFF2-40B4-BE49-F238E27FC236}">
                <a16:creationId xmlns:a16="http://schemas.microsoft.com/office/drawing/2014/main" id="{A127CB38-C451-439A-9BEE-CA0D4C0AA906}"/>
              </a:ext>
            </a:extLst>
          </p:cNvPr>
          <p:cNvSpPr>
            <a:spLocks/>
          </p:cNvSpPr>
          <p:nvPr/>
        </p:nvSpPr>
        <p:spPr bwMode="auto">
          <a:xfrm>
            <a:off x="9061946" y="4130550"/>
            <a:ext cx="450850" cy="531813"/>
          </a:xfrm>
          <a:custGeom>
            <a:avLst/>
            <a:gdLst>
              <a:gd name="T0" fmla="*/ -1 w 450166"/>
              <a:gd name="T1" fmla="*/ 342216 h 532130"/>
              <a:gd name="T2" fmla="*/ 69320 w 450166"/>
              <a:gd name="T3" fmla="*/ 236822 h 532130"/>
              <a:gd name="T4" fmla="*/ 44580 w 450166"/>
              <a:gd name="T5" fmla="*/ 105395 h 532130"/>
              <a:gd name="T6" fmla="*/ 155763 w 450166"/>
              <a:gd name="T7" fmla="*/ 105396 h 532130"/>
              <a:gd name="T8" fmla="*/ 225083 w 450166"/>
              <a:gd name="T9" fmla="*/ 0 h 532130"/>
              <a:gd name="T10" fmla="*/ 294403 w 450166"/>
              <a:gd name="T11" fmla="*/ 105396 h 532130"/>
              <a:gd name="T12" fmla="*/ 405586 w 450166"/>
              <a:gd name="T13" fmla="*/ 105395 h 532130"/>
              <a:gd name="T14" fmla="*/ 380846 w 450166"/>
              <a:gd name="T15" fmla="*/ 236822 h 532130"/>
              <a:gd name="T16" fmla="*/ 450167 w 450166"/>
              <a:gd name="T17" fmla="*/ 342216 h 532130"/>
              <a:gd name="T18" fmla="*/ 349995 w 450166"/>
              <a:gd name="T19" fmla="*/ 400706 h 532130"/>
              <a:gd name="T20" fmla="*/ 325254 w 450166"/>
              <a:gd name="T21" fmla="*/ 532133 h 532130"/>
              <a:gd name="T22" fmla="*/ 225083 w 450166"/>
              <a:gd name="T23" fmla="*/ 473642 h 532130"/>
              <a:gd name="T24" fmla="*/ 124912 w 450166"/>
              <a:gd name="T25" fmla="*/ 532133 h 532130"/>
              <a:gd name="T26" fmla="*/ 100171 w 450166"/>
              <a:gd name="T27" fmla="*/ 400706 h 532130"/>
              <a:gd name="T28" fmla="*/ -1 w 450166"/>
              <a:gd name="T29" fmla="*/ 342216 h 5321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0166"/>
              <a:gd name="T46" fmla="*/ 0 h 532130"/>
              <a:gd name="T47" fmla="*/ 450166 w 450166"/>
              <a:gd name="T48" fmla="*/ 532130 h 5321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0166" h="532130">
                <a:moveTo>
                  <a:pt x="-1" y="342216"/>
                </a:moveTo>
                <a:lnTo>
                  <a:pt x="69320" y="236822"/>
                </a:lnTo>
                <a:lnTo>
                  <a:pt x="44580" y="105395"/>
                </a:lnTo>
                <a:lnTo>
                  <a:pt x="155763" y="105396"/>
                </a:lnTo>
                <a:lnTo>
                  <a:pt x="225083" y="0"/>
                </a:lnTo>
                <a:lnTo>
                  <a:pt x="294403" y="105396"/>
                </a:lnTo>
                <a:lnTo>
                  <a:pt x="405586" y="105395"/>
                </a:lnTo>
                <a:lnTo>
                  <a:pt x="380846" y="236822"/>
                </a:lnTo>
                <a:lnTo>
                  <a:pt x="450167" y="342216"/>
                </a:lnTo>
                <a:lnTo>
                  <a:pt x="349995" y="400706"/>
                </a:lnTo>
                <a:lnTo>
                  <a:pt x="325254" y="532133"/>
                </a:lnTo>
                <a:lnTo>
                  <a:pt x="225083" y="473642"/>
                </a:lnTo>
                <a:lnTo>
                  <a:pt x="124912" y="532133"/>
                </a:lnTo>
                <a:lnTo>
                  <a:pt x="100171" y="400706"/>
                </a:lnTo>
                <a:lnTo>
                  <a:pt x="-1" y="342216"/>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9</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53" name="7-Point Star 11">
            <a:extLst>
              <a:ext uri="{FF2B5EF4-FFF2-40B4-BE49-F238E27FC236}">
                <a16:creationId xmlns:a16="http://schemas.microsoft.com/office/drawing/2014/main" id="{E0EEEA0C-E1E2-40A7-8A2A-911DF3230326}"/>
              </a:ext>
            </a:extLst>
          </p:cNvPr>
          <p:cNvSpPr>
            <a:spLocks/>
          </p:cNvSpPr>
          <p:nvPr/>
        </p:nvSpPr>
        <p:spPr bwMode="auto">
          <a:xfrm>
            <a:off x="8736000" y="2629838"/>
            <a:ext cx="450850" cy="531813"/>
          </a:xfrm>
          <a:custGeom>
            <a:avLst/>
            <a:gdLst>
              <a:gd name="T0" fmla="*/ -1 w 450166"/>
              <a:gd name="T1" fmla="*/ 342216 h 532130"/>
              <a:gd name="T2" fmla="*/ 69320 w 450166"/>
              <a:gd name="T3" fmla="*/ 236822 h 532130"/>
              <a:gd name="T4" fmla="*/ 44580 w 450166"/>
              <a:gd name="T5" fmla="*/ 105395 h 532130"/>
              <a:gd name="T6" fmla="*/ 155763 w 450166"/>
              <a:gd name="T7" fmla="*/ 105396 h 532130"/>
              <a:gd name="T8" fmla="*/ 225083 w 450166"/>
              <a:gd name="T9" fmla="*/ 0 h 532130"/>
              <a:gd name="T10" fmla="*/ 294403 w 450166"/>
              <a:gd name="T11" fmla="*/ 105396 h 532130"/>
              <a:gd name="T12" fmla="*/ 405586 w 450166"/>
              <a:gd name="T13" fmla="*/ 105395 h 532130"/>
              <a:gd name="T14" fmla="*/ 380846 w 450166"/>
              <a:gd name="T15" fmla="*/ 236822 h 532130"/>
              <a:gd name="T16" fmla="*/ 450167 w 450166"/>
              <a:gd name="T17" fmla="*/ 342216 h 532130"/>
              <a:gd name="T18" fmla="*/ 349995 w 450166"/>
              <a:gd name="T19" fmla="*/ 400706 h 532130"/>
              <a:gd name="T20" fmla="*/ 325254 w 450166"/>
              <a:gd name="T21" fmla="*/ 532133 h 532130"/>
              <a:gd name="T22" fmla="*/ 225083 w 450166"/>
              <a:gd name="T23" fmla="*/ 473642 h 532130"/>
              <a:gd name="T24" fmla="*/ 124912 w 450166"/>
              <a:gd name="T25" fmla="*/ 532133 h 532130"/>
              <a:gd name="T26" fmla="*/ 100171 w 450166"/>
              <a:gd name="T27" fmla="*/ 400706 h 532130"/>
              <a:gd name="T28" fmla="*/ -1 w 450166"/>
              <a:gd name="T29" fmla="*/ 342216 h 5321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0166"/>
              <a:gd name="T46" fmla="*/ 0 h 532130"/>
              <a:gd name="T47" fmla="*/ 450166 w 450166"/>
              <a:gd name="T48" fmla="*/ 532130 h 5321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0166" h="532130">
                <a:moveTo>
                  <a:pt x="-1" y="342216"/>
                </a:moveTo>
                <a:lnTo>
                  <a:pt x="69320" y="236822"/>
                </a:lnTo>
                <a:lnTo>
                  <a:pt x="44580" y="105395"/>
                </a:lnTo>
                <a:lnTo>
                  <a:pt x="155763" y="105396"/>
                </a:lnTo>
                <a:lnTo>
                  <a:pt x="225083" y="0"/>
                </a:lnTo>
                <a:lnTo>
                  <a:pt x="294403" y="105396"/>
                </a:lnTo>
                <a:lnTo>
                  <a:pt x="405586" y="105395"/>
                </a:lnTo>
                <a:lnTo>
                  <a:pt x="380846" y="236822"/>
                </a:lnTo>
                <a:lnTo>
                  <a:pt x="450167" y="342216"/>
                </a:lnTo>
                <a:lnTo>
                  <a:pt x="349995" y="400706"/>
                </a:lnTo>
                <a:lnTo>
                  <a:pt x="325254" y="532133"/>
                </a:lnTo>
                <a:lnTo>
                  <a:pt x="225083" y="473642"/>
                </a:lnTo>
                <a:lnTo>
                  <a:pt x="124912" y="532133"/>
                </a:lnTo>
                <a:lnTo>
                  <a:pt x="100171" y="400706"/>
                </a:lnTo>
                <a:lnTo>
                  <a:pt x="-1" y="342216"/>
                </a:lnTo>
                <a:close/>
              </a:path>
            </a:pathLst>
          </a:custGeom>
          <a:solidFill>
            <a:srgbClr val="ED7D31"/>
          </a:solidFill>
          <a:ln w="12700">
            <a:solidFill>
              <a:srgbClr val="823B0B"/>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8</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 name="Title 1">
            <a:extLst>
              <a:ext uri="{FF2B5EF4-FFF2-40B4-BE49-F238E27FC236}">
                <a16:creationId xmlns:a16="http://schemas.microsoft.com/office/drawing/2014/main" id="{3185C094-BBA1-4AC8-817D-DD076C4D6564}"/>
              </a:ext>
            </a:extLst>
          </p:cNvPr>
          <p:cNvSpPr>
            <a:spLocks noGrp="1"/>
          </p:cNvSpPr>
          <p:nvPr>
            <p:ph type="title"/>
          </p:nvPr>
        </p:nvSpPr>
        <p:spPr>
          <a:xfrm>
            <a:off x="726691" y="621466"/>
            <a:ext cx="10515600" cy="49148"/>
          </a:xfrm>
        </p:spPr>
        <p:txBody>
          <a:bodyPr>
            <a:normAutofit fontScale="90000"/>
          </a:bodyPr>
          <a:lstStyle/>
          <a:p>
            <a:pPr algn="ct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WP2 Food Safety Theory of Change</a:t>
            </a:r>
            <a:b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Tree>
    <p:extLst>
      <p:ext uri="{BB962C8B-B14F-4D97-AF65-F5344CB8AC3E}">
        <p14:creationId xmlns:p14="http://schemas.microsoft.com/office/powerpoint/2010/main" val="2456760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8593-5117-4118-9D0D-9DA178880536}"/>
              </a:ext>
            </a:extLst>
          </p:cNvPr>
          <p:cNvSpPr>
            <a:spLocks noGrp="1"/>
          </p:cNvSpPr>
          <p:nvPr>
            <p:ph type="title"/>
          </p:nvPr>
        </p:nvSpPr>
        <p:spPr/>
        <p:txBody>
          <a:bodyPr>
            <a:normAutofit/>
          </a:bodyPr>
          <a:lstStyle/>
          <a:p>
            <a:r>
              <a:rPr lang="en-US" dirty="0"/>
              <a:t>Innovations</a:t>
            </a:r>
          </a:p>
        </p:txBody>
      </p:sp>
      <p:sp>
        <p:nvSpPr>
          <p:cNvPr id="3" name="Content Placeholder 2">
            <a:extLst>
              <a:ext uri="{FF2B5EF4-FFF2-40B4-BE49-F238E27FC236}">
                <a16:creationId xmlns:a16="http://schemas.microsoft.com/office/drawing/2014/main" id="{892B2E45-C3DA-4DA7-BD44-F9B4AC02ADDF}"/>
              </a:ext>
            </a:extLst>
          </p:cNvPr>
          <p:cNvSpPr>
            <a:spLocks noGrp="1"/>
          </p:cNvSpPr>
          <p:nvPr>
            <p:ph idx="1"/>
          </p:nvPr>
        </p:nvSpPr>
        <p:spPr/>
        <p:txBody>
          <a:bodyPr>
            <a:normAutofit lnSpcReduction="10000"/>
          </a:bodyPr>
          <a:lstStyle/>
          <a:p>
            <a:pPr marL="342900" marR="0" lvl="0" indent="-342900">
              <a:spcBef>
                <a:spcPts val="0"/>
              </a:spcBef>
              <a:spcAft>
                <a:spcPts val="0"/>
              </a:spcAft>
              <a:buFont typeface="+mj-lt"/>
              <a:buAutoNum type="arabicPeriod"/>
              <a:tabLst>
                <a:tab pos="685800" algn="l"/>
              </a:tabLst>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Evidence on multiple foodborne disease burdens (including risk assessment), risk factors and intervention priorities (risk ranking)</a:t>
            </a:r>
            <a:endPar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685800" algn="l"/>
              </a:tabLst>
            </a:pPr>
            <a:endPar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eriod"/>
              <a:tabLst>
                <a:tab pos="685800" algn="l"/>
              </a:tabLst>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ECM (enabling, capacitating, incentivizing) informal markets: Support value chain actors (from farm to fork) to reduce burdens of foodborne disease through supporting: a) an enabling environment, b) technologies and training, c) incentives for </a:t>
            </a:r>
            <a:r>
              <a:rPr lang="en-US" sz="28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behaviour</a:t>
            </a: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change. For example, non-punitive co-regulation, color-coded containers for raw and cooked foods, food safety culture.</a:t>
            </a:r>
            <a:endPar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685800" algn="l"/>
              </a:tabLst>
            </a:pPr>
            <a:endPar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eriod"/>
              <a:tabLst>
                <a:tab pos="685800" algn="l"/>
              </a:tabLst>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Establishing and strengthening national food safety working group to generate foodborne disease evidence and support regulatory approaches to food safety</a:t>
            </a:r>
            <a:endParaRPr lang="en-US" sz="2800" dirty="0">
              <a:solidFill>
                <a:schemeClr val="tx1"/>
              </a:solidFill>
            </a:endParaRPr>
          </a:p>
        </p:txBody>
      </p:sp>
    </p:spTree>
    <p:extLst>
      <p:ext uri="{BB962C8B-B14F-4D97-AF65-F5344CB8AC3E}">
        <p14:creationId xmlns:p14="http://schemas.microsoft.com/office/powerpoint/2010/main" val="2241977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855D4-17DE-45BF-8CFD-BCE8F92CDE01}"/>
              </a:ext>
            </a:extLst>
          </p:cNvPr>
          <p:cNvSpPr>
            <a:spLocks noGrp="1"/>
          </p:cNvSpPr>
          <p:nvPr>
            <p:ph type="title"/>
          </p:nvPr>
        </p:nvSpPr>
        <p:spPr/>
        <p:txBody>
          <a:bodyPr/>
          <a:lstStyle/>
          <a:p>
            <a:r>
              <a:rPr lang="en-US" dirty="0"/>
              <a:t>Partnership</a:t>
            </a:r>
          </a:p>
        </p:txBody>
      </p:sp>
      <p:sp>
        <p:nvSpPr>
          <p:cNvPr id="3" name="Content Placeholder 2">
            <a:extLst>
              <a:ext uri="{FF2B5EF4-FFF2-40B4-BE49-F238E27FC236}">
                <a16:creationId xmlns:a16="http://schemas.microsoft.com/office/drawing/2014/main" id="{F565B8FA-82AB-4F47-8DBE-BEC3766C31BD}"/>
              </a:ext>
            </a:extLst>
          </p:cNvPr>
          <p:cNvSpPr>
            <a:spLocks noGrp="1"/>
          </p:cNvSpPr>
          <p:nvPr>
            <p:ph idx="1"/>
          </p:nvPr>
        </p:nvSpPr>
        <p:spPr>
          <a:xfrm>
            <a:off x="838200" y="1825625"/>
            <a:ext cx="10960510" cy="4431956"/>
          </a:xfrm>
        </p:spPr>
        <p:txBody>
          <a:bodyPr>
            <a:noAutofit/>
          </a:bodyPr>
          <a:lstStyle/>
          <a:p>
            <a:pPr marL="342900" marR="0" indent="-342900" algn="just">
              <a:spcBef>
                <a:spcPts val="0"/>
              </a:spcBef>
              <a:spcAft>
                <a:spcPts val="600"/>
              </a:spcAft>
              <a:buFont typeface="Arial" panose="020B0604020202020204" pitchFamily="34" charset="0"/>
              <a:buChar char="•"/>
            </a:pPr>
            <a:r>
              <a:rPr lang="en-US" sz="2600" dirty="0">
                <a:solidFill>
                  <a:srgbClr val="000000"/>
                </a:solidFill>
                <a:latin typeface="Calibri" panose="020F0502020204030204" pitchFamily="34" charset="0"/>
                <a:ea typeface="Calibri" panose="020F0502020204030204" pitchFamily="34" charset="0"/>
                <a:cs typeface="Arial" panose="020B0604020202020204" pitchFamily="34" charset="0"/>
              </a:rPr>
              <a:t>E</a:t>
            </a:r>
            <a:r>
              <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vidence on risk analyse</a:t>
            </a:r>
            <a:r>
              <a:rPr lang="en-US" sz="2600" dirty="0">
                <a:solidFill>
                  <a:srgbClr val="000000"/>
                </a:solidFill>
                <a:latin typeface="Calibri" panose="020F0502020204030204" pitchFamily="34" charset="0"/>
                <a:ea typeface="Calibri" panose="020F0502020204030204" pitchFamily="34" charset="0"/>
                <a:cs typeface="Arial" panose="020B0604020202020204" pitchFamily="34" charset="0"/>
              </a:rPr>
              <a:t>s </a:t>
            </a:r>
            <a:r>
              <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including testing appropriate technologies and </a:t>
            </a:r>
            <a:r>
              <a:rPr lang="en-US" sz="26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behavioural</a:t>
            </a:r>
            <a:r>
              <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change mechanisms and evaluating their scalability. Partners will include </a:t>
            </a:r>
            <a:r>
              <a:rPr lang="en-US" sz="26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(Ethiopian TBC). </a:t>
            </a:r>
          </a:p>
          <a:p>
            <a:pPr marL="342900" indent="-342900">
              <a:buFont typeface="Arial" panose="020B0604020202020204" pitchFamily="34" charset="0"/>
              <a:buChar char="•"/>
            </a:pPr>
            <a:r>
              <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the regional level, we will collaborate with other One Health programs (OHRECA, COHESA) to work with FAO, WHO, OIE on traditional market communication and advocacy, and support the regional economic communities on food safety strategy and curriculum. </a:t>
            </a:r>
          </a:p>
          <a:p>
            <a:pPr marL="342900" indent="-342900">
              <a:buFont typeface="Arial" panose="020B0604020202020204" pitchFamily="34" charset="0"/>
              <a:buChar char="•"/>
            </a:pPr>
            <a:r>
              <a:rPr lang="en-US" sz="2600" dirty="0">
                <a:solidFill>
                  <a:srgbClr val="000000"/>
                </a:solidFill>
                <a:latin typeface="Calibri" panose="020F0502020204030204" pitchFamily="34" charset="0"/>
                <a:ea typeface="Calibri" panose="020F0502020204030204" pitchFamily="34" charset="0"/>
                <a:cs typeface="Arial" panose="020B0604020202020204" pitchFamily="34" charset="0"/>
              </a:rPr>
              <a:t>Regional platforms </a:t>
            </a:r>
            <a:r>
              <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AFROHUN to scale up the risk-based approach to food safety through trainings</a:t>
            </a:r>
          </a:p>
          <a:p>
            <a:pPr marL="342900" indent="-342900">
              <a:buFont typeface="Arial" panose="020B0604020202020204" pitchFamily="34" charset="0"/>
              <a:buChar char="•"/>
            </a:pPr>
            <a:r>
              <a:rPr lang="en-US" sz="2600" dirty="0">
                <a:solidFill>
                  <a:srgbClr val="000000"/>
                </a:solidFill>
                <a:latin typeface="Calibri" panose="020F0502020204030204" pitchFamily="34" charset="0"/>
                <a:ea typeface="Calibri" panose="020F0502020204030204" pitchFamily="34" charset="0"/>
                <a:cs typeface="Arial" panose="020B0604020202020204" pitchFamily="34" charset="0"/>
              </a:rPr>
              <a:t>Government programs: NOHCS, other directorates, AHI.</a:t>
            </a:r>
          </a:p>
          <a:p>
            <a:pPr marL="342900" indent="-342900">
              <a:buFont typeface="Arial" panose="020B0604020202020204" pitchFamily="34" charset="0"/>
              <a:buChar char="•"/>
            </a:pPr>
            <a:r>
              <a:rPr lang="en-US" sz="2600" dirty="0">
                <a:solidFill>
                  <a:srgbClr val="000000"/>
                </a:solidFill>
                <a:latin typeface="Calibri" panose="020F0502020204030204" pitchFamily="34" charset="0"/>
                <a:ea typeface="Calibri" panose="020F0502020204030204" pitchFamily="34" charset="0"/>
                <a:cs typeface="Arial" panose="020B0604020202020204" pitchFamily="34" charset="0"/>
              </a:rPr>
              <a:t>SAPLING, Resilient Cities, HER+ initiatives.</a:t>
            </a:r>
            <a:endParaRPr lang="en-US" sz="2600" dirty="0"/>
          </a:p>
        </p:txBody>
      </p:sp>
      <p:sp>
        <p:nvSpPr>
          <p:cNvPr id="4" name="Slide Number Placeholder 3">
            <a:extLst>
              <a:ext uri="{FF2B5EF4-FFF2-40B4-BE49-F238E27FC236}">
                <a16:creationId xmlns:a16="http://schemas.microsoft.com/office/drawing/2014/main" id="{CC4627D4-72E8-4F88-A424-F418D7C6AF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C2D7B6-89E4-4DA7-AA20-856644D279D2}"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4941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67106" y="2291117"/>
            <a:ext cx="5716934" cy="2275765"/>
          </a:xfrm>
        </p:spPr>
        <p:txBody>
          <a:bodyPr/>
          <a:lstStyle/>
          <a:p>
            <a:br>
              <a:rPr lang="en-US" dirty="0">
                <a:latin typeface="Montserrat" pitchFamily="2" charset="77"/>
              </a:rPr>
            </a:br>
            <a:br>
              <a:rPr lang="en-US" sz="2400" b="0">
                <a:latin typeface="Montserrat" pitchFamily="2" charset="77"/>
              </a:rPr>
            </a:br>
            <a:r>
              <a:rPr lang="en-US" sz="3600">
                <a:latin typeface="Montserrat" pitchFamily="2" charset="77"/>
              </a:rPr>
              <a:t>Resilient Cities </a:t>
            </a:r>
            <a:br>
              <a:rPr lang="en-US" sz="3600" dirty="0">
                <a:latin typeface="Montserrat" pitchFamily="2" charset="77"/>
              </a:rPr>
            </a:br>
            <a:r>
              <a:rPr lang="en-US" sz="3600" b="0" dirty="0">
                <a:latin typeface="Montserrat" pitchFamily="2" charset="77"/>
              </a:rPr>
              <a:t>Through Sustainable Urban and Peri-urban Agrifood Systems </a:t>
            </a:r>
          </a:p>
        </p:txBody>
      </p:sp>
      <p:sp>
        <p:nvSpPr>
          <p:cNvPr id="3" name="Subtitle 2"/>
          <p:cNvSpPr>
            <a:spLocks noGrp="1"/>
          </p:cNvSpPr>
          <p:nvPr>
            <p:ph type="subTitle" idx="1"/>
          </p:nvPr>
        </p:nvSpPr>
        <p:spPr>
          <a:xfrm>
            <a:off x="4967106" y="4825291"/>
            <a:ext cx="6843894" cy="831952"/>
          </a:xfrm>
        </p:spPr>
        <p:txBody>
          <a:bodyPr/>
          <a:lstStyle/>
          <a:p>
            <a:r>
              <a:rPr lang="en-GB" sz="2400" dirty="0"/>
              <a:t>A CGIAR Research &amp; Innovation Initiative</a:t>
            </a:r>
          </a:p>
          <a:p>
            <a:r>
              <a:rPr lang="en-GB" sz="2400" dirty="0"/>
              <a:t>May 2022</a:t>
            </a:r>
          </a:p>
          <a:p>
            <a:endParaRPr lang="en-GB" sz="2400" dirty="0"/>
          </a:p>
          <a:p>
            <a:endParaRPr lang="en-GB" sz="2400" dirty="0"/>
          </a:p>
        </p:txBody>
      </p:sp>
    </p:spTree>
    <p:extLst>
      <p:ext uri="{BB962C8B-B14F-4D97-AF65-F5344CB8AC3E}">
        <p14:creationId xmlns:p14="http://schemas.microsoft.com/office/powerpoint/2010/main" val="2700405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a:latin typeface="Montserrat" pitchFamily="2" charset="77"/>
              </a:rPr>
              <a:t>Why this Initiative?</a:t>
            </a:r>
          </a:p>
        </p:txBody>
      </p:sp>
      <p:sp>
        <p:nvSpPr>
          <p:cNvPr id="3" name="Marcador de contenido 2">
            <a:extLst>
              <a:ext uri="{FF2B5EF4-FFF2-40B4-BE49-F238E27FC236}">
                <a16:creationId xmlns:a16="http://schemas.microsoft.com/office/drawing/2014/main" id="{AF87CDAE-A111-4352-A541-09AE66E3F02D}"/>
              </a:ext>
            </a:extLst>
          </p:cNvPr>
          <p:cNvSpPr>
            <a:spLocks noGrp="1"/>
          </p:cNvSpPr>
          <p:nvPr>
            <p:ph idx="1"/>
          </p:nvPr>
        </p:nvSpPr>
        <p:spPr>
          <a:xfrm>
            <a:off x="724929" y="1583345"/>
            <a:ext cx="5592453" cy="5274654"/>
          </a:xfrm>
          <a:solidFill>
            <a:schemeClr val="bg1"/>
          </a:solidFill>
        </p:spPr>
        <p:txBody>
          <a:bodyPr>
            <a:noAutofit/>
          </a:bodyPr>
          <a:lstStyle/>
          <a:p>
            <a:pPr>
              <a:spcAft>
                <a:spcPts val="1200"/>
              </a:spcAft>
            </a:pPr>
            <a:r>
              <a:rPr lang="en-US" sz="2000" b="1" dirty="0">
                <a:solidFill>
                  <a:schemeClr val="tx1"/>
                </a:solidFill>
              </a:rPr>
              <a:t>Our urbanizing world</a:t>
            </a:r>
          </a:p>
          <a:p>
            <a:pPr marL="452438" indent="-452438">
              <a:buFont typeface="Arial" panose="020B0604020202020204" pitchFamily="34" charset="0"/>
              <a:buChar char="•"/>
            </a:pPr>
            <a:r>
              <a:rPr lang="en-GB" sz="2000" dirty="0">
                <a:solidFill>
                  <a:schemeClr val="tx1"/>
                </a:solidFill>
              </a:rPr>
              <a:t>By 2050, more than </a:t>
            </a:r>
            <a:r>
              <a:rPr lang="en-GB" sz="2000" b="1" dirty="0">
                <a:solidFill>
                  <a:schemeClr val="tx1"/>
                </a:solidFill>
              </a:rPr>
              <a:t>2 out of 3 people </a:t>
            </a:r>
            <a:r>
              <a:rPr lang="en-GB" sz="2000" dirty="0">
                <a:solidFill>
                  <a:schemeClr val="tx1"/>
                </a:solidFill>
              </a:rPr>
              <a:t>will live in urban environments</a:t>
            </a:r>
          </a:p>
          <a:p>
            <a:pPr marL="452438" indent="-452438">
              <a:buFont typeface="Arial" panose="020B0604020202020204" pitchFamily="34" charset="0"/>
              <a:buChar char="•"/>
            </a:pPr>
            <a:r>
              <a:rPr lang="en-GB" sz="2000" dirty="0">
                <a:solidFill>
                  <a:schemeClr val="tx1"/>
                </a:solidFill>
              </a:rPr>
              <a:t>Including more than </a:t>
            </a:r>
            <a:r>
              <a:rPr lang="en-GB" sz="2000" b="1" dirty="0">
                <a:solidFill>
                  <a:schemeClr val="tx1"/>
                </a:solidFill>
              </a:rPr>
              <a:t>5.5bn</a:t>
            </a:r>
            <a:r>
              <a:rPr lang="en-GB" sz="2000" dirty="0">
                <a:solidFill>
                  <a:schemeClr val="tx1"/>
                </a:solidFill>
              </a:rPr>
              <a:t> in LMICs </a:t>
            </a:r>
          </a:p>
          <a:p>
            <a:pPr marL="452438" indent="-452438">
              <a:buFont typeface="Arial" panose="020B0604020202020204" pitchFamily="34" charset="0"/>
              <a:buChar char="•"/>
            </a:pPr>
            <a:r>
              <a:rPr lang="en-GB" sz="2000" dirty="0">
                <a:solidFill>
                  <a:schemeClr val="tx1"/>
                </a:solidFill>
              </a:rPr>
              <a:t>More than </a:t>
            </a:r>
            <a:r>
              <a:rPr lang="en-GB" sz="2000" b="1" dirty="0">
                <a:solidFill>
                  <a:schemeClr val="tx1"/>
                </a:solidFill>
              </a:rPr>
              <a:t>80% of food </a:t>
            </a:r>
            <a:r>
              <a:rPr lang="en-GB" sz="2000" dirty="0">
                <a:solidFill>
                  <a:schemeClr val="tx1"/>
                </a:solidFill>
              </a:rPr>
              <a:t>will be consumed in urban environments</a:t>
            </a:r>
          </a:p>
          <a:p>
            <a:pPr marL="228600" indent="-457200">
              <a:buFont typeface="Arial" panose="020B0604020202020204" pitchFamily="34" charset="0"/>
              <a:buChar char="•"/>
            </a:pPr>
            <a:endParaRPr lang="en-GB" sz="2000" dirty="0">
              <a:solidFill>
                <a:schemeClr val="tx1"/>
              </a:solidFill>
            </a:endParaRPr>
          </a:p>
          <a:p>
            <a:pPr marL="457200" indent="-457200">
              <a:buFont typeface="Wingdings" pitchFamily="2" charset="2"/>
              <a:buChar char="Ø"/>
            </a:pPr>
            <a:r>
              <a:rPr lang="en-KE" sz="2000" i="1" dirty="0">
                <a:solidFill>
                  <a:schemeClr val="tx1"/>
                </a:solidFill>
              </a:rPr>
              <a:t>Engage urbanization is a driver of food system transformation</a:t>
            </a:r>
          </a:p>
          <a:p>
            <a:pPr marL="457200" indent="-457200">
              <a:buFont typeface="Wingdings" pitchFamily="2" charset="2"/>
              <a:buChar char="Ø"/>
            </a:pPr>
            <a:r>
              <a:rPr lang="en-KE" sz="2000" i="1" dirty="0">
                <a:solidFill>
                  <a:schemeClr val="tx1"/>
                </a:solidFill>
              </a:rPr>
              <a:t>Scientific research to understand and support this global transition </a:t>
            </a:r>
          </a:p>
          <a:p>
            <a:pPr marL="457200" indent="-457200">
              <a:buFont typeface="Wingdings" pitchFamily="2" charset="2"/>
              <a:buChar char="Ø"/>
            </a:pPr>
            <a:r>
              <a:rPr lang="en-KE" sz="2000" i="1" dirty="0">
                <a:solidFill>
                  <a:schemeClr val="tx1"/>
                </a:solidFill>
              </a:rPr>
              <a:t>Key role for CGIAR science partnerships in</a:t>
            </a:r>
            <a:r>
              <a:rPr lang="en-GB" sz="2000" i="1" dirty="0">
                <a:solidFill>
                  <a:schemeClr val="tx1"/>
                </a:solidFill>
              </a:rPr>
              <a:t> t</a:t>
            </a:r>
            <a:r>
              <a:rPr lang="en-KE" sz="2000" i="1" dirty="0">
                <a:solidFill>
                  <a:schemeClr val="tx1"/>
                </a:solidFill>
              </a:rPr>
              <a:t>he Global South</a:t>
            </a:r>
          </a:p>
        </p:txBody>
      </p:sp>
      <p:pic>
        <p:nvPicPr>
          <p:cNvPr id="5" name="Picture 2" descr="What&amp;#39;s next for the world&amp;#39;s first official Wetland Cities? - CGIAR">
            <a:extLst>
              <a:ext uri="{FF2B5EF4-FFF2-40B4-BE49-F238E27FC236}">
                <a16:creationId xmlns:a16="http://schemas.microsoft.com/office/drawing/2014/main" id="{E8B48FF8-B908-2541-B08F-9571CCB5725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598024" y="1282444"/>
            <a:ext cx="5592453" cy="5575555"/>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967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err="1">
                <a:latin typeface="Montserrat" pitchFamily="2" charset="77"/>
              </a:rPr>
              <a:t>OneCGIAR</a:t>
            </a:r>
            <a:r>
              <a:rPr lang="en-GB" sz="2400" dirty="0">
                <a:latin typeface="Montserrat" pitchFamily="2" charset="77"/>
              </a:rPr>
              <a:t> Research and Innovation</a:t>
            </a:r>
          </a:p>
        </p:txBody>
      </p:sp>
      <p:pic>
        <p:nvPicPr>
          <p:cNvPr id="8" name="Content Placeholder 6" descr="A picture containing text, dish&#10;&#10;Description automatically generated">
            <a:extLst>
              <a:ext uri="{FF2B5EF4-FFF2-40B4-BE49-F238E27FC236}">
                <a16:creationId xmlns:a16="http://schemas.microsoft.com/office/drawing/2014/main" id="{DC196243-7226-F141-A0B6-0CEAE432D39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5329" y="1203504"/>
            <a:ext cx="3961371" cy="5527496"/>
          </a:xfrm>
          <a:prstGeom prst="rect">
            <a:avLst/>
          </a:prstGeom>
        </p:spPr>
      </p:pic>
      <p:sp>
        <p:nvSpPr>
          <p:cNvPr id="9" name="TextBox 8">
            <a:extLst>
              <a:ext uri="{FF2B5EF4-FFF2-40B4-BE49-F238E27FC236}">
                <a16:creationId xmlns:a16="http://schemas.microsoft.com/office/drawing/2014/main" id="{96D1FE53-1CD2-294B-9A3C-4421E2765A08}"/>
              </a:ext>
            </a:extLst>
          </p:cNvPr>
          <p:cNvSpPr txBox="1"/>
          <p:nvPr/>
        </p:nvSpPr>
        <p:spPr>
          <a:xfrm>
            <a:off x="4686300" y="1098256"/>
            <a:ext cx="7048500" cy="5078313"/>
          </a:xfrm>
          <a:prstGeom prst="rect">
            <a:avLst/>
          </a:prstGeom>
          <a:noFill/>
        </p:spPr>
        <p:txBody>
          <a:bodyPr wrap="square" rtlCol="0">
            <a:spAutoFit/>
          </a:bodyPr>
          <a:lstStyle/>
          <a:p>
            <a:endParaRPr lang="en-KE" sz="2800" dirty="0">
              <a:latin typeface="Century Gothic" panose="020B0502020202020204" pitchFamily="34" charset="0"/>
            </a:endParaRPr>
          </a:p>
          <a:p>
            <a:pPr marL="342900" indent="-342900">
              <a:buFont typeface="Arial" panose="020B0604020202020204" pitchFamily="34" charset="0"/>
              <a:buChar char="•"/>
            </a:pPr>
            <a:endParaRPr lang="en-KE" sz="2800" dirty="0">
              <a:latin typeface="Century Gothic" panose="020B0502020202020204" pitchFamily="34" charset="0"/>
            </a:endParaRPr>
          </a:p>
          <a:p>
            <a:r>
              <a:rPr lang="en-GB" sz="2400" b="1" dirty="0">
                <a:latin typeface="Century Gothic" panose="020B0502020202020204" pitchFamily="34" charset="0"/>
              </a:rPr>
              <a:t>Applying</a:t>
            </a:r>
            <a:r>
              <a:rPr lang="en-KE" sz="2400" b="1" dirty="0">
                <a:latin typeface="Century Gothic" panose="020B0502020202020204" pitchFamily="34" charset="0"/>
              </a:rPr>
              <a:t> CGIAR science to urban challenges</a:t>
            </a:r>
          </a:p>
          <a:p>
            <a:pPr marL="800100" lvl="1" indent="-342900">
              <a:buFont typeface="Arial" panose="020B0604020202020204" pitchFamily="34" charset="0"/>
              <a:buChar char="•"/>
            </a:pPr>
            <a:r>
              <a:rPr lang="en-GB" sz="2000" dirty="0">
                <a:latin typeface="Century Gothic" panose="020B0502020202020204" pitchFamily="34" charset="0"/>
              </a:rPr>
              <a:t>Combining s</a:t>
            </a:r>
            <a:r>
              <a:rPr lang="en-KE" sz="2000" dirty="0">
                <a:latin typeface="Century Gothic" panose="020B0502020202020204" pitchFamily="34" charset="0"/>
              </a:rPr>
              <a:t>ocial and biophysical sciences</a:t>
            </a:r>
          </a:p>
          <a:p>
            <a:pPr marL="800100" lvl="1" indent="-342900">
              <a:buFont typeface="Arial" panose="020B0604020202020204" pitchFamily="34" charset="0"/>
              <a:buChar char="•"/>
            </a:pPr>
            <a:r>
              <a:rPr lang="en-KE" sz="2000" dirty="0">
                <a:latin typeface="Century Gothic" panose="020B0502020202020204" pitchFamily="34" charset="0"/>
              </a:rPr>
              <a:t>Engaging new sets of urban stakeholders and research partners</a:t>
            </a:r>
          </a:p>
          <a:p>
            <a:pPr marL="800100" lvl="1" indent="-342900">
              <a:buFont typeface="Arial" panose="020B0604020202020204" pitchFamily="34" charset="0"/>
              <a:buChar char="•"/>
            </a:pPr>
            <a:r>
              <a:rPr lang="en-KE" sz="2000" dirty="0">
                <a:latin typeface="Century Gothic" panose="020B0502020202020204" pitchFamily="34" charset="0"/>
              </a:rPr>
              <a:t>Developing new multi-sectoral approaches (agrifood within urban systems)</a:t>
            </a:r>
          </a:p>
          <a:p>
            <a:endParaRPr lang="en-KE" sz="2000" b="1" dirty="0">
              <a:latin typeface="Century Gothic" panose="020B0502020202020204" pitchFamily="34" charset="0"/>
            </a:endParaRPr>
          </a:p>
          <a:p>
            <a:endParaRPr lang="en-KE" sz="2000" b="1" dirty="0">
              <a:latin typeface="Century Gothic" panose="020B0502020202020204" pitchFamily="34" charset="0"/>
            </a:endParaRPr>
          </a:p>
          <a:p>
            <a:r>
              <a:rPr lang="en-KE" sz="2400" b="1" dirty="0">
                <a:latin typeface="Century Gothic" panose="020B0502020202020204" pitchFamily="34" charset="0"/>
              </a:rPr>
              <a:t>Focus on Resilience outcomes</a:t>
            </a:r>
          </a:p>
          <a:p>
            <a:pPr marL="800100" lvl="1" indent="-342900">
              <a:buFont typeface="Arial" panose="020B0604020202020204" pitchFamily="34" charset="0"/>
              <a:buChar char="•"/>
            </a:pPr>
            <a:r>
              <a:rPr lang="en-KE" sz="2000" dirty="0">
                <a:latin typeface="Century Gothic" panose="020B0502020202020204" pitchFamily="34" charset="0"/>
              </a:rPr>
              <a:t>Equitable access to healthy diets</a:t>
            </a:r>
          </a:p>
          <a:p>
            <a:pPr marL="800100" lvl="1" indent="-342900">
              <a:buFont typeface="Arial" panose="020B0604020202020204" pitchFamily="34" charset="0"/>
              <a:buChar char="•"/>
            </a:pPr>
            <a:r>
              <a:rPr lang="en-KE" sz="2000" dirty="0">
                <a:latin typeface="Century Gothic" panose="020B0502020202020204" pitchFamily="34" charset="0"/>
              </a:rPr>
              <a:t>Decent employment for women &amp; youth</a:t>
            </a:r>
          </a:p>
          <a:p>
            <a:pPr marL="800100" lvl="1" indent="-342900">
              <a:buFont typeface="Arial" panose="020B0604020202020204" pitchFamily="34" charset="0"/>
              <a:buChar char="•"/>
            </a:pPr>
            <a:r>
              <a:rPr lang="en-GB" sz="2000" dirty="0">
                <a:latin typeface="Century Gothic" panose="020B0502020202020204" pitchFamily="34" charset="0"/>
              </a:rPr>
              <a:t>C</a:t>
            </a:r>
            <a:r>
              <a:rPr lang="en-KE" sz="2000" dirty="0">
                <a:latin typeface="Century Gothic" panose="020B0502020202020204" pitchFamily="34" charset="0"/>
              </a:rPr>
              <a:t>limate-smart, circular bioeconomy</a:t>
            </a:r>
          </a:p>
          <a:p>
            <a:pPr marL="800100" lvl="1" indent="-342900">
              <a:buFont typeface="Arial" panose="020B0604020202020204" pitchFamily="34" charset="0"/>
              <a:buChar char="•"/>
            </a:pPr>
            <a:endParaRPr lang="en-KE" sz="2000" dirty="0">
              <a:latin typeface="Century Gothic" panose="020B0502020202020204" pitchFamily="34" charset="0"/>
            </a:endParaRPr>
          </a:p>
        </p:txBody>
      </p:sp>
    </p:spTree>
    <p:extLst>
      <p:ext uri="{BB962C8B-B14F-4D97-AF65-F5344CB8AC3E}">
        <p14:creationId xmlns:p14="http://schemas.microsoft.com/office/powerpoint/2010/main" val="51992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4CC7-8E4A-4825-B3FB-E5D604C1528E}"/>
              </a:ext>
            </a:extLst>
          </p:cNvPr>
          <p:cNvSpPr>
            <a:spLocks noGrp="1"/>
          </p:cNvSpPr>
          <p:nvPr>
            <p:ph type="title"/>
          </p:nvPr>
        </p:nvSpPr>
        <p:spPr>
          <a:xfrm>
            <a:off x="252580" y="681038"/>
            <a:ext cx="6462851" cy="1325563"/>
          </a:xfrm>
        </p:spPr>
        <p:txBody>
          <a:bodyPr>
            <a:noAutofit/>
          </a:bodyPr>
          <a:lstStyle/>
          <a:p>
            <a:pPr marL="0" marR="0">
              <a:lnSpc>
                <a:spcPct val="115000"/>
              </a:lnSpc>
              <a:spcBef>
                <a:spcPts val="0"/>
              </a:spcBef>
              <a:spcAft>
                <a:spcPts val="0"/>
              </a:spcAft>
            </a:pPr>
            <a:r>
              <a:rPr lang="en-US" sz="2500" dirty="0">
                <a:effectLst/>
                <a:latin typeface="Avenir Black" panose="02000503020000020003"/>
                <a:ea typeface="Calibri" panose="020F0502020204030204" pitchFamily="34" charset="0"/>
                <a:cs typeface="DokChampa" panose="020B0604020202020204" pitchFamily="34" charset="-34"/>
              </a:rPr>
              <a:t>Food safety intervention consultation meeting       </a:t>
            </a:r>
            <a:br>
              <a:rPr lang="en-US" sz="2500" dirty="0">
                <a:effectLst/>
                <a:latin typeface="Avenir Black" panose="02000503020000020003"/>
                <a:ea typeface="Calibri" panose="020F0502020204030204" pitchFamily="34" charset="0"/>
                <a:cs typeface="DokChampa" panose="020B0604020202020204" pitchFamily="34" charset="-34"/>
              </a:rPr>
            </a:br>
            <a:r>
              <a:rPr lang="en-US" sz="2500" dirty="0">
                <a:effectLst/>
                <a:latin typeface="Avenir Black" panose="02000503020000020003"/>
                <a:ea typeface="Calibri" panose="020F0502020204030204" pitchFamily="34" charset="0"/>
                <a:cs typeface="DokChampa" panose="020B0604020202020204" pitchFamily="34" charset="-34"/>
              </a:rPr>
              <a:t>19 May 2022, ILRI Campus, Addis Ababa</a:t>
            </a:r>
            <a:endParaRPr lang="en-US" sz="2500" dirty="0">
              <a:latin typeface="Avenir Black" panose="02000503020000020003"/>
            </a:endParaRPr>
          </a:p>
        </p:txBody>
      </p:sp>
      <p:sp>
        <p:nvSpPr>
          <p:cNvPr id="3" name="Content Placeholder 2">
            <a:extLst>
              <a:ext uri="{FF2B5EF4-FFF2-40B4-BE49-F238E27FC236}">
                <a16:creationId xmlns:a16="http://schemas.microsoft.com/office/drawing/2014/main" id="{91FCAC4C-E072-48F3-BE86-AD4FDCE8BF65}"/>
              </a:ext>
            </a:extLst>
          </p:cNvPr>
          <p:cNvSpPr>
            <a:spLocks noGrp="1"/>
          </p:cNvSpPr>
          <p:nvPr>
            <p:ph idx="1"/>
          </p:nvPr>
        </p:nvSpPr>
        <p:spPr>
          <a:xfrm>
            <a:off x="838200" y="2743199"/>
            <a:ext cx="10515600" cy="3433763"/>
          </a:xfrm>
        </p:spPr>
        <p:txBody>
          <a:bodyPr>
            <a:normAutofit/>
          </a:bodyPr>
          <a:lstStyle/>
          <a:p>
            <a:pPr marL="0" marR="0" indent="0">
              <a:lnSpc>
                <a:spcPct val="115000"/>
              </a:lnSpc>
              <a:spcBef>
                <a:spcPts val="0"/>
              </a:spcBef>
              <a:spcAft>
                <a:spcPts val="0"/>
              </a:spcAft>
              <a:buNone/>
            </a:pPr>
            <a:r>
              <a:rPr lang="en-US" sz="3000" b="1" dirty="0">
                <a:effectLst/>
                <a:latin typeface="Calibri" panose="020F0502020204030204" pitchFamily="34" charset="0"/>
                <a:ea typeface="Calibri" panose="020F0502020204030204" pitchFamily="34" charset="0"/>
                <a:cs typeface="Calibri" panose="020F0502020204030204" pitchFamily="34" charset="0"/>
              </a:rPr>
              <a:t>Objectives</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000" dirty="0">
                <a:effectLst/>
                <a:latin typeface="Calibri" panose="020F0502020204030204" pitchFamily="34" charset="0"/>
                <a:ea typeface="Calibri" panose="020F0502020204030204" pitchFamily="34" charset="0"/>
                <a:cs typeface="Calibri" panose="020F0502020204030204" pitchFamily="34" charset="0"/>
              </a:rPr>
              <a:t>Understanding the current food safety research projects in Ethiopia</a:t>
            </a:r>
            <a:endParaRPr lang="en-US" sz="30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3000" dirty="0">
                <a:effectLst/>
                <a:latin typeface="Calibri" panose="020F0502020204030204" pitchFamily="34" charset="0"/>
                <a:ea typeface="Calibri" panose="020F0502020204030204" pitchFamily="34" charset="0"/>
                <a:cs typeface="Calibri" panose="020F0502020204030204" pitchFamily="34" charset="0"/>
              </a:rPr>
              <a:t>Agree on the commodities and intervention type to implement in </a:t>
            </a:r>
            <a:r>
              <a:rPr lang="en-US" sz="3000" b="1" dirty="0">
                <a:effectLst/>
                <a:latin typeface="Calibri" panose="020F0502020204030204" pitchFamily="34" charset="0"/>
                <a:ea typeface="Calibri" panose="020F0502020204030204" pitchFamily="34" charset="0"/>
                <a:cs typeface="Calibri" panose="020F0502020204030204" pitchFamily="34" charset="0"/>
              </a:rPr>
              <a:t>One Health </a:t>
            </a:r>
            <a:r>
              <a:rPr lang="en-US" sz="3000" dirty="0">
                <a:effectLst/>
                <a:latin typeface="Calibri" panose="020F0502020204030204" pitchFamily="34" charset="0"/>
                <a:ea typeface="Calibri" panose="020F0502020204030204" pitchFamily="34" charset="0"/>
                <a:cs typeface="Calibri" panose="020F0502020204030204" pitchFamily="34" charset="0"/>
              </a:rPr>
              <a:t>and </a:t>
            </a:r>
            <a:r>
              <a:rPr lang="en-US" sz="3000" b="1" dirty="0">
                <a:effectLst/>
                <a:latin typeface="Calibri" panose="020F0502020204030204" pitchFamily="34" charset="0"/>
                <a:ea typeface="Calibri" panose="020F0502020204030204" pitchFamily="34" charset="0"/>
                <a:cs typeface="Calibri" panose="020F0502020204030204" pitchFamily="34" charset="0"/>
              </a:rPr>
              <a:t>Resilient Cities </a:t>
            </a:r>
            <a:r>
              <a:rPr lang="en-US" sz="3000" dirty="0">
                <a:effectLst/>
                <a:latin typeface="Calibri" panose="020F0502020204030204" pitchFamily="34" charset="0"/>
                <a:ea typeface="Calibri" panose="020F0502020204030204" pitchFamily="34" charset="0"/>
                <a:cs typeface="Calibri" panose="020F0502020204030204" pitchFamily="34" charset="0"/>
              </a:rPr>
              <a:t>initiatives</a:t>
            </a:r>
            <a:endParaRPr lang="en-US" sz="30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3000" dirty="0">
                <a:effectLst/>
                <a:latin typeface="Calibri" panose="020F0502020204030204" pitchFamily="34" charset="0"/>
                <a:ea typeface="Calibri" panose="020F0502020204030204" pitchFamily="34" charset="0"/>
                <a:cs typeface="Calibri" panose="020F0502020204030204" pitchFamily="34" charset="0"/>
              </a:rPr>
              <a:t>Define opportunities for collaboration with other food safety projects and partners to implement the </a:t>
            </a:r>
            <a:r>
              <a:rPr lang="en-US" sz="3000" dirty="0">
                <a:latin typeface="Calibri" panose="020F0502020204030204" pitchFamily="34" charset="0"/>
                <a:ea typeface="Calibri" panose="020F0502020204030204" pitchFamily="34" charset="0"/>
                <a:cs typeface="Calibri" panose="020F0502020204030204" pitchFamily="34" charset="0"/>
              </a:rPr>
              <a:t>research activities</a:t>
            </a:r>
            <a:endParaRPr lang="en-US" sz="3000" dirty="0">
              <a:effectLst/>
              <a:latin typeface="Calibri" panose="020F0502020204030204" pitchFamily="34" charset="0"/>
              <a:ea typeface="Calibri" panose="020F0502020204030204" pitchFamily="34" charset="0"/>
            </a:endParaRPr>
          </a:p>
          <a:p>
            <a:endParaRPr lang="en-US" sz="3000" dirty="0"/>
          </a:p>
        </p:txBody>
      </p:sp>
      <p:pic>
        <p:nvPicPr>
          <p:cNvPr id="4" name="Picture 3" descr="Graphical user interface, website&#10;&#10;Description automatically generated">
            <a:extLst>
              <a:ext uri="{FF2B5EF4-FFF2-40B4-BE49-F238E27FC236}">
                <a16:creationId xmlns:a16="http://schemas.microsoft.com/office/drawing/2014/main" id="{B01247EB-8953-4A65-8AB2-81EE4C1DA79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18984" y="149494"/>
            <a:ext cx="5300301" cy="2767756"/>
          </a:xfrm>
          <a:prstGeom prst="rect">
            <a:avLst/>
          </a:prstGeom>
        </p:spPr>
      </p:pic>
    </p:spTree>
    <p:extLst>
      <p:ext uri="{BB962C8B-B14F-4D97-AF65-F5344CB8AC3E}">
        <p14:creationId xmlns:p14="http://schemas.microsoft.com/office/powerpoint/2010/main" val="1071740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KE" sz="2400" dirty="0"/>
              <a:t>Urban and peri-urban food production</a:t>
            </a:r>
            <a:endParaRPr lang="en-GB" sz="2400" dirty="0">
              <a:latin typeface="Montserrat" pitchFamily="2" charset="77"/>
            </a:endParaRPr>
          </a:p>
        </p:txBody>
      </p:sp>
      <p:sp>
        <p:nvSpPr>
          <p:cNvPr id="3" name="Rectangle 2">
            <a:extLst>
              <a:ext uri="{FF2B5EF4-FFF2-40B4-BE49-F238E27FC236}">
                <a16:creationId xmlns:a16="http://schemas.microsoft.com/office/drawing/2014/main" id="{F8A484E8-0F27-BB44-80EA-2AAAE2A6067C}"/>
              </a:ext>
            </a:extLst>
          </p:cNvPr>
          <p:cNvSpPr/>
          <p:nvPr/>
        </p:nvSpPr>
        <p:spPr>
          <a:xfrm>
            <a:off x="724929" y="1188303"/>
            <a:ext cx="11187671" cy="830997"/>
          </a:xfrm>
          <a:prstGeom prst="rect">
            <a:avLst/>
          </a:prstGeom>
        </p:spPr>
        <p:txBody>
          <a:bodyPr wrap="square">
            <a:spAutoFit/>
          </a:bodyPr>
          <a:lstStyle/>
          <a:p>
            <a:r>
              <a:rPr lang="en-KE" sz="2400" i="1" dirty="0">
                <a:solidFill>
                  <a:schemeClr val="accent2">
                    <a:lumMod val="75000"/>
                  </a:schemeClr>
                </a:solidFill>
                <a:latin typeface="Montserrat" pitchFamily="2" charset="77"/>
              </a:rPr>
              <a:t>What technologies and business models can provide fresh, safe and nutritious food for low-income consumers in the city? </a:t>
            </a:r>
            <a:endParaRPr lang="en-KE" sz="2400" dirty="0">
              <a:solidFill>
                <a:schemeClr val="accent2">
                  <a:lumMod val="75000"/>
                </a:schemeClr>
              </a:solidFill>
              <a:latin typeface="Montserrat" pitchFamily="2" charset="77"/>
            </a:endParaRPr>
          </a:p>
        </p:txBody>
      </p:sp>
      <p:sp>
        <p:nvSpPr>
          <p:cNvPr id="6" name="Content Placeholder 4">
            <a:extLst>
              <a:ext uri="{FF2B5EF4-FFF2-40B4-BE49-F238E27FC236}">
                <a16:creationId xmlns:a16="http://schemas.microsoft.com/office/drawing/2014/main" id="{BB9109BD-F785-EE40-80B2-9106797FFA38}"/>
              </a:ext>
            </a:extLst>
          </p:cNvPr>
          <p:cNvSpPr>
            <a:spLocks noGrp="1"/>
          </p:cNvSpPr>
          <p:nvPr>
            <p:ph idx="1"/>
          </p:nvPr>
        </p:nvSpPr>
        <p:spPr>
          <a:xfrm>
            <a:off x="724929" y="2254021"/>
            <a:ext cx="6717271" cy="4426997"/>
          </a:xfrm>
          <a:solidFill>
            <a:schemeClr val="bg1"/>
          </a:solidFill>
        </p:spPr>
        <p:txBody>
          <a:bodyPr>
            <a:normAutofit/>
          </a:bodyPr>
          <a:lstStyle/>
          <a:p>
            <a:pPr marL="457200" indent="-457200">
              <a:lnSpc>
                <a:spcPct val="110000"/>
              </a:lnSpc>
              <a:spcAft>
                <a:spcPts val="1200"/>
              </a:spcAft>
            </a:pPr>
            <a:r>
              <a:rPr lang="en-GB" sz="2400" dirty="0">
                <a:solidFill>
                  <a:schemeClr val="tx1"/>
                </a:solidFill>
              </a:rPr>
              <a:t>Focus on peri-urban production zones for v</a:t>
            </a:r>
            <a:r>
              <a:rPr lang="en-KE" sz="2400" dirty="0">
                <a:solidFill>
                  <a:schemeClr val="tx1"/>
                </a:solidFill>
              </a:rPr>
              <a:t>egetables, fruits, livestock, fish</a:t>
            </a:r>
          </a:p>
          <a:p>
            <a:pPr marL="457200" indent="-457200">
              <a:lnSpc>
                <a:spcPct val="110000"/>
              </a:lnSpc>
              <a:spcAft>
                <a:spcPts val="1200"/>
              </a:spcAft>
            </a:pPr>
            <a:r>
              <a:rPr lang="en-GB" sz="2400" dirty="0">
                <a:solidFill>
                  <a:schemeClr val="tx1"/>
                </a:solidFill>
              </a:rPr>
              <a:t>Efficient and safe y</a:t>
            </a:r>
            <a:r>
              <a:rPr lang="en-KE" sz="2400" dirty="0">
                <a:solidFill>
                  <a:schemeClr val="tx1"/>
                </a:solidFill>
              </a:rPr>
              <a:t>ear-round production systems</a:t>
            </a:r>
          </a:p>
          <a:p>
            <a:pPr marL="457200" indent="-457200">
              <a:lnSpc>
                <a:spcPct val="110000"/>
              </a:lnSpc>
              <a:spcAft>
                <a:spcPts val="1200"/>
              </a:spcAft>
            </a:pPr>
            <a:r>
              <a:rPr lang="en-GB" sz="2400" dirty="0">
                <a:solidFill>
                  <a:schemeClr val="tx1"/>
                </a:solidFill>
              </a:rPr>
              <a:t>B</a:t>
            </a:r>
            <a:r>
              <a:rPr lang="en-KE" sz="2400" dirty="0">
                <a:solidFill>
                  <a:schemeClr val="tx1"/>
                </a:solidFill>
              </a:rPr>
              <a:t>iofertilizer &amp; biocontrol technologies</a:t>
            </a:r>
          </a:p>
          <a:p>
            <a:pPr marL="457200" indent="-457200">
              <a:lnSpc>
                <a:spcPct val="110000"/>
              </a:lnSpc>
              <a:spcAft>
                <a:spcPts val="1200"/>
              </a:spcAft>
            </a:pPr>
            <a:r>
              <a:rPr lang="en-GB" sz="2400" dirty="0">
                <a:solidFill>
                  <a:schemeClr val="tx1"/>
                </a:solidFill>
              </a:rPr>
              <a:t>E</a:t>
            </a:r>
            <a:r>
              <a:rPr lang="en-KE" sz="2400" dirty="0">
                <a:solidFill>
                  <a:schemeClr val="tx1"/>
                </a:solidFill>
              </a:rPr>
              <a:t>vidence for planning, policies and regulations (land/water access, pollution, services etc.)</a:t>
            </a:r>
          </a:p>
        </p:txBody>
      </p:sp>
      <p:grpSp>
        <p:nvGrpSpPr>
          <p:cNvPr id="7" name="Group 6">
            <a:extLst>
              <a:ext uri="{FF2B5EF4-FFF2-40B4-BE49-F238E27FC236}">
                <a16:creationId xmlns:a16="http://schemas.microsoft.com/office/drawing/2014/main" id="{8E7A1C93-5BFC-0D4A-BAA6-AE0FA61A3FC0}"/>
              </a:ext>
            </a:extLst>
          </p:cNvPr>
          <p:cNvGrpSpPr>
            <a:grpSpLocks noChangeAspect="1"/>
          </p:cNvGrpSpPr>
          <p:nvPr/>
        </p:nvGrpSpPr>
        <p:grpSpPr>
          <a:xfrm>
            <a:off x="7442200" y="2096647"/>
            <a:ext cx="4749800" cy="4886354"/>
            <a:chOff x="8140699" y="2074408"/>
            <a:chExt cx="4049777" cy="4127276"/>
          </a:xfrm>
        </p:grpSpPr>
        <p:pic>
          <p:nvPicPr>
            <p:cNvPr id="10" name="Picture 9" descr="One CGIAR - CGIAR">
              <a:extLst>
                <a:ext uri="{FF2B5EF4-FFF2-40B4-BE49-F238E27FC236}">
                  <a16:creationId xmlns:a16="http://schemas.microsoft.com/office/drawing/2014/main" id="{ECDEF286-7996-644F-8CA7-FEC1C888383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140699" y="2074408"/>
              <a:ext cx="4049777" cy="403754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982CCF7E-5AC3-3E46-8FA7-5AE847EBABD5}"/>
                </a:ext>
              </a:extLst>
            </p:cNvPr>
            <p:cNvSpPr/>
            <p:nvPr/>
          </p:nvSpPr>
          <p:spPr>
            <a:xfrm>
              <a:off x="8493579" y="5834972"/>
              <a:ext cx="1511300" cy="366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KE" sz="900" dirty="0"/>
                <a:t>Credit: CGIAR</a:t>
              </a:r>
            </a:p>
          </p:txBody>
        </p:sp>
      </p:grpSp>
    </p:spTree>
    <p:extLst>
      <p:ext uri="{BB962C8B-B14F-4D97-AF65-F5344CB8AC3E}">
        <p14:creationId xmlns:p14="http://schemas.microsoft.com/office/powerpoint/2010/main" val="33890510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a:t>Informal urban food markets</a:t>
            </a:r>
            <a:endParaRPr lang="en-GB" sz="2400" dirty="0">
              <a:latin typeface="Montserrat" pitchFamily="2" charset="77"/>
            </a:endParaRPr>
          </a:p>
        </p:txBody>
      </p:sp>
      <p:sp>
        <p:nvSpPr>
          <p:cNvPr id="3" name="Rectangle 2">
            <a:extLst>
              <a:ext uri="{FF2B5EF4-FFF2-40B4-BE49-F238E27FC236}">
                <a16:creationId xmlns:a16="http://schemas.microsoft.com/office/drawing/2014/main" id="{F8A484E8-0F27-BB44-80EA-2AAAE2A6067C}"/>
              </a:ext>
            </a:extLst>
          </p:cNvPr>
          <p:cNvSpPr/>
          <p:nvPr/>
        </p:nvSpPr>
        <p:spPr>
          <a:xfrm>
            <a:off x="724929" y="1188303"/>
            <a:ext cx="10692371" cy="830997"/>
          </a:xfrm>
          <a:prstGeom prst="rect">
            <a:avLst/>
          </a:prstGeom>
        </p:spPr>
        <p:txBody>
          <a:bodyPr wrap="square">
            <a:spAutoFit/>
          </a:bodyPr>
          <a:lstStyle/>
          <a:p>
            <a:r>
              <a:rPr lang="en-GB" sz="2400" i="1" dirty="0">
                <a:solidFill>
                  <a:schemeClr val="accent2">
                    <a:lumMod val="75000"/>
                  </a:schemeClr>
                </a:solidFill>
                <a:latin typeface="Montserrat" pitchFamily="2" charset="77"/>
              </a:rPr>
              <a:t>How can we make and keep informal urban food markets inclusive, safe and profitable?</a:t>
            </a:r>
            <a:endParaRPr lang="en-KE" sz="2400" i="1" dirty="0">
              <a:solidFill>
                <a:schemeClr val="accent2">
                  <a:lumMod val="75000"/>
                </a:schemeClr>
              </a:solidFill>
              <a:latin typeface="Montserrat" pitchFamily="2" charset="77"/>
            </a:endParaRPr>
          </a:p>
        </p:txBody>
      </p:sp>
      <p:sp>
        <p:nvSpPr>
          <p:cNvPr id="12" name="Content Placeholder 4">
            <a:extLst>
              <a:ext uri="{FF2B5EF4-FFF2-40B4-BE49-F238E27FC236}">
                <a16:creationId xmlns:a16="http://schemas.microsoft.com/office/drawing/2014/main" id="{800ACE2C-F073-ED47-AACA-C999122FB34A}"/>
              </a:ext>
            </a:extLst>
          </p:cNvPr>
          <p:cNvSpPr txBox="1">
            <a:spLocks/>
          </p:cNvSpPr>
          <p:nvPr/>
        </p:nvSpPr>
        <p:spPr>
          <a:xfrm>
            <a:off x="724929" y="2193472"/>
            <a:ext cx="6107671" cy="4664528"/>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200" b="1" dirty="0">
                <a:solidFill>
                  <a:prstClr val="black"/>
                </a:solidFill>
              </a:rPr>
              <a:t>Low-cost technologies for food safeguarding </a:t>
            </a:r>
          </a:p>
          <a:p>
            <a:pPr marL="800100" lvl="1" indent="-342900">
              <a:lnSpc>
                <a:spcPct val="100000"/>
              </a:lnSpc>
            </a:pPr>
            <a:r>
              <a:rPr lang="en-US" sz="2000" dirty="0">
                <a:solidFill>
                  <a:prstClr val="black"/>
                </a:solidFill>
              </a:rPr>
              <a:t>More efficient marketing through ICTs</a:t>
            </a:r>
          </a:p>
          <a:p>
            <a:pPr marL="800100" lvl="1" indent="-342900">
              <a:lnSpc>
                <a:spcPct val="100000"/>
              </a:lnSpc>
            </a:pPr>
            <a:r>
              <a:rPr lang="en-US" sz="2000" dirty="0">
                <a:solidFill>
                  <a:prstClr val="black"/>
                </a:solidFill>
              </a:rPr>
              <a:t>Low-investment food processing</a:t>
            </a:r>
          </a:p>
          <a:p>
            <a:pPr marL="800100" lvl="1" indent="-342900">
              <a:lnSpc>
                <a:spcPct val="100000"/>
              </a:lnSpc>
            </a:pPr>
            <a:r>
              <a:rPr lang="en-US" sz="2000" dirty="0">
                <a:solidFill>
                  <a:prstClr val="black"/>
                </a:solidFill>
              </a:rPr>
              <a:t>Simple storage with solar power</a:t>
            </a:r>
          </a:p>
          <a:p>
            <a:pPr marL="800100" lvl="1" indent="-342900">
              <a:lnSpc>
                <a:spcPct val="100000"/>
              </a:lnSpc>
            </a:pPr>
            <a:endParaRPr lang="en-KE" sz="2000" dirty="0">
              <a:solidFill>
                <a:prstClr val="black"/>
              </a:solidFill>
            </a:endParaRPr>
          </a:p>
          <a:p>
            <a:pPr>
              <a:lnSpc>
                <a:spcPct val="100000"/>
              </a:lnSpc>
            </a:pPr>
            <a:r>
              <a:rPr lang="en-US" sz="2200" b="1" dirty="0">
                <a:solidFill>
                  <a:prstClr val="black"/>
                </a:solidFill>
              </a:rPr>
              <a:t>Skills and evidence for market development </a:t>
            </a:r>
          </a:p>
          <a:p>
            <a:pPr marL="800100" lvl="1" indent="-342900">
              <a:lnSpc>
                <a:spcPct val="100000"/>
              </a:lnSpc>
              <a:spcBef>
                <a:spcPts val="0"/>
              </a:spcBef>
            </a:pPr>
            <a:r>
              <a:rPr lang="en-US" sz="2000" dirty="0">
                <a:solidFill>
                  <a:prstClr val="black"/>
                </a:solidFill>
              </a:rPr>
              <a:t>Women &amp; youth-focused food business development</a:t>
            </a:r>
          </a:p>
          <a:p>
            <a:pPr marL="800100" lvl="1" indent="-342900">
              <a:lnSpc>
                <a:spcPct val="100000"/>
              </a:lnSpc>
              <a:spcBef>
                <a:spcPts val="0"/>
              </a:spcBef>
            </a:pPr>
            <a:r>
              <a:rPr lang="en-US" sz="2000" dirty="0">
                <a:solidFill>
                  <a:prstClr val="black"/>
                </a:solidFill>
              </a:rPr>
              <a:t>Evidence &amp; design for market upgrading/regulations/ diversification</a:t>
            </a:r>
            <a:endParaRPr lang="en-KE" dirty="0"/>
          </a:p>
        </p:txBody>
      </p:sp>
      <p:grpSp>
        <p:nvGrpSpPr>
          <p:cNvPr id="13" name="Group 12">
            <a:extLst>
              <a:ext uri="{FF2B5EF4-FFF2-40B4-BE49-F238E27FC236}">
                <a16:creationId xmlns:a16="http://schemas.microsoft.com/office/drawing/2014/main" id="{755E1B35-7918-104B-A29B-E5B6E7BC011C}"/>
              </a:ext>
            </a:extLst>
          </p:cNvPr>
          <p:cNvGrpSpPr/>
          <p:nvPr/>
        </p:nvGrpSpPr>
        <p:grpSpPr>
          <a:xfrm>
            <a:off x="7351584" y="1802174"/>
            <a:ext cx="4826000" cy="4892155"/>
            <a:chOff x="7975560" y="1910737"/>
            <a:chExt cx="4216440" cy="4290947"/>
          </a:xfrm>
        </p:grpSpPr>
        <p:pic>
          <p:nvPicPr>
            <p:cNvPr id="14" name="Picture 2" descr="Food Systems, African Union Regional Processes, and CGIAR Engagement">
              <a:extLst>
                <a:ext uri="{FF2B5EF4-FFF2-40B4-BE49-F238E27FC236}">
                  <a16:creationId xmlns:a16="http://schemas.microsoft.com/office/drawing/2014/main" id="{7A8B5557-4DC4-1F41-9E93-E66507BA180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975560" y="1910737"/>
              <a:ext cx="4216440" cy="4203699"/>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FC76155B-1644-4F4E-8C76-D0922BEC1517}"/>
                </a:ext>
              </a:extLst>
            </p:cNvPr>
            <p:cNvSpPr/>
            <p:nvPr/>
          </p:nvSpPr>
          <p:spPr>
            <a:xfrm>
              <a:off x="8493579" y="5834972"/>
              <a:ext cx="1511300" cy="366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KE" sz="900" dirty="0"/>
                <a:t>Credit: CGIAR</a:t>
              </a:r>
            </a:p>
          </p:txBody>
        </p:sp>
      </p:grpSp>
    </p:spTree>
    <p:extLst>
      <p:ext uri="{BB962C8B-B14F-4D97-AF65-F5344CB8AC3E}">
        <p14:creationId xmlns:p14="http://schemas.microsoft.com/office/powerpoint/2010/main" val="2465503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 sz="2400" dirty="0">
                <a:cs typeface="Calibri" panose="020F0502020204030204" pitchFamily="34" charset="0"/>
              </a:rPr>
              <a:t>Circular bio-economy</a:t>
            </a:r>
            <a:endParaRPr lang="en-GB" sz="2400" dirty="0">
              <a:latin typeface="Montserrat" pitchFamily="2" charset="77"/>
            </a:endParaRPr>
          </a:p>
        </p:txBody>
      </p:sp>
      <p:sp>
        <p:nvSpPr>
          <p:cNvPr id="3" name="Rectangle 2">
            <a:extLst>
              <a:ext uri="{FF2B5EF4-FFF2-40B4-BE49-F238E27FC236}">
                <a16:creationId xmlns:a16="http://schemas.microsoft.com/office/drawing/2014/main" id="{F8A484E8-0F27-BB44-80EA-2AAAE2A6067C}"/>
              </a:ext>
            </a:extLst>
          </p:cNvPr>
          <p:cNvSpPr/>
          <p:nvPr/>
        </p:nvSpPr>
        <p:spPr>
          <a:xfrm>
            <a:off x="724929" y="1188303"/>
            <a:ext cx="10692371" cy="830997"/>
          </a:xfrm>
          <a:prstGeom prst="rect">
            <a:avLst/>
          </a:prstGeom>
        </p:spPr>
        <p:txBody>
          <a:bodyPr wrap="square">
            <a:spAutoFit/>
          </a:bodyPr>
          <a:lstStyle/>
          <a:p>
            <a:r>
              <a:rPr lang="en-GB" sz="2400" i="1" dirty="0">
                <a:solidFill>
                  <a:schemeClr val="accent2">
                    <a:lumMod val="75000"/>
                  </a:schemeClr>
                </a:solidFill>
                <a:latin typeface="Montserrat" pitchFamily="2" charset="77"/>
              </a:rPr>
              <a:t>What technologies and business models can most effectively close nutrient and water loops?</a:t>
            </a:r>
            <a:endParaRPr lang="en-KE" sz="2400" i="1" dirty="0">
              <a:solidFill>
                <a:schemeClr val="accent2">
                  <a:lumMod val="75000"/>
                </a:schemeClr>
              </a:solidFill>
              <a:latin typeface="Montserrat" pitchFamily="2" charset="77"/>
            </a:endParaRPr>
          </a:p>
        </p:txBody>
      </p:sp>
      <p:sp>
        <p:nvSpPr>
          <p:cNvPr id="12" name="Content Placeholder 4">
            <a:extLst>
              <a:ext uri="{FF2B5EF4-FFF2-40B4-BE49-F238E27FC236}">
                <a16:creationId xmlns:a16="http://schemas.microsoft.com/office/drawing/2014/main" id="{6DE84E78-AC09-6042-8ECB-E31F204D9973}"/>
              </a:ext>
            </a:extLst>
          </p:cNvPr>
          <p:cNvSpPr>
            <a:spLocks noGrp="1"/>
          </p:cNvSpPr>
          <p:nvPr>
            <p:ph idx="1"/>
          </p:nvPr>
        </p:nvSpPr>
        <p:spPr>
          <a:xfrm>
            <a:off x="724929" y="2342335"/>
            <a:ext cx="5612371" cy="4301946"/>
          </a:xfrm>
          <a:solidFill>
            <a:schemeClr val="bg1"/>
          </a:solidFill>
        </p:spPr>
        <p:txBody>
          <a:bodyPr>
            <a:normAutofit/>
          </a:bodyPr>
          <a:lstStyle/>
          <a:p>
            <a:pPr marL="342900" indent="-342900">
              <a:lnSpc>
                <a:spcPct val="100000"/>
              </a:lnSpc>
              <a:spcAft>
                <a:spcPts val="600"/>
              </a:spcAft>
            </a:pPr>
            <a:r>
              <a:rPr lang="en" sz="2200" b="1" dirty="0">
                <a:solidFill>
                  <a:schemeClr val="tx1"/>
                </a:solidFill>
                <a:cs typeface="Calibri" panose="020F0502020204030204" pitchFamily="34" charset="0"/>
              </a:rPr>
              <a:t>Resource Recovery and Reuse </a:t>
            </a:r>
            <a:r>
              <a:rPr lang="en-US" sz="2200" dirty="0">
                <a:solidFill>
                  <a:schemeClr val="tx1"/>
                </a:solidFill>
                <a:cs typeface="Calibri" panose="020F0502020204030204" pitchFamily="34" charset="0"/>
              </a:rPr>
              <a:t>turning agro-industrial and municipal waste into safe organic fertilizers and feed</a:t>
            </a:r>
          </a:p>
          <a:p>
            <a:pPr marL="342900" indent="-342900">
              <a:lnSpc>
                <a:spcPct val="100000"/>
              </a:lnSpc>
              <a:spcAft>
                <a:spcPts val="600"/>
              </a:spcAft>
            </a:pPr>
            <a:r>
              <a:rPr lang="en" sz="2200" b="1" dirty="0">
                <a:solidFill>
                  <a:schemeClr val="tx1"/>
                </a:solidFill>
                <a:cs typeface="Calibri" panose="020F0502020204030204" pitchFamily="34" charset="0"/>
              </a:rPr>
              <a:t>Recycle wastewater </a:t>
            </a:r>
            <a:r>
              <a:rPr lang="en" sz="2200" dirty="0">
                <a:solidFill>
                  <a:schemeClr val="tx1"/>
                </a:solidFill>
                <a:cs typeface="Calibri" panose="020F0502020204030204" pitchFamily="34" charset="0"/>
              </a:rPr>
              <a:t>for safe food production at scale in and around water-scarce cities </a:t>
            </a:r>
          </a:p>
          <a:p>
            <a:pPr marL="342900" indent="-342900">
              <a:lnSpc>
                <a:spcPct val="100000"/>
              </a:lnSpc>
              <a:spcAft>
                <a:spcPts val="600"/>
              </a:spcAft>
            </a:pPr>
            <a:r>
              <a:rPr lang="en-GB" sz="2200" b="1" dirty="0">
                <a:solidFill>
                  <a:schemeClr val="tx1"/>
                </a:solidFill>
                <a:cs typeface="Calibri" panose="020F0502020204030204" pitchFamily="34" charset="0"/>
              </a:rPr>
              <a:t>Research &amp; monitoring tools </a:t>
            </a:r>
            <a:r>
              <a:rPr lang="en-GB" sz="2200" dirty="0">
                <a:solidFill>
                  <a:schemeClr val="tx1"/>
                </a:solidFill>
                <a:cs typeface="Calibri" panose="020F0502020204030204" pitchFamily="34" charset="0"/>
              </a:rPr>
              <a:t>for circular </a:t>
            </a:r>
            <a:r>
              <a:rPr lang="en" sz="2200" dirty="0">
                <a:solidFill>
                  <a:schemeClr val="tx1"/>
                </a:solidFill>
                <a:cs typeface="Calibri" panose="020F0502020204030204" pitchFamily="34" charset="0"/>
              </a:rPr>
              <a:t>urban-rural </a:t>
            </a:r>
            <a:r>
              <a:rPr lang="en-GB" sz="2200" dirty="0">
                <a:solidFill>
                  <a:schemeClr val="tx1"/>
                </a:solidFill>
                <a:cs typeface="Calibri" panose="020F0502020204030204" pitchFamily="34" charset="0"/>
              </a:rPr>
              <a:t>planning and policy</a:t>
            </a:r>
            <a:endParaRPr lang="en" sz="2200" dirty="0">
              <a:solidFill>
                <a:schemeClr val="tx1"/>
              </a:solidFill>
              <a:cs typeface="Calibri" panose="020F0502020204030204" pitchFamily="34" charset="0"/>
            </a:endParaRPr>
          </a:p>
        </p:txBody>
      </p:sp>
      <p:grpSp>
        <p:nvGrpSpPr>
          <p:cNvPr id="13" name="Group 12">
            <a:extLst>
              <a:ext uri="{FF2B5EF4-FFF2-40B4-BE49-F238E27FC236}">
                <a16:creationId xmlns:a16="http://schemas.microsoft.com/office/drawing/2014/main" id="{516E551B-E3A9-C14F-B194-667EF6B4FA0D}"/>
              </a:ext>
            </a:extLst>
          </p:cNvPr>
          <p:cNvGrpSpPr/>
          <p:nvPr/>
        </p:nvGrpSpPr>
        <p:grpSpPr>
          <a:xfrm>
            <a:off x="6870700" y="2096647"/>
            <a:ext cx="5321300" cy="4547634"/>
            <a:chOff x="7668729" y="2053964"/>
            <a:chExt cx="4523271" cy="4122999"/>
          </a:xfrm>
        </p:grpSpPr>
        <p:pic>
          <p:nvPicPr>
            <p:cNvPr id="14" name="Picture 13" descr="A person working in a field&#10;&#10;Description automatically generated with medium confidence">
              <a:extLst>
                <a:ext uri="{FF2B5EF4-FFF2-40B4-BE49-F238E27FC236}">
                  <a16:creationId xmlns:a16="http://schemas.microsoft.com/office/drawing/2014/main" id="{C5DADC03-4CA7-7548-87AA-A84A4D5033F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 b="-2"/>
            <a:stretch/>
          </p:blipFill>
          <p:spPr>
            <a:xfrm>
              <a:off x="7668729" y="2053964"/>
              <a:ext cx="3771900" cy="3760503"/>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15" name="Picture 14">
              <a:extLst>
                <a:ext uri="{FF2B5EF4-FFF2-40B4-BE49-F238E27FC236}">
                  <a16:creationId xmlns:a16="http://schemas.microsoft.com/office/drawing/2014/main" id="{27E97AAE-8F0B-3F42-8706-7C121126B27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863324" y="2747963"/>
              <a:ext cx="2328676" cy="342900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grpSp>
    </p:spTree>
    <p:extLst>
      <p:ext uri="{BB962C8B-B14F-4D97-AF65-F5344CB8AC3E}">
        <p14:creationId xmlns:p14="http://schemas.microsoft.com/office/powerpoint/2010/main" val="4122496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a:t>Food Environment &amp; Consumer Behaviour</a:t>
            </a:r>
            <a:endParaRPr lang="en-GB" sz="2400" dirty="0">
              <a:latin typeface="Montserrat" pitchFamily="2" charset="77"/>
            </a:endParaRPr>
          </a:p>
        </p:txBody>
      </p:sp>
      <p:sp>
        <p:nvSpPr>
          <p:cNvPr id="3" name="Rectangle 2">
            <a:extLst>
              <a:ext uri="{FF2B5EF4-FFF2-40B4-BE49-F238E27FC236}">
                <a16:creationId xmlns:a16="http://schemas.microsoft.com/office/drawing/2014/main" id="{F8A484E8-0F27-BB44-80EA-2AAAE2A6067C}"/>
              </a:ext>
            </a:extLst>
          </p:cNvPr>
          <p:cNvSpPr/>
          <p:nvPr/>
        </p:nvSpPr>
        <p:spPr>
          <a:xfrm>
            <a:off x="724929" y="1188303"/>
            <a:ext cx="10692371" cy="830997"/>
          </a:xfrm>
          <a:prstGeom prst="rect">
            <a:avLst/>
          </a:prstGeom>
        </p:spPr>
        <p:txBody>
          <a:bodyPr wrap="square">
            <a:spAutoFit/>
          </a:bodyPr>
          <a:lstStyle/>
          <a:p>
            <a:r>
              <a:rPr lang="en-GB" sz="2400" i="1" dirty="0">
                <a:solidFill>
                  <a:schemeClr val="accent2">
                    <a:lumMod val="75000"/>
                  </a:schemeClr>
                </a:solidFill>
                <a:latin typeface="Montserrat" pitchFamily="2" charset="77"/>
              </a:rPr>
              <a:t>What interventions can most effectively improve urban food consumption?</a:t>
            </a:r>
            <a:endParaRPr lang="en-KE" sz="2400" i="1" dirty="0">
              <a:solidFill>
                <a:schemeClr val="accent2">
                  <a:lumMod val="75000"/>
                </a:schemeClr>
              </a:solidFill>
              <a:latin typeface="Montserrat" pitchFamily="2" charset="77"/>
            </a:endParaRPr>
          </a:p>
        </p:txBody>
      </p:sp>
      <p:sp>
        <p:nvSpPr>
          <p:cNvPr id="8" name="Content Placeholder 4">
            <a:extLst>
              <a:ext uri="{FF2B5EF4-FFF2-40B4-BE49-F238E27FC236}">
                <a16:creationId xmlns:a16="http://schemas.microsoft.com/office/drawing/2014/main" id="{7FCB3714-8294-1948-A7CC-506B239D6F40}"/>
              </a:ext>
            </a:extLst>
          </p:cNvPr>
          <p:cNvSpPr>
            <a:spLocks noGrp="1"/>
          </p:cNvSpPr>
          <p:nvPr>
            <p:ph idx="1"/>
          </p:nvPr>
        </p:nvSpPr>
        <p:spPr>
          <a:xfrm>
            <a:off x="712439" y="2019300"/>
            <a:ext cx="5816600" cy="4570871"/>
          </a:xfrm>
          <a:solidFill>
            <a:schemeClr val="bg1"/>
          </a:solidFill>
        </p:spPr>
        <p:txBody>
          <a:bodyPr>
            <a:normAutofit/>
          </a:bodyPr>
          <a:lstStyle/>
          <a:p>
            <a:pPr marL="0" indent="0">
              <a:buNone/>
            </a:pPr>
            <a:endParaRPr lang="en-US" sz="2400" b="1" dirty="0">
              <a:solidFill>
                <a:schemeClr val="tx1"/>
              </a:solidFill>
              <a:cs typeface="Calibri" panose="020F0502020204030204" pitchFamily="34" charset="0"/>
            </a:endParaRPr>
          </a:p>
          <a:p>
            <a:pPr marL="0" indent="0">
              <a:lnSpc>
                <a:spcPct val="100000"/>
              </a:lnSpc>
              <a:buNone/>
            </a:pPr>
            <a:r>
              <a:rPr lang="en-US" sz="2200" b="1" dirty="0">
                <a:solidFill>
                  <a:schemeClr val="tx1"/>
                </a:solidFill>
                <a:cs typeface="Calibri" panose="020F0502020204030204" pitchFamily="34" charset="0"/>
              </a:rPr>
              <a:t>Programming and investment tools:</a:t>
            </a:r>
          </a:p>
          <a:p>
            <a:pPr marL="285750" indent="-285750">
              <a:lnSpc>
                <a:spcPct val="100000"/>
              </a:lnSpc>
            </a:pPr>
            <a:r>
              <a:rPr lang="en-US" sz="2000" dirty="0">
                <a:solidFill>
                  <a:schemeClr val="tx1"/>
                </a:solidFill>
                <a:cs typeface="Calibri" panose="020F0502020204030204" pitchFamily="34" charset="0"/>
              </a:rPr>
              <a:t>Options for an alternative, healthier urban food environment </a:t>
            </a:r>
          </a:p>
          <a:p>
            <a:pPr marL="742950" lvl="1" indent="-285750">
              <a:lnSpc>
                <a:spcPct val="100000"/>
              </a:lnSpc>
            </a:pPr>
            <a:r>
              <a:rPr lang="en-US" sz="1800" dirty="0">
                <a:solidFill>
                  <a:schemeClr val="tx1"/>
                </a:solidFill>
                <a:cs typeface="Calibri" panose="020F0502020204030204" pitchFamily="34" charset="0"/>
              </a:rPr>
              <a:t>Focus on adolescents </a:t>
            </a:r>
          </a:p>
          <a:p>
            <a:pPr marL="285750" indent="-285750">
              <a:lnSpc>
                <a:spcPct val="100000"/>
              </a:lnSpc>
            </a:pPr>
            <a:r>
              <a:rPr lang="en-US" sz="2000" dirty="0">
                <a:solidFill>
                  <a:schemeClr val="tx1"/>
                </a:solidFill>
                <a:cs typeface="Calibri" panose="020F0502020204030204" pitchFamily="34" charset="0"/>
              </a:rPr>
              <a:t>Global evidence base and guidelines for urban food investments</a:t>
            </a:r>
          </a:p>
          <a:p>
            <a:pPr marL="742950" lvl="1" indent="-285750">
              <a:lnSpc>
                <a:spcPct val="100000"/>
              </a:lnSpc>
            </a:pPr>
            <a:r>
              <a:rPr lang="en-US" sz="1800" dirty="0">
                <a:solidFill>
                  <a:schemeClr val="tx1"/>
                </a:solidFill>
                <a:cs typeface="Calibri" panose="020F0502020204030204" pitchFamily="34" charset="0"/>
              </a:rPr>
              <a:t>Including private sector action on healthy food</a:t>
            </a:r>
          </a:p>
          <a:p>
            <a:pPr marL="285750" indent="-285750">
              <a:lnSpc>
                <a:spcPct val="100000"/>
              </a:lnSpc>
            </a:pPr>
            <a:r>
              <a:rPr lang="en-US" sz="2000" dirty="0">
                <a:solidFill>
                  <a:schemeClr val="tx1"/>
                </a:solidFill>
                <a:cs typeface="Calibri" panose="020F0502020204030204" pitchFamily="34" charset="0"/>
              </a:rPr>
              <a:t>Consumer education and demand creation modules</a:t>
            </a:r>
          </a:p>
        </p:txBody>
      </p:sp>
      <p:grpSp>
        <p:nvGrpSpPr>
          <p:cNvPr id="9" name="Group 8">
            <a:extLst>
              <a:ext uri="{FF2B5EF4-FFF2-40B4-BE49-F238E27FC236}">
                <a16:creationId xmlns:a16="http://schemas.microsoft.com/office/drawing/2014/main" id="{4532BCD2-1CE7-094D-B0E1-6532EEC27EA9}"/>
              </a:ext>
            </a:extLst>
          </p:cNvPr>
          <p:cNvGrpSpPr/>
          <p:nvPr/>
        </p:nvGrpSpPr>
        <p:grpSpPr>
          <a:xfrm>
            <a:off x="7442200" y="2052592"/>
            <a:ext cx="4749800" cy="4627608"/>
            <a:chOff x="8102600" y="2052592"/>
            <a:chExt cx="4089400" cy="4157936"/>
          </a:xfrm>
        </p:grpSpPr>
        <p:pic>
          <p:nvPicPr>
            <p:cNvPr id="10" name="Picture 9" descr="A picture containing outdoor, grass, ground, sky&#10;&#10;Description automatically generated">
              <a:extLst>
                <a:ext uri="{FF2B5EF4-FFF2-40B4-BE49-F238E27FC236}">
                  <a16:creationId xmlns:a16="http://schemas.microsoft.com/office/drawing/2014/main" id="{7764CB14-C469-E148-901C-F2F64DFB028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02600" y="2052592"/>
              <a:ext cx="4089400" cy="4077044"/>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11" name="Rectangle 10">
              <a:extLst>
                <a:ext uri="{FF2B5EF4-FFF2-40B4-BE49-F238E27FC236}">
                  <a16:creationId xmlns:a16="http://schemas.microsoft.com/office/drawing/2014/main" id="{2C51E3DF-861E-F247-BF26-5DCA3B1672E7}"/>
                </a:ext>
              </a:extLst>
            </p:cNvPr>
            <p:cNvSpPr/>
            <p:nvPr/>
          </p:nvSpPr>
          <p:spPr>
            <a:xfrm>
              <a:off x="8493579" y="5843816"/>
              <a:ext cx="1511300" cy="366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KE" sz="900" dirty="0"/>
                <a:t>Credit: A. Gilbertson, NYT</a:t>
              </a:r>
            </a:p>
          </p:txBody>
        </p:sp>
      </p:grpSp>
    </p:spTree>
    <p:extLst>
      <p:ext uri="{BB962C8B-B14F-4D97-AF65-F5344CB8AC3E}">
        <p14:creationId xmlns:p14="http://schemas.microsoft.com/office/powerpoint/2010/main" val="1920968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fontScale="90000"/>
          </a:bodyPr>
          <a:lstStyle/>
          <a:p>
            <a:pPr>
              <a:spcAft>
                <a:spcPts val="1200"/>
              </a:spcAft>
            </a:pPr>
            <a:r>
              <a:rPr lang="en-GB" sz="2400" dirty="0"/>
              <a:t>Evidence base, governance, and research &amp; innovation capacities</a:t>
            </a:r>
            <a:endParaRPr lang="en-GB" sz="2400" dirty="0">
              <a:latin typeface="Montserrat" pitchFamily="2" charset="77"/>
            </a:endParaRPr>
          </a:p>
        </p:txBody>
      </p:sp>
      <p:sp>
        <p:nvSpPr>
          <p:cNvPr id="3" name="Rectangle 2">
            <a:extLst>
              <a:ext uri="{FF2B5EF4-FFF2-40B4-BE49-F238E27FC236}">
                <a16:creationId xmlns:a16="http://schemas.microsoft.com/office/drawing/2014/main" id="{F8A484E8-0F27-BB44-80EA-2AAAE2A6067C}"/>
              </a:ext>
            </a:extLst>
          </p:cNvPr>
          <p:cNvSpPr/>
          <p:nvPr/>
        </p:nvSpPr>
        <p:spPr>
          <a:xfrm>
            <a:off x="724929" y="1188303"/>
            <a:ext cx="10692371" cy="830997"/>
          </a:xfrm>
          <a:prstGeom prst="rect">
            <a:avLst/>
          </a:prstGeom>
        </p:spPr>
        <p:txBody>
          <a:bodyPr wrap="square">
            <a:spAutoFit/>
          </a:bodyPr>
          <a:lstStyle/>
          <a:p>
            <a:r>
              <a:rPr lang="en-GB" sz="2400" i="1" dirty="0">
                <a:solidFill>
                  <a:schemeClr val="accent2">
                    <a:lumMod val="75000"/>
                  </a:schemeClr>
                </a:solidFill>
                <a:latin typeface="Montserrat" pitchFamily="2" charset="77"/>
              </a:rPr>
              <a:t>How can we assess the resilience of urban food systems and harness urban innovation capacities?</a:t>
            </a:r>
            <a:endParaRPr lang="en-KE" sz="2400" i="1" dirty="0">
              <a:solidFill>
                <a:schemeClr val="accent2">
                  <a:lumMod val="75000"/>
                </a:schemeClr>
              </a:solidFill>
              <a:latin typeface="Montserrat" pitchFamily="2" charset="77"/>
            </a:endParaRPr>
          </a:p>
        </p:txBody>
      </p:sp>
      <p:sp>
        <p:nvSpPr>
          <p:cNvPr id="10" name="Content Placeholder 4">
            <a:extLst>
              <a:ext uri="{FF2B5EF4-FFF2-40B4-BE49-F238E27FC236}">
                <a16:creationId xmlns:a16="http://schemas.microsoft.com/office/drawing/2014/main" id="{3BCB1DB7-01EA-1142-8B3F-3EF3438C7D3E}"/>
              </a:ext>
            </a:extLst>
          </p:cNvPr>
          <p:cNvSpPr>
            <a:spLocks noGrp="1"/>
          </p:cNvSpPr>
          <p:nvPr>
            <p:ph idx="1"/>
          </p:nvPr>
        </p:nvSpPr>
        <p:spPr>
          <a:xfrm>
            <a:off x="774930" y="2019300"/>
            <a:ext cx="5829070" cy="4783592"/>
          </a:xfrm>
        </p:spPr>
        <p:txBody>
          <a:bodyPr>
            <a:noAutofit/>
          </a:bodyPr>
          <a:lstStyle/>
          <a:p>
            <a:pPr>
              <a:lnSpc>
                <a:spcPct val="100000"/>
              </a:lnSpc>
            </a:pPr>
            <a:r>
              <a:rPr lang="en-US" sz="2200" b="1" i="1" dirty="0">
                <a:solidFill>
                  <a:schemeClr val="tx1"/>
                </a:solidFill>
              </a:rPr>
              <a:t>Urban Food System Profiles </a:t>
            </a:r>
            <a:r>
              <a:rPr lang="en-US" sz="2200" dirty="0">
                <a:solidFill>
                  <a:schemeClr val="tx1"/>
                </a:solidFill>
              </a:rPr>
              <a:t>of participating cities </a:t>
            </a:r>
          </a:p>
          <a:p>
            <a:pPr marL="800100" lvl="1" indent="-342900">
              <a:lnSpc>
                <a:spcPct val="100000"/>
              </a:lnSpc>
            </a:pPr>
            <a:r>
              <a:rPr lang="en-US" sz="1800" dirty="0">
                <a:solidFill>
                  <a:schemeClr val="tx1"/>
                </a:solidFill>
              </a:rPr>
              <a:t>Integrated assessment across urban sectors</a:t>
            </a:r>
          </a:p>
          <a:p>
            <a:pPr marL="800100" lvl="1" indent="-342900">
              <a:lnSpc>
                <a:spcPct val="100000"/>
              </a:lnSpc>
            </a:pPr>
            <a:r>
              <a:rPr lang="en-US" sz="1800" dirty="0">
                <a:solidFill>
                  <a:schemeClr val="tx1"/>
                </a:solidFill>
              </a:rPr>
              <a:t>Current Resilience Status determined</a:t>
            </a:r>
          </a:p>
          <a:p>
            <a:pPr marL="800100" lvl="1" indent="-342900">
              <a:lnSpc>
                <a:spcPct val="100000"/>
              </a:lnSpc>
            </a:pPr>
            <a:r>
              <a:rPr lang="en-US" sz="1800" dirty="0">
                <a:solidFill>
                  <a:schemeClr val="tx1"/>
                </a:solidFill>
              </a:rPr>
              <a:t>Identification of investment options</a:t>
            </a:r>
          </a:p>
          <a:p>
            <a:pPr marL="342900" lvl="0" indent="-342900">
              <a:lnSpc>
                <a:spcPct val="100000"/>
              </a:lnSpc>
            </a:pPr>
            <a:r>
              <a:rPr lang="en-US" sz="2200" dirty="0">
                <a:solidFill>
                  <a:schemeClr val="tx1"/>
                </a:solidFill>
              </a:rPr>
              <a:t>Improved metrics, data tools and efficient methods for research and monitoring</a:t>
            </a:r>
            <a:endParaRPr lang="en-KE" sz="2200" i="1" dirty="0">
              <a:solidFill>
                <a:schemeClr val="tx1"/>
              </a:solidFill>
            </a:endParaRPr>
          </a:p>
          <a:p>
            <a:pPr marL="342900" indent="-342900">
              <a:lnSpc>
                <a:spcPct val="100000"/>
              </a:lnSpc>
            </a:pPr>
            <a:r>
              <a:rPr lang="en-US" sz="2200" dirty="0">
                <a:solidFill>
                  <a:schemeClr val="tx1"/>
                </a:solidFill>
              </a:rPr>
              <a:t>Train young agrifood scientist-entrepreneurs from local universities through Lean Launchpad facilities</a:t>
            </a:r>
            <a:endParaRPr lang="en-GB" sz="2200" i="1" dirty="0">
              <a:solidFill>
                <a:schemeClr val="tx1"/>
              </a:solidFill>
            </a:endParaRPr>
          </a:p>
          <a:p>
            <a:pPr marL="0" indent="0">
              <a:buNone/>
            </a:pPr>
            <a:endParaRPr lang="en-KE" sz="2000" dirty="0">
              <a:solidFill>
                <a:schemeClr val="tx1"/>
              </a:solidFill>
            </a:endParaRPr>
          </a:p>
        </p:txBody>
      </p:sp>
      <p:grpSp>
        <p:nvGrpSpPr>
          <p:cNvPr id="11" name="Group 10">
            <a:extLst>
              <a:ext uri="{FF2B5EF4-FFF2-40B4-BE49-F238E27FC236}">
                <a16:creationId xmlns:a16="http://schemas.microsoft.com/office/drawing/2014/main" id="{B39AAE8D-E4E9-794F-92F7-5D6A84BA4DD9}"/>
              </a:ext>
            </a:extLst>
          </p:cNvPr>
          <p:cNvGrpSpPr/>
          <p:nvPr/>
        </p:nvGrpSpPr>
        <p:grpSpPr>
          <a:xfrm>
            <a:off x="6362930" y="1872956"/>
            <a:ext cx="5829070" cy="4783592"/>
            <a:chOff x="5772462" y="2019300"/>
            <a:chExt cx="6419538" cy="4128500"/>
          </a:xfrm>
        </p:grpSpPr>
        <p:pic>
          <p:nvPicPr>
            <p:cNvPr id="16" name="Picture 15" descr="Diagram&#10;&#10;Description automatically generated">
              <a:extLst>
                <a:ext uri="{FF2B5EF4-FFF2-40B4-BE49-F238E27FC236}">
                  <a16:creationId xmlns:a16="http://schemas.microsoft.com/office/drawing/2014/main" id="{3F9D8799-8360-C646-B491-6842016D05A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72462" y="2019300"/>
              <a:ext cx="6419538" cy="3803984"/>
            </a:xfrm>
            <a:prstGeom prst="rect">
              <a:avLst/>
            </a:prstGeom>
          </p:spPr>
        </p:pic>
        <p:sp>
          <p:nvSpPr>
            <p:cNvPr id="17" name="TextBox 16">
              <a:extLst>
                <a:ext uri="{FF2B5EF4-FFF2-40B4-BE49-F238E27FC236}">
                  <a16:creationId xmlns:a16="http://schemas.microsoft.com/office/drawing/2014/main" id="{CE01FAF3-0579-2A43-875D-F0BAC336DF55}"/>
                </a:ext>
              </a:extLst>
            </p:cNvPr>
            <p:cNvSpPr txBox="1"/>
            <p:nvPr/>
          </p:nvSpPr>
          <p:spPr>
            <a:xfrm>
              <a:off x="5928588" y="5936893"/>
              <a:ext cx="2281239" cy="210907"/>
            </a:xfrm>
            <a:prstGeom prst="rect">
              <a:avLst/>
            </a:prstGeom>
            <a:noFill/>
          </p:spPr>
          <p:txBody>
            <a:bodyPr wrap="square" rtlCol="0">
              <a:spAutoFit/>
            </a:bodyPr>
            <a:lstStyle/>
            <a:p>
              <a:r>
                <a:rPr lang="en-KE" sz="800" dirty="0"/>
                <a:t>Seto &amp; Ramankutty, </a:t>
              </a:r>
              <a:r>
                <a:rPr lang="en-KE" sz="800" i="1" dirty="0"/>
                <a:t>Science</a:t>
              </a:r>
              <a:r>
                <a:rPr lang="en-KE" sz="800" dirty="0"/>
                <a:t> 2016</a:t>
              </a:r>
            </a:p>
          </p:txBody>
        </p:sp>
      </p:grpSp>
    </p:spTree>
    <p:extLst>
      <p:ext uri="{BB962C8B-B14F-4D97-AF65-F5344CB8AC3E}">
        <p14:creationId xmlns:p14="http://schemas.microsoft.com/office/powerpoint/2010/main" val="4279243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a:latin typeface="Montserrat" pitchFamily="2" charset="77"/>
              </a:rPr>
              <a:t>Where we work (2022-25)</a:t>
            </a:r>
          </a:p>
        </p:txBody>
      </p:sp>
      <p:grpSp>
        <p:nvGrpSpPr>
          <p:cNvPr id="9" name="Group 8">
            <a:extLst>
              <a:ext uri="{FF2B5EF4-FFF2-40B4-BE49-F238E27FC236}">
                <a16:creationId xmlns:a16="http://schemas.microsoft.com/office/drawing/2014/main" id="{4BFB5D43-DD9A-7949-BC32-1724FE0306F4}"/>
              </a:ext>
            </a:extLst>
          </p:cNvPr>
          <p:cNvGrpSpPr/>
          <p:nvPr/>
        </p:nvGrpSpPr>
        <p:grpSpPr>
          <a:xfrm>
            <a:off x="0" y="1865554"/>
            <a:ext cx="7641859" cy="3867414"/>
            <a:chOff x="0" y="1277725"/>
            <a:chExt cx="7641859" cy="3867414"/>
          </a:xfrm>
        </p:grpSpPr>
        <p:pic>
          <p:nvPicPr>
            <p:cNvPr id="7" name="Picture 6" descr="Map&#10;&#10;Description automatically generated">
              <a:extLst>
                <a:ext uri="{FF2B5EF4-FFF2-40B4-BE49-F238E27FC236}">
                  <a16:creationId xmlns:a16="http://schemas.microsoft.com/office/drawing/2014/main" id="{FCBB2E34-8FE8-A345-88DF-080AFD8840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277725"/>
              <a:ext cx="7641859" cy="3867414"/>
            </a:xfrm>
            <a:prstGeom prst="rect">
              <a:avLst/>
            </a:prstGeom>
          </p:spPr>
        </p:pic>
        <p:pic>
          <p:nvPicPr>
            <p:cNvPr id="22" name="Picture 21" descr="Map&#10;&#10;Description automatically generated">
              <a:extLst>
                <a:ext uri="{FF2B5EF4-FFF2-40B4-BE49-F238E27FC236}">
                  <a16:creationId xmlns:a16="http://schemas.microsoft.com/office/drawing/2014/main" id="{45BE9E65-D984-1C45-A8A7-1BB308454E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0021" y="3657600"/>
              <a:ext cx="1976490" cy="571500"/>
            </a:xfrm>
            <a:prstGeom prst="rect">
              <a:avLst/>
            </a:prstGeom>
          </p:spPr>
        </p:pic>
      </p:grpSp>
      <p:sp>
        <p:nvSpPr>
          <p:cNvPr id="16" name="Triangle 15">
            <a:extLst>
              <a:ext uri="{FF2B5EF4-FFF2-40B4-BE49-F238E27FC236}">
                <a16:creationId xmlns:a16="http://schemas.microsoft.com/office/drawing/2014/main" id="{640BBA14-923D-894F-8D1E-02985440CAC2}"/>
              </a:ext>
            </a:extLst>
          </p:cNvPr>
          <p:cNvSpPr/>
          <p:nvPr/>
        </p:nvSpPr>
        <p:spPr>
          <a:xfrm rot="16200000">
            <a:off x="4532168" y="3202024"/>
            <a:ext cx="4236719" cy="1976487"/>
          </a:xfrm>
          <a:prstGeom prst="triangle">
            <a:avLst>
              <a:gd name="adj" fmla="val 57789"/>
            </a:avLst>
          </a:prstGeom>
          <a:solidFill>
            <a:srgbClr val="76A5FF">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graphicFrame>
        <p:nvGraphicFramePr>
          <p:cNvPr id="10" name="Table 5">
            <a:extLst>
              <a:ext uri="{FF2B5EF4-FFF2-40B4-BE49-F238E27FC236}">
                <a16:creationId xmlns:a16="http://schemas.microsoft.com/office/drawing/2014/main" id="{CB71EDCB-1813-330F-A2A2-D9036ADD8E34}"/>
              </a:ext>
            </a:extLst>
          </p:cNvPr>
          <p:cNvGraphicFramePr>
            <a:graphicFrameLocks noGrp="1"/>
          </p:cNvGraphicFramePr>
          <p:nvPr/>
        </p:nvGraphicFramePr>
        <p:xfrm>
          <a:off x="7638771" y="2071908"/>
          <a:ext cx="4553229" cy="4236720"/>
        </p:xfrm>
        <a:graphic>
          <a:graphicData uri="http://schemas.openxmlformats.org/drawingml/2006/table">
            <a:tbl>
              <a:tblPr firstRow="1" bandRow="1">
                <a:tableStyleId>{7DF18680-E054-41AD-8BC1-D1AEF772440D}</a:tableStyleId>
              </a:tblPr>
              <a:tblGrid>
                <a:gridCol w="1369105">
                  <a:extLst>
                    <a:ext uri="{9D8B030D-6E8A-4147-A177-3AD203B41FA5}">
                      <a16:colId xmlns:a16="http://schemas.microsoft.com/office/drawing/2014/main" val="77056318"/>
                    </a:ext>
                  </a:extLst>
                </a:gridCol>
                <a:gridCol w="3184124">
                  <a:extLst>
                    <a:ext uri="{9D8B030D-6E8A-4147-A177-3AD203B41FA5}">
                      <a16:colId xmlns:a16="http://schemas.microsoft.com/office/drawing/2014/main" val="663632106"/>
                    </a:ext>
                  </a:extLst>
                </a:gridCol>
              </a:tblGrid>
              <a:tr h="342417">
                <a:tc>
                  <a:txBody>
                    <a:bodyPr/>
                    <a:lstStyle/>
                    <a:p>
                      <a:r>
                        <a:rPr lang="en-KE" dirty="0"/>
                        <a:t>Roles</a:t>
                      </a:r>
                    </a:p>
                  </a:txBody>
                  <a:tcPr>
                    <a:solidFill>
                      <a:srgbClr val="719DF2"/>
                    </a:solidFill>
                  </a:tcPr>
                </a:tc>
                <a:tc>
                  <a:txBody>
                    <a:bodyPr/>
                    <a:lstStyle/>
                    <a:p>
                      <a:r>
                        <a:rPr lang="en-KE" dirty="0"/>
                        <a:t>Partners</a:t>
                      </a:r>
                    </a:p>
                  </a:txBody>
                  <a:tcPr>
                    <a:solidFill>
                      <a:srgbClr val="719DF2"/>
                    </a:solidFill>
                  </a:tcPr>
                </a:tc>
                <a:extLst>
                  <a:ext uri="{0D108BD9-81ED-4DB2-BD59-A6C34878D82A}">
                    <a16:rowId xmlns:a16="http://schemas.microsoft.com/office/drawing/2014/main" val="2541747983"/>
                  </a:ext>
                </a:extLst>
              </a:tr>
              <a:tr h="542160">
                <a:tc>
                  <a:txBody>
                    <a:bodyPr/>
                    <a:lstStyle/>
                    <a:p>
                      <a:r>
                        <a:rPr lang="en-KE" sz="1600" dirty="0">
                          <a:solidFill>
                            <a:schemeClr val="tx1"/>
                          </a:solidFill>
                        </a:rPr>
                        <a:t>Research &amp; innovation</a:t>
                      </a:r>
                    </a:p>
                  </a:txBody>
                  <a:tcPr>
                    <a:solidFill>
                      <a:srgbClr val="BBD2FF"/>
                    </a:solidFill>
                  </a:tcPr>
                </a:tc>
                <a:tc>
                  <a:txBody>
                    <a:bodyPr/>
                    <a:lstStyle/>
                    <a:p>
                      <a:r>
                        <a:rPr lang="en-KE" sz="1600" dirty="0">
                          <a:solidFill>
                            <a:schemeClr val="tx1"/>
                          </a:solidFill>
                        </a:rPr>
                        <a:t>Dhaka U, icddr,b, Bangladesh Agric U, Institute of Public Health</a:t>
                      </a:r>
                    </a:p>
                  </a:txBody>
                  <a:tcPr>
                    <a:solidFill>
                      <a:srgbClr val="BBD2FF"/>
                    </a:solidFill>
                  </a:tcPr>
                </a:tc>
                <a:extLst>
                  <a:ext uri="{0D108BD9-81ED-4DB2-BD59-A6C34878D82A}">
                    <a16:rowId xmlns:a16="http://schemas.microsoft.com/office/drawing/2014/main" val="4239136830"/>
                  </a:ext>
                </a:extLst>
              </a:tr>
              <a:tr h="998715">
                <a:tc>
                  <a:txBody>
                    <a:bodyPr/>
                    <a:lstStyle/>
                    <a:p>
                      <a:r>
                        <a:rPr lang="en-KE" sz="1600" dirty="0">
                          <a:solidFill>
                            <a:schemeClr val="tx1"/>
                          </a:solidFill>
                        </a:rPr>
                        <a:t>Delivery at scale</a:t>
                      </a:r>
                    </a:p>
                  </a:txBody>
                  <a:tcPr>
                    <a:solidFill>
                      <a:srgbClr val="E5EDFF"/>
                    </a:solidFill>
                  </a:tcPr>
                </a:tc>
                <a:tc>
                  <a:txBody>
                    <a:bodyPr/>
                    <a:lstStyle/>
                    <a:p>
                      <a:r>
                        <a:rPr lang="en-KE" sz="1600" dirty="0">
                          <a:solidFill>
                            <a:schemeClr val="tx1"/>
                          </a:solidFill>
                        </a:rPr>
                        <a:t>Producer organizations, Informal Vendor Associations, City Corporations (Dhaka North, Dhaka South), SUN Business Network </a:t>
                      </a:r>
                    </a:p>
                  </a:txBody>
                  <a:tcPr>
                    <a:solidFill>
                      <a:srgbClr val="E5EDFF"/>
                    </a:solidFill>
                  </a:tcPr>
                </a:tc>
                <a:extLst>
                  <a:ext uri="{0D108BD9-81ED-4DB2-BD59-A6C34878D82A}">
                    <a16:rowId xmlns:a16="http://schemas.microsoft.com/office/drawing/2014/main" val="258188558"/>
                  </a:ext>
                </a:extLst>
              </a:tr>
              <a:tr h="998715">
                <a:tc>
                  <a:txBody>
                    <a:bodyPr/>
                    <a:lstStyle/>
                    <a:p>
                      <a:r>
                        <a:rPr lang="en-KE" sz="1600" dirty="0">
                          <a:solidFill>
                            <a:schemeClr val="tx1"/>
                          </a:solidFill>
                        </a:rPr>
                        <a:t>Policy change</a:t>
                      </a:r>
                    </a:p>
                  </a:txBody>
                  <a:tcPr>
                    <a:solidFill>
                      <a:srgbClr val="BBD2FF"/>
                    </a:solidFill>
                  </a:tcPr>
                </a:tc>
                <a:tc>
                  <a:txBody>
                    <a:bodyPr/>
                    <a:lstStyle/>
                    <a:p>
                      <a:r>
                        <a:rPr lang="en-KE" sz="1600" dirty="0">
                          <a:solidFill>
                            <a:schemeClr val="tx1"/>
                          </a:solidFill>
                        </a:rPr>
                        <a:t>Food Policy Platforms, City Corporations (Dhaka North, Dhaka South), National Ministries (Food, Urban Dev, Agric, Health)</a:t>
                      </a:r>
                    </a:p>
                  </a:txBody>
                  <a:tcPr>
                    <a:solidFill>
                      <a:srgbClr val="BBD2FF"/>
                    </a:solidFill>
                  </a:tcPr>
                </a:tc>
                <a:extLst>
                  <a:ext uri="{0D108BD9-81ED-4DB2-BD59-A6C34878D82A}">
                    <a16:rowId xmlns:a16="http://schemas.microsoft.com/office/drawing/2014/main" val="1700838318"/>
                  </a:ext>
                </a:extLst>
              </a:tr>
              <a:tr h="542160">
                <a:tc>
                  <a:txBody>
                    <a:bodyPr/>
                    <a:lstStyle/>
                    <a:p>
                      <a:r>
                        <a:rPr lang="en-KE" sz="1600" dirty="0">
                          <a:solidFill>
                            <a:schemeClr val="tx1"/>
                          </a:solidFill>
                        </a:rPr>
                        <a:t>Capacity development</a:t>
                      </a:r>
                    </a:p>
                  </a:txBody>
                  <a:tcPr>
                    <a:solidFill>
                      <a:srgbClr val="E5EDFF"/>
                    </a:solidFill>
                  </a:tcPr>
                </a:tc>
                <a:tc>
                  <a:txBody>
                    <a:bodyPr/>
                    <a:lstStyle/>
                    <a:p>
                      <a:r>
                        <a:rPr lang="en-KE" sz="1600" dirty="0">
                          <a:solidFill>
                            <a:schemeClr val="tx1"/>
                          </a:solidFill>
                        </a:rPr>
                        <a:t>FAO Dhaka Food System Project, RUAF, GAIN</a:t>
                      </a:r>
                    </a:p>
                  </a:txBody>
                  <a:tcPr>
                    <a:solidFill>
                      <a:srgbClr val="E5EDFF"/>
                    </a:solidFill>
                  </a:tcPr>
                </a:tc>
                <a:extLst>
                  <a:ext uri="{0D108BD9-81ED-4DB2-BD59-A6C34878D82A}">
                    <a16:rowId xmlns:a16="http://schemas.microsoft.com/office/drawing/2014/main" val="16343176"/>
                  </a:ext>
                </a:extLst>
              </a:tr>
              <a:tr h="542160">
                <a:tc gridSpan="2">
                  <a:txBody>
                    <a:bodyPr/>
                    <a:lstStyle/>
                    <a:p>
                      <a:r>
                        <a:rPr lang="en-KE" sz="1600" dirty="0">
                          <a:solidFill>
                            <a:schemeClr val="tx1"/>
                          </a:solidFill>
                        </a:rPr>
                        <a:t>CGIAR collaboration: TAFSSA, SHiFT, HER+, Aquatic Foods</a:t>
                      </a:r>
                    </a:p>
                  </a:txBody>
                  <a:tcPr>
                    <a:solidFill>
                      <a:srgbClr val="BBD2FF"/>
                    </a:solidFill>
                  </a:tcPr>
                </a:tc>
                <a:tc hMerge="1">
                  <a:txBody>
                    <a:bodyPr/>
                    <a:lstStyle/>
                    <a:p>
                      <a:endParaRPr lang="en-KE" sz="1600" dirty="0">
                        <a:solidFill>
                          <a:schemeClr val="tx1"/>
                        </a:solidFill>
                      </a:endParaRPr>
                    </a:p>
                  </a:txBody>
                  <a:tcPr>
                    <a:solidFill>
                      <a:srgbClr val="BBD2FF"/>
                    </a:solidFill>
                  </a:tcPr>
                </a:tc>
                <a:extLst>
                  <a:ext uri="{0D108BD9-81ED-4DB2-BD59-A6C34878D82A}">
                    <a16:rowId xmlns:a16="http://schemas.microsoft.com/office/drawing/2014/main" val="1480050113"/>
                  </a:ext>
                </a:extLst>
              </a:tr>
            </a:tbl>
          </a:graphicData>
        </a:graphic>
      </p:graphicFrame>
      <p:sp>
        <p:nvSpPr>
          <p:cNvPr id="3" name="Rectangle 2">
            <a:extLst>
              <a:ext uri="{FF2B5EF4-FFF2-40B4-BE49-F238E27FC236}">
                <a16:creationId xmlns:a16="http://schemas.microsoft.com/office/drawing/2014/main" id="{88A73FF9-DB43-5194-BAA7-4DEFD2619091}"/>
              </a:ext>
            </a:extLst>
          </p:cNvPr>
          <p:cNvSpPr/>
          <p:nvPr/>
        </p:nvSpPr>
        <p:spPr>
          <a:xfrm>
            <a:off x="252267" y="5943600"/>
            <a:ext cx="6192778"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KE" b="1" dirty="0">
                <a:solidFill>
                  <a:schemeClr val="tx1"/>
                </a:solidFill>
              </a:rPr>
              <a:t>Focus countries in 2022/23</a:t>
            </a:r>
          </a:p>
          <a:p>
            <a:r>
              <a:rPr lang="en-KE" dirty="0">
                <a:solidFill>
                  <a:schemeClr val="tx1"/>
                </a:solidFill>
              </a:rPr>
              <a:t>Bangladesh, Ethiopia, Ghana, Kenya, Peru, Philippines </a:t>
            </a:r>
          </a:p>
        </p:txBody>
      </p:sp>
    </p:spTree>
    <p:extLst>
      <p:ext uri="{BB962C8B-B14F-4D97-AF65-F5344CB8AC3E}">
        <p14:creationId xmlns:p14="http://schemas.microsoft.com/office/powerpoint/2010/main" val="43831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normAutofit/>
          </a:bodyPr>
          <a:lstStyle/>
          <a:p>
            <a:pPr>
              <a:spcAft>
                <a:spcPts val="1200"/>
              </a:spcAft>
            </a:pPr>
            <a:r>
              <a:rPr lang="en-GB" sz="2400" dirty="0">
                <a:latin typeface="Montserrat" pitchFamily="2" charset="77"/>
              </a:rPr>
              <a:t>Delivering Through Partnerships</a:t>
            </a:r>
          </a:p>
        </p:txBody>
      </p:sp>
      <p:sp>
        <p:nvSpPr>
          <p:cNvPr id="3" name="Marcador de contenido 2">
            <a:extLst>
              <a:ext uri="{FF2B5EF4-FFF2-40B4-BE49-F238E27FC236}">
                <a16:creationId xmlns:a16="http://schemas.microsoft.com/office/drawing/2014/main" id="{AF87CDAE-A111-4352-A541-09AE66E3F02D}"/>
              </a:ext>
            </a:extLst>
          </p:cNvPr>
          <p:cNvSpPr>
            <a:spLocks noGrp="1"/>
          </p:cNvSpPr>
          <p:nvPr>
            <p:ph idx="1"/>
          </p:nvPr>
        </p:nvSpPr>
        <p:spPr>
          <a:xfrm>
            <a:off x="801495" y="1358781"/>
            <a:ext cx="5735492" cy="4818183"/>
          </a:xfrm>
        </p:spPr>
        <p:txBody>
          <a:bodyPr>
            <a:noAutofit/>
          </a:bodyPr>
          <a:lstStyle/>
          <a:p>
            <a:pPr>
              <a:spcAft>
                <a:spcPts val="1200"/>
              </a:spcAft>
            </a:pPr>
            <a:endParaRPr lang="en-US" sz="2000" dirty="0">
              <a:solidFill>
                <a:schemeClr val="tx1"/>
              </a:solidFill>
            </a:endParaRPr>
          </a:p>
          <a:p>
            <a:pPr marL="342900" lvl="0" indent="-342900">
              <a:buFont typeface="Arial" panose="020B0604020202020204" pitchFamily="34" charset="0"/>
              <a:buChar char="•"/>
            </a:pPr>
            <a:r>
              <a:rPr lang="en-US" sz="2000" dirty="0">
                <a:solidFill>
                  <a:schemeClr val="tx1"/>
                </a:solidFill>
              </a:rPr>
              <a:t>Cities and Municipalities</a:t>
            </a:r>
          </a:p>
          <a:p>
            <a:pPr marL="342900" lvl="0" indent="-342900">
              <a:buFont typeface="Arial" panose="020B0604020202020204" pitchFamily="34" charset="0"/>
              <a:buChar char="•"/>
            </a:pPr>
            <a:endParaRPr lang="en-US" sz="2000" dirty="0">
              <a:solidFill>
                <a:schemeClr val="tx1"/>
              </a:solidFill>
            </a:endParaRPr>
          </a:p>
          <a:p>
            <a:pPr marL="342900" lvl="0" indent="-342900">
              <a:buFont typeface="Arial" panose="020B0604020202020204" pitchFamily="34" charset="0"/>
              <a:buChar char="•"/>
            </a:pPr>
            <a:r>
              <a:rPr lang="en-US" sz="2000" dirty="0">
                <a:solidFill>
                  <a:schemeClr val="tx1"/>
                </a:solidFill>
              </a:rPr>
              <a:t>Private sector (formal and informal)</a:t>
            </a:r>
            <a:endParaRPr lang="en-US" sz="2000" i="1" dirty="0">
              <a:solidFill>
                <a:schemeClr val="tx1"/>
              </a:solidFill>
            </a:endParaRPr>
          </a:p>
          <a:p>
            <a:pPr marL="342900" lvl="0" indent="-342900">
              <a:buFont typeface="Arial" panose="020B0604020202020204" pitchFamily="34" charset="0"/>
              <a:buChar char="•"/>
            </a:pPr>
            <a:endParaRPr lang="en-KE" sz="2000" i="1" dirty="0">
              <a:solidFill>
                <a:schemeClr val="tx1"/>
              </a:solidFill>
            </a:endParaRPr>
          </a:p>
          <a:p>
            <a:pPr marL="342900" indent="-342900">
              <a:buFont typeface="Arial" panose="020B0604020202020204" pitchFamily="34" charset="0"/>
              <a:buChar char="•"/>
            </a:pPr>
            <a:r>
              <a:rPr lang="en-US" sz="2000" dirty="0">
                <a:solidFill>
                  <a:schemeClr val="tx1"/>
                </a:solidFill>
              </a:rPr>
              <a:t>Civil society groups</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Research and innovation partners</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Global city networks (&gt; 2,000 cities)</a:t>
            </a:r>
            <a:endParaRPr lang="en-GB" sz="2000" dirty="0">
              <a:solidFill>
                <a:schemeClr val="tx1"/>
              </a:solidFill>
            </a:endParaRPr>
          </a:p>
        </p:txBody>
      </p:sp>
      <p:pic>
        <p:nvPicPr>
          <p:cNvPr id="3076" name="Picture 4" descr="Regional Fora - Milan Urban Food Policy Pact">
            <a:extLst>
              <a:ext uri="{FF2B5EF4-FFF2-40B4-BE49-F238E27FC236}">
                <a16:creationId xmlns:a16="http://schemas.microsoft.com/office/drawing/2014/main" id="{3D54A647-00DA-D44D-BD5D-DA07C8B9F9A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12464" y="2745128"/>
            <a:ext cx="2809746" cy="1886837"/>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The World Bank Summer Internship Program 2021 (Paid) - Info Scholarship">
            <a:extLst>
              <a:ext uri="{FF2B5EF4-FFF2-40B4-BE49-F238E27FC236}">
                <a16:creationId xmlns:a16="http://schemas.microsoft.com/office/drawing/2014/main" id="{1FC8A151-9903-C940-B36E-D9DAF5D6402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697688" y="3767872"/>
            <a:ext cx="1800151" cy="180015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UAF - Home | Facebook">
            <a:extLst>
              <a:ext uri="{FF2B5EF4-FFF2-40B4-BE49-F238E27FC236}">
                <a16:creationId xmlns:a16="http://schemas.microsoft.com/office/drawing/2014/main" id="{08575089-DCDF-6445-8732-266B1CB48A17}"/>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801059" y="1722385"/>
            <a:ext cx="2045487" cy="100811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AO Newsroom on Twitter: &amp;quot;Launched today, the @FAO #GreenCities Regional  Action Programme for Africa aims to turn urbanization into an opportunity  for cities to become more sustainable, more resilient, provide access to">
            <a:extLst>
              <a:ext uri="{FF2B5EF4-FFF2-40B4-BE49-F238E27FC236}">
                <a16:creationId xmlns:a16="http://schemas.microsoft.com/office/drawing/2014/main" id="{F275719D-290E-F34B-B956-5A7D586B6F1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697688" y="1722385"/>
            <a:ext cx="1692817" cy="20454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4D7C232-B828-2244-BA4C-AB62EE1B1984}"/>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7298974" y="4766169"/>
            <a:ext cx="1451326" cy="1704189"/>
          </a:xfrm>
          <a:prstGeom prst="rect">
            <a:avLst/>
          </a:prstGeom>
          <a:noFill/>
        </p:spPr>
      </p:pic>
      <p:sp>
        <p:nvSpPr>
          <p:cNvPr id="9" name="Rectangle 8">
            <a:extLst>
              <a:ext uri="{FF2B5EF4-FFF2-40B4-BE49-F238E27FC236}">
                <a16:creationId xmlns:a16="http://schemas.microsoft.com/office/drawing/2014/main" id="{283A2CE9-23B8-5150-FA10-B3B0BE74E2B5}"/>
              </a:ext>
            </a:extLst>
          </p:cNvPr>
          <p:cNvSpPr/>
          <p:nvPr/>
        </p:nvSpPr>
        <p:spPr>
          <a:xfrm>
            <a:off x="722679" y="6376089"/>
            <a:ext cx="1155810" cy="294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1365570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A6A764-1A56-4B07-9F33-5929BBBF65BD}"/>
              </a:ext>
            </a:extLst>
          </p:cNvPr>
          <p:cNvSpPr>
            <a:spLocks noGrp="1"/>
          </p:cNvSpPr>
          <p:nvPr>
            <p:ph type="title"/>
          </p:nvPr>
        </p:nvSpPr>
        <p:spPr/>
        <p:txBody>
          <a:bodyPr/>
          <a:lstStyle/>
          <a:p>
            <a:r>
              <a:rPr lang="es-MX" dirty="0" err="1">
                <a:latin typeface="Montserrat ExtraBold" panose="00000900000000000000" pitchFamily="2" charset="0"/>
              </a:rPr>
              <a:t>Thank</a:t>
            </a:r>
            <a:r>
              <a:rPr lang="es-MX" dirty="0">
                <a:latin typeface="Montserrat ExtraBold" panose="00000900000000000000" pitchFamily="2" charset="0"/>
              </a:rPr>
              <a:t> </a:t>
            </a:r>
            <a:r>
              <a:rPr lang="es-MX" dirty="0" err="1">
                <a:latin typeface="Montserrat ExtraBold" panose="00000900000000000000" pitchFamily="2" charset="0"/>
              </a:rPr>
              <a:t>You</a:t>
            </a:r>
            <a:r>
              <a:rPr lang="es-MX" dirty="0">
                <a:latin typeface="Montserrat ExtraBold" panose="00000900000000000000" pitchFamily="2" charset="0"/>
              </a:rPr>
              <a:t>!</a:t>
            </a:r>
            <a:endParaRPr lang="es-PE" dirty="0">
              <a:latin typeface="Montserrat ExtraBold" panose="00000900000000000000" pitchFamily="2" charset="0"/>
            </a:endParaRPr>
          </a:p>
        </p:txBody>
      </p:sp>
      <p:grpSp>
        <p:nvGrpSpPr>
          <p:cNvPr id="7" name="Group 6">
            <a:extLst>
              <a:ext uri="{FF2B5EF4-FFF2-40B4-BE49-F238E27FC236}">
                <a16:creationId xmlns:a16="http://schemas.microsoft.com/office/drawing/2014/main" id="{0F858335-E1FD-4099-941F-13BBC461FA3D}"/>
              </a:ext>
            </a:extLst>
          </p:cNvPr>
          <p:cNvGrpSpPr/>
          <p:nvPr/>
        </p:nvGrpSpPr>
        <p:grpSpPr>
          <a:xfrm>
            <a:off x="6180534" y="5839125"/>
            <a:ext cx="5272647" cy="461665"/>
            <a:chOff x="6970813" y="6081703"/>
            <a:chExt cx="4916386" cy="461665"/>
          </a:xfrm>
        </p:grpSpPr>
        <p:sp>
          <p:nvSpPr>
            <p:cNvPr id="8" name="TextBox 7">
              <a:extLst>
                <a:ext uri="{FF2B5EF4-FFF2-40B4-BE49-F238E27FC236}">
                  <a16:creationId xmlns:a16="http://schemas.microsoft.com/office/drawing/2014/main" id="{39CCF944-4DB2-45A6-9096-268ABBD32E21}"/>
                </a:ext>
              </a:extLst>
            </p:cNvPr>
            <p:cNvSpPr txBox="1">
              <a:spLocks noChangeArrowheads="1"/>
            </p:cNvSpPr>
            <p:nvPr userDrawn="1"/>
          </p:nvSpPr>
          <p:spPr bwMode="auto">
            <a:xfrm>
              <a:off x="7926352" y="6081703"/>
              <a:ext cx="3960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2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 May 2022</a:t>
              </a:r>
              <a:endParaRPr lang="en-US" sz="1200" dirty="0">
                <a:solidFill>
                  <a:schemeClr val="tx1">
                    <a:lumMod val="65000"/>
                    <a:lumOff val="35000"/>
                  </a:schemeClr>
                </a:solidFill>
                <a:latin typeface="+mn-lt"/>
              </a:endParaRPr>
            </a:p>
          </p:txBody>
        </p:sp>
        <p:pic>
          <p:nvPicPr>
            <p:cNvPr id="9" name="Picture 8" descr="A picture containing icon&#10;&#10;Description automatically generated">
              <a:extLst>
                <a:ext uri="{FF2B5EF4-FFF2-40B4-BE49-F238E27FC236}">
                  <a16:creationId xmlns:a16="http://schemas.microsoft.com/office/drawing/2014/main" id="{CD75861A-C7CE-44AF-AE40-67A5515378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970813" y="6151668"/>
              <a:ext cx="914401" cy="321734"/>
            </a:xfrm>
            <a:prstGeom prst="rect">
              <a:avLst/>
            </a:prstGeom>
          </p:spPr>
        </p:pic>
      </p:grpSp>
    </p:spTree>
    <p:extLst>
      <p:ext uri="{BB962C8B-B14F-4D97-AF65-F5344CB8AC3E}">
        <p14:creationId xmlns:p14="http://schemas.microsoft.com/office/powerpoint/2010/main" val="3100397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1F850-8EBF-40E5-BB69-E5A9DE280FCD}"/>
              </a:ext>
            </a:extLst>
          </p:cNvPr>
          <p:cNvSpPr>
            <a:spLocks noGrp="1"/>
          </p:cNvSpPr>
          <p:nvPr>
            <p:ph type="title"/>
          </p:nvPr>
        </p:nvSpPr>
        <p:spPr/>
        <p:txBody>
          <a:bodyPr/>
          <a:lstStyle/>
          <a:p>
            <a:r>
              <a:rPr lang="en-US" b="1" dirty="0"/>
              <a:t>Two main initiatives</a:t>
            </a:r>
          </a:p>
        </p:txBody>
      </p:sp>
      <p:sp>
        <p:nvSpPr>
          <p:cNvPr id="3" name="Content Placeholder 2">
            <a:extLst>
              <a:ext uri="{FF2B5EF4-FFF2-40B4-BE49-F238E27FC236}">
                <a16:creationId xmlns:a16="http://schemas.microsoft.com/office/drawing/2014/main" id="{64B04565-A522-458E-AA25-BBD720F37BC1}"/>
              </a:ext>
            </a:extLst>
          </p:cNvPr>
          <p:cNvSpPr>
            <a:spLocks noGrp="1"/>
          </p:cNvSpPr>
          <p:nvPr>
            <p:ph idx="1"/>
          </p:nvPr>
        </p:nvSpPr>
        <p:spPr>
          <a:xfrm>
            <a:off x="838200" y="1825625"/>
            <a:ext cx="4946264" cy="1715781"/>
          </a:xfrm>
        </p:spPr>
        <p:txBody>
          <a:bodyPr/>
          <a:lstStyle/>
          <a:p>
            <a:pPr marL="0" indent="0">
              <a:buNone/>
            </a:pPr>
            <a:r>
              <a:rPr lang="en-US" i="1" dirty="0">
                <a:latin typeface="Avenir Black" panose="02000503020000020003"/>
              </a:rPr>
              <a:t>Protecting human health through a </a:t>
            </a:r>
            <a:r>
              <a:rPr lang="en-US" b="1" i="1" dirty="0">
                <a:latin typeface="Avenir Black" panose="02000503020000020003"/>
              </a:rPr>
              <a:t>One Health </a:t>
            </a:r>
            <a:r>
              <a:rPr lang="en-US" i="1" dirty="0">
                <a:latin typeface="Avenir Black" panose="02000503020000020003"/>
              </a:rPr>
              <a:t>approach</a:t>
            </a:r>
          </a:p>
          <a:p>
            <a:endParaRPr lang="en-US" i="1" dirty="0">
              <a:latin typeface="Avenir Black" panose="02000503020000020003"/>
            </a:endParaRPr>
          </a:p>
          <a:p>
            <a:endParaRPr lang="en-US" i="1" dirty="0">
              <a:latin typeface="Avenir Black" panose="02000503020000020003"/>
            </a:endParaRPr>
          </a:p>
        </p:txBody>
      </p:sp>
      <p:pic>
        <p:nvPicPr>
          <p:cNvPr id="4" name="Picture 3" descr="Diagram, venn diagram&#10;&#10;Description automatically generated">
            <a:extLst>
              <a:ext uri="{FF2B5EF4-FFF2-40B4-BE49-F238E27FC236}">
                <a16:creationId xmlns:a16="http://schemas.microsoft.com/office/drawing/2014/main" id="{55B78EE1-EC24-4CA5-A8B3-BD438268C2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5837" y="2641535"/>
            <a:ext cx="4243729" cy="4131207"/>
          </a:xfrm>
          <a:prstGeom prst="rect">
            <a:avLst/>
          </a:prstGeom>
        </p:spPr>
      </p:pic>
      <p:sp>
        <p:nvSpPr>
          <p:cNvPr id="6" name="TextBox 5">
            <a:extLst>
              <a:ext uri="{FF2B5EF4-FFF2-40B4-BE49-F238E27FC236}">
                <a16:creationId xmlns:a16="http://schemas.microsoft.com/office/drawing/2014/main" id="{613A1257-FDF6-4BDB-A884-B6E68B80CB30}"/>
              </a:ext>
            </a:extLst>
          </p:cNvPr>
          <p:cNvSpPr txBox="1"/>
          <p:nvPr/>
        </p:nvSpPr>
        <p:spPr>
          <a:xfrm>
            <a:off x="5881714" y="5642786"/>
            <a:ext cx="6095158" cy="954107"/>
          </a:xfrm>
          <a:prstGeom prst="rect">
            <a:avLst/>
          </a:prstGeom>
          <a:noFill/>
        </p:spPr>
        <p:txBody>
          <a:bodyPr wrap="square">
            <a:spAutoFit/>
          </a:bodyPr>
          <a:lstStyle/>
          <a:p>
            <a:r>
              <a:rPr lang="en-US" sz="2800" b="1" i="1" dirty="0">
                <a:latin typeface="Avenir Black" panose="02000503020000020003"/>
              </a:rPr>
              <a:t>Resilient Cities </a:t>
            </a:r>
            <a:r>
              <a:rPr lang="en-US" sz="2800" i="1" dirty="0">
                <a:latin typeface="Avenir Black" panose="02000503020000020003"/>
              </a:rPr>
              <a:t>Through Sustainable Urban and Peri-urban </a:t>
            </a:r>
            <a:r>
              <a:rPr lang="en-US" sz="2800" i="1" dirty="0" err="1">
                <a:latin typeface="Avenir Black" panose="02000503020000020003"/>
              </a:rPr>
              <a:t>Agrifood</a:t>
            </a:r>
            <a:r>
              <a:rPr lang="en-US" sz="2800" i="1" dirty="0">
                <a:latin typeface="Avenir Black" panose="02000503020000020003"/>
              </a:rPr>
              <a:t> Systems </a:t>
            </a:r>
          </a:p>
        </p:txBody>
      </p:sp>
      <p:grpSp>
        <p:nvGrpSpPr>
          <p:cNvPr id="7" name="Group 6">
            <a:extLst>
              <a:ext uri="{FF2B5EF4-FFF2-40B4-BE49-F238E27FC236}">
                <a16:creationId xmlns:a16="http://schemas.microsoft.com/office/drawing/2014/main" id="{E02FBCDB-A72E-4CCF-AA57-7D292E9E8B53}"/>
              </a:ext>
            </a:extLst>
          </p:cNvPr>
          <p:cNvGrpSpPr/>
          <p:nvPr/>
        </p:nvGrpSpPr>
        <p:grpSpPr>
          <a:xfrm>
            <a:off x="6643289" y="738160"/>
            <a:ext cx="4462963" cy="4904626"/>
            <a:chOff x="7641772" y="1485900"/>
            <a:chExt cx="4550228" cy="5037603"/>
          </a:xfrm>
        </p:grpSpPr>
        <p:pic>
          <p:nvPicPr>
            <p:cNvPr id="8" name="Picture 3" descr="How the Pandemic is affecting the informal sector in Kenya">
              <a:extLst>
                <a:ext uri="{FF2B5EF4-FFF2-40B4-BE49-F238E27FC236}">
                  <a16:creationId xmlns:a16="http://schemas.microsoft.com/office/drawing/2014/main" id="{635ADCCB-9774-47C1-9DC7-D0257694C5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641772" y="1485900"/>
              <a:ext cx="4550228" cy="494581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1C80C9F-62B5-40C9-927A-07EB304A2DA2}"/>
                </a:ext>
              </a:extLst>
            </p:cNvPr>
            <p:cNvSpPr/>
            <p:nvPr/>
          </p:nvSpPr>
          <p:spPr>
            <a:xfrm>
              <a:off x="7641772" y="6089346"/>
              <a:ext cx="1772535" cy="4341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KE" sz="900" dirty="0"/>
                <a:t>Credit: Brian Otieno, FES</a:t>
              </a:r>
            </a:p>
          </p:txBody>
        </p:sp>
      </p:grpSp>
    </p:spTree>
    <p:extLst>
      <p:ext uri="{BB962C8B-B14F-4D97-AF65-F5344CB8AC3E}">
        <p14:creationId xmlns:p14="http://schemas.microsoft.com/office/powerpoint/2010/main" val="149528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95E9F-E242-0144-AD6A-574E32582C64}"/>
              </a:ext>
            </a:extLst>
          </p:cNvPr>
          <p:cNvSpPr>
            <a:spLocks noGrp="1"/>
          </p:cNvSpPr>
          <p:nvPr>
            <p:ph type="ctrTitle"/>
          </p:nvPr>
        </p:nvSpPr>
        <p:spPr>
          <a:xfrm>
            <a:off x="390224" y="2462615"/>
            <a:ext cx="6279998" cy="1711841"/>
          </a:xfrm>
        </p:spPr>
        <p:txBody>
          <a:bodyPr>
            <a:normAutofit/>
          </a:bodyPr>
          <a:lstStyle/>
          <a:p>
            <a:r>
              <a:rPr lang="en-US" i="1" dirty="0">
                <a:latin typeface="Avenir Black" panose="02000503020000020003"/>
              </a:rPr>
              <a:t>Protecting human health through a One Health approach</a:t>
            </a:r>
            <a:endParaRPr lang="en-KE" dirty="0">
              <a:latin typeface="Avenir Black" panose="02000503020000020003"/>
            </a:endParaRPr>
          </a:p>
        </p:txBody>
      </p:sp>
      <p:sp>
        <p:nvSpPr>
          <p:cNvPr id="52" name="Content Placeholder 51">
            <a:extLst>
              <a:ext uri="{FF2B5EF4-FFF2-40B4-BE49-F238E27FC236}">
                <a16:creationId xmlns:a16="http://schemas.microsoft.com/office/drawing/2014/main" id="{82791E22-7943-45B7-A12B-D15C1BFFBD29}"/>
              </a:ext>
            </a:extLst>
          </p:cNvPr>
          <p:cNvSpPr>
            <a:spLocks noGrp="1"/>
          </p:cNvSpPr>
          <p:nvPr>
            <p:ph type="subTitle" idx="1"/>
          </p:nvPr>
        </p:nvSpPr>
        <p:spPr>
          <a:xfrm>
            <a:off x="651479" y="4457178"/>
            <a:ext cx="5506799" cy="1747063"/>
          </a:xfrm>
        </p:spPr>
        <p:txBody>
          <a:bodyPr>
            <a:normAutofit/>
          </a:bodyPr>
          <a:lstStyle/>
          <a:p>
            <a:r>
              <a:rPr lang="en-US" altLang="en-US" sz="2000" dirty="0" bmk="PCF001_InitName">
                <a:solidFill>
                  <a:schemeClr val="tx1"/>
                </a:solidFill>
                <a:latin typeface="Avenir Black" panose="02000503020000020003"/>
                <a:ea typeface="Times New Roman" panose="02020603050405020304" pitchFamily="18" charset="0"/>
                <a:cs typeface="Calibri" panose="020F0502020204030204" pitchFamily="34" charset="0"/>
              </a:rPr>
              <a:t>Hung Nguyen</a:t>
            </a:r>
          </a:p>
          <a:p>
            <a:r>
              <a:rPr lang="en-US" altLang="en-US" sz="2000" dirty="0" bmk="PCF001_InitName">
                <a:solidFill>
                  <a:schemeClr val="tx1"/>
                </a:solidFill>
                <a:latin typeface="Avenir Black" panose="02000503020000020003"/>
                <a:ea typeface="Times New Roman" panose="02020603050405020304" pitchFamily="18" charset="0"/>
                <a:cs typeface="Calibri" panose="020F0502020204030204" pitchFamily="34" charset="0"/>
              </a:rPr>
              <a:t>ILRI Animal and Human Health program co-lead and One Health Initiative lead</a:t>
            </a:r>
          </a:p>
        </p:txBody>
      </p:sp>
      <p:pic>
        <p:nvPicPr>
          <p:cNvPr id="4" name="Picture 3">
            <a:extLst>
              <a:ext uri="{FF2B5EF4-FFF2-40B4-BE49-F238E27FC236}">
                <a16:creationId xmlns:a16="http://schemas.microsoft.com/office/drawing/2014/main" id="{981598EC-05C4-44D3-BA1E-8BFAADE90AF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26038" y="3229621"/>
            <a:ext cx="3044674" cy="3020509"/>
          </a:xfrm>
          <a:prstGeom prst="rect">
            <a:avLst/>
          </a:prstGeom>
        </p:spPr>
      </p:pic>
      <p:sp>
        <p:nvSpPr>
          <p:cNvPr id="3" name="TextBox 2">
            <a:extLst>
              <a:ext uri="{FF2B5EF4-FFF2-40B4-BE49-F238E27FC236}">
                <a16:creationId xmlns:a16="http://schemas.microsoft.com/office/drawing/2014/main" id="{EDA15212-5C6B-44EE-B4B6-0E34F37A7161}"/>
              </a:ext>
            </a:extLst>
          </p:cNvPr>
          <p:cNvSpPr txBox="1"/>
          <p:nvPr/>
        </p:nvSpPr>
        <p:spPr>
          <a:xfrm>
            <a:off x="150400" y="5746915"/>
            <a:ext cx="6508955" cy="846386"/>
          </a:xfrm>
          <a:prstGeom prst="rect">
            <a:avLst/>
          </a:prstGeom>
          <a:noFill/>
        </p:spPr>
        <p:txBody>
          <a:bodyPr wrap="square" rtlCol="0">
            <a:spAutoFit/>
          </a:bodyPr>
          <a:lstStyle/>
          <a:p>
            <a:pPr marL="0" marR="0" algn="ctr">
              <a:lnSpc>
                <a:spcPct val="115000"/>
              </a:lnSpc>
              <a:spcBef>
                <a:spcPts val="0"/>
              </a:spcBef>
              <a:spcAft>
                <a:spcPts val="0"/>
              </a:spcAft>
            </a:pPr>
            <a:r>
              <a:rPr lang="en-US" sz="2200" b="1" dirty="0">
                <a:effectLst/>
                <a:latin typeface="Avenir Black" panose="02000503020000020003"/>
                <a:ea typeface="Calibri" panose="020F0502020204030204" pitchFamily="34" charset="0"/>
                <a:cs typeface="DokChampa" panose="020B0604020202020204" pitchFamily="34" charset="-34"/>
              </a:rPr>
              <a:t>Food safety intervention consultation meeting       </a:t>
            </a:r>
            <a:endParaRPr lang="en-US" sz="2200" dirty="0">
              <a:effectLst/>
              <a:latin typeface="Avenir Black" panose="02000503020000020003"/>
              <a:ea typeface="Calibri" panose="020F0502020204030204" pitchFamily="34" charset="0"/>
              <a:cs typeface="DokChampa" panose="020B0604020202020204" pitchFamily="34" charset="-34"/>
            </a:endParaRPr>
          </a:p>
          <a:p>
            <a:pPr marL="0" marR="0" algn="ctr">
              <a:lnSpc>
                <a:spcPct val="115000"/>
              </a:lnSpc>
              <a:spcBef>
                <a:spcPts val="0"/>
              </a:spcBef>
              <a:spcAft>
                <a:spcPts val="0"/>
              </a:spcAft>
            </a:pPr>
            <a:r>
              <a:rPr lang="en-US" sz="2200" b="1" dirty="0">
                <a:effectLst/>
                <a:latin typeface="Avenir Black" panose="02000503020000020003"/>
                <a:ea typeface="Calibri" panose="020F0502020204030204" pitchFamily="34" charset="0"/>
                <a:cs typeface="DokChampa" panose="020B0604020202020204" pitchFamily="34" charset="-34"/>
              </a:rPr>
              <a:t>19 May 2022, ILRI Campus, Addis Ababa</a:t>
            </a:r>
            <a:endParaRPr lang="en-US" sz="2200" dirty="0">
              <a:latin typeface="Avenir Black" panose="02000503020000020003"/>
            </a:endParaRPr>
          </a:p>
        </p:txBody>
      </p:sp>
    </p:spTree>
    <p:extLst>
      <p:ext uri="{BB962C8B-B14F-4D97-AF65-F5344CB8AC3E}">
        <p14:creationId xmlns:p14="http://schemas.microsoft.com/office/powerpoint/2010/main" val="1581001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DE0EBA3-2E6B-4DB4-BAB7-3C7638A787D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CDE0EBA3-2E6B-4DB4-BAB7-3C7638A787D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CC48B264-717F-45AA-B51C-CE13F615D60E}"/>
              </a:ext>
            </a:extLst>
          </p:cNvPr>
          <p:cNvSpPr>
            <a:spLocks noGrp="1"/>
          </p:cNvSpPr>
          <p:nvPr>
            <p:ph type="title"/>
          </p:nvPr>
        </p:nvSpPr>
        <p:spPr/>
        <p:txBody>
          <a:bodyPr/>
          <a:lstStyle/>
          <a:p>
            <a:endParaRPr lang="en-US"/>
          </a:p>
        </p:txBody>
      </p:sp>
      <p:sp>
        <p:nvSpPr>
          <p:cNvPr id="7" name="Title 1">
            <a:extLst>
              <a:ext uri="{FF2B5EF4-FFF2-40B4-BE49-F238E27FC236}">
                <a16:creationId xmlns:a16="http://schemas.microsoft.com/office/drawing/2014/main" id="{D1D3B2EF-76CF-4003-B6FD-E678ABCCD465}"/>
              </a:ext>
            </a:extLst>
          </p:cNvPr>
          <p:cNvSpPr txBox="1">
            <a:spLocks/>
          </p:cNvSpPr>
          <p:nvPr/>
        </p:nvSpPr>
        <p:spPr>
          <a:xfrm>
            <a:off x="350004" y="-33146"/>
            <a:ext cx="10515600" cy="539941"/>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pPr fontAlgn="auto">
              <a:spcAft>
                <a:spcPts val="0"/>
              </a:spcAft>
            </a:pPr>
            <a:r>
              <a:rPr lang="en-US"/>
              <a:t>The challenges </a:t>
            </a:r>
            <a:endParaRPr lang="en-KE" dirty="0"/>
          </a:p>
        </p:txBody>
      </p:sp>
      <p:sp>
        <p:nvSpPr>
          <p:cNvPr id="9" name="Content Placeholder 51">
            <a:extLst>
              <a:ext uri="{FF2B5EF4-FFF2-40B4-BE49-F238E27FC236}">
                <a16:creationId xmlns:a16="http://schemas.microsoft.com/office/drawing/2014/main" id="{357F9C68-CA9A-457D-A59C-7A7078E69057}"/>
              </a:ext>
            </a:extLst>
          </p:cNvPr>
          <p:cNvSpPr txBox="1">
            <a:spLocks/>
          </p:cNvSpPr>
          <p:nvPr/>
        </p:nvSpPr>
        <p:spPr>
          <a:xfrm>
            <a:off x="8241030" y="5301593"/>
            <a:ext cx="3950970" cy="105929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en-US" sz="2000" dirty="0">
                <a:latin typeface="+mn-lt"/>
              </a:rPr>
              <a:t>Antimicrobial Resistance (AMR) is a growing problem</a:t>
            </a:r>
          </a:p>
        </p:txBody>
      </p:sp>
      <p:pic>
        <p:nvPicPr>
          <p:cNvPr id="10" name="Picture 9" descr="Diagram&#10;&#10;Description automatically generated">
            <a:extLst>
              <a:ext uri="{FF2B5EF4-FFF2-40B4-BE49-F238E27FC236}">
                <a16:creationId xmlns:a16="http://schemas.microsoft.com/office/drawing/2014/main" id="{3B1F1FEB-AEFE-4775-B206-9559AA7299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93810" y="4510222"/>
            <a:ext cx="4148251" cy="2314664"/>
          </a:xfrm>
          <a:prstGeom prst="rect">
            <a:avLst/>
          </a:prstGeom>
        </p:spPr>
      </p:pic>
      <p:sp>
        <p:nvSpPr>
          <p:cNvPr id="11" name="Content Placeholder 51">
            <a:extLst>
              <a:ext uri="{FF2B5EF4-FFF2-40B4-BE49-F238E27FC236}">
                <a16:creationId xmlns:a16="http://schemas.microsoft.com/office/drawing/2014/main" id="{7A82CA21-25B3-4106-A041-E1FADE36D97D}"/>
              </a:ext>
            </a:extLst>
          </p:cNvPr>
          <p:cNvSpPr txBox="1">
            <a:spLocks/>
          </p:cNvSpPr>
          <p:nvPr/>
        </p:nvSpPr>
        <p:spPr>
          <a:xfrm>
            <a:off x="4429286" y="5301593"/>
            <a:ext cx="3220894" cy="129652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en-US" sz="2000" b="1" dirty="0">
                <a:latin typeface="+mn-lt"/>
              </a:rPr>
              <a:t>Food safety: </a:t>
            </a:r>
            <a:r>
              <a:rPr lang="en-US" sz="2000" dirty="0">
                <a:latin typeface="+mn-lt"/>
              </a:rPr>
              <a:t>large burden comparable to tuberculosis, malaria, and HIV/AIDS, but small investment</a:t>
            </a:r>
          </a:p>
        </p:txBody>
      </p:sp>
      <p:pic>
        <p:nvPicPr>
          <p:cNvPr id="12" name="Picture 11">
            <a:extLst>
              <a:ext uri="{FF2B5EF4-FFF2-40B4-BE49-F238E27FC236}">
                <a16:creationId xmlns:a16="http://schemas.microsoft.com/office/drawing/2014/main" id="{30028897-FBE0-49DE-AECD-3C50CA77E7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3810" y="446513"/>
            <a:ext cx="7856123" cy="3928062"/>
          </a:xfrm>
          <a:prstGeom prst="rect">
            <a:avLst/>
          </a:prstGeom>
        </p:spPr>
      </p:pic>
      <p:sp>
        <p:nvSpPr>
          <p:cNvPr id="13" name="Rectangle 12">
            <a:extLst>
              <a:ext uri="{FF2B5EF4-FFF2-40B4-BE49-F238E27FC236}">
                <a16:creationId xmlns:a16="http://schemas.microsoft.com/office/drawing/2014/main" id="{49A4F55F-4728-427D-9A8B-6130A9410A03}"/>
              </a:ext>
            </a:extLst>
          </p:cNvPr>
          <p:cNvSpPr/>
          <p:nvPr/>
        </p:nvSpPr>
        <p:spPr>
          <a:xfrm>
            <a:off x="193810" y="546551"/>
            <a:ext cx="7856123" cy="3828024"/>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E3B89C58-4E2E-4937-BDCA-60DDABA14F8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424858" y="1016784"/>
            <a:ext cx="3586209" cy="4092724"/>
          </a:xfrm>
          <a:prstGeom prst="rect">
            <a:avLst/>
          </a:prstGeom>
        </p:spPr>
      </p:pic>
    </p:spTree>
    <p:extLst>
      <p:ext uri="{BB962C8B-B14F-4D97-AF65-F5344CB8AC3E}">
        <p14:creationId xmlns:p14="http://schemas.microsoft.com/office/powerpoint/2010/main" val="57168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DE0EBA3-2E6B-4DB4-BAB7-3C7638A787D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CDE0EBA3-2E6B-4DB4-BAB7-3C7638A787D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FA59DF93-EE6D-472C-99E1-7DE56102231B}"/>
              </a:ext>
            </a:extLst>
          </p:cNvPr>
          <p:cNvSpPr>
            <a:spLocks noGrp="1"/>
          </p:cNvSpPr>
          <p:nvPr>
            <p:ph type="title"/>
          </p:nvPr>
        </p:nvSpPr>
        <p:spPr/>
        <p:txBody>
          <a:bodyPr/>
          <a:lstStyle/>
          <a:p>
            <a:r>
              <a:rPr lang="en-US" dirty="0"/>
              <a:t>A One Health Approach</a:t>
            </a:r>
          </a:p>
        </p:txBody>
      </p:sp>
      <p:pic>
        <p:nvPicPr>
          <p:cNvPr id="4" name="Picture 3" descr="Diagram, venn diagram&#10;&#10;Description automatically generated">
            <a:extLst>
              <a:ext uri="{FF2B5EF4-FFF2-40B4-BE49-F238E27FC236}">
                <a16:creationId xmlns:a16="http://schemas.microsoft.com/office/drawing/2014/main" id="{CD5B84F5-BEF9-428E-9C79-81CBCBD47EA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598268" y="1363396"/>
            <a:ext cx="4243729" cy="4131207"/>
          </a:xfrm>
          <a:prstGeom prst="rect">
            <a:avLst/>
          </a:prstGeom>
        </p:spPr>
      </p:pic>
      <p:sp>
        <p:nvSpPr>
          <p:cNvPr id="6" name="Content Placeholder 5">
            <a:extLst>
              <a:ext uri="{FF2B5EF4-FFF2-40B4-BE49-F238E27FC236}">
                <a16:creationId xmlns:a16="http://schemas.microsoft.com/office/drawing/2014/main" id="{F76CD009-62BE-411E-860B-F6AFC644D909}"/>
              </a:ext>
            </a:extLst>
          </p:cNvPr>
          <p:cNvSpPr>
            <a:spLocks noGrp="1"/>
          </p:cNvSpPr>
          <p:nvPr>
            <p:ph idx="1"/>
          </p:nvPr>
        </p:nvSpPr>
        <p:spPr>
          <a:xfrm>
            <a:off x="350004" y="1213022"/>
            <a:ext cx="7107240" cy="4699506"/>
          </a:xfrm>
        </p:spPr>
        <p:txBody>
          <a:bodyPr>
            <a:noAutofit/>
          </a:bodyPr>
          <a:lstStyle/>
          <a:p>
            <a:pPr marL="342900" indent="-342900">
              <a:buFont typeface="Arial" panose="020B0604020202020204" pitchFamily="34" charset="0"/>
              <a:buChar char="•"/>
            </a:pPr>
            <a:r>
              <a:rPr lang="en-US" sz="3000" dirty="0">
                <a:solidFill>
                  <a:schemeClr val="tx1"/>
                </a:solidFill>
                <a:latin typeface="+mn-lt"/>
              </a:rPr>
              <a:t>Solving these challenges requires a </a:t>
            </a:r>
            <a:r>
              <a:rPr lang="en-US" sz="3000" b="1" dirty="0">
                <a:solidFill>
                  <a:schemeClr val="tx1"/>
                </a:solidFill>
                <a:latin typeface="+mn-lt"/>
              </a:rPr>
              <a:t>One Health </a:t>
            </a:r>
            <a:r>
              <a:rPr lang="en-US" sz="3000" dirty="0">
                <a:solidFill>
                  <a:schemeClr val="tx1"/>
                </a:solidFill>
                <a:latin typeface="+mn-lt"/>
              </a:rPr>
              <a:t>approach – the takes a systems approach to looking at intersections between animal, human and environmental health </a:t>
            </a:r>
          </a:p>
          <a:p>
            <a:pPr marL="342900" indent="-342900">
              <a:buFont typeface="Arial" panose="020B0604020202020204" pitchFamily="34" charset="0"/>
              <a:buChar char="•"/>
            </a:pPr>
            <a:r>
              <a:rPr lang="en-US" sz="3000" dirty="0">
                <a:solidFill>
                  <a:schemeClr val="tx1"/>
                </a:solidFill>
                <a:latin typeface="+mn-lt"/>
              </a:rPr>
              <a:t>Leverages unique </a:t>
            </a:r>
            <a:r>
              <a:rPr lang="en-US" sz="3000" b="1" dirty="0">
                <a:solidFill>
                  <a:schemeClr val="tx1"/>
                </a:solidFill>
                <a:latin typeface="+mn-lt"/>
              </a:rPr>
              <a:t>CGIAR capacity on One Health</a:t>
            </a:r>
            <a:r>
              <a:rPr lang="en-US" sz="3000" dirty="0">
                <a:solidFill>
                  <a:schemeClr val="tx1"/>
                </a:solidFill>
                <a:latin typeface="+mn-lt"/>
              </a:rPr>
              <a:t> in food systems</a:t>
            </a:r>
          </a:p>
          <a:p>
            <a:pPr marL="342900" indent="-342900">
              <a:buFont typeface="Arial" panose="020B0604020202020204" pitchFamily="34" charset="0"/>
              <a:buChar char="•"/>
            </a:pPr>
            <a:r>
              <a:rPr lang="en-US" sz="3000" dirty="0">
                <a:solidFill>
                  <a:schemeClr val="tx1"/>
                </a:solidFill>
                <a:latin typeface="+mn-lt"/>
              </a:rPr>
              <a:t>Objective is to </a:t>
            </a:r>
            <a:r>
              <a:rPr lang="en-US" sz="3000" b="1" dirty="0">
                <a:solidFill>
                  <a:schemeClr val="tx1"/>
                </a:solidFill>
                <a:latin typeface="+mn-lt"/>
              </a:rPr>
              <a:t>protect human health</a:t>
            </a:r>
            <a:r>
              <a:rPr lang="en-US" sz="3000" dirty="0">
                <a:solidFill>
                  <a:schemeClr val="tx1"/>
                </a:solidFill>
                <a:latin typeface="+mn-lt"/>
              </a:rPr>
              <a:t> by improving </a:t>
            </a:r>
            <a:r>
              <a:rPr lang="en-US" sz="3000" b="1" dirty="0">
                <a:solidFill>
                  <a:schemeClr val="tx1"/>
                </a:solidFill>
                <a:latin typeface="+mn-lt"/>
              </a:rPr>
              <a:t>detection, prevention, and control</a:t>
            </a:r>
            <a:r>
              <a:rPr lang="en-US" sz="3000" dirty="0">
                <a:solidFill>
                  <a:schemeClr val="tx1"/>
                </a:solidFill>
                <a:latin typeface="+mn-lt"/>
              </a:rPr>
              <a:t> of zoonoses, foodborne diseases and AMR in LMICs</a:t>
            </a:r>
            <a:endParaRPr lang="en-ET" sz="3000" dirty="0">
              <a:solidFill>
                <a:schemeClr val="tx1"/>
              </a:solidFill>
              <a:latin typeface="+mn-lt"/>
            </a:endParaRPr>
          </a:p>
        </p:txBody>
      </p:sp>
    </p:spTree>
    <p:extLst>
      <p:ext uri="{BB962C8B-B14F-4D97-AF65-F5344CB8AC3E}">
        <p14:creationId xmlns:p14="http://schemas.microsoft.com/office/powerpoint/2010/main" val="571001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DE0EBA3-2E6B-4DB4-BAB7-3C7638A787D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CDE0EBA3-2E6B-4DB4-BAB7-3C7638A787D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743A4C1E-5585-45B7-9717-A447BE711F0C}"/>
              </a:ext>
            </a:extLst>
          </p:cNvPr>
          <p:cNvSpPr>
            <a:spLocks noGrp="1"/>
          </p:cNvSpPr>
          <p:nvPr>
            <p:ph type="title"/>
          </p:nvPr>
        </p:nvSpPr>
        <p:spPr>
          <a:xfrm>
            <a:off x="498787" y="0"/>
            <a:ext cx="9039655" cy="776459"/>
          </a:xfrm>
        </p:spPr>
        <p:txBody>
          <a:bodyPr/>
          <a:lstStyle/>
          <a:p>
            <a:r>
              <a:rPr lang="en-US" dirty="0"/>
              <a:t>Structure of the initiative (2022-2024)</a:t>
            </a:r>
          </a:p>
        </p:txBody>
      </p:sp>
      <p:sp>
        <p:nvSpPr>
          <p:cNvPr id="10" name="Rectangle 9">
            <a:extLst>
              <a:ext uri="{FF2B5EF4-FFF2-40B4-BE49-F238E27FC236}">
                <a16:creationId xmlns:a16="http://schemas.microsoft.com/office/drawing/2014/main" id="{9BA38333-C3E0-4DBC-AF55-91070822E961}"/>
              </a:ext>
            </a:extLst>
          </p:cNvPr>
          <p:cNvSpPr/>
          <p:nvPr/>
        </p:nvSpPr>
        <p:spPr>
          <a:xfrm>
            <a:off x="8280252" y="1397565"/>
            <a:ext cx="2634314" cy="49256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solidFill>
                <a:srgbClr val="FFFFFF"/>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solidFill>
                <a:srgbClr val="FFFFFF"/>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solidFill>
                <a:srgbClr val="FFFFFF"/>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ADD7257-728C-46C6-92DB-46E933AAD2E7}"/>
              </a:ext>
            </a:extLst>
          </p:cNvPr>
          <p:cNvSpPr/>
          <p:nvPr/>
        </p:nvSpPr>
        <p:spPr>
          <a:xfrm>
            <a:off x="4875525" y="1430339"/>
            <a:ext cx="2747464" cy="48929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b="1" dirty="0">
              <a:solidFill>
                <a:srgbClr val="FFFFFF"/>
              </a:solidFill>
              <a:latin typeface="Calibri" panose="020F0502020204030204"/>
            </a:endParaRPr>
          </a:p>
        </p:txBody>
      </p:sp>
      <p:sp>
        <p:nvSpPr>
          <p:cNvPr id="12" name="Rectangle 11">
            <a:extLst>
              <a:ext uri="{FF2B5EF4-FFF2-40B4-BE49-F238E27FC236}">
                <a16:creationId xmlns:a16="http://schemas.microsoft.com/office/drawing/2014/main" id="{8556E426-E1DF-4F44-AAA6-86F3FF944D5F}"/>
              </a:ext>
            </a:extLst>
          </p:cNvPr>
          <p:cNvSpPr/>
          <p:nvPr/>
        </p:nvSpPr>
        <p:spPr>
          <a:xfrm>
            <a:off x="1411910" y="1296967"/>
            <a:ext cx="2634314" cy="48929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129BDEF5-B699-4150-AA6C-CD41B896C1CB}"/>
              </a:ext>
            </a:extLst>
          </p:cNvPr>
          <p:cNvSpPr/>
          <p:nvPr/>
        </p:nvSpPr>
        <p:spPr>
          <a:xfrm>
            <a:off x="1411909" y="772868"/>
            <a:ext cx="9497925" cy="1685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BA889FE1-36AC-4117-B951-6EBB03ACFC66}"/>
              </a:ext>
            </a:extLst>
          </p:cNvPr>
          <p:cNvSpPr/>
          <p:nvPr/>
        </p:nvSpPr>
        <p:spPr>
          <a:xfrm>
            <a:off x="1413622" y="5005654"/>
            <a:ext cx="9496052" cy="1685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183D1E56-D22D-4F78-9CE8-6649750F8550}"/>
              </a:ext>
            </a:extLst>
          </p:cNvPr>
          <p:cNvSpPr txBox="1"/>
          <p:nvPr/>
        </p:nvSpPr>
        <p:spPr>
          <a:xfrm>
            <a:off x="2694038" y="1040836"/>
            <a:ext cx="8086051"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rPr>
              <a:t>WP4: Environment (Water)</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rPr>
              <a:t>improve water management to reduce infectious disease risks</a:t>
            </a:r>
            <a:endParaRPr kumimoji="0" lang="en-US" sz="2000" b="0"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4A4653EA-7015-4BB0-958A-F299557137FB}"/>
              </a:ext>
            </a:extLst>
          </p:cNvPr>
          <p:cNvSpPr txBox="1"/>
          <p:nvPr/>
        </p:nvSpPr>
        <p:spPr>
          <a:xfrm>
            <a:off x="1671484" y="5405044"/>
            <a:ext cx="9238190" cy="1138773"/>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rPr>
              <a:t>WP5: Economics, governance, and behavior</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rPr>
              <a:t>understand incentives for &amp; constraints to behaviors affecting One Health</a:t>
            </a:r>
            <a:endParaRPr kumimoji="0" lang="en-US" sz="2000" b="0" i="0" u="none" strike="noStrike" kern="1200" cap="none" spc="0" normalizeH="0" baseline="0" noProof="0" dirty="0">
              <a:ln>
                <a:noFill/>
              </a:ln>
              <a:solidFill>
                <a:srgbClr val="FFFF00"/>
              </a:solidFill>
              <a:effectLst/>
              <a:uLnTx/>
              <a:uFillTx/>
              <a:latin typeface="Calibri" panose="020F0502020204030204"/>
              <a:ea typeface="+mn-ea"/>
              <a:cs typeface="+mn-cs"/>
            </a:endParaRPr>
          </a:p>
          <a:p>
            <a:endParaRPr lang="en-US" sz="2400" dirty="0"/>
          </a:p>
        </p:txBody>
      </p:sp>
      <p:sp>
        <p:nvSpPr>
          <p:cNvPr id="22" name="TextBox 21">
            <a:extLst>
              <a:ext uri="{FF2B5EF4-FFF2-40B4-BE49-F238E27FC236}">
                <a16:creationId xmlns:a16="http://schemas.microsoft.com/office/drawing/2014/main" id="{79EB86A9-B23A-40E9-9FBD-BC9DD85F2332}"/>
              </a:ext>
            </a:extLst>
          </p:cNvPr>
          <p:cNvSpPr txBox="1"/>
          <p:nvPr/>
        </p:nvSpPr>
        <p:spPr>
          <a:xfrm>
            <a:off x="1503898" y="2510956"/>
            <a:ext cx="2747464" cy="236988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WP1: Zoonoses</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rPr>
              <a:t>reduce disease emergence and transmission at wildlife-livestock-human interfaces</a:t>
            </a:r>
          </a:p>
          <a:p>
            <a:endParaRPr lang="en-US" sz="2400" dirty="0"/>
          </a:p>
        </p:txBody>
      </p:sp>
      <p:sp>
        <p:nvSpPr>
          <p:cNvPr id="23" name="TextBox 22">
            <a:extLst>
              <a:ext uri="{FF2B5EF4-FFF2-40B4-BE49-F238E27FC236}">
                <a16:creationId xmlns:a16="http://schemas.microsoft.com/office/drawing/2014/main" id="{65935E5C-3952-4025-8D05-A4AAE9EC8F3F}"/>
              </a:ext>
            </a:extLst>
          </p:cNvPr>
          <p:cNvSpPr txBox="1"/>
          <p:nvPr/>
        </p:nvSpPr>
        <p:spPr>
          <a:xfrm>
            <a:off x="5026154" y="2510956"/>
            <a:ext cx="2416263" cy="267765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rPr>
              <a:t>WP2: Food Safety</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sym typeface="Wingdings" panose="05000000000000000000" pitchFamily="2" charset="2"/>
              </a:rPr>
              <a:t>reduce foodborne disease through capacity building of market actors and incentives for compliance</a:t>
            </a:r>
            <a:endParaRPr kumimoji="0" lang="en-US" sz="2000" b="0" i="0" u="none" strike="noStrike" kern="1200" cap="none" spc="0" normalizeH="0" baseline="0" noProof="0" dirty="0">
              <a:ln>
                <a:noFill/>
              </a:ln>
              <a:solidFill>
                <a:srgbClr val="FFFF00"/>
              </a:solidFill>
              <a:effectLst/>
              <a:uLnTx/>
              <a:uFillTx/>
              <a:latin typeface="Calibri" panose="020F0502020204030204"/>
              <a:ea typeface="+mn-ea"/>
              <a:cs typeface="+mn-cs"/>
            </a:endParaRPr>
          </a:p>
          <a:p>
            <a:endParaRPr lang="en-US" sz="2400" dirty="0"/>
          </a:p>
        </p:txBody>
      </p:sp>
      <p:sp>
        <p:nvSpPr>
          <p:cNvPr id="25" name="TextBox 24">
            <a:extLst>
              <a:ext uri="{FF2B5EF4-FFF2-40B4-BE49-F238E27FC236}">
                <a16:creationId xmlns:a16="http://schemas.microsoft.com/office/drawing/2014/main" id="{03025400-235B-4EAE-9190-E46379360A0C}"/>
              </a:ext>
            </a:extLst>
          </p:cNvPr>
          <p:cNvSpPr txBox="1"/>
          <p:nvPr/>
        </p:nvSpPr>
        <p:spPr>
          <a:xfrm>
            <a:off x="8651404" y="2510956"/>
            <a:ext cx="2128686" cy="267765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Calibri" panose="020F0502020204030204"/>
                <a:ea typeface="+mn-ea"/>
                <a:cs typeface="+mn-cs"/>
              </a:rPr>
              <a:t>WP3: AMR</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rPr>
              <a:t>reduce emergence and spread of antimicrobial-resistant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00"/>
                </a:solidFill>
                <a:effectLst/>
                <a:uLnTx/>
                <a:uFillTx/>
                <a:latin typeface="Calibri" panose="020F0502020204030204" pitchFamily="34" charset="0"/>
                <a:ea typeface="+mn-ea"/>
                <a:cs typeface="Calibri" panose="020F0502020204030204" pitchFamily="34" charset="0"/>
              </a:rPr>
              <a:t>zoonotic pathogens</a:t>
            </a:r>
          </a:p>
          <a:p>
            <a:endParaRPr lang="en-US" sz="2400" dirty="0"/>
          </a:p>
        </p:txBody>
      </p:sp>
    </p:spTree>
    <p:extLst>
      <p:ext uri="{BB962C8B-B14F-4D97-AF65-F5344CB8AC3E}">
        <p14:creationId xmlns:p14="http://schemas.microsoft.com/office/powerpoint/2010/main" val="3167063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312DFE7B-7D25-427C-9ECC-F552F67045F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8616"/>
          <a:stretch/>
        </p:blipFill>
        <p:spPr>
          <a:xfrm>
            <a:off x="1380363" y="727356"/>
            <a:ext cx="10335603" cy="6223320"/>
          </a:xfrm>
          <a:prstGeom prst="rect">
            <a:avLst/>
          </a:prstGeom>
        </p:spPr>
      </p:pic>
      <p:sp>
        <p:nvSpPr>
          <p:cNvPr id="2" name="Title 1">
            <a:extLst>
              <a:ext uri="{FF2B5EF4-FFF2-40B4-BE49-F238E27FC236}">
                <a16:creationId xmlns:a16="http://schemas.microsoft.com/office/drawing/2014/main" id="{BEC16F78-DBB1-4E64-AD8B-1D86D2C264D3}"/>
              </a:ext>
            </a:extLst>
          </p:cNvPr>
          <p:cNvSpPr>
            <a:spLocks noGrp="1"/>
          </p:cNvSpPr>
          <p:nvPr>
            <p:ph type="title"/>
          </p:nvPr>
        </p:nvSpPr>
        <p:spPr>
          <a:xfrm>
            <a:off x="2244213" y="591268"/>
            <a:ext cx="10515600" cy="57662"/>
          </a:xfrm>
        </p:spPr>
        <p:txBody>
          <a:bodyPr>
            <a:normAutofit fontScale="90000"/>
          </a:bodyPr>
          <a:lstStyle/>
          <a:p>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One Health initiative Theory of Change</a:t>
            </a:r>
            <a:b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Tree>
    <p:extLst>
      <p:ext uri="{BB962C8B-B14F-4D97-AF65-F5344CB8AC3E}">
        <p14:creationId xmlns:p14="http://schemas.microsoft.com/office/powerpoint/2010/main" val="107216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48DE1642-A15A-4791-A099-166B57AF5F0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9" name="think-cell Slide" r:id="rId5" imgW="415" imgH="416" progId="TCLayout.ActiveDocument.1">
                  <p:embed/>
                </p:oleObj>
              </mc:Choice>
              <mc:Fallback>
                <p:oleObj name="think-cell Slide" r:id="rId5" imgW="415" imgH="416" progId="TCLayout.ActiveDocument.1">
                  <p:embed/>
                  <p:pic>
                    <p:nvPicPr>
                      <p:cNvPr id="5" name="Object 4" hidden="1">
                        <a:extLst>
                          <a:ext uri="{FF2B5EF4-FFF2-40B4-BE49-F238E27FC236}">
                            <a16:creationId xmlns:a16="http://schemas.microsoft.com/office/drawing/2014/main" id="{48DE1642-A15A-4791-A099-166B57AF5F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useBgFill="1">
        <p:nvSpPr>
          <p:cNvPr id="3" name="Rectangle 2">
            <a:extLst>
              <a:ext uri="{FF2B5EF4-FFF2-40B4-BE49-F238E27FC236}">
                <a16:creationId xmlns:a16="http://schemas.microsoft.com/office/drawing/2014/main" id="{ACF6837F-BDCA-4E81-A6C0-FC02F53C3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CDF763A6-9724-4C1C-9EE6-8FE9FCEE9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94548"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FEE0FEC0-C2FA-4824-8EB6-F8EC35DA7F2A}"/>
              </a:ext>
            </a:extLst>
          </p:cNvPr>
          <p:cNvSpPr>
            <a:spLocks noGrp="1"/>
          </p:cNvSpPr>
          <p:nvPr>
            <p:ph type="title"/>
          </p:nvPr>
        </p:nvSpPr>
        <p:spPr>
          <a:xfrm>
            <a:off x="767290" y="1780661"/>
            <a:ext cx="3582073" cy="1463472"/>
          </a:xfrm>
        </p:spPr>
        <p:txBody>
          <a:bodyPr vert="horz" lIns="91440" tIns="45720" rIns="91440" bIns="45720" rtlCol="0" anchor="t">
            <a:normAutofit/>
          </a:bodyPr>
          <a:lstStyle/>
          <a:p>
            <a:r>
              <a:rPr lang="en-US" sz="4800" kern="1200" dirty="0">
                <a:solidFill>
                  <a:schemeClr val="bg1"/>
                </a:solidFill>
                <a:latin typeface="+mj-lt"/>
                <a:ea typeface="+mj-ea"/>
                <a:cs typeface="+mj-cs"/>
              </a:rPr>
              <a:t>Where we will work </a:t>
            </a:r>
          </a:p>
        </p:txBody>
      </p:sp>
      <p:grpSp>
        <p:nvGrpSpPr>
          <p:cNvPr id="7" name="Group 6">
            <a:extLst>
              <a:ext uri="{FF2B5EF4-FFF2-40B4-BE49-F238E27FC236}">
                <a16:creationId xmlns:a16="http://schemas.microsoft.com/office/drawing/2014/main" id="{EA377AC4-4273-4CDB-BEE3-0DB1647CB19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7290" y="681628"/>
            <a:ext cx="1128382" cy="847206"/>
            <a:chOff x="668003" y="1684057"/>
            <a:chExt cx="1128382" cy="847206"/>
          </a:xfrm>
        </p:grpSpPr>
        <p:sp>
          <p:nvSpPr>
            <p:cNvPr id="8" name="Freeform 5">
              <a:extLst>
                <a:ext uri="{FF2B5EF4-FFF2-40B4-BE49-F238E27FC236}">
                  <a16:creationId xmlns:a16="http://schemas.microsoft.com/office/drawing/2014/main" id="{03476137-D7A8-44A7-943A-81B6F4A264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9" name="Freeform 5">
              <a:extLst>
                <a:ext uri="{FF2B5EF4-FFF2-40B4-BE49-F238E27FC236}">
                  <a16:creationId xmlns:a16="http://schemas.microsoft.com/office/drawing/2014/main" id="{8EE79FDE-4528-4CF8-9849-5935E9AC6AB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10" name="TextBox 9">
            <a:extLst>
              <a:ext uri="{FF2B5EF4-FFF2-40B4-BE49-F238E27FC236}">
                <a16:creationId xmlns:a16="http://schemas.microsoft.com/office/drawing/2014/main" id="{D160F46D-B5B3-4D13-BBE8-3023B4107DDF}"/>
              </a:ext>
            </a:extLst>
          </p:cNvPr>
          <p:cNvSpPr txBox="1"/>
          <p:nvPr/>
        </p:nvSpPr>
        <p:spPr>
          <a:xfrm>
            <a:off x="767290" y="3383121"/>
            <a:ext cx="3582072" cy="2793251"/>
          </a:xfrm>
          <a:prstGeom prst="rect">
            <a:avLst/>
          </a:prstGeom>
        </p:spPr>
        <p:txBody>
          <a:bodyPr vert="horz" lIns="91440" tIns="45720" rIns="91440" bIns="45720" rtlCol="0" anchor="t">
            <a:normAutofit/>
          </a:bodyPr>
          <a:lstStyle/>
          <a:p>
            <a:pPr marL="0" marR="0" lvl="2" indent="0" algn="l" defTabSz="914400" rtl="0" eaLnBrk="1" fontAlgn="base" latinLnBrk="0" hangingPunct="1">
              <a:lnSpc>
                <a:spcPct val="90000"/>
              </a:lnSpc>
              <a:spcBef>
                <a:spcPts val="0"/>
              </a:spcBef>
              <a:spcAft>
                <a:spcPts val="60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Calibri" panose="020F0502020204030204"/>
                <a:ea typeface="MS PGothic" pitchFamily="34" charset="-128"/>
                <a:cs typeface="+mn-cs"/>
              </a:rPr>
              <a:t>Research contexts</a:t>
            </a:r>
            <a:r>
              <a:rPr kumimoji="0" lang="en-US" sz="2000" b="0" i="0" u="none" strike="noStrike" kern="1200" cap="none" spc="0" normalizeH="0" baseline="0" noProof="0" dirty="0">
                <a:ln>
                  <a:noFill/>
                </a:ln>
                <a:solidFill>
                  <a:srgbClr val="FFFFFF"/>
                </a:solidFill>
                <a:effectLst/>
                <a:uLnTx/>
                <a:uFillTx/>
                <a:latin typeface="Calibri" panose="020F0502020204030204"/>
                <a:ea typeface="MS PGothic" pitchFamily="34" charset="-128"/>
                <a:cs typeface="+mn-cs"/>
              </a:rPr>
              <a:t>:</a:t>
            </a:r>
          </a:p>
          <a:p>
            <a:pPr marL="173038" marR="0" lvl="3" indent="-228600" algn="l" defTabSz="914400" rtl="0" eaLnBrk="1" fontAlgn="base"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Calibri" panose="020F0502020204030204"/>
                <a:ea typeface="MS PGothic" pitchFamily="34" charset="-128"/>
                <a:cs typeface="+mn-cs"/>
              </a:rPr>
              <a:t>Intensifying food systems</a:t>
            </a:r>
          </a:p>
          <a:p>
            <a:pPr marL="173038" marR="0" lvl="3" indent="-228600" algn="l" defTabSz="914400" rtl="0" eaLnBrk="1" fontAlgn="base"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Calibri" panose="020F0502020204030204"/>
                <a:ea typeface="MS PGothic" pitchFamily="34" charset="-128"/>
                <a:cs typeface="+mn-cs"/>
              </a:rPr>
              <a:t>Informal food systems</a:t>
            </a:r>
          </a:p>
          <a:p>
            <a:pPr marL="173038" marR="0" lvl="3" indent="-228600" algn="l" defTabSz="914400" rtl="0" eaLnBrk="1" fontAlgn="base"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FFFF"/>
                </a:solidFill>
                <a:effectLst/>
                <a:uLnTx/>
                <a:uFillTx/>
                <a:latin typeface="Calibri" panose="020F0502020204030204"/>
                <a:ea typeface="MS PGothic" pitchFamily="34" charset="-128"/>
                <a:cs typeface="+mn-cs"/>
              </a:rPr>
              <a:t>Wildlife-livestock interactions</a:t>
            </a:r>
          </a:p>
        </p:txBody>
      </p:sp>
      <p:pic>
        <p:nvPicPr>
          <p:cNvPr id="11" name="Picture 10">
            <a:extLst>
              <a:ext uri="{FF2B5EF4-FFF2-40B4-BE49-F238E27FC236}">
                <a16:creationId xmlns:a16="http://schemas.microsoft.com/office/drawing/2014/main" id="{1A0E8D97-6E9B-4136-A464-26C6227EDCB0}"/>
              </a:ext>
            </a:extLst>
          </p:cNvPr>
          <p:cNvPicPr>
            <a:picLocks noChangeAspect="1"/>
          </p:cNvPicPr>
          <p:nvPr/>
        </p:nvPicPr>
        <p:blipFill rotWithShape="1">
          <a:blip r:embed="rId7" cstate="email">
            <a:extLst>
              <a:ext uri="{28A0092B-C50C-407E-A947-70E740481C1C}">
                <a14:useLocalDpi xmlns:a14="http://schemas.microsoft.com/office/drawing/2010/main"/>
              </a:ext>
            </a:extLst>
          </a:blip>
          <a:stretch/>
        </p:blipFill>
        <p:spPr>
          <a:xfrm>
            <a:off x="5008667" y="434649"/>
            <a:ext cx="6750517" cy="4231886"/>
          </a:xfrm>
          <a:prstGeom prst="rect">
            <a:avLst/>
          </a:prstGeom>
        </p:spPr>
      </p:pic>
      <p:sp>
        <p:nvSpPr>
          <p:cNvPr id="12" name="Slide Number Placeholder 3">
            <a:extLst>
              <a:ext uri="{FF2B5EF4-FFF2-40B4-BE49-F238E27FC236}">
                <a16:creationId xmlns:a16="http://schemas.microsoft.com/office/drawing/2014/main" id="{EEC499C2-3A94-4CAD-ADA2-3EFC99BC1176}"/>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a:lstStyle>
          <a:p>
            <a:pPr marL="0" marR="0" lvl="0" indent="0" algn="ctr" defTabSz="914400" rtl="0" eaLnBrk="1" fontAlgn="base" latinLnBrk="0" hangingPunct="1">
              <a:lnSpc>
                <a:spcPct val="100000"/>
              </a:lnSpc>
              <a:spcBef>
                <a:spcPct val="0"/>
              </a:spcBef>
              <a:spcAft>
                <a:spcPts val="600"/>
              </a:spcAft>
              <a:buClrTx/>
              <a:buSzTx/>
              <a:buFontTx/>
              <a:buNone/>
              <a:tabLst/>
              <a:defRPr/>
            </a:pPr>
            <a:fld id="{A6C2D7B6-89E4-4DA7-AA20-856644D279D2}" type="slidenum">
              <a:rPr kumimoji="0" lang="en-US" sz="1200" b="0" i="0" u="none" strike="noStrike" kern="1200" cap="none" spc="0" normalizeH="0" baseline="0" noProof="0" smtClean="0">
                <a:ln>
                  <a:noFill/>
                </a:ln>
                <a:solidFill>
                  <a:srgbClr val="FFFFFF"/>
                </a:solidFill>
                <a:effectLst/>
                <a:uLnTx/>
                <a:uFillTx/>
                <a:latin typeface="Calibri" panose="020F0502020204030204"/>
                <a:ea typeface="MS PGothic" pitchFamily="34" charset="-128"/>
                <a:cs typeface="+mn-cs"/>
              </a:rPr>
              <a:pPr marL="0" marR="0" lvl="0" indent="0" algn="ctr" defTabSz="914400" rtl="0" eaLnBrk="1" fontAlgn="base" latinLnBrk="0" hangingPunct="1">
                <a:lnSpc>
                  <a:spcPct val="100000"/>
                </a:lnSpc>
                <a:spcBef>
                  <a:spcPct val="0"/>
                </a:spcBef>
                <a:spcAft>
                  <a:spcPts val="600"/>
                </a:spcAft>
                <a:buClrTx/>
                <a:buSzTx/>
                <a:buFontTx/>
                <a:buNone/>
                <a:tabLst/>
                <a:defRPr/>
              </a:pPr>
              <a:t>8</a:t>
            </a:fld>
            <a:endParaRPr kumimoji="0" lang="en-US" sz="1200" b="0" i="0" u="none" strike="noStrike" kern="1200" cap="none" spc="0" normalizeH="0" baseline="0" noProof="0">
              <a:ln>
                <a:noFill/>
              </a:ln>
              <a:solidFill>
                <a:srgbClr val="FFFFFF"/>
              </a:solidFill>
              <a:effectLst/>
              <a:uLnTx/>
              <a:uFillTx/>
              <a:latin typeface="Calibri" panose="020F0502020204030204"/>
              <a:ea typeface="MS PGothic" pitchFamily="34" charset="-128"/>
              <a:cs typeface="+mn-cs"/>
            </a:endParaRPr>
          </a:p>
        </p:txBody>
      </p:sp>
      <p:pic>
        <p:nvPicPr>
          <p:cNvPr id="14" name="Picture 13">
            <a:extLst>
              <a:ext uri="{FF2B5EF4-FFF2-40B4-BE49-F238E27FC236}">
                <a16:creationId xmlns:a16="http://schemas.microsoft.com/office/drawing/2014/main" id="{1DE84127-C409-4775-8DF2-B2FB1DC7F3A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99543" y="5461452"/>
            <a:ext cx="1410744" cy="506528"/>
          </a:xfrm>
          <a:prstGeom prst="rect">
            <a:avLst/>
          </a:prstGeom>
        </p:spPr>
      </p:pic>
      <p:pic>
        <p:nvPicPr>
          <p:cNvPr id="16" name="Picture 15">
            <a:extLst>
              <a:ext uri="{FF2B5EF4-FFF2-40B4-BE49-F238E27FC236}">
                <a16:creationId xmlns:a16="http://schemas.microsoft.com/office/drawing/2014/main" id="{C5A79273-994B-4109-8B1E-FA6A7F819D9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623862" y="5451070"/>
            <a:ext cx="1715042" cy="432074"/>
          </a:xfrm>
          <a:prstGeom prst="rect">
            <a:avLst/>
          </a:prstGeom>
        </p:spPr>
      </p:pic>
      <p:pic>
        <p:nvPicPr>
          <p:cNvPr id="17" name="Picture 16">
            <a:extLst>
              <a:ext uri="{FF2B5EF4-FFF2-40B4-BE49-F238E27FC236}">
                <a16:creationId xmlns:a16="http://schemas.microsoft.com/office/drawing/2014/main" id="{64209B81-C001-4231-A136-E773BCBB1FB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980883" y="5475792"/>
            <a:ext cx="1526032" cy="477848"/>
          </a:xfrm>
          <a:prstGeom prst="rect">
            <a:avLst/>
          </a:prstGeom>
        </p:spPr>
      </p:pic>
    </p:spTree>
    <p:extLst>
      <p:ext uri="{BB962C8B-B14F-4D97-AF65-F5344CB8AC3E}">
        <p14:creationId xmlns:p14="http://schemas.microsoft.com/office/powerpoint/2010/main" val="4700394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50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yearfmt&gt;&lt;begin val=&quot;0&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e CGIAR Presentation Template.potx" id="{C5F9D4B5-DA7C-1444-8144-02481FBCEBBB}" vid="{ABE1C16C-2A90-CB4F-8F35-6678360F49D8}"/>
    </a:ext>
  </a:extLst>
</a:theme>
</file>

<file path=ppt/theme/theme2.xml><?xml version="1.0" encoding="utf-8"?>
<a:theme xmlns:a="http://schemas.openxmlformats.org/drawingml/2006/main" name="2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3.xml><?xml version="1.0" encoding="utf-8"?>
<a:theme xmlns:a="http://schemas.openxmlformats.org/drawingml/2006/main" name="1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6.xml><?xml version="1.0" encoding="utf-8"?>
<a:theme xmlns:a="http://schemas.openxmlformats.org/drawingml/2006/main" name="4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e CGIAR Presentation Template.potx" id="{C5F9D4B5-DA7C-1444-8144-02481FBCEBBB}" vid="{ABE1C16C-2A90-CB4F-8F35-6678360F49D8}"/>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1481</Words>
  <Application>Microsoft Office PowerPoint</Application>
  <PresentationFormat>Widescreen</PresentationFormat>
  <Paragraphs>219</Paragraphs>
  <Slides>27</Slides>
  <Notes>8</Notes>
  <HiddenSlides>0</HiddenSlides>
  <MMClips>0</MMClips>
  <ScaleCrop>false</ScaleCrop>
  <HeadingPairs>
    <vt:vector size="8" baseType="variant">
      <vt:variant>
        <vt:lpstr>Fonts Used</vt:lpstr>
      </vt:variant>
      <vt:variant>
        <vt:i4>15</vt:i4>
      </vt:variant>
      <vt:variant>
        <vt:lpstr>Theme</vt:lpstr>
      </vt:variant>
      <vt:variant>
        <vt:i4>6</vt:i4>
      </vt:variant>
      <vt:variant>
        <vt:lpstr>Embedded OLE Servers</vt:lpstr>
      </vt:variant>
      <vt:variant>
        <vt:i4>1</vt:i4>
      </vt:variant>
      <vt:variant>
        <vt:lpstr>Slide Titles</vt:lpstr>
      </vt:variant>
      <vt:variant>
        <vt:i4>27</vt:i4>
      </vt:variant>
    </vt:vector>
  </HeadingPairs>
  <TitlesOfParts>
    <vt:vector size="49" baseType="lpstr">
      <vt:lpstr>.AppleSystemUIFont</vt:lpstr>
      <vt:lpstr>Arial</vt:lpstr>
      <vt:lpstr>Avenir Black</vt:lpstr>
      <vt:lpstr>Avenir Book</vt:lpstr>
      <vt:lpstr>Avenir Book Oblique</vt:lpstr>
      <vt:lpstr>Avenir Medium</vt:lpstr>
      <vt:lpstr>Calibri</vt:lpstr>
      <vt:lpstr>Calibri Light</vt:lpstr>
      <vt:lpstr>Century Gothic</vt:lpstr>
      <vt:lpstr>Courier New</vt:lpstr>
      <vt:lpstr>Montserrat</vt:lpstr>
      <vt:lpstr>Montserrat ExtraBold</vt:lpstr>
      <vt:lpstr>Symbol</vt:lpstr>
      <vt:lpstr>Verdana</vt:lpstr>
      <vt:lpstr>Wingdings</vt:lpstr>
      <vt:lpstr>1_Office Theme</vt:lpstr>
      <vt:lpstr>2_Office Theme</vt:lpstr>
      <vt:lpstr>1_ilri_powerpoint_template_apr2013</vt:lpstr>
      <vt:lpstr>Office Theme</vt:lpstr>
      <vt:lpstr>3_Office Theme</vt:lpstr>
      <vt:lpstr>4_Office Theme</vt:lpstr>
      <vt:lpstr>think-cell Slide</vt:lpstr>
      <vt:lpstr> CGIAR Research Initiatives: One Health and Resilient Cities</vt:lpstr>
      <vt:lpstr>Food safety intervention consultation meeting        19 May 2022, ILRI Campus, Addis Ababa</vt:lpstr>
      <vt:lpstr>Two main initiatives</vt:lpstr>
      <vt:lpstr>Protecting human health through a One Health approach</vt:lpstr>
      <vt:lpstr>PowerPoint Presentation</vt:lpstr>
      <vt:lpstr>A One Health Approach</vt:lpstr>
      <vt:lpstr>Structure of the initiative (2022-2024)</vt:lpstr>
      <vt:lpstr>One Health initiative Theory of Change </vt:lpstr>
      <vt:lpstr>Where we will work </vt:lpstr>
      <vt:lpstr>Selected Innovations</vt:lpstr>
      <vt:lpstr>Impact Forecast</vt:lpstr>
      <vt:lpstr>WP 2: Food Safety </vt:lpstr>
      <vt:lpstr>WP 2: Food Safety </vt:lpstr>
      <vt:lpstr>WP2 Food Safety Theory of Change </vt:lpstr>
      <vt:lpstr>Innovations</vt:lpstr>
      <vt:lpstr>Partnership</vt:lpstr>
      <vt:lpstr>  Resilient Cities  Through Sustainable Urban and Peri-urban Agrifood Systems </vt:lpstr>
      <vt:lpstr>Why this Initiative?</vt:lpstr>
      <vt:lpstr>OneCGIAR Research and Innovation</vt:lpstr>
      <vt:lpstr>Urban and peri-urban food production</vt:lpstr>
      <vt:lpstr>Informal urban food markets</vt:lpstr>
      <vt:lpstr>Circular bio-economy</vt:lpstr>
      <vt:lpstr>Food Environment &amp; Consumer Behaviour</vt:lpstr>
      <vt:lpstr>Evidence base, governance, and research &amp; innovation capacities</vt:lpstr>
      <vt:lpstr>Where we work (2022-25)</vt:lpstr>
      <vt:lpstr>Delivering Through Partnerships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modified xsi:type="dcterms:W3CDTF">2023-02-28T07:45:33Z</dcterms:modified>
</cp:coreProperties>
</file>