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3" r:id="rId4"/>
  </p:sldMasterIdLst>
  <p:notesMasterIdLst>
    <p:notesMasterId r:id="rId21"/>
  </p:notesMasterIdLst>
  <p:sldIdLst>
    <p:sldId id="2146847943" r:id="rId5"/>
    <p:sldId id="297" r:id="rId6"/>
    <p:sldId id="275" r:id="rId7"/>
    <p:sldId id="258" r:id="rId8"/>
    <p:sldId id="2146847988" r:id="rId9"/>
    <p:sldId id="2146847989" r:id="rId10"/>
    <p:sldId id="2146848046" r:id="rId11"/>
    <p:sldId id="2146848047" r:id="rId12"/>
    <p:sldId id="2146848048" r:id="rId13"/>
    <p:sldId id="2146848000" r:id="rId14"/>
    <p:sldId id="2146848001" r:id="rId15"/>
    <p:sldId id="2146848049" r:id="rId16"/>
    <p:sldId id="2146848050" r:id="rId17"/>
    <p:sldId id="2146848051" r:id="rId18"/>
    <p:sldId id="2146848052" r:id="rId19"/>
    <p:sldId id="2146847941"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93B1963-E010-DD4D-E271-3C5DE1A14E23}" name="Mukherji, Aditi (IWMI-Delhi)" initials="M(" userId="S::a.mukherji@cgiar.org::d67df8ad-553e-4c20-8e03-bdc29dfb8f66" providerId="AD"/>
  <p188:author id="{7EA7D985-84B8-49ED-E1FA-882DFC1B7C6F}" name="Ringler, Claudia (IFPRI)" initials="R(" userId="S::c.ringler@cgiar.org::0bef2c47-ed8c-493a-a2b9-3a29242716f8" providerId="AD"/>
  <p188:author id="{980AB4B1-58AA-CEBC-5861-2C8C8B72E8C8}" name="Johnson, Toby (CGIAR System Organization)" initials="JT(SO" userId="S::t.johnson@cgiar.org::60ca22a3-a1be-4e54-9ebf-a2fdf70a49d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485"/>
    <a:srgbClr val="00C495"/>
    <a:srgbClr val="00C3BB"/>
    <a:srgbClr val="32A7C4"/>
    <a:srgbClr val="278BBF"/>
    <a:srgbClr val="67C1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70"/>
    <p:restoredTop sz="94479"/>
  </p:normalViewPr>
  <p:slideViewPr>
    <p:cSldViewPr snapToGrid="0">
      <p:cViewPr varScale="1">
        <p:scale>
          <a:sx n="84" d="100"/>
          <a:sy n="84" d="100"/>
        </p:scale>
        <p:origin x="200" y="6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0DFC5C-0AB8-2641-A4F7-D836DF716B41}" type="datetimeFigureOut">
              <a:rPr lang="en-US" smtClean="0"/>
              <a:t>2/22/2024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4D11F-E3F8-0B44-9F9A-E557A35E91F1}" type="slidenum">
              <a:rPr lang="en-US" smtClean="0"/>
              <a:t>‹#›</a:t>
            </a:fld>
            <a:endParaRPr lang="en-US"/>
          </a:p>
        </p:txBody>
      </p:sp>
    </p:spTree>
    <p:extLst>
      <p:ext uri="{BB962C8B-B14F-4D97-AF65-F5344CB8AC3E}">
        <p14:creationId xmlns:p14="http://schemas.microsoft.com/office/powerpoint/2010/main" val="3774975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sz="1900"/>
              <a:t>In the next 20 minutes we will set out our key findings, showing where we are in terms of greenhouse gas emissions, where we are headed, and what action we can take to limit global warming. </a:t>
            </a:r>
            <a:endParaRPr sz="1900"/>
          </a:p>
          <a:p>
            <a:pPr marL="0" lvl="0" indent="0" algn="l" rtl="0">
              <a:spcBef>
                <a:spcPts val="0"/>
              </a:spcBef>
              <a:spcAft>
                <a:spcPts val="0"/>
              </a:spcAft>
              <a:buNone/>
            </a:pPr>
            <a:endParaRPr sz="1900"/>
          </a:p>
          <a:p>
            <a:pPr marL="0" lvl="0" indent="0" algn="l" rtl="0">
              <a:spcBef>
                <a:spcPts val="0"/>
              </a:spcBef>
              <a:spcAft>
                <a:spcPts val="0"/>
              </a:spcAft>
              <a:buNone/>
            </a:pPr>
            <a:r>
              <a:rPr lang="en-GB" sz="1900"/>
              <a:t>[CLICK]</a:t>
            </a:r>
            <a:endParaRPr sz="1900"/>
          </a:p>
          <a:p>
            <a:pPr marL="0" lvl="0" indent="0" algn="l" rtl="0">
              <a:spcBef>
                <a:spcPts val="0"/>
              </a:spcBef>
              <a:spcAft>
                <a:spcPts val="0"/>
              </a:spcAft>
              <a:buNone/>
            </a:pPr>
            <a:endParaRPr sz="1900"/>
          </a:p>
          <a:p>
            <a:pPr marL="0" lvl="0" indent="0" algn="l" rtl="0">
              <a:spcBef>
                <a:spcPts val="0"/>
              </a:spcBef>
              <a:spcAft>
                <a:spcPts val="0"/>
              </a:spcAft>
              <a:buNone/>
            </a:pPr>
            <a:r>
              <a:rPr lang="en-GB" sz="1900"/>
              <a:t>The reality is that greenhouse gas emissions, which are causing global warming, are at their highest levels in human history.</a:t>
            </a:r>
            <a:endParaRPr sz="1900"/>
          </a:p>
          <a:p>
            <a:pPr marL="0" lvl="0" indent="0" algn="l" rtl="0">
              <a:spcBef>
                <a:spcPts val="0"/>
              </a:spcBef>
              <a:spcAft>
                <a:spcPts val="0"/>
              </a:spcAft>
              <a:buNone/>
            </a:pPr>
            <a:endParaRPr sz="1900"/>
          </a:p>
          <a:p>
            <a:pPr marL="0" lvl="0" indent="0" algn="l" rtl="0">
              <a:spcBef>
                <a:spcPts val="0"/>
              </a:spcBef>
              <a:spcAft>
                <a:spcPts val="0"/>
              </a:spcAft>
              <a:buClr>
                <a:schemeClr val="dk1"/>
              </a:buClr>
              <a:buFont typeface="Arial"/>
              <a:buNone/>
            </a:pPr>
            <a:r>
              <a:rPr lang="en-GB" sz="1900"/>
              <a:t>[NEXT SLIDE]</a:t>
            </a:r>
            <a:endParaRPr sz="1900"/>
          </a:p>
        </p:txBody>
      </p:sp>
      <p:sp>
        <p:nvSpPr>
          <p:cNvPr id="154" name="Google Shape;154;p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a:t>
            </a:fld>
            <a:endParaRPr/>
          </a:p>
        </p:txBody>
      </p:sp>
    </p:spTree>
    <p:extLst>
      <p:ext uri="{BB962C8B-B14F-4D97-AF65-F5344CB8AC3E}">
        <p14:creationId xmlns:p14="http://schemas.microsoft.com/office/powerpoint/2010/main" val="2902494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sz="1900"/>
              <a:t>In the next 20 minutes we will set out our key findings, showing where we are in terms of greenhouse gas emissions, where we are headed, and what action we can take to limit global warming. </a:t>
            </a:r>
            <a:endParaRPr sz="1900"/>
          </a:p>
          <a:p>
            <a:pPr marL="0" lvl="0" indent="0" algn="l" rtl="0">
              <a:spcBef>
                <a:spcPts val="0"/>
              </a:spcBef>
              <a:spcAft>
                <a:spcPts val="0"/>
              </a:spcAft>
              <a:buNone/>
            </a:pPr>
            <a:endParaRPr sz="1900"/>
          </a:p>
          <a:p>
            <a:pPr marL="0" lvl="0" indent="0" algn="l" rtl="0">
              <a:spcBef>
                <a:spcPts val="0"/>
              </a:spcBef>
              <a:spcAft>
                <a:spcPts val="0"/>
              </a:spcAft>
              <a:buNone/>
            </a:pPr>
            <a:r>
              <a:rPr lang="en-GB" sz="1900"/>
              <a:t>[CLICK]</a:t>
            </a:r>
            <a:endParaRPr sz="1900"/>
          </a:p>
          <a:p>
            <a:pPr marL="0" lvl="0" indent="0" algn="l" rtl="0">
              <a:spcBef>
                <a:spcPts val="0"/>
              </a:spcBef>
              <a:spcAft>
                <a:spcPts val="0"/>
              </a:spcAft>
              <a:buNone/>
            </a:pPr>
            <a:endParaRPr sz="1900"/>
          </a:p>
          <a:p>
            <a:pPr marL="0" lvl="0" indent="0" algn="l" rtl="0">
              <a:spcBef>
                <a:spcPts val="0"/>
              </a:spcBef>
              <a:spcAft>
                <a:spcPts val="0"/>
              </a:spcAft>
              <a:buNone/>
            </a:pPr>
            <a:r>
              <a:rPr lang="en-GB" sz="1900"/>
              <a:t>The reality is that greenhouse gas emissions, which are causing global warming, are at their highest levels in human history.</a:t>
            </a:r>
            <a:endParaRPr sz="1900"/>
          </a:p>
          <a:p>
            <a:pPr marL="0" lvl="0" indent="0" algn="l" rtl="0">
              <a:spcBef>
                <a:spcPts val="0"/>
              </a:spcBef>
              <a:spcAft>
                <a:spcPts val="0"/>
              </a:spcAft>
              <a:buNone/>
            </a:pPr>
            <a:endParaRPr sz="1900"/>
          </a:p>
          <a:p>
            <a:pPr marL="0" lvl="0" indent="0" algn="l" rtl="0">
              <a:spcBef>
                <a:spcPts val="0"/>
              </a:spcBef>
              <a:spcAft>
                <a:spcPts val="0"/>
              </a:spcAft>
              <a:buClr>
                <a:schemeClr val="dk1"/>
              </a:buClr>
              <a:buFont typeface="Arial"/>
              <a:buNone/>
            </a:pPr>
            <a:r>
              <a:rPr lang="en-GB" sz="1900"/>
              <a:t>[NEXT SLIDE]</a:t>
            </a:r>
            <a:endParaRPr sz="1900"/>
          </a:p>
        </p:txBody>
      </p:sp>
      <p:sp>
        <p:nvSpPr>
          <p:cNvPr id="154" name="Google Shape;154;p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ED4D11F-E3F8-0B44-9F9A-E557A35E91F1}" type="slidenum">
              <a:rPr lang="en-US" smtClean="0"/>
              <a:t>10</a:t>
            </a:fld>
            <a:endParaRPr lang="en-US"/>
          </a:p>
        </p:txBody>
      </p:sp>
    </p:spTree>
    <p:extLst>
      <p:ext uri="{BB962C8B-B14F-4D97-AF65-F5344CB8AC3E}">
        <p14:creationId xmlns:p14="http://schemas.microsoft.com/office/powerpoint/2010/main" val="1607627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ED4D11F-E3F8-0B44-9F9A-E557A35E91F1}" type="slidenum">
              <a:rPr lang="en-US" smtClean="0"/>
              <a:t>11</a:t>
            </a:fld>
            <a:endParaRPr lang="en-US"/>
          </a:p>
        </p:txBody>
      </p:sp>
    </p:spTree>
    <p:extLst>
      <p:ext uri="{BB962C8B-B14F-4D97-AF65-F5344CB8AC3E}">
        <p14:creationId xmlns:p14="http://schemas.microsoft.com/office/powerpoint/2010/main" val="2339566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ED4D11F-E3F8-0B44-9F9A-E557A35E91F1}" type="slidenum">
              <a:rPr lang="en-US" smtClean="0"/>
              <a:t>12</a:t>
            </a:fld>
            <a:endParaRPr lang="en-US"/>
          </a:p>
        </p:txBody>
      </p:sp>
    </p:spTree>
    <p:extLst>
      <p:ext uri="{BB962C8B-B14F-4D97-AF65-F5344CB8AC3E}">
        <p14:creationId xmlns:p14="http://schemas.microsoft.com/office/powerpoint/2010/main" val="15162745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ED4D11F-E3F8-0B44-9F9A-E557A35E91F1}" type="slidenum">
              <a:rPr lang="en-US" smtClean="0"/>
              <a:t>13</a:t>
            </a:fld>
            <a:endParaRPr lang="en-US"/>
          </a:p>
        </p:txBody>
      </p:sp>
    </p:spTree>
    <p:extLst>
      <p:ext uri="{BB962C8B-B14F-4D97-AF65-F5344CB8AC3E}">
        <p14:creationId xmlns:p14="http://schemas.microsoft.com/office/powerpoint/2010/main" val="1398943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ED4D11F-E3F8-0B44-9F9A-E557A35E91F1}" type="slidenum">
              <a:rPr lang="en-US" smtClean="0"/>
              <a:t>14</a:t>
            </a:fld>
            <a:endParaRPr lang="en-US"/>
          </a:p>
        </p:txBody>
      </p:sp>
    </p:spTree>
    <p:extLst>
      <p:ext uri="{BB962C8B-B14F-4D97-AF65-F5344CB8AC3E}">
        <p14:creationId xmlns:p14="http://schemas.microsoft.com/office/powerpoint/2010/main" val="1309082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ED4D11F-E3F8-0B44-9F9A-E557A35E91F1}" type="slidenum">
              <a:rPr lang="en-US" smtClean="0"/>
              <a:t>15</a:t>
            </a:fld>
            <a:endParaRPr lang="en-US"/>
          </a:p>
        </p:txBody>
      </p:sp>
    </p:spTree>
    <p:extLst>
      <p:ext uri="{BB962C8B-B14F-4D97-AF65-F5344CB8AC3E}">
        <p14:creationId xmlns:p14="http://schemas.microsoft.com/office/powerpoint/2010/main" val="27613371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ED4D11F-E3F8-0B44-9F9A-E557A35E91F1}" type="slidenum">
              <a:rPr lang="en-US" smtClean="0"/>
              <a:t>16</a:t>
            </a:fld>
            <a:endParaRPr lang="en-US"/>
          </a:p>
        </p:txBody>
      </p:sp>
    </p:spTree>
    <p:extLst>
      <p:ext uri="{BB962C8B-B14F-4D97-AF65-F5344CB8AC3E}">
        <p14:creationId xmlns:p14="http://schemas.microsoft.com/office/powerpoint/2010/main" val="1388014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871BF-D383-726D-A063-74D21002A28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757F46DA-0AEA-1FF3-967B-2F7269A7B1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5343E282-D167-A757-224B-D016880DD6D1}"/>
              </a:ext>
            </a:extLst>
          </p:cNvPr>
          <p:cNvSpPr>
            <a:spLocks noGrp="1"/>
          </p:cNvSpPr>
          <p:nvPr>
            <p:ph type="dt" sz="half" idx="10"/>
          </p:nvPr>
        </p:nvSpPr>
        <p:spPr/>
        <p:txBody>
          <a:bodyPr/>
          <a:lstStyle/>
          <a:p>
            <a:fld id="{BA37F0CE-5658-1D4D-AA4A-F323D02EB0F5}" type="datetimeFigureOut">
              <a:rPr lang="en-US" smtClean="0"/>
              <a:t>2/22/2024</a:t>
            </a:fld>
            <a:endParaRPr lang="en-US"/>
          </a:p>
        </p:txBody>
      </p:sp>
      <p:sp>
        <p:nvSpPr>
          <p:cNvPr id="5" name="Footer Placeholder 4">
            <a:extLst>
              <a:ext uri="{FF2B5EF4-FFF2-40B4-BE49-F238E27FC236}">
                <a16:creationId xmlns:a16="http://schemas.microsoft.com/office/drawing/2014/main" id="{0C054814-FED5-5AB6-7AD8-74B167E56C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AA9214-62C4-8D86-FA3B-E8FAED6B379B}"/>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345278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84C66-2DC6-FB77-131C-BEFF28D54FC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A89919A-E39E-3D67-0685-5DF38B6E4617}"/>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0E43A67-186F-3167-CA0B-8B3C9FF6C65F}"/>
              </a:ext>
            </a:extLst>
          </p:cNvPr>
          <p:cNvSpPr>
            <a:spLocks noGrp="1"/>
          </p:cNvSpPr>
          <p:nvPr>
            <p:ph type="dt" sz="half" idx="10"/>
          </p:nvPr>
        </p:nvSpPr>
        <p:spPr/>
        <p:txBody>
          <a:bodyPr/>
          <a:lstStyle/>
          <a:p>
            <a:fld id="{BA37F0CE-5658-1D4D-AA4A-F323D02EB0F5}" type="datetimeFigureOut">
              <a:rPr lang="en-US" smtClean="0"/>
              <a:t>2/22/2024</a:t>
            </a:fld>
            <a:endParaRPr lang="en-US"/>
          </a:p>
        </p:txBody>
      </p:sp>
      <p:sp>
        <p:nvSpPr>
          <p:cNvPr id="5" name="Footer Placeholder 4">
            <a:extLst>
              <a:ext uri="{FF2B5EF4-FFF2-40B4-BE49-F238E27FC236}">
                <a16:creationId xmlns:a16="http://schemas.microsoft.com/office/drawing/2014/main" id="{D4764303-9701-6C7C-D4C3-0BEC1B11F8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0368D4-E06E-F1F1-C2D3-6B014ECC30A6}"/>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28240588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203A3ED-C234-1AF3-145F-DB755C283BA5}"/>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88697EF-7446-3E2D-821F-31E3368D191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62E2011-E945-AFF7-896B-AA013E483119}"/>
              </a:ext>
            </a:extLst>
          </p:cNvPr>
          <p:cNvSpPr>
            <a:spLocks noGrp="1"/>
          </p:cNvSpPr>
          <p:nvPr>
            <p:ph type="dt" sz="half" idx="10"/>
          </p:nvPr>
        </p:nvSpPr>
        <p:spPr/>
        <p:txBody>
          <a:bodyPr/>
          <a:lstStyle/>
          <a:p>
            <a:fld id="{BA37F0CE-5658-1D4D-AA4A-F323D02EB0F5}" type="datetimeFigureOut">
              <a:rPr lang="en-US" smtClean="0"/>
              <a:t>2/22/2024</a:t>
            </a:fld>
            <a:endParaRPr lang="en-US"/>
          </a:p>
        </p:txBody>
      </p:sp>
      <p:sp>
        <p:nvSpPr>
          <p:cNvPr id="5" name="Footer Placeholder 4">
            <a:extLst>
              <a:ext uri="{FF2B5EF4-FFF2-40B4-BE49-F238E27FC236}">
                <a16:creationId xmlns:a16="http://schemas.microsoft.com/office/drawing/2014/main" id="{41DD6ED8-78EA-15A5-ADB2-617DFE39A9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1151BC-6090-DA5E-D314-B683787553A7}"/>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12921701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6" name="Imagen 6">
            <a:extLst>
              <a:ext uri="{FF2B5EF4-FFF2-40B4-BE49-F238E27FC236}">
                <a16:creationId xmlns:a16="http://schemas.microsoft.com/office/drawing/2014/main" id="{924DE002-8A97-944A-B72A-49728725A81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497" y="0"/>
            <a:ext cx="12171004" cy="6857999"/>
          </a:xfrm>
          <a:prstGeom prst="rect">
            <a:avLst/>
          </a:prstGeom>
        </p:spPr>
      </p:pic>
      <p:sp>
        <p:nvSpPr>
          <p:cNvPr id="7" name="Title 1">
            <a:extLst>
              <a:ext uri="{FF2B5EF4-FFF2-40B4-BE49-F238E27FC236}">
                <a16:creationId xmlns:a16="http://schemas.microsoft.com/office/drawing/2014/main" id="{D5318A8F-1C23-7341-8E53-86265BBB9EBA}"/>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8" name="Content Placeholder 2">
            <a:extLst>
              <a:ext uri="{FF2B5EF4-FFF2-40B4-BE49-F238E27FC236}">
                <a16:creationId xmlns:a16="http://schemas.microsoft.com/office/drawing/2014/main" id="{BE62EC41-3279-794B-98B4-896255B95796}"/>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itle 1">
            <a:extLst>
              <a:ext uri="{FF2B5EF4-FFF2-40B4-BE49-F238E27FC236}">
                <a16:creationId xmlns:a16="http://schemas.microsoft.com/office/drawing/2014/main" id="{CBBD0FC2-DA89-EC42-9072-F82DBAB52CAA}"/>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spTree>
    <p:extLst>
      <p:ext uri="{BB962C8B-B14F-4D97-AF65-F5344CB8AC3E}">
        <p14:creationId xmlns:p14="http://schemas.microsoft.com/office/powerpoint/2010/main" val="36972864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13" name="Imagen 17">
            <a:extLst>
              <a:ext uri="{FF2B5EF4-FFF2-40B4-BE49-F238E27FC236}">
                <a16:creationId xmlns:a16="http://schemas.microsoft.com/office/drawing/2014/main" id="{BCD1F3BD-7F2F-444E-BE41-8A3E836CF28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4" y="-22532"/>
            <a:ext cx="12173784" cy="6858000"/>
          </a:xfrm>
          <a:prstGeom prst="rect">
            <a:avLst/>
          </a:prstGeom>
        </p:spPr>
      </p:pic>
      <p:sp>
        <p:nvSpPr>
          <p:cNvPr id="14" name="Title 1">
            <a:extLst>
              <a:ext uri="{FF2B5EF4-FFF2-40B4-BE49-F238E27FC236}">
                <a16:creationId xmlns:a16="http://schemas.microsoft.com/office/drawing/2014/main" id="{455C749B-CF4F-E746-98AA-7DAFB049B453}"/>
              </a:ext>
            </a:extLst>
          </p:cNvPr>
          <p:cNvSpPr>
            <a:spLocks noGrp="1"/>
          </p:cNvSpPr>
          <p:nvPr>
            <p:ph type="ctrTitle"/>
          </p:nvPr>
        </p:nvSpPr>
        <p:spPr>
          <a:xfrm>
            <a:off x="4967108" y="2024160"/>
            <a:ext cx="5337098" cy="2275765"/>
          </a:xfrm>
        </p:spPr>
        <p:txBody>
          <a:bodyPr anchor="b">
            <a:noAutofit/>
          </a:bodyPr>
          <a:lstStyle>
            <a:lvl1pPr algn="l">
              <a:defRPr sz="44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19" name="Subtitle 2">
            <a:extLst>
              <a:ext uri="{FF2B5EF4-FFF2-40B4-BE49-F238E27FC236}">
                <a16:creationId xmlns:a16="http://schemas.microsoft.com/office/drawing/2014/main" id="{0D13D8CB-B082-0242-994C-AB48C4D212A0}"/>
              </a:ext>
            </a:extLst>
          </p:cNvPr>
          <p:cNvSpPr>
            <a:spLocks noGrp="1"/>
          </p:cNvSpPr>
          <p:nvPr>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Footer Placeholder 4">
            <a:extLst>
              <a:ext uri="{FF2B5EF4-FFF2-40B4-BE49-F238E27FC236}">
                <a16:creationId xmlns:a16="http://schemas.microsoft.com/office/drawing/2014/main" id="{AB8FE9A3-D792-F848-80BC-E61BCE6E974F}"/>
              </a:ext>
            </a:extLst>
          </p:cNvPr>
          <p:cNvSpPr>
            <a:spLocks noGrp="1"/>
          </p:cNvSpPr>
          <p:nvPr>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a:t>Footer</a:t>
            </a:r>
          </a:p>
        </p:txBody>
      </p:sp>
      <p:cxnSp>
        <p:nvCxnSpPr>
          <p:cNvPr id="21" name="Straight Connector 12">
            <a:extLst>
              <a:ext uri="{FF2B5EF4-FFF2-40B4-BE49-F238E27FC236}">
                <a16:creationId xmlns:a16="http://schemas.microsoft.com/office/drawing/2014/main" id="{3E5620C9-4863-FD41-B02D-0D6AC464B8BB}"/>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
        <p:nvSpPr>
          <p:cNvPr id="18" name="Date Placeholder 5">
            <a:extLst>
              <a:ext uri="{FF2B5EF4-FFF2-40B4-BE49-F238E27FC236}">
                <a16:creationId xmlns:a16="http://schemas.microsoft.com/office/drawing/2014/main" id="{19D55F78-2FD3-D643-B7AC-F01E7065250D}"/>
              </a:ext>
            </a:extLst>
          </p:cNvPr>
          <p:cNvSpPr>
            <a:spLocks noGrp="1"/>
          </p:cNvSpPr>
          <p:nvPr>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a:p>
        </p:txBody>
      </p:sp>
    </p:spTree>
    <p:extLst>
      <p:ext uri="{BB962C8B-B14F-4D97-AF65-F5344CB8AC3E}">
        <p14:creationId xmlns:p14="http://schemas.microsoft.com/office/powerpoint/2010/main" val="1596927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3_done">
  <p:cSld name="3_done">
    <p:bg>
      <p:bgPr>
        <a:solidFill>
          <a:srgbClr val="F6F6F6"/>
        </a:solidFill>
        <a:effectLst/>
      </p:bgPr>
    </p:bg>
    <p:spTree>
      <p:nvGrpSpPr>
        <p:cNvPr id="1" name="Shape 19"/>
        <p:cNvGrpSpPr/>
        <p:nvPr/>
      </p:nvGrpSpPr>
      <p:grpSpPr>
        <a:xfrm>
          <a:off x="0" y="0"/>
          <a:ext cx="0" cy="0"/>
          <a:chOff x="0" y="0"/>
          <a:chExt cx="0" cy="0"/>
        </a:xfrm>
      </p:grpSpPr>
      <p:sp>
        <p:nvSpPr>
          <p:cNvPr id="20" name="Google Shape;20;p35"/>
          <p:cNvSpPr/>
          <p:nvPr/>
        </p:nvSpPr>
        <p:spPr>
          <a:xfrm>
            <a:off x="0" y="0"/>
            <a:ext cx="12192000" cy="6858000"/>
          </a:xfrm>
          <a:prstGeom prst="rect">
            <a:avLst/>
          </a:prstGeom>
          <a:solidFill>
            <a:srgbClr val="003466"/>
          </a:solidFill>
          <a:ln>
            <a:noFill/>
          </a:ln>
          <a:effectLst>
            <a:outerShdw blurRad="40000" dist="23000" dir="5400000" rotWithShape="0">
              <a:srgbClr val="000000">
                <a:alpha val="34900"/>
              </a:srgbClr>
            </a:outerShdw>
          </a:effectLst>
        </p:spPr>
        <p:txBody>
          <a:bodyPr spcFirstLastPara="1" wrap="square" lIns="121900" tIns="60933" rIns="121900" bIns="60933" anchor="ctr" anchorCtr="0">
            <a:noAutofit/>
          </a:bodyPr>
          <a:lstStyle/>
          <a:p>
            <a:pPr marL="0" marR="0" lvl="0" indent="0" algn="ctr" rtl="0">
              <a:spcBef>
                <a:spcPts val="0"/>
              </a:spcBef>
              <a:spcAft>
                <a:spcPts val="0"/>
              </a:spcAft>
              <a:buNone/>
            </a:pPr>
            <a:r>
              <a:rPr lang="en-GB" sz="2400">
                <a:solidFill>
                  <a:schemeClr val="lt1"/>
                </a:solidFill>
                <a:latin typeface="Arial"/>
                <a:ea typeface="Arial"/>
                <a:cs typeface="Arial"/>
                <a:sym typeface="Arial"/>
              </a:rPr>
              <a:t> </a:t>
            </a:r>
            <a:endParaRPr sz="2400"/>
          </a:p>
        </p:txBody>
      </p:sp>
      <p:sp>
        <p:nvSpPr>
          <p:cNvPr id="21" name="Google Shape;21;p35"/>
          <p:cNvSpPr txBox="1"/>
          <p:nvPr/>
        </p:nvSpPr>
        <p:spPr>
          <a:xfrm>
            <a:off x="928157" y="1168017"/>
            <a:ext cx="880800" cy="2995509"/>
          </a:xfrm>
          <a:prstGeom prst="rect">
            <a:avLst/>
          </a:prstGeom>
          <a:noFill/>
          <a:ln>
            <a:noFill/>
          </a:ln>
        </p:spPr>
        <p:txBody>
          <a:bodyPr spcFirstLastPara="1" wrap="square" lIns="121900" tIns="60933" rIns="121900" bIns="60933" anchor="t" anchorCtr="0">
            <a:spAutoFit/>
          </a:bodyPr>
          <a:lstStyle/>
          <a:p>
            <a:pPr marL="0" marR="0" lvl="0" indent="0" algn="l" rtl="0">
              <a:spcBef>
                <a:spcPts val="0"/>
              </a:spcBef>
              <a:spcAft>
                <a:spcPts val="0"/>
              </a:spcAft>
              <a:buNone/>
            </a:pPr>
            <a:r>
              <a:rPr lang="en-GB" sz="18666">
                <a:solidFill>
                  <a:srgbClr val="5492CD"/>
                </a:solidFill>
                <a:latin typeface="Arial"/>
                <a:ea typeface="Arial"/>
                <a:cs typeface="Arial"/>
                <a:sym typeface="Arial"/>
              </a:rPr>
              <a:t>“</a:t>
            </a:r>
            <a:endParaRPr sz="2400"/>
          </a:p>
        </p:txBody>
      </p:sp>
      <p:sp>
        <p:nvSpPr>
          <p:cNvPr id="22" name="Google Shape;22;p35"/>
          <p:cNvSpPr txBox="1">
            <a:spLocks noGrp="1"/>
          </p:cNvSpPr>
          <p:nvPr>
            <p:ph type="body" idx="1"/>
          </p:nvPr>
        </p:nvSpPr>
        <p:spPr>
          <a:xfrm>
            <a:off x="5980043" y="1523268"/>
            <a:ext cx="4416800" cy="3506000"/>
          </a:xfrm>
          <a:prstGeom prst="rect">
            <a:avLst/>
          </a:prstGeom>
          <a:noFill/>
          <a:ln>
            <a:noFill/>
          </a:ln>
        </p:spPr>
        <p:txBody>
          <a:bodyPr spcFirstLastPara="1" wrap="square" lIns="182875" tIns="45700" rIns="91425" bIns="45700" anchor="ctr" anchorCtr="0">
            <a:normAutofit/>
          </a:bodyPr>
          <a:lstStyle>
            <a:lvl1pPr marL="609585" lvl="0" indent="-304792" algn="l" rtl="0">
              <a:lnSpc>
                <a:spcPct val="111111"/>
              </a:lnSpc>
              <a:spcBef>
                <a:spcPts val="0"/>
              </a:spcBef>
              <a:spcAft>
                <a:spcPts val="0"/>
              </a:spcAft>
              <a:buSzPts val="1800"/>
              <a:buNone/>
              <a:defRPr sz="2400">
                <a:solidFill>
                  <a:schemeClr val="lt1"/>
                </a:solidFill>
              </a:defRPr>
            </a:lvl1pPr>
            <a:lvl2pPr marL="1219170" lvl="1" indent="-304792" algn="l" rtl="0">
              <a:spcBef>
                <a:spcPts val="373"/>
              </a:spcBef>
              <a:spcAft>
                <a:spcPts val="0"/>
              </a:spcAft>
              <a:buSzPts val="1400"/>
              <a:buNone/>
              <a:defRPr>
                <a:solidFill>
                  <a:schemeClr val="lt1"/>
                </a:solidFill>
              </a:defRPr>
            </a:lvl2pPr>
            <a:lvl3pPr marL="1828754" lvl="2" indent="-304792" algn="l" rtl="0">
              <a:spcBef>
                <a:spcPts val="373"/>
              </a:spcBef>
              <a:spcAft>
                <a:spcPts val="0"/>
              </a:spcAft>
              <a:buSzPts val="1400"/>
              <a:buNone/>
              <a:defRPr>
                <a:solidFill>
                  <a:schemeClr val="lt1"/>
                </a:solidFill>
              </a:defRPr>
            </a:lvl3pPr>
            <a:lvl4pPr marL="2438339" lvl="3" indent="-304792" algn="l" rtl="0">
              <a:spcBef>
                <a:spcPts val="373"/>
              </a:spcBef>
              <a:spcAft>
                <a:spcPts val="0"/>
              </a:spcAft>
              <a:buSzPts val="1400"/>
              <a:buNone/>
              <a:defRPr>
                <a:solidFill>
                  <a:schemeClr val="lt1"/>
                </a:solidFill>
              </a:defRPr>
            </a:lvl4pPr>
            <a:lvl5pPr marL="3047924" lvl="4" indent="-304792" algn="l" rtl="0">
              <a:spcBef>
                <a:spcPts val="373"/>
              </a:spcBef>
              <a:spcAft>
                <a:spcPts val="0"/>
              </a:spcAft>
              <a:buSzPts val="1400"/>
              <a:buNone/>
              <a:defRPr>
                <a:solidFill>
                  <a:schemeClr val="lt1"/>
                </a:solidFill>
              </a:defRPr>
            </a:lvl5pPr>
            <a:lvl6pPr marL="3657509" lvl="5" indent="-457189" algn="l" rtl="0">
              <a:spcBef>
                <a:spcPts val="480"/>
              </a:spcBef>
              <a:spcAft>
                <a:spcPts val="0"/>
              </a:spcAft>
              <a:buClr>
                <a:schemeClr val="dk1"/>
              </a:buClr>
              <a:buSzPts val="1800"/>
              <a:buChar char="•"/>
              <a:defRPr/>
            </a:lvl6pPr>
            <a:lvl7pPr marL="4267093" lvl="6" indent="-457189" algn="l" rtl="0">
              <a:spcBef>
                <a:spcPts val="480"/>
              </a:spcBef>
              <a:spcAft>
                <a:spcPts val="0"/>
              </a:spcAft>
              <a:buClr>
                <a:schemeClr val="dk1"/>
              </a:buClr>
              <a:buSzPts val="1800"/>
              <a:buChar char="•"/>
              <a:defRPr/>
            </a:lvl7pPr>
            <a:lvl8pPr marL="4876678" lvl="7" indent="-457189" algn="l" rtl="0">
              <a:spcBef>
                <a:spcPts val="480"/>
              </a:spcBef>
              <a:spcAft>
                <a:spcPts val="0"/>
              </a:spcAft>
              <a:buClr>
                <a:schemeClr val="dk1"/>
              </a:buClr>
              <a:buSzPts val="1800"/>
              <a:buChar char="•"/>
              <a:defRPr/>
            </a:lvl8pPr>
            <a:lvl9pPr marL="5486263" lvl="8" indent="-457189" algn="l" rtl="0">
              <a:spcBef>
                <a:spcPts val="480"/>
              </a:spcBef>
              <a:spcAft>
                <a:spcPts val="0"/>
              </a:spcAft>
              <a:buClr>
                <a:schemeClr val="dk1"/>
              </a:buClr>
              <a:buSzPts val="1800"/>
              <a:buChar char="•"/>
              <a:defRPr/>
            </a:lvl9pPr>
          </a:lstStyle>
          <a:p>
            <a:endParaRPr/>
          </a:p>
        </p:txBody>
      </p:sp>
      <p:sp>
        <p:nvSpPr>
          <p:cNvPr id="23" name="Google Shape;23;p35"/>
          <p:cNvSpPr txBox="1">
            <a:spLocks noGrp="1"/>
          </p:cNvSpPr>
          <p:nvPr>
            <p:ph type="body" idx="2"/>
          </p:nvPr>
        </p:nvSpPr>
        <p:spPr>
          <a:xfrm>
            <a:off x="406400" y="6218767"/>
            <a:ext cx="5689600" cy="296400"/>
          </a:xfrm>
          <a:prstGeom prst="rect">
            <a:avLst/>
          </a:prstGeom>
          <a:noFill/>
          <a:ln>
            <a:noFill/>
          </a:ln>
        </p:spPr>
        <p:txBody>
          <a:bodyPr spcFirstLastPara="1" wrap="square" lIns="91425" tIns="45700" rIns="91425" bIns="45700" anchor="t" anchorCtr="0">
            <a:normAutofit/>
          </a:bodyPr>
          <a:lstStyle>
            <a:lvl1pPr marL="609585" lvl="0" indent="-304792" algn="l" rtl="0">
              <a:spcBef>
                <a:spcPts val="267"/>
              </a:spcBef>
              <a:spcAft>
                <a:spcPts val="0"/>
              </a:spcAft>
              <a:buSzPts val="1000"/>
              <a:buNone/>
              <a:defRPr sz="1333" b="1" i="0"/>
            </a:lvl1pPr>
            <a:lvl2pPr marL="1219170" lvl="1" indent="-457189" algn="l" rtl="0">
              <a:spcBef>
                <a:spcPts val="480"/>
              </a:spcBef>
              <a:spcAft>
                <a:spcPts val="0"/>
              </a:spcAft>
              <a:buSzPts val="1800"/>
              <a:buChar char="•"/>
              <a:defRPr/>
            </a:lvl2pPr>
            <a:lvl3pPr marL="1828754" lvl="2" indent="-457189" algn="l" rtl="0">
              <a:spcBef>
                <a:spcPts val="480"/>
              </a:spcBef>
              <a:spcAft>
                <a:spcPts val="0"/>
              </a:spcAft>
              <a:buSzPts val="1800"/>
              <a:buChar char="•"/>
              <a:defRPr/>
            </a:lvl3pPr>
            <a:lvl4pPr marL="2438339" lvl="3" indent="-457189" algn="l" rtl="0">
              <a:spcBef>
                <a:spcPts val="480"/>
              </a:spcBef>
              <a:spcAft>
                <a:spcPts val="0"/>
              </a:spcAft>
              <a:buSzPts val="1800"/>
              <a:buChar char="•"/>
              <a:defRPr/>
            </a:lvl4pPr>
            <a:lvl5pPr marL="3047924" lvl="4" indent="-457189" algn="l" rtl="0">
              <a:spcBef>
                <a:spcPts val="480"/>
              </a:spcBef>
              <a:spcAft>
                <a:spcPts val="0"/>
              </a:spcAft>
              <a:buSzPts val="1800"/>
              <a:buChar char="•"/>
              <a:defRPr/>
            </a:lvl5pPr>
            <a:lvl6pPr marL="3657509" lvl="5" indent="-457189" algn="l" rtl="0">
              <a:spcBef>
                <a:spcPts val="480"/>
              </a:spcBef>
              <a:spcAft>
                <a:spcPts val="0"/>
              </a:spcAft>
              <a:buClr>
                <a:schemeClr val="dk1"/>
              </a:buClr>
              <a:buSzPts val="1800"/>
              <a:buChar char="•"/>
              <a:defRPr/>
            </a:lvl6pPr>
            <a:lvl7pPr marL="4267093" lvl="6" indent="-457189" algn="l" rtl="0">
              <a:spcBef>
                <a:spcPts val="480"/>
              </a:spcBef>
              <a:spcAft>
                <a:spcPts val="0"/>
              </a:spcAft>
              <a:buClr>
                <a:schemeClr val="dk1"/>
              </a:buClr>
              <a:buSzPts val="1800"/>
              <a:buChar char="•"/>
              <a:defRPr/>
            </a:lvl7pPr>
            <a:lvl8pPr marL="4876678" lvl="7" indent="-457189" algn="l" rtl="0">
              <a:spcBef>
                <a:spcPts val="480"/>
              </a:spcBef>
              <a:spcAft>
                <a:spcPts val="0"/>
              </a:spcAft>
              <a:buClr>
                <a:schemeClr val="dk1"/>
              </a:buClr>
              <a:buSzPts val="1800"/>
              <a:buChar char="•"/>
              <a:defRPr/>
            </a:lvl8pPr>
            <a:lvl9pPr marL="5486263" lvl="8" indent="-457189" algn="l" rtl="0">
              <a:spcBef>
                <a:spcPts val="48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4654665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x feature icons with text below">
    <p:spTree>
      <p:nvGrpSpPr>
        <p:cNvPr id="1" name=""/>
        <p:cNvGrpSpPr/>
        <p:nvPr/>
      </p:nvGrpSpPr>
      <p:grpSpPr>
        <a:xfrm>
          <a:off x="0" y="0"/>
          <a:ext cx="0" cy="0"/>
          <a:chOff x="0" y="0"/>
          <a:chExt cx="0" cy="0"/>
        </a:xfrm>
      </p:grpSpPr>
      <p:sp>
        <p:nvSpPr>
          <p:cNvPr id="34" name="Text Placeholder 33">
            <a:extLst>
              <a:ext uri="{FF2B5EF4-FFF2-40B4-BE49-F238E27FC236}">
                <a16:creationId xmlns:a16="http://schemas.microsoft.com/office/drawing/2014/main" id="{86E315CF-B12E-CC40-B7AA-C6ACBCC9DB2D}"/>
              </a:ext>
            </a:extLst>
          </p:cNvPr>
          <p:cNvSpPr>
            <a:spLocks noGrp="1"/>
          </p:cNvSpPr>
          <p:nvPr>
            <p:ph type="body" sz="quarter" idx="15" hasCustomPrompt="1"/>
          </p:nvPr>
        </p:nvSpPr>
        <p:spPr>
          <a:xfrm>
            <a:off x="702533" y="6420039"/>
            <a:ext cx="157029" cy="155575"/>
          </a:xfrm>
          <a:prstGeom prst="ellipse">
            <a:avLst/>
          </a:prstGeom>
          <a:solidFill>
            <a:schemeClr val="accent6"/>
          </a:solidFill>
        </p:spPr>
        <p:txBody>
          <a:bodyPr>
            <a:normAutofit/>
          </a:bodyPr>
          <a:lstStyle>
            <a:lvl1pPr marL="0" indent="0">
              <a:buNone/>
              <a:defRPr sz="200">
                <a:latin typeface="Arial" panose="020B0604020202020204" pitchFamily="34" charset="0"/>
                <a:cs typeface="Arial" panose="020B0604020202020204" pitchFamily="34" charset="0"/>
              </a:defRPr>
            </a:lvl1pPr>
          </a:lstStyle>
          <a:p>
            <a:pPr lvl="0"/>
            <a:r>
              <a:rPr lang="en-US" dirty="0"/>
              <a:t> </a:t>
            </a:r>
          </a:p>
        </p:txBody>
      </p:sp>
      <p:sp>
        <p:nvSpPr>
          <p:cNvPr id="26" name="Content Placeholder 2">
            <a:extLst>
              <a:ext uri="{FF2B5EF4-FFF2-40B4-BE49-F238E27FC236}">
                <a16:creationId xmlns:a16="http://schemas.microsoft.com/office/drawing/2014/main" id="{33EB8E98-B57C-8748-AD6C-4DD47EFEF89D}"/>
              </a:ext>
            </a:extLst>
          </p:cNvPr>
          <p:cNvSpPr>
            <a:spLocks noGrp="1"/>
          </p:cNvSpPr>
          <p:nvPr userDrawn="1">
            <p:ph sz="half" idx="13" hasCustomPrompt="1"/>
          </p:nvPr>
        </p:nvSpPr>
        <p:spPr>
          <a:xfrm>
            <a:off x="949324" y="6431151"/>
            <a:ext cx="4391026" cy="155575"/>
          </a:xfrm>
          <a:prstGeom prst="rect">
            <a:avLst/>
          </a:prstGeom>
        </p:spPr>
        <p:txBody>
          <a:bodyPr wrap="none" lIns="0" tIns="0" rIns="0" bIns="0">
            <a:normAutofit/>
          </a:bodyPr>
          <a:lstStyle>
            <a:lvl1pPr marL="0" indent="0">
              <a:lnSpc>
                <a:spcPts val="1200"/>
              </a:lnSpc>
              <a:spcBef>
                <a:spcPts val="0"/>
              </a:spcBef>
              <a:spcAft>
                <a:spcPts val="0"/>
              </a:spcAft>
              <a:buNone/>
              <a:tabLst/>
              <a:defRPr sz="900" b="0" i="0" cap="all" spc="180" baseline="0">
                <a:solidFill>
                  <a:schemeClr val="tx1"/>
                </a:solidFill>
                <a:latin typeface="Arial" panose="020B0604020202020204" pitchFamily="34" charset="0"/>
                <a:cs typeface="Arial" panose="020B0604020202020204" pitchFamily="34" charset="0"/>
              </a:defRPr>
            </a:lvl1pPr>
            <a:lvl2pPr marL="0" indent="0">
              <a:lnSpc>
                <a:spcPts val="2000"/>
              </a:lnSpc>
              <a:spcBef>
                <a:spcPts val="0"/>
              </a:spcBef>
              <a:spcAft>
                <a:spcPts val="300"/>
              </a:spcAft>
              <a:buNone/>
              <a:tabLst/>
              <a:defRPr sz="1600" b="1" i="0">
                <a:latin typeface="Arial" panose="020B0604020202020204" pitchFamily="34" charset="0"/>
                <a:cs typeface="Arial" panose="020B0604020202020204" pitchFamily="34" charset="0"/>
              </a:defRPr>
            </a:lvl2pPr>
            <a:lvl3pPr marL="0" indent="0">
              <a:lnSpc>
                <a:spcPts val="1800"/>
              </a:lnSpc>
              <a:spcBef>
                <a:spcPts val="0"/>
              </a:spcBef>
              <a:spcAft>
                <a:spcPts val="300"/>
              </a:spcAft>
              <a:buNone/>
              <a:tabLst/>
              <a:defRPr sz="1300" b="1" i="0">
                <a:latin typeface="Arial" panose="020B0604020202020204" pitchFamily="34" charset="0"/>
                <a:cs typeface="Arial" panose="020B0604020202020204" pitchFamily="34" charset="0"/>
              </a:defRPr>
            </a:lvl3pPr>
            <a:lvl4pPr marL="6350" indent="0">
              <a:buNone/>
              <a:tabLst/>
              <a:defRPr sz="1200" b="0" i="0">
                <a:solidFill>
                  <a:srgbClr val="7030A0"/>
                </a:solidFill>
                <a:latin typeface="Arial" panose="020B0604020202020204" pitchFamily="34" charset="0"/>
                <a:cs typeface="Arial" panose="020B0604020202020204" pitchFamily="34" charset="0"/>
              </a:defRPr>
            </a:lvl4pPr>
            <a:lvl5pPr marL="0" indent="0">
              <a:lnSpc>
                <a:spcPts val="1400"/>
              </a:lnSpc>
              <a:spcBef>
                <a:spcPts val="600"/>
              </a:spcBef>
              <a:spcAft>
                <a:spcPts val="600"/>
              </a:spcAft>
              <a:buNone/>
              <a:tabLst/>
              <a:defRPr sz="1100" b="0" i="0">
                <a:latin typeface="Arial" panose="020B0604020202020204" pitchFamily="34" charset="0"/>
                <a:cs typeface="Arial" panose="020B0604020202020204" pitchFamily="34" charset="0"/>
              </a:defRPr>
            </a:lvl5pPr>
          </a:lstStyle>
          <a:p>
            <a:pPr lvl="0"/>
            <a:r>
              <a:rPr lang="en-GB" dirty="0"/>
              <a:t>Section title</a:t>
            </a:r>
          </a:p>
        </p:txBody>
      </p:sp>
      <p:grpSp>
        <p:nvGrpSpPr>
          <p:cNvPr id="9" name="Group 8">
            <a:extLst>
              <a:ext uri="{FF2B5EF4-FFF2-40B4-BE49-F238E27FC236}">
                <a16:creationId xmlns:a16="http://schemas.microsoft.com/office/drawing/2014/main" id="{C1CC4A20-011C-1345-B67F-52F4275A5979}"/>
              </a:ext>
            </a:extLst>
          </p:cNvPr>
          <p:cNvGrpSpPr/>
          <p:nvPr userDrawn="1"/>
        </p:nvGrpSpPr>
        <p:grpSpPr>
          <a:xfrm>
            <a:off x="0" y="0"/>
            <a:ext cx="11974069" cy="753035"/>
            <a:chOff x="0" y="1022750"/>
            <a:chExt cx="11974069" cy="753035"/>
          </a:xfrm>
        </p:grpSpPr>
        <p:pic>
          <p:nvPicPr>
            <p:cNvPr id="10" name="Picture 9">
              <a:extLst>
                <a:ext uri="{FF2B5EF4-FFF2-40B4-BE49-F238E27FC236}">
                  <a16:creationId xmlns:a16="http://schemas.microsoft.com/office/drawing/2014/main" id="{8574FFF0-3470-194B-98F2-23ED427DA88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947799" y="1268389"/>
              <a:ext cx="1026270" cy="396896"/>
            </a:xfrm>
            <a:prstGeom prst="rect">
              <a:avLst/>
            </a:prstGeom>
          </p:spPr>
        </p:pic>
        <p:sp>
          <p:nvSpPr>
            <p:cNvPr id="11" name="Rectangle 10">
              <a:extLst>
                <a:ext uri="{FF2B5EF4-FFF2-40B4-BE49-F238E27FC236}">
                  <a16:creationId xmlns:a16="http://schemas.microsoft.com/office/drawing/2014/main" id="{86A80806-084F-984A-95E3-49032C433228}"/>
                </a:ext>
              </a:extLst>
            </p:cNvPr>
            <p:cNvSpPr/>
            <p:nvPr/>
          </p:nvSpPr>
          <p:spPr>
            <a:xfrm>
              <a:off x="0" y="1022750"/>
              <a:ext cx="80682" cy="753035"/>
            </a:xfrm>
            <a:prstGeom prst="rect">
              <a:avLst/>
            </a:prstGeom>
            <a:solidFill>
              <a:srgbClr val="5C94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0736FDB-D134-D443-9882-F16651DD22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1749" y="1300867"/>
              <a:ext cx="2619929" cy="304816"/>
            </a:xfrm>
            <a:prstGeom prst="rect">
              <a:avLst/>
            </a:prstGeom>
          </p:spPr>
        </p:pic>
        <p:pic>
          <p:nvPicPr>
            <p:cNvPr id="13" name="Picture 12">
              <a:extLst>
                <a:ext uri="{FF2B5EF4-FFF2-40B4-BE49-F238E27FC236}">
                  <a16:creationId xmlns:a16="http://schemas.microsoft.com/office/drawing/2014/main" id="{CE7F248C-627F-EA40-BD81-9BE6D12E095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5439" y="1249707"/>
              <a:ext cx="369794" cy="369794"/>
            </a:xfrm>
            <a:prstGeom prst="rect">
              <a:avLst/>
            </a:prstGeom>
          </p:spPr>
        </p:pic>
      </p:grpSp>
      <p:sp>
        <p:nvSpPr>
          <p:cNvPr id="14" name="Content Placeholder 2">
            <a:extLst>
              <a:ext uri="{FF2B5EF4-FFF2-40B4-BE49-F238E27FC236}">
                <a16:creationId xmlns:a16="http://schemas.microsoft.com/office/drawing/2014/main" id="{A9AE1044-A4BC-7845-9479-75D926C00E68}"/>
              </a:ext>
            </a:extLst>
          </p:cNvPr>
          <p:cNvSpPr>
            <a:spLocks noGrp="1"/>
          </p:cNvSpPr>
          <p:nvPr>
            <p:ph sz="half" idx="16" hasCustomPrompt="1"/>
          </p:nvPr>
        </p:nvSpPr>
        <p:spPr>
          <a:xfrm>
            <a:off x="1631950" y="4307406"/>
            <a:ext cx="2411413" cy="1858443"/>
          </a:xfrm>
          <a:prstGeom prst="rect">
            <a:avLst/>
          </a:prstGeom>
        </p:spPr>
        <p:txBody>
          <a:bodyPr lIns="0" tIns="0" rIns="0" bIns="0" anchor="t" anchorCtr="0"/>
          <a:lstStyle>
            <a:lvl1pPr marL="0" marR="0" indent="0" algn="ctr" defTabSz="914400" rtl="0" eaLnBrk="1" fontAlgn="auto" latinLnBrk="0" hangingPunct="1">
              <a:lnSpc>
                <a:spcPts val="1800"/>
              </a:lnSpc>
              <a:spcBef>
                <a:spcPts val="0"/>
              </a:spcBef>
              <a:spcAft>
                <a:spcPts val="600"/>
              </a:spcAft>
              <a:buClrTx/>
              <a:buSzTx/>
              <a:buFont typeface="Arial" panose="020B0604020202020204" pitchFamily="34" charset="0"/>
              <a:buNone/>
              <a:tabLst/>
              <a:defRPr sz="1300" b="0" i="0">
                <a:latin typeface="Arial" panose="020B0604020202020204" pitchFamily="34" charset="0"/>
                <a:cs typeface="Arial" panose="020B0604020202020204" pitchFamily="34" charset="0"/>
              </a:defRPr>
            </a:lvl1pPr>
            <a:lvl2pPr marL="0" indent="0">
              <a:lnSpc>
                <a:spcPts val="2000"/>
              </a:lnSpc>
              <a:spcBef>
                <a:spcPts val="0"/>
              </a:spcBef>
              <a:spcAft>
                <a:spcPts val="300"/>
              </a:spcAft>
              <a:buNone/>
              <a:tabLst/>
              <a:defRPr sz="1600" b="1" i="0">
                <a:latin typeface="Arial" panose="020B0604020202020204" pitchFamily="34" charset="0"/>
                <a:cs typeface="Arial" panose="020B0604020202020204" pitchFamily="34" charset="0"/>
              </a:defRPr>
            </a:lvl2pPr>
            <a:lvl3pPr marL="0" indent="0" algn="ctr">
              <a:lnSpc>
                <a:spcPts val="1800"/>
              </a:lnSpc>
              <a:spcBef>
                <a:spcPts val="0"/>
              </a:spcBef>
              <a:spcAft>
                <a:spcPts val="300"/>
              </a:spcAft>
              <a:buNone/>
              <a:tabLst/>
              <a:defRPr sz="1300" b="1" i="0">
                <a:latin typeface="Arial" panose="020B0604020202020204" pitchFamily="34" charset="0"/>
                <a:cs typeface="Arial" panose="020B0604020202020204" pitchFamily="34" charset="0"/>
              </a:defRPr>
            </a:lvl3pPr>
            <a:lvl4pPr marL="6350" indent="0">
              <a:buNone/>
              <a:tabLst/>
              <a:defRPr sz="1200" b="0" i="0">
                <a:solidFill>
                  <a:srgbClr val="7030A0"/>
                </a:solidFill>
                <a:latin typeface="Arial" panose="020B0604020202020204" pitchFamily="34" charset="0"/>
                <a:cs typeface="Arial" panose="020B0604020202020204" pitchFamily="34" charset="0"/>
              </a:defRPr>
            </a:lvl4pPr>
            <a:lvl5pPr marL="0" indent="0">
              <a:lnSpc>
                <a:spcPts val="1400"/>
              </a:lnSpc>
              <a:spcBef>
                <a:spcPts val="600"/>
              </a:spcBef>
              <a:spcAft>
                <a:spcPts val="600"/>
              </a:spcAft>
              <a:buNone/>
              <a:tabLst/>
              <a:defRPr sz="1100" b="0" i="0">
                <a:latin typeface="Arial" panose="020B0604020202020204" pitchFamily="34" charset="0"/>
                <a:cs typeface="Arial" panose="020B0604020202020204" pitchFamily="34" charset="0"/>
              </a:defRPr>
            </a:lvl5pPr>
          </a:lstStyle>
          <a:p>
            <a:pPr lvl="0"/>
            <a:r>
              <a:rPr lang="en-GB" dirty="0"/>
              <a:t>Body copy</a:t>
            </a:r>
          </a:p>
          <a:p>
            <a:pPr lvl="2"/>
            <a:r>
              <a:rPr lang="en-GB" dirty="0"/>
              <a:t>H3 Heading</a:t>
            </a:r>
          </a:p>
        </p:txBody>
      </p:sp>
      <p:sp>
        <p:nvSpPr>
          <p:cNvPr id="15" name="Picture Placeholder 24">
            <a:extLst>
              <a:ext uri="{FF2B5EF4-FFF2-40B4-BE49-F238E27FC236}">
                <a16:creationId xmlns:a16="http://schemas.microsoft.com/office/drawing/2014/main" id="{0AD13152-9B16-F04A-AFBA-B4D12390E244}"/>
              </a:ext>
            </a:extLst>
          </p:cNvPr>
          <p:cNvSpPr>
            <a:spLocks noGrp="1"/>
          </p:cNvSpPr>
          <p:nvPr>
            <p:ph type="pic" sz="quarter" idx="12"/>
          </p:nvPr>
        </p:nvSpPr>
        <p:spPr>
          <a:xfrm>
            <a:off x="1926362" y="2183661"/>
            <a:ext cx="1858237" cy="1858443"/>
          </a:xfrm>
          <a:prstGeom prst="ellipse">
            <a:avLst/>
          </a:prstGeom>
          <a:pattFill prst="pct5">
            <a:fgClr>
              <a:srgbClr val="002060"/>
            </a:fgClr>
            <a:bgClr>
              <a:srgbClr val="5C94CB"/>
            </a:bgClr>
          </a:pattFill>
        </p:spPr>
        <p:txBody>
          <a:bodyPr anchor="ctr" anchorCtr="0">
            <a:normAutofit/>
          </a:bodyPr>
          <a:lstStyle>
            <a:lvl1pPr marL="0" indent="0" algn="ctr">
              <a:buNone/>
              <a:defRPr sz="900" b="0" i="0" cap="all" spc="180" baseline="0">
                <a:latin typeface="Arial" panose="020B0604020202020204" pitchFamily="34" charset="0"/>
                <a:cs typeface="Arial" panose="020B0604020202020204" pitchFamily="34" charset="0"/>
              </a:defRPr>
            </a:lvl1pPr>
          </a:lstStyle>
          <a:p>
            <a:r>
              <a:rPr lang="en-US"/>
              <a:t>Click icon to add picture</a:t>
            </a:r>
            <a:endParaRPr lang="en-US" dirty="0"/>
          </a:p>
        </p:txBody>
      </p:sp>
      <p:sp>
        <p:nvSpPr>
          <p:cNvPr id="20" name="Content Placeholder 2">
            <a:extLst>
              <a:ext uri="{FF2B5EF4-FFF2-40B4-BE49-F238E27FC236}">
                <a16:creationId xmlns:a16="http://schemas.microsoft.com/office/drawing/2014/main" id="{3197D69C-325D-9547-803A-8F7F1EA2399B}"/>
              </a:ext>
            </a:extLst>
          </p:cNvPr>
          <p:cNvSpPr>
            <a:spLocks noGrp="1"/>
          </p:cNvSpPr>
          <p:nvPr>
            <p:ph sz="half" idx="17" hasCustomPrompt="1"/>
          </p:nvPr>
        </p:nvSpPr>
        <p:spPr>
          <a:xfrm>
            <a:off x="1271588" y="1037569"/>
            <a:ext cx="9612312" cy="1301737"/>
          </a:xfrm>
          <a:prstGeom prst="rect">
            <a:avLst/>
          </a:prstGeom>
        </p:spPr>
        <p:txBody>
          <a:bodyPr lIns="0" tIns="0" rIns="0" bIns="0"/>
          <a:lstStyle>
            <a:lvl1pPr marL="6350" indent="0" algn="ctr">
              <a:lnSpc>
                <a:spcPct val="100000"/>
              </a:lnSpc>
              <a:spcBef>
                <a:spcPts val="0"/>
              </a:spcBef>
              <a:spcAft>
                <a:spcPts val="1600"/>
              </a:spcAft>
              <a:buNone/>
              <a:tabLst/>
              <a:defRPr sz="4200" b="0" i="0">
                <a:latin typeface="Arial" panose="020B0604020202020204" pitchFamily="34" charset="0"/>
                <a:cs typeface="Arial" panose="020B0604020202020204" pitchFamily="34" charset="0"/>
              </a:defRPr>
            </a:lvl1pPr>
            <a:lvl2pPr marL="6350" indent="0">
              <a:lnSpc>
                <a:spcPts val="1800"/>
              </a:lnSpc>
              <a:buNone/>
              <a:tabLst/>
              <a:defRPr sz="1300" b="0" i="0" cap="all" spc="220" baseline="0">
                <a:latin typeface="Arial" panose="020B0604020202020204" pitchFamily="34" charset="0"/>
                <a:cs typeface="Arial" panose="020B0604020202020204" pitchFamily="34" charset="0"/>
              </a:defRPr>
            </a:lvl2pPr>
            <a:lvl3pPr marL="6350" indent="0">
              <a:buNone/>
              <a:tabLst/>
              <a:defRPr/>
            </a:lvl3pPr>
            <a:lvl4pPr marL="6350" indent="0">
              <a:buNone/>
              <a:tabLst/>
              <a:defRPr/>
            </a:lvl4pPr>
            <a:lvl5pPr marL="6350" indent="0">
              <a:buNone/>
              <a:tabLst/>
              <a:defRPr/>
            </a:lvl5pPr>
          </a:lstStyle>
          <a:p>
            <a:pPr lvl="0"/>
            <a:r>
              <a:rPr lang="en-GB" dirty="0"/>
              <a:t>Main Page Header</a:t>
            </a:r>
            <a:endParaRPr lang="en-US" dirty="0"/>
          </a:p>
        </p:txBody>
      </p:sp>
      <p:sp>
        <p:nvSpPr>
          <p:cNvPr id="21" name="Content Placeholder 2">
            <a:extLst>
              <a:ext uri="{FF2B5EF4-FFF2-40B4-BE49-F238E27FC236}">
                <a16:creationId xmlns:a16="http://schemas.microsoft.com/office/drawing/2014/main" id="{7F310612-7C51-6F4F-81D2-DC289ADE25DF}"/>
              </a:ext>
            </a:extLst>
          </p:cNvPr>
          <p:cNvSpPr>
            <a:spLocks noGrp="1"/>
          </p:cNvSpPr>
          <p:nvPr>
            <p:ph sz="half" idx="18" hasCustomPrompt="1"/>
          </p:nvPr>
        </p:nvSpPr>
        <p:spPr>
          <a:xfrm>
            <a:off x="4870450" y="4307406"/>
            <a:ext cx="2411413" cy="1858443"/>
          </a:xfrm>
          <a:prstGeom prst="rect">
            <a:avLst/>
          </a:prstGeom>
        </p:spPr>
        <p:txBody>
          <a:bodyPr lIns="0" tIns="0" rIns="0" bIns="0" anchor="t" anchorCtr="0"/>
          <a:lstStyle>
            <a:lvl1pPr marL="0" marR="0" indent="0" algn="ctr" defTabSz="914400" rtl="0" eaLnBrk="1" fontAlgn="auto" latinLnBrk="0" hangingPunct="1">
              <a:lnSpc>
                <a:spcPts val="1800"/>
              </a:lnSpc>
              <a:spcBef>
                <a:spcPts val="0"/>
              </a:spcBef>
              <a:spcAft>
                <a:spcPts val="600"/>
              </a:spcAft>
              <a:buClrTx/>
              <a:buSzTx/>
              <a:buFont typeface="Arial" panose="020B0604020202020204" pitchFamily="34" charset="0"/>
              <a:buNone/>
              <a:tabLst/>
              <a:defRPr sz="1300" b="0" i="0">
                <a:latin typeface="Arial" panose="020B0604020202020204" pitchFamily="34" charset="0"/>
                <a:cs typeface="Arial" panose="020B0604020202020204" pitchFamily="34" charset="0"/>
              </a:defRPr>
            </a:lvl1pPr>
            <a:lvl2pPr marL="0" indent="0">
              <a:lnSpc>
                <a:spcPts val="2000"/>
              </a:lnSpc>
              <a:spcBef>
                <a:spcPts val="0"/>
              </a:spcBef>
              <a:spcAft>
                <a:spcPts val="300"/>
              </a:spcAft>
              <a:buNone/>
              <a:tabLst/>
              <a:defRPr sz="1600" b="1" i="0">
                <a:latin typeface="Arial" panose="020B0604020202020204" pitchFamily="34" charset="0"/>
                <a:cs typeface="Arial" panose="020B0604020202020204" pitchFamily="34" charset="0"/>
              </a:defRPr>
            </a:lvl2pPr>
            <a:lvl3pPr marL="0" indent="0" algn="ctr">
              <a:lnSpc>
                <a:spcPts val="1800"/>
              </a:lnSpc>
              <a:spcBef>
                <a:spcPts val="0"/>
              </a:spcBef>
              <a:spcAft>
                <a:spcPts val="300"/>
              </a:spcAft>
              <a:buNone/>
              <a:tabLst/>
              <a:defRPr sz="1300" b="1" i="0">
                <a:latin typeface="Arial" panose="020B0604020202020204" pitchFamily="34" charset="0"/>
                <a:cs typeface="Arial" panose="020B0604020202020204" pitchFamily="34" charset="0"/>
              </a:defRPr>
            </a:lvl3pPr>
            <a:lvl4pPr marL="6350" indent="0">
              <a:buNone/>
              <a:tabLst/>
              <a:defRPr sz="1200" b="0" i="0">
                <a:solidFill>
                  <a:srgbClr val="7030A0"/>
                </a:solidFill>
                <a:latin typeface="Arial" panose="020B0604020202020204" pitchFamily="34" charset="0"/>
                <a:cs typeface="Arial" panose="020B0604020202020204" pitchFamily="34" charset="0"/>
              </a:defRPr>
            </a:lvl4pPr>
            <a:lvl5pPr marL="0" indent="0">
              <a:lnSpc>
                <a:spcPts val="1400"/>
              </a:lnSpc>
              <a:spcBef>
                <a:spcPts val="600"/>
              </a:spcBef>
              <a:spcAft>
                <a:spcPts val="600"/>
              </a:spcAft>
              <a:buNone/>
              <a:tabLst/>
              <a:defRPr sz="1100" b="0" i="0">
                <a:latin typeface="Arial" panose="020B0604020202020204" pitchFamily="34" charset="0"/>
                <a:cs typeface="Arial" panose="020B0604020202020204" pitchFamily="34" charset="0"/>
              </a:defRPr>
            </a:lvl5pPr>
          </a:lstStyle>
          <a:p>
            <a:pPr lvl="0"/>
            <a:r>
              <a:rPr lang="en-GB" dirty="0"/>
              <a:t>Body copy</a:t>
            </a:r>
          </a:p>
          <a:p>
            <a:pPr lvl="2"/>
            <a:r>
              <a:rPr lang="en-GB" dirty="0"/>
              <a:t>H3 Heading</a:t>
            </a:r>
          </a:p>
        </p:txBody>
      </p:sp>
      <p:sp>
        <p:nvSpPr>
          <p:cNvPr id="24" name="Picture Placeholder 24">
            <a:extLst>
              <a:ext uri="{FF2B5EF4-FFF2-40B4-BE49-F238E27FC236}">
                <a16:creationId xmlns:a16="http://schemas.microsoft.com/office/drawing/2014/main" id="{5BE87F2E-5672-CF4B-BBBF-4061B7BED82C}"/>
              </a:ext>
            </a:extLst>
          </p:cNvPr>
          <p:cNvSpPr>
            <a:spLocks noGrp="1"/>
          </p:cNvSpPr>
          <p:nvPr>
            <p:ph type="pic" sz="quarter" idx="19"/>
          </p:nvPr>
        </p:nvSpPr>
        <p:spPr>
          <a:xfrm>
            <a:off x="5164862" y="2183661"/>
            <a:ext cx="1858237" cy="1858443"/>
          </a:xfrm>
          <a:prstGeom prst="ellipse">
            <a:avLst/>
          </a:prstGeom>
          <a:pattFill prst="pct5">
            <a:fgClr>
              <a:srgbClr val="002060"/>
            </a:fgClr>
            <a:bgClr>
              <a:srgbClr val="5C94CB"/>
            </a:bgClr>
          </a:pattFill>
        </p:spPr>
        <p:txBody>
          <a:bodyPr anchor="ctr" anchorCtr="0">
            <a:normAutofit/>
          </a:bodyPr>
          <a:lstStyle>
            <a:lvl1pPr marL="0" indent="0" algn="ctr">
              <a:buNone/>
              <a:defRPr sz="900" b="0" i="0" cap="all" spc="180" baseline="0">
                <a:latin typeface="Arial" panose="020B0604020202020204" pitchFamily="34" charset="0"/>
                <a:cs typeface="Arial" panose="020B0604020202020204" pitchFamily="34" charset="0"/>
              </a:defRPr>
            </a:lvl1pPr>
          </a:lstStyle>
          <a:p>
            <a:r>
              <a:rPr lang="en-US"/>
              <a:t>Click icon to add picture</a:t>
            </a:r>
            <a:endParaRPr lang="en-US" dirty="0"/>
          </a:p>
        </p:txBody>
      </p:sp>
      <p:sp>
        <p:nvSpPr>
          <p:cNvPr id="25" name="Content Placeholder 2">
            <a:extLst>
              <a:ext uri="{FF2B5EF4-FFF2-40B4-BE49-F238E27FC236}">
                <a16:creationId xmlns:a16="http://schemas.microsoft.com/office/drawing/2014/main" id="{E64DCC52-A133-8D4B-B571-59A93B03CA8A}"/>
              </a:ext>
            </a:extLst>
          </p:cNvPr>
          <p:cNvSpPr>
            <a:spLocks noGrp="1"/>
          </p:cNvSpPr>
          <p:nvPr>
            <p:ph sz="half" idx="20" hasCustomPrompt="1"/>
          </p:nvPr>
        </p:nvSpPr>
        <p:spPr>
          <a:xfrm>
            <a:off x="8147050" y="4307406"/>
            <a:ext cx="2411413" cy="1858443"/>
          </a:xfrm>
          <a:prstGeom prst="rect">
            <a:avLst/>
          </a:prstGeom>
        </p:spPr>
        <p:txBody>
          <a:bodyPr lIns="0" tIns="0" rIns="0" bIns="0" anchor="t" anchorCtr="0"/>
          <a:lstStyle>
            <a:lvl1pPr marL="0" marR="0" indent="0" algn="ctr" defTabSz="914400" rtl="0" eaLnBrk="1" fontAlgn="auto" latinLnBrk="0" hangingPunct="1">
              <a:lnSpc>
                <a:spcPts val="1800"/>
              </a:lnSpc>
              <a:spcBef>
                <a:spcPts val="0"/>
              </a:spcBef>
              <a:spcAft>
                <a:spcPts val="600"/>
              </a:spcAft>
              <a:buClrTx/>
              <a:buSzTx/>
              <a:buFont typeface="Arial" panose="020B0604020202020204" pitchFamily="34" charset="0"/>
              <a:buNone/>
              <a:tabLst/>
              <a:defRPr sz="1300" b="0" i="0">
                <a:latin typeface="Arial" panose="020B0604020202020204" pitchFamily="34" charset="0"/>
                <a:cs typeface="Arial" panose="020B0604020202020204" pitchFamily="34" charset="0"/>
              </a:defRPr>
            </a:lvl1pPr>
            <a:lvl2pPr marL="0" indent="0">
              <a:lnSpc>
                <a:spcPts val="2000"/>
              </a:lnSpc>
              <a:spcBef>
                <a:spcPts val="0"/>
              </a:spcBef>
              <a:spcAft>
                <a:spcPts val="300"/>
              </a:spcAft>
              <a:buNone/>
              <a:tabLst/>
              <a:defRPr sz="1600" b="1" i="0">
                <a:latin typeface="Arial" panose="020B0604020202020204" pitchFamily="34" charset="0"/>
                <a:cs typeface="Arial" panose="020B0604020202020204" pitchFamily="34" charset="0"/>
              </a:defRPr>
            </a:lvl2pPr>
            <a:lvl3pPr marL="0" indent="0" algn="ctr">
              <a:lnSpc>
                <a:spcPts val="1800"/>
              </a:lnSpc>
              <a:spcBef>
                <a:spcPts val="0"/>
              </a:spcBef>
              <a:spcAft>
                <a:spcPts val="300"/>
              </a:spcAft>
              <a:buNone/>
              <a:tabLst/>
              <a:defRPr sz="1300" b="1" i="0">
                <a:latin typeface="Arial" panose="020B0604020202020204" pitchFamily="34" charset="0"/>
                <a:cs typeface="Arial" panose="020B0604020202020204" pitchFamily="34" charset="0"/>
              </a:defRPr>
            </a:lvl3pPr>
            <a:lvl4pPr marL="6350" indent="0">
              <a:buNone/>
              <a:tabLst/>
              <a:defRPr sz="1200" b="0" i="0">
                <a:solidFill>
                  <a:srgbClr val="7030A0"/>
                </a:solidFill>
                <a:latin typeface="Arial" panose="020B0604020202020204" pitchFamily="34" charset="0"/>
                <a:cs typeface="Arial" panose="020B0604020202020204" pitchFamily="34" charset="0"/>
              </a:defRPr>
            </a:lvl4pPr>
            <a:lvl5pPr marL="0" indent="0">
              <a:lnSpc>
                <a:spcPts val="1400"/>
              </a:lnSpc>
              <a:spcBef>
                <a:spcPts val="600"/>
              </a:spcBef>
              <a:spcAft>
                <a:spcPts val="600"/>
              </a:spcAft>
              <a:buNone/>
              <a:tabLst/>
              <a:defRPr sz="1100" b="0" i="0">
                <a:latin typeface="Arial" panose="020B0604020202020204" pitchFamily="34" charset="0"/>
                <a:cs typeface="Arial" panose="020B0604020202020204" pitchFamily="34" charset="0"/>
              </a:defRPr>
            </a:lvl5pPr>
          </a:lstStyle>
          <a:p>
            <a:pPr lvl="0"/>
            <a:r>
              <a:rPr lang="en-GB" dirty="0"/>
              <a:t>Body copy</a:t>
            </a:r>
          </a:p>
          <a:p>
            <a:pPr lvl="2"/>
            <a:r>
              <a:rPr lang="en-GB" dirty="0"/>
              <a:t>H3 Heading</a:t>
            </a:r>
          </a:p>
        </p:txBody>
      </p:sp>
      <p:sp>
        <p:nvSpPr>
          <p:cNvPr id="27" name="Picture Placeholder 24">
            <a:extLst>
              <a:ext uri="{FF2B5EF4-FFF2-40B4-BE49-F238E27FC236}">
                <a16:creationId xmlns:a16="http://schemas.microsoft.com/office/drawing/2014/main" id="{8853564F-96A1-8B44-A443-4AC5F0D8AD7E}"/>
              </a:ext>
            </a:extLst>
          </p:cNvPr>
          <p:cNvSpPr>
            <a:spLocks noGrp="1"/>
          </p:cNvSpPr>
          <p:nvPr>
            <p:ph type="pic" sz="quarter" idx="21"/>
          </p:nvPr>
        </p:nvSpPr>
        <p:spPr>
          <a:xfrm>
            <a:off x="8441462" y="2183661"/>
            <a:ext cx="1858237" cy="1858443"/>
          </a:xfrm>
          <a:prstGeom prst="ellipse">
            <a:avLst/>
          </a:prstGeom>
          <a:pattFill prst="pct5">
            <a:fgClr>
              <a:srgbClr val="002060"/>
            </a:fgClr>
            <a:bgClr>
              <a:srgbClr val="5C94CB"/>
            </a:bgClr>
          </a:pattFill>
        </p:spPr>
        <p:txBody>
          <a:bodyPr anchor="ctr" anchorCtr="0">
            <a:normAutofit/>
          </a:bodyPr>
          <a:lstStyle>
            <a:lvl1pPr marL="0" indent="0" algn="ctr">
              <a:buNone/>
              <a:defRPr sz="900" b="0" i="0" cap="all" spc="180" baseline="0">
                <a:latin typeface="Arial" panose="020B0604020202020204" pitchFamily="34" charset="0"/>
                <a:cs typeface="Arial" panose="020B0604020202020204" pitchFamily="34" charset="0"/>
              </a:defRPr>
            </a:lvl1pPr>
          </a:lstStyle>
          <a:p>
            <a:r>
              <a:rPr lang="en-US"/>
              <a:t>Click icon to add picture</a:t>
            </a:r>
            <a:endParaRPr lang="en-US" dirty="0"/>
          </a:p>
        </p:txBody>
      </p:sp>
      <p:sp>
        <p:nvSpPr>
          <p:cNvPr id="2" name="Rechteck 1">
            <a:extLst>
              <a:ext uri="{FF2B5EF4-FFF2-40B4-BE49-F238E27FC236}">
                <a16:creationId xmlns:a16="http://schemas.microsoft.com/office/drawing/2014/main" id="{0B5D5994-349D-B44E-A247-BA5574CFA598}"/>
              </a:ext>
            </a:extLst>
          </p:cNvPr>
          <p:cNvSpPr/>
          <p:nvPr userDrawn="1"/>
        </p:nvSpPr>
        <p:spPr>
          <a:xfrm>
            <a:off x="304800" y="158044"/>
            <a:ext cx="462844" cy="4844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461576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6831A-6984-1278-AD0C-F58C6D47EBA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BE319434-1675-39DC-221C-0906A0E3881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24DD95C-BA12-9AD0-BCD4-518602223792}"/>
              </a:ext>
            </a:extLst>
          </p:cNvPr>
          <p:cNvSpPr>
            <a:spLocks noGrp="1"/>
          </p:cNvSpPr>
          <p:nvPr>
            <p:ph type="dt" sz="half" idx="10"/>
          </p:nvPr>
        </p:nvSpPr>
        <p:spPr/>
        <p:txBody>
          <a:bodyPr/>
          <a:lstStyle/>
          <a:p>
            <a:fld id="{BA37F0CE-5658-1D4D-AA4A-F323D02EB0F5}" type="datetimeFigureOut">
              <a:rPr lang="en-US" smtClean="0"/>
              <a:t>2/22/2024</a:t>
            </a:fld>
            <a:endParaRPr lang="en-US"/>
          </a:p>
        </p:txBody>
      </p:sp>
      <p:sp>
        <p:nvSpPr>
          <p:cNvPr id="5" name="Footer Placeholder 4">
            <a:extLst>
              <a:ext uri="{FF2B5EF4-FFF2-40B4-BE49-F238E27FC236}">
                <a16:creationId xmlns:a16="http://schemas.microsoft.com/office/drawing/2014/main" id="{195BE955-3053-A85B-3508-84D12560D0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D944BA-F9E3-D184-7E58-DB0B3252C508}"/>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2186780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D43D1-FC6C-321F-5928-767E362F65F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AC4F8D19-8634-77E3-58FC-055AE1B87E7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C644952-F235-CBEE-ED5C-C3CEC7D7F7E0}"/>
              </a:ext>
            </a:extLst>
          </p:cNvPr>
          <p:cNvSpPr>
            <a:spLocks noGrp="1"/>
          </p:cNvSpPr>
          <p:nvPr>
            <p:ph type="dt" sz="half" idx="10"/>
          </p:nvPr>
        </p:nvSpPr>
        <p:spPr/>
        <p:txBody>
          <a:bodyPr/>
          <a:lstStyle/>
          <a:p>
            <a:fld id="{BA37F0CE-5658-1D4D-AA4A-F323D02EB0F5}" type="datetimeFigureOut">
              <a:rPr lang="en-US" smtClean="0"/>
              <a:t>2/22/2024</a:t>
            </a:fld>
            <a:endParaRPr lang="en-US"/>
          </a:p>
        </p:txBody>
      </p:sp>
      <p:sp>
        <p:nvSpPr>
          <p:cNvPr id="5" name="Footer Placeholder 4">
            <a:extLst>
              <a:ext uri="{FF2B5EF4-FFF2-40B4-BE49-F238E27FC236}">
                <a16:creationId xmlns:a16="http://schemas.microsoft.com/office/drawing/2014/main" id="{43D87230-7BC9-79ED-3B94-E3F3C8652C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16F207-98E7-AB65-650B-840B35F08F9B}"/>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1414374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47689-430D-E8D2-EAA5-5E045AA372C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FEC979A-C903-79CB-6781-D4E91C77562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B17A67FF-F782-11C0-EC90-3CB8CEC6C90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512F8B9C-9641-1E28-B2F5-533CE95D77B6}"/>
              </a:ext>
            </a:extLst>
          </p:cNvPr>
          <p:cNvSpPr>
            <a:spLocks noGrp="1"/>
          </p:cNvSpPr>
          <p:nvPr>
            <p:ph type="dt" sz="half" idx="10"/>
          </p:nvPr>
        </p:nvSpPr>
        <p:spPr/>
        <p:txBody>
          <a:bodyPr/>
          <a:lstStyle/>
          <a:p>
            <a:fld id="{BA37F0CE-5658-1D4D-AA4A-F323D02EB0F5}" type="datetimeFigureOut">
              <a:rPr lang="en-US" smtClean="0"/>
              <a:t>2/22/2024</a:t>
            </a:fld>
            <a:endParaRPr lang="en-US"/>
          </a:p>
        </p:txBody>
      </p:sp>
      <p:sp>
        <p:nvSpPr>
          <p:cNvPr id="6" name="Footer Placeholder 5">
            <a:extLst>
              <a:ext uri="{FF2B5EF4-FFF2-40B4-BE49-F238E27FC236}">
                <a16:creationId xmlns:a16="http://schemas.microsoft.com/office/drawing/2014/main" id="{885A179F-2712-6619-C848-3BB617AED1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C13AAFF-9C56-ECF0-7CC1-52C3CB80C2F8}"/>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2266574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F1F143-3C2D-9E4F-F548-16BF0B7A89C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E2085EC-B2BA-3E62-05D6-151F17C1BF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D921DB2-18AD-3095-7D29-DADCFF23815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EED969B-D2B0-12EC-1B31-C5F2D8E610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7F159DE-23F2-1DBB-F74A-5ACCE4825B2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972E724E-7A50-4239-2511-FC892C633F26}"/>
              </a:ext>
            </a:extLst>
          </p:cNvPr>
          <p:cNvSpPr>
            <a:spLocks noGrp="1"/>
          </p:cNvSpPr>
          <p:nvPr>
            <p:ph type="dt" sz="half" idx="10"/>
          </p:nvPr>
        </p:nvSpPr>
        <p:spPr/>
        <p:txBody>
          <a:bodyPr/>
          <a:lstStyle/>
          <a:p>
            <a:fld id="{BA37F0CE-5658-1D4D-AA4A-F323D02EB0F5}" type="datetimeFigureOut">
              <a:rPr lang="en-US" smtClean="0"/>
              <a:t>2/22/2024</a:t>
            </a:fld>
            <a:endParaRPr lang="en-US"/>
          </a:p>
        </p:txBody>
      </p:sp>
      <p:sp>
        <p:nvSpPr>
          <p:cNvPr id="8" name="Footer Placeholder 7">
            <a:extLst>
              <a:ext uri="{FF2B5EF4-FFF2-40B4-BE49-F238E27FC236}">
                <a16:creationId xmlns:a16="http://schemas.microsoft.com/office/drawing/2014/main" id="{A1A88EFB-82C4-204D-0195-A5F842E6D2C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62EEA72-475C-C45D-B164-BBCCF1A46931}"/>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4068934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70924-A1CE-6FE7-E706-CC3B7753A20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9280185E-7D35-F311-BA27-60151D3EA7D3}"/>
              </a:ext>
            </a:extLst>
          </p:cNvPr>
          <p:cNvSpPr>
            <a:spLocks noGrp="1"/>
          </p:cNvSpPr>
          <p:nvPr>
            <p:ph type="dt" sz="half" idx="10"/>
          </p:nvPr>
        </p:nvSpPr>
        <p:spPr/>
        <p:txBody>
          <a:bodyPr/>
          <a:lstStyle/>
          <a:p>
            <a:fld id="{BA37F0CE-5658-1D4D-AA4A-F323D02EB0F5}" type="datetimeFigureOut">
              <a:rPr lang="en-US" smtClean="0"/>
              <a:t>2/22/2024</a:t>
            </a:fld>
            <a:endParaRPr lang="en-US"/>
          </a:p>
        </p:txBody>
      </p:sp>
      <p:sp>
        <p:nvSpPr>
          <p:cNvPr id="4" name="Footer Placeholder 3">
            <a:extLst>
              <a:ext uri="{FF2B5EF4-FFF2-40B4-BE49-F238E27FC236}">
                <a16:creationId xmlns:a16="http://schemas.microsoft.com/office/drawing/2014/main" id="{E1B9B901-153A-BA06-60FA-FF39716893E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976871A-1CA4-5E6B-54EB-0F12EC9463B5}"/>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1691106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DB13D2E-51E8-1CC4-4FFF-3484ED845456}"/>
              </a:ext>
            </a:extLst>
          </p:cNvPr>
          <p:cNvSpPr>
            <a:spLocks noGrp="1"/>
          </p:cNvSpPr>
          <p:nvPr>
            <p:ph type="dt" sz="half" idx="10"/>
          </p:nvPr>
        </p:nvSpPr>
        <p:spPr/>
        <p:txBody>
          <a:bodyPr/>
          <a:lstStyle/>
          <a:p>
            <a:fld id="{BA37F0CE-5658-1D4D-AA4A-F323D02EB0F5}" type="datetimeFigureOut">
              <a:rPr lang="en-US" smtClean="0"/>
              <a:t>2/22/2024</a:t>
            </a:fld>
            <a:endParaRPr lang="en-US"/>
          </a:p>
        </p:txBody>
      </p:sp>
      <p:sp>
        <p:nvSpPr>
          <p:cNvPr id="3" name="Footer Placeholder 2">
            <a:extLst>
              <a:ext uri="{FF2B5EF4-FFF2-40B4-BE49-F238E27FC236}">
                <a16:creationId xmlns:a16="http://schemas.microsoft.com/office/drawing/2014/main" id="{AFD4B84D-89E4-BE61-1E72-C1D426124ED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B264BC2-013D-6837-69C7-5BC3D58DE1CE}"/>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3727564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A12BA-7BA9-E2CA-002E-7D6EC804293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BF51EC7-80A6-F46A-41C7-D6107853C4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913533A-E8A8-EF8B-1AE2-6B760333A4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E5FEC8A-59CC-22D4-7261-646CE12AE610}"/>
              </a:ext>
            </a:extLst>
          </p:cNvPr>
          <p:cNvSpPr>
            <a:spLocks noGrp="1"/>
          </p:cNvSpPr>
          <p:nvPr>
            <p:ph type="dt" sz="half" idx="10"/>
          </p:nvPr>
        </p:nvSpPr>
        <p:spPr/>
        <p:txBody>
          <a:bodyPr/>
          <a:lstStyle/>
          <a:p>
            <a:fld id="{BA37F0CE-5658-1D4D-AA4A-F323D02EB0F5}" type="datetimeFigureOut">
              <a:rPr lang="en-US" smtClean="0"/>
              <a:t>2/22/2024</a:t>
            </a:fld>
            <a:endParaRPr lang="en-US"/>
          </a:p>
        </p:txBody>
      </p:sp>
      <p:sp>
        <p:nvSpPr>
          <p:cNvPr id="6" name="Footer Placeholder 5">
            <a:extLst>
              <a:ext uri="{FF2B5EF4-FFF2-40B4-BE49-F238E27FC236}">
                <a16:creationId xmlns:a16="http://schemas.microsoft.com/office/drawing/2014/main" id="{07751331-1F11-B85D-FAC4-5DC7E136DE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BB1DBF-69F8-8BC0-034D-5B0BA79F5E84}"/>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3128679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DE59E-17B3-3066-D2F6-4363E02E2C5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9E59F84F-3930-78C3-6846-93199F380A8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017503D-3E84-8386-3FA5-CDB167A89C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FCA44BC-9A73-14D7-A289-35E07DFE02B3}"/>
              </a:ext>
            </a:extLst>
          </p:cNvPr>
          <p:cNvSpPr>
            <a:spLocks noGrp="1"/>
          </p:cNvSpPr>
          <p:nvPr>
            <p:ph type="dt" sz="half" idx="10"/>
          </p:nvPr>
        </p:nvSpPr>
        <p:spPr/>
        <p:txBody>
          <a:bodyPr/>
          <a:lstStyle/>
          <a:p>
            <a:fld id="{BA37F0CE-5658-1D4D-AA4A-F323D02EB0F5}" type="datetimeFigureOut">
              <a:rPr lang="en-US" smtClean="0"/>
              <a:t>2/22/2024</a:t>
            </a:fld>
            <a:endParaRPr lang="en-US"/>
          </a:p>
        </p:txBody>
      </p:sp>
      <p:sp>
        <p:nvSpPr>
          <p:cNvPr id="6" name="Footer Placeholder 5">
            <a:extLst>
              <a:ext uri="{FF2B5EF4-FFF2-40B4-BE49-F238E27FC236}">
                <a16:creationId xmlns:a16="http://schemas.microsoft.com/office/drawing/2014/main" id="{1D4EC786-5367-C946-0994-AA40ECA35F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FF0553-06AB-8FB0-7523-FA60576B6EC9}"/>
              </a:ext>
            </a:extLst>
          </p:cNvPr>
          <p:cNvSpPr>
            <a:spLocks noGrp="1"/>
          </p:cNvSpPr>
          <p:nvPr>
            <p:ph type="sldNum" sz="quarter" idx="12"/>
          </p:nvPr>
        </p:nvSpPr>
        <p:spPr/>
        <p:txBody>
          <a:bodyPr/>
          <a:lstStyle/>
          <a:p>
            <a:fld id="{0B4DD712-BADE-8E48-A3CE-9A7C66F73182}" type="slidenum">
              <a:rPr lang="en-US" smtClean="0"/>
              <a:t>‹#›</a:t>
            </a:fld>
            <a:endParaRPr lang="en-US"/>
          </a:p>
        </p:txBody>
      </p:sp>
    </p:spTree>
    <p:extLst>
      <p:ext uri="{BB962C8B-B14F-4D97-AF65-F5344CB8AC3E}">
        <p14:creationId xmlns:p14="http://schemas.microsoft.com/office/powerpoint/2010/main" val="3682665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A9901F-141E-49AF-474F-44687FACCF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B0DC5A9-02BD-2B37-29E0-CA6F2ECEDF8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2046CB7-D283-B86C-4F3C-CA94267E1F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37F0CE-5658-1D4D-AA4A-F323D02EB0F5}" type="datetimeFigureOut">
              <a:rPr lang="en-US" smtClean="0"/>
              <a:t>2/22/2024</a:t>
            </a:fld>
            <a:endParaRPr lang="en-US"/>
          </a:p>
        </p:txBody>
      </p:sp>
      <p:sp>
        <p:nvSpPr>
          <p:cNvPr id="5" name="Footer Placeholder 4">
            <a:extLst>
              <a:ext uri="{FF2B5EF4-FFF2-40B4-BE49-F238E27FC236}">
                <a16:creationId xmlns:a16="http://schemas.microsoft.com/office/drawing/2014/main" id="{A1811AF9-9B93-998C-E876-84A0FA9CEF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A678166-A8C4-8B83-265F-A204B9CEB43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4DD712-BADE-8E48-A3CE-9A7C66F73182}" type="slidenum">
              <a:rPr lang="en-US" smtClean="0"/>
              <a:t>‹#›</a:t>
            </a:fld>
            <a:endParaRPr lang="en-US"/>
          </a:p>
        </p:txBody>
      </p:sp>
    </p:spTree>
    <p:extLst>
      <p:ext uri="{BB962C8B-B14F-4D97-AF65-F5344CB8AC3E}">
        <p14:creationId xmlns:p14="http://schemas.microsoft.com/office/powerpoint/2010/main" val="1762899090"/>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 id="2147483662" r:id="rId12"/>
    <p:sldLayoutId id="2147483825" r:id="rId13"/>
    <p:sldLayoutId id="2147483827" r:id="rId14"/>
    <p:sldLayoutId id="2147483828"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www.cgiar.org/research/publication/agricultural-breakthrough/"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4.xml"/><Relationship Id="rId6" Type="http://schemas.openxmlformats.org/officeDocument/2006/relationships/image" Target="../media/image9.png"/><Relationship Id="rId5" Type="http://schemas.openxmlformats.org/officeDocument/2006/relationships/image" Target="../media/image8.w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15.xml"/><Relationship Id="rId4" Type="http://schemas.openxmlformats.org/officeDocument/2006/relationships/image" Target="../media/image12.JP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hyperlink" Target="https://www.nature.com/articles/s41558-018-0230-x#citeas" TargetMode="External"/><Relationship Id="rId2" Type="http://schemas.openxmlformats.org/officeDocument/2006/relationships/image" Target="../media/image14.emf"/><Relationship Id="rId1" Type="http://schemas.openxmlformats.org/officeDocument/2006/relationships/slideLayout" Target="../slideLayouts/slideLayout12.xml"/><Relationship Id="rId4" Type="http://schemas.openxmlformats.org/officeDocument/2006/relationships/hyperlink" Target="https://www.nature.com/articles/s43016-022-00464-4#citea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8AD8D7-B65E-6140-891E-1B53C5FEB172}"/>
              </a:ext>
            </a:extLst>
          </p:cNvPr>
          <p:cNvSpPr>
            <a:spLocks noGrp="1"/>
          </p:cNvSpPr>
          <p:nvPr>
            <p:ph type="ctrTitle"/>
          </p:nvPr>
        </p:nvSpPr>
        <p:spPr>
          <a:xfrm>
            <a:off x="5495425" y="846315"/>
            <a:ext cx="6757535" cy="2689761"/>
          </a:xfrm>
        </p:spPr>
        <p:txBody>
          <a:bodyPr/>
          <a:lstStyle/>
          <a:p>
            <a:r>
              <a:rPr lang="en-IN" sz="3200" dirty="0"/>
              <a:t>Breakthrough Agenda in Agriculture: Areas to drive food systems transformations</a:t>
            </a:r>
            <a:br>
              <a:rPr lang="en-IN" sz="3200" dirty="0"/>
            </a:br>
            <a:br>
              <a:rPr lang="en-IN" sz="3200" dirty="0"/>
            </a:br>
            <a:r>
              <a:rPr lang="en-US" sz="2000" dirty="0">
                <a:solidFill>
                  <a:schemeClr val="tx1"/>
                </a:solidFill>
              </a:rPr>
              <a:t>26</a:t>
            </a:r>
            <a:r>
              <a:rPr lang="en-US" sz="2000" baseline="30000" dirty="0">
                <a:solidFill>
                  <a:schemeClr val="tx1"/>
                </a:solidFill>
              </a:rPr>
              <a:t>th</a:t>
            </a:r>
            <a:r>
              <a:rPr lang="en-US" sz="2000" dirty="0">
                <a:solidFill>
                  <a:schemeClr val="tx1"/>
                </a:solidFill>
              </a:rPr>
              <a:t> September, 2023</a:t>
            </a:r>
            <a:br>
              <a:rPr lang="en-US" sz="2000" dirty="0">
                <a:solidFill>
                  <a:schemeClr val="tx1"/>
                </a:solidFill>
              </a:rPr>
            </a:br>
            <a:br>
              <a:rPr lang="en-US" sz="2000" dirty="0">
                <a:solidFill>
                  <a:schemeClr val="tx1"/>
                </a:solidFill>
              </a:rPr>
            </a:br>
            <a:r>
              <a:rPr lang="en-IN" sz="1800" b="1" i="1" dirty="0">
                <a:solidFill>
                  <a:srgbClr val="1E3560"/>
                </a:solidFill>
                <a:effectLst/>
                <a:latin typeface="Roboto" panose="02000000000000000000" pitchFamily="2" charset="0"/>
              </a:rPr>
              <a:t>Feeding Resilience: Climate Change and The Security Case for Agricultural Adaptation Investment </a:t>
            </a:r>
            <a:br>
              <a:rPr lang="en-IN" sz="1000" dirty="0">
                <a:effectLst/>
              </a:rPr>
            </a:br>
            <a:endParaRPr lang="en-IN" sz="2000" b="0" dirty="0">
              <a:solidFill>
                <a:srgbClr val="000000"/>
              </a:solidFill>
              <a:effectLst/>
              <a:latin typeface="Helvetica Neue" panose="02000503000000020004" pitchFamily="2" charset="0"/>
            </a:endParaRPr>
          </a:p>
        </p:txBody>
      </p:sp>
      <p:sp>
        <p:nvSpPr>
          <p:cNvPr id="6" name="Subtitle 4">
            <a:extLst>
              <a:ext uri="{FF2B5EF4-FFF2-40B4-BE49-F238E27FC236}">
                <a16:creationId xmlns:a16="http://schemas.microsoft.com/office/drawing/2014/main" id="{B2AF79B0-3D2B-4A91-BCFC-01A13101C2C5}"/>
              </a:ext>
            </a:extLst>
          </p:cNvPr>
          <p:cNvSpPr txBox="1">
            <a:spLocks/>
          </p:cNvSpPr>
          <p:nvPr/>
        </p:nvSpPr>
        <p:spPr>
          <a:xfrm>
            <a:off x="5689190" y="4834840"/>
            <a:ext cx="7016093" cy="1472540"/>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2800" b="0" i="0" kern="1200">
                <a:solidFill>
                  <a:schemeClr val="tx1">
                    <a:lumMod val="50000"/>
                    <a:lumOff val="50000"/>
                  </a:schemeClr>
                </a:solidFill>
                <a:latin typeface="Montserrat" pitchFamily="2" charset="77"/>
                <a:ea typeface="+mn-ea"/>
                <a:cs typeface="+mn-cs"/>
              </a:defRPr>
            </a:lvl1pPr>
            <a:lvl2pPr marL="457200" indent="0" algn="ctr" defTabSz="914400" rtl="0" eaLnBrk="1" latinLnBrk="0" hangingPunct="1">
              <a:lnSpc>
                <a:spcPct val="90000"/>
              </a:lnSpc>
              <a:spcBef>
                <a:spcPts val="500"/>
              </a:spcBef>
              <a:buClr>
                <a:schemeClr val="tx1"/>
              </a:buClr>
              <a:buSzPct val="80000"/>
              <a:buFont typeface="Arial" panose="020B0604020202020204" pitchFamily="34" charset="0"/>
              <a:buNone/>
              <a:defRPr sz="2000" b="0" i="0" kern="1200">
                <a:solidFill>
                  <a:srgbClr val="515151"/>
                </a:solidFill>
                <a:latin typeface="Avenir Book" panose="02000503020000020003" pitchFamily="2" charset="0"/>
                <a:ea typeface="+mn-ea"/>
                <a:cs typeface="+mn-cs"/>
              </a:defRPr>
            </a:lvl2pPr>
            <a:lvl3pPr marL="914400" indent="0" algn="ctr" defTabSz="914400" rtl="0" eaLnBrk="1" latinLnBrk="0" hangingPunct="1">
              <a:lnSpc>
                <a:spcPct val="90000"/>
              </a:lnSpc>
              <a:spcBef>
                <a:spcPts val="500"/>
              </a:spcBef>
              <a:buClr>
                <a:schemeClr val="tx1"/>
              </a:buClr>
              <a:buFont typeface=".AppleSystemUIFont" charset="-120"/>
              <a:buNone/>
              <a:defRPr sz="1800" b="0" i="0" kern="1200">
                <a:solidFill>
                  <a:srgbClr val="515151"/>
                </a:solidFill>
                <a:latin typeface="Avenir Book" panose="02000503020000020003" pitchFamily="2" charset="0"/>
                <a:ea typeface="+mn-ea"/>
                <a:cs typeface="+mn-cs"/>
              </a:defRPr>
            </a:lvl3pPr>
            <a:lvl4pPr marL="1371600" indent="0" algn="ctr" defTabSz="914400" rtl="0" eaLnBrk="1" latinLnBrk="0" hangingPunct="1">
              <a:lnSpc>
                <a:spcPct val="90000"/>
              </a:lnSpc>
              <a:spcBef>
                <a:spcPts val="500"/>
              </a:spcBef>
              <a:buClr>
                <a:schemeClr val="tx1"/>
              </a:buClr>
              <a:buSzPct val="60000"/>
              <a:buFont typeface=".AppleSystemUIFont" charset="-120"/>
              <a:buNone/>
              <a:defRPr sz="1600" b="0" i="0" kern="1200">
                <a:solidFill>
                  <a:srgbClr val="515151"/>
                </a:solidFill>
                <a:latin typeface="Avenir Book" panose="02000503020000020003" pitchFamily="2"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65000"/>
                    <a:lumOff val="3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dirty="0">
                <a:solidFill>
                  <a:schemeClr val="tx1"/>
                </a:solidFill>
              </a:rPr>
              <a:t>Dr. Aditi Mukherji</a:t>
            </a:r>
          </a:p>
          <a:p>
            <a:r>
              <a:rPr lang="en-US" sz="2000" dirty="0">
                <a:solidFill>
                  <a:schemeClr val="tx1"/>
                </a:solidFill>
              </a:rPr>
              <a:t>Director, CGIAR Climate Change Impact Platform</a:t>
            </a:r>
          </a:p>
          <a:p>
            <a:endParaRPr lang="en-US" sz="2000" dirty="0">
              <a:solidFill>
                <a:schemeClr val="tx1"/>
              </a:solidFill>
            </a:endParaRPr>
          </a:p>
        </p:txBody>
      </p:sp>
      <p:pic>
        <p:nvPicPr>
          <p:cNvPr id="2" name="Picture 2">
            <a:extLst>
              <a:ext uri="{FF2B5EF4-FFF2-40B4-BE49-F238E27FC236}">
                <a16:creationId xmlns:a16="http://schemas.microsoft.com/office/drawing/2014/main" id="{F5DE3EB8-FF05-A364-CCE6-A40B295669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862513"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F1E176E-89DE-68E0-AEEE-4511F5580AC3}"/>
              </a:ext>
            </a:extLst>
          </p:cNvPr>
          <p:cNvSpPr txBox="1"/>
          <p:nvPr/>
        </p:nvSpPr>
        <p:spPr>
          <a:xfrm>
            <a:off x="5384541" y="5827019"/>
            <a:ext cx="6868419" cy="369332"/>
          </a:xfrm>
          <a:prstGeom prst="rect">
            <a:avLst/>
          </a:prstGeom>
          <a:noFill/>
        </p:spPr>
        <p:txBody>
          <a:bodyPr wrap="none" rtlCol="0">
            <a:spAutoFit/>
          </a:bodyPr>
          <a:lstStyle/>
          <a:p>
            <a:r>
              <a:rPr lang="en-US" dirty="0"/>
              <a:t>https://</a:t>
            </a:r>
            <a:r>
              <a:rPr lang="en-US" dirty="0" err="1"/>
              <a:t>www.cgiar.org</a:t>
            </a:r>
            <a:r>
              <a:rPr lang="en-US" dirty="0"/>
              <a:t>/research/publication/agricultural-breakthrough/</a:t>
            </a:r>
          </a:p>
        </p:txBody>
      </p:sp>
    </p:spTree>
    <p:extLst>
      <p:ext uri="{BB962C8B-B14F-4D97-AF65-F5344CB8AC3E}">
        <p14:creationId xmlns:p14="http://schemas.microsoft.com/office/powerpoint/2010/main" val="10066249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21D58-98DC-7BC6-F2EC-27F76C04B17B}"/>
              </a:ext>
            </a:extLst>
          </p:cNvPr>
          <p:cNvSpPr>
            <a:spLocks noGrp="1"/>
          </p:cNvSpPr>
          <p:nvPr>
            <p:ph type="title"/>
          </p:nvPr>
        </p:nvSpPr>
        <p:spPr>
          <a:xfrm>
            <a:off x="0" y="17723"/>
            <a:ext cx="11730598" cy="776459"/>
          </a:xfrm>
        </p:spPr>
        <p:txBody>
          <a:bodyPr>
            <a:normAutofit/>
          </a:bodyPr>
          <a:lstStyle/>
          <a:p>
            <a:pPr algn="ctr"/>
            <a:r>
              <a:rPr lang="en-US" sz="2900">
                <a:latin typeface="Montserrat"/>
                <a:cs typeface="Calibri"/>
              </a:rPr>
              <a:t>Reducing emissions from fertilisers : </a:t>
            </a:r>
            <a:r>
              <a:rPr lang="en-US" sz="2900">
                <a:solidFill>
                  <a:srgbClr val="C00000"/>
                </a:solidFill>
                <a:latin typeface="Montserrat"/>
                <a:cs typeface="Calibri"/>
              </a:rPr>
              <a:t>Importance</a:t>
            </a:r>
            <a:endParaRPr lang="en-US" sz="2000">
              <a:solidFill>
                <a:srgbClr val="C00000"/>
              </a:solidFill>
              <a:latin typeface="Montserrat"/>
              <a:cs typeface="Calibri"/>
            </a:endParaRPr>
          </a:p>
        </p:txBody>
      </p:sp>
      <p:pic>
        <p:nvPicPr>
          <p:cNvPr id="4" name="Picture 4" descr="Chart, line chart&#10;&#10;Description automatically generated">
            <a:extLst>
              <a:ext uri="{FF2B5EF4-FFF2-40B4-BE49-F238E27FC236}">
                <a16:creationId xmlns:a16="http://schemas.microsoft.com/office/drawing/2014/main" id="{C91510BB-8412-DCBD-D4BF-2656809D3183}"/>
              </a:ext>
            </a:extLst>
          </p:cNvPr>
          <p:cNvPicPr>
            <a:picLocks noChangeAspect="1"/>
          </p:cNvPicPr>
          <p:nvPr/>
        </p:nvPicPr>
        <p:blipFill>
          <a:blip r:embed="rId3"/>
          <a:stretch>
            <a:fillRect/>
          </a:stretch>
        </p:blipFill>
        <p:spPr>
          <a:xfrm>
            <a:off x="306986" y="1311414"/>
            <a:ext cx="4449749" cy="2610592"/>
          </a:xfrm>
          <a:prstGeom prst="rect">
            <a:avLst/>
          </a:prstGeom>
        </p:spPr>
      </p:pic>
      <p:sp>
        <p:nvSpPr>
          <p:cNvPr id="5" name="TextBox 4">
            <a:extLst>
              <a:ext uri="{FF2B5EF4-FFF2-40B4-BE49-F238E27FC236}">
                <a16:creationId xmlns:a16="http://schemas.microsoft.com/office/drawing/2014/main" id="{D25382E3-1AD8-97C9-AC76-F5438358AF22}"/>
              </a:ext>
            </a:extLst>
          </p:cNvPr>
          <p:cNvSpPr txBox="1"/>
          <p:nvPr/>
        </p:nvSpPr>
        <p:spPr>
          <a:xfrm>
            <a:off x="173480" y="5902089"/>
            <a:ext cx="690987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cs typeface="Calibri"/>
              </a:rPr>
              <a:t> </a:t>
            </a:r>
            <a:endParaRPr lang="en-GB"/>
          </a:p>
        </p:txBody>
      </p:sp>
      <p:pic>
        <p:nvPicPr>
          <p:cNvPr id="6" name="Picture 6" descr="Map&#10;&#10;Description automatically generated">
            <a:extLst>
              <a:ext uri="{FF2B5EF4-FFF2-40B4-BE49-F238E27FC236}">
                <a16:creationId xmlns:a16="http://schemas.microsoft.com/office/drawing/2014/main" id="{AE4A670C-7AE4-A111-C1BB-EDD6D520EB6B}"/>
              </a:ext>
            </a:extLst>
          </p:cNvPr>
          <p:cNvPicPr>
            <a:picLocks noChangeAspect="1"/>
          </p:cNvPicPr>
          <p:nvPr/>
        </p:nvPicPr>
        <p:blipFill>
          <a:blip r:embed="rId4"/>
          <a:stretch>
            <a:fillRect/>
          </a:stretch>
        </p:blipFill>
        <p:spPr>
          <a:xfrm>
            <a:off x="306986" y="4067271"/>
            <a:ext cx="4449749" cy="2773006"/>
          </a:xfrm>
          <a:prstGeom prst="rect">
            <a:avLst/>
          </a:prstGeom>
        </p:spPr>
      </p:pic>
      <p:sp>
        <p:nvSpPr>
          <p:cNvPr id="7" name="TextBox 6">
            <a:extLst>
              <a:ext uri="{FF2B5EF4-FFF2-40B4-BE49-F238E27FC236}">
                <a16:creationId xmlns:a16="http://schemas.microsoft.com/office/drawing/2014/main" id="{625C17DA-D3D8-9E77-387B-A5C0BCBBBDEC}"/>
              </a:ext>
            </a:extLst>
          </p:cNvPr>
          <p:cNvSpPr txBox="1"/>
          <p:nvPr/>
        </p:nvSpPr>
        <p:spPr>
          <a:xfrm>
            <a:off x="5580643" y="1731899"/>
            <a:ext cx="5898931" cy="43858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Aft>
                <a:spcPts val="300"/>
              </a:spcAft>
              <a:buFont typeface="Wingdings" panose="05000000000000000000" pitchFamily="2" charset="2"/>
              <a:buChar char="Ø"/>
            </a:pPr>
            <a:r>
              <a:rPr lang="en-GB" sz="2400" dirty="0">
                <a:cs typeface="Calibri"/>
              </a:rPr>
              <a:t>Fertilizer use </a:t>
            </a:r>
            <a:r>
              <a:rPr lang="en-GB" sz="2400" b="1" dirty="0">
                <a:cs typeface="Calibri"/>
              </a:rPr>
              <a:t>increased</a:t>
            </a:r>
            <a:r>
              <a:rPr lang="en-GB" sz="2400" dirty="0">
                <a:cs typeface="Calibri"/>
              </a:rPr>
              <a:t> since 1960s, with commensurate food security benefits </a:t>
            </a:r>
          </a:p>
          <a:p>
            <a:pPr marL="285750" indent="-285750">
              <a:spcAft>
                <a:spcPts val="300"/>
              </a:spcAft>
              <a:buFont typeface="Wingdings" panose="05000000000000000000" pitchFamily="2" charset="2"/>
              <a:buChar char="Ø"/>
            </a:pPr>
            <a:endParaRPr lang="en-GB" sz="2400" b="1" dirty="0">
              <a:cs typeface="Calibri"/>
            </a:endParaRPr>
          </a:p>
          <a:p>
            <a:pPr marL="285750" indent="-285750">
              <a:spcAft>
                <a:spcPts val="300"/>
              </a:spcAft>
              <a:buFont typeface="Wingdings" panose="05000000000000000000" pitchFamily="2" charset="2"/>
              <a:buChar char="Ø"/>
            </a:pPr>
            <a:r>
              <a:rPr lang="en-GB" sz="2400" dirty="0">
                <a:cs typeface="Calibri"/>
              </a:rPr>
              <a:t>Fertilizer use </a:t>
            </a:r>
            <a:r>
              <a:rPr lang="en-GB" sz="2400" b="1" dirty="0">
                <a:cs typeface="Calibri"/>
              </a:rPr>
              <a:t>unequal</a:t>
            </a:r>
            <a:r>
              <a:rPr lang="en-GB" sz="2400" dirty="0">
                <a:cs typeface="Calibri"/>
              </a:rPr>
              <a:t> across regions</a:t>
            </a:r>
          </a:p>
          <a:p>
            <a:pPr>
              <a:spcAft>
                <a:spcPts val="300"/>
              </a:spcAft>
            </a:pPr>
            <a:endParaRPr lang="en-GB" sz="2400" dirty="0">
              <a:cs typeface="Calibri"/>
            </a:endParaRPr>
          </a:p>
          <a:p>
            <a:pPr marL="285750" indent="-285750">
              <a:spcAft>
                <a:spcPts val="300"/>
              </a:spcAft>
              <a:buFont typeface="Wingdings" panose="05000000000000000000" pitchFamily="2" charset="2"/>
              <a:buChar char="Ø"/>
            </a:pPr>
            <a:r>
              <a:rPr lang="en-GB" sz="2400" dirty="0">
                <a:cs typeface="Calibri"/>
              </a:rPr>
              <a:t>H</a:t>
            </a:r>
            <a:r>
              <a:rPr lang="en-GB" sz="2400" dirty="0">
                <a:latin typeface="Calibri"/>
                <a:cs typeface="Calibri"/>
              </a:rPr>
              <a:t>igher </a:t>
            </a:r>
            <a:r>
              <a:rPr lang="en-GB" sz="2400" b="1" dirty="0">
                <a:latin typeface="Calibri"/>
                <a:cs typeface="Calibri"/>
              </a:rPr>
              <a:t>global warming </a:t>
            </a:r>
            <a:r>
              <a:rPr lang="en-GB" sz="2400" dirty="0">
                <a:latin typeface="Calibri"/>
                <a:cs typeface="Calibri"/>
              </a:rPr>
              <a:t>potential of N</a:t>
            </a:r>
            <a:r>
              <a:rPr lang="en-GB" sz="2400" baseline="-25000" dirty="0">
                <a:latin typeface="Calibri"/>
                <a:cs typeface="Calibri"/>
              </a:rPr>
              <a:t>2</a:t>
            </a:r>
            <a:r>
              <a:rPr lang="en-GB" sz="2400" dirty="0">
                <a:latin typeface="Calibri"/>
                <a:cs typeface="Calibri"/>
              </a:rPr>
              <a:t>O than CO</a:t>
            </a:r>
            <a:r>
              <a:rPr lang="en-GB" sz="2400" baseline="-25000" dirty="0">
                <a:latin typeface="Calibri"/>
                <a:cs typeface="Calibri"/>
              </a:rPr>
              <a:t>2</a:t>
            </a:r>
          </a:p>
          <a:p>
            <a:pPr marL="285750" indent="-285750">
              <a:spcAft>
                <a:spcPts val="300"/>
              </a:spcAft>
              <a:buFont typeface="Wingdings" panose="05000000000000000000" pitchFamily="2" charset="2"/>
              <a:buChar char="Ø"/>
            </a:pPr>
            <a:endParaRPr lang="en-GB" sz="2400" dirty="0">
              <a:latin typeface="Calibri"/>
              <a:ea typeface="+mn-lt"/>
              <a:cs typeface="Calibri"/>
            </a:endParaRPr>
          </a:p>
          <a:p>
            <a:pPr marL="285750" indent="-285750">
              <a:spcAft>
                <a:spcPts val="300"/>
              </a:spcAft>
              <a:buFont typeface="Wingdings" panose="05000000000000000000" pitchFamily="2" charset="2"/>
              <a:buChar char="Ø"/>
            </a:pPr>
            <a:r>
              <a:rPr lang="en-GB" sz="2400" b="1" dirty="0">
                <a:latin typeface="Calibri"/>
                <a:ea typeface="+mn-lt"/>
                <a:cs typeface="Calibri"/>
              </a:rPr>
              <a:t>More efficient use </a:t>
            </a:r>
            <a:r>
              <a:rPr lang="en-GB" sz="2400" dirty="0">
                <a:latin typeface="Calibri"/>
                <a:ea typeface="+mn-lt"/>
                <a:cs typeface="Calibri"/>
              </a:rPr>
              <a:t>of fertilizers in high-use regions will allow for optimum use in low-use areas</a:t>
            </a:r>
            <a:endParaRPr lang="en-GB" sz="2400" dirty="0">
              <a:cs typeface="Calibri"/>
            </a:endParaRPr>
          </a:p>
        </p:txBody>
      </p:sp>
    </p:spTree>
    <p:extLst>
      <p:ext uri="{BB962C8B-B14F-4D97-AF65-F5344CB8AC3E}">
        <p14:creationId xmlns:p14="http://schemas.microsoft.com/office/powerpoint/2010/main" val="30528698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DA0DB-357F-6757-E805-6F31679B74D7}"/>
              </a:ext>
            </a:extLst>
          </p:cNvPr>
          <p:cNvSpPr>
            <a:spLocks noGrp="1"/>
          </p:cNvSpPr>
          <p:nvPr>
            <p:ph type="title"/>
          </p:nvPr>
        </p:nvSpPr>
        <p:spPr>
          <a:xfrm>
            <a:off x="0" y="46327"/>
            <a:ext cx="11338560" cy="776459"/>
          </a:xfrm>
        </p:spPr>
        <p:txBody>
          <a:bodyPr>
            <a:normAutofit fontScale="90000"/>
          </a:bodyPr>
          <a:lstStyle/>
          <a:p>
            <a:pPr algn="ctr"/>
            <a:r>
              <a:rPr lang="en-US">
                <a:latin typeface="Montserrat"/>
                <a:cs typeface="Calibri"/>
              </a:rPr>
              <a:t>Reducing emissions from fertilisers:  </a:t>
            </a:r>
            <a:r>
              <a:rPr lang="en-US">
                <a:solidFill>
                  <a:srgbClr val="C00000"/>
                </a:solidFill>
                <a:latin typeface="Montserrat"/>
                <a:cs typeface="Calibri"/>
              </a:rPr>
              <a:t>S</a:t>
            </a:r>
            <a:r>
              <a:rPr lang="en-US" sz="3200">
                <a:solidFill>
                  <a:srgbClr val="C00000"/>
                </a:solidFill>
                <a:latin typeface="Montserrat"/>
                <a:cs typeface="Calibri"/>
              </a:rPr>
              <a:t>tate of science</a:t>
            </a:r>
            <a:endParaRPr lang="en-US" sz="2200">
              <a:solidFill>
                <a:srgbClr val="C00000"/>
              </a:solidFill>
              <a:highlight>
                <a:srgbClr val="FFFF00"/>
              </a:highlight>
            </a:endParaRPr>
          </a:p>
        </p:txBody>
      </p:sp>
      <p:sp>
        <p:nvSpPr>
          <p:cNvPr id="8" name="TextBox 7">
            <a:extLst>
              <a:ext uri="{FF2B5EF4-FFF2-40B4-BE49-F238E27FC236}">
                <a16:creationId xmlns:a16="http://schemas.microsoft.com/office/drawing/2014/main" id="{32966932-9DCA-5527-981C-18A2010CA67E}"/>
              </a:ext>
            </a:extLst>
          </p:cNvPr>
          <p:cNvSpPr txBox="1"/>
          <p:nvPr/>
        </p:nvSpPr>
        <p:spPr>
          <a:xfrm>
            <a:off x="7618295" y="1537907"/>
            <a:ext cx="4311320" cy="4324261"/>
          </a:xfrm>
          <a:prstGeom prst="rect">
            <a:avLst/>
          </a:prstGeom>
          <a:noFill/>
          <a:ln>
            <a:solidFill>
              <a:schemeClr val="accent1"/>
            </a:solidFill>
          </a:ln>
        </p:spPr>
        <p:txBody>
          <a:bodyPr wrap="square" lIns="91440" tIns="45720" rIns="91440" bIns="45720" rtlCol="0" anchor="t">
            <a:spAutoFit/>
          </a:bodyPr>
          <a:lstStyle/>
          <a:p>
            <a:pPr marL="285750" indent="-285750">
              <a:buFont typeface="Wingdings"/>
              <a:buChar char="ü"/>
            </a:pPr>
            <a:endParaRPr lang="en-US" sz="2500">
              <a:solidFill>
                <a:srgbClr val="262626"/>
              </a:solidFill>
              <a:latin typeface="Arial" panose="020B0604020202020204" pitchFamily="34" charset="0"/>
              <a:ea typeface="Calibri" panose="020F0502020204030204"/>
              <a:cs typeface="Arial" panose="020B0604020202020204" pitchFamily="34" charset="0"/>
            </a:endParaRPr>
          </a:p>
          <a:p>
            <a:pPr marL="285750" indent="-285750">
              <a:buFont typeface="Wingdings"/>
              <a:buChar char="ü"/>
            </a:pPr>
            <a:r>
              <a:rPr lang="en-US" sz="2500" b="1">
                <a:solidFill>
                  <a:srgbClr val="C00000"/>
                </a:solidFill>
                <a:latin typeface="Arial" panose="020B0604020202020204" pitchFamily="34" charset="0"/>
                <a:ea typeface="Calibri" panose="020F0502020204030204"/>
                <a:cs typeface="Arial" panose="020B0604020202020204" pitchFamily="34" charset="0"/>
              </a:rPr>
              <a:t>Production</a:t>
            </a:r>
            <a:r>
              <a:rPr lang="en-US" sz="2500">
                <a:solidFill>
                  <a:srgbClr val="262626"/>
                </a:solidFill>
                <a:latin typeface="Arial" panose="020B0604020202020204" pitchFamily="34" charset="0"/>
                <a:ea typeface="Calibri" panose="020F0502020204030204"/>
                <a:cs typeface="Arial" panose="020B0604020202020204" pitchFamily="34" charset="0"/>
              </a:rPr>
              <a:t> of mineral based fertilizers =  1/3 of fertilizer-based emissions</a:t>
            </a:r>
          </a:p>
          <a:p>
            <a:pPr marL="285750" indent="-285750">
              <a:buFont typeface="Wingdings"/>
              <a:buChar char="ü"/>
            </a:pPr>
            <a:endParaRPr lang="en-US" sz="2500">
              <a:solidFill>
                <a:srgbClr val="262626"/>
              </a:solidFill>
              <a:latin typeface="Arial" panose="020B0604020202020204" pitchFamily="34" charset="0"/>
              <a:ea typeface="Calibri" panose="020F0502020204030204"/>
              <a:cs typeface="Arial" panose="020B0604020202020204" pitchFamily="34" charset="0"/>
            </a:endParaRPr>
          </a:p>
          <a:p>
            <a:pPr marL="742950" lvl="1" indent="-285750">
              <a:buFont typeface="Wingdings"/>
              <a:buChar char="ü"/>
            </a:pPr>
            <a:endParaRPr lang="en-US" sz="2500">
              <a:solidFill>
                <a:srgbClr val="262626"/>
              </a:solidFill>
              <a:latin typeface="Arial" panose="020B0604020202020204" pitchFamily="34" charset="0"/>
              <a:ea typeface="Calibri" panose="020F0502020204030204"/>
              <a:cs typeface="Arial" panose="020B0604020202020204" pitchFamily="34" charset="0"/>
            </a:endParaRPr>
          </a:p>
          <a:p>
            <a:pPr marL="285750" indent="-285750">
              <a:buFont typeface="Wingdings"/>
              <a:buChar char="ü"/>
            </a:pPr>
            <a:r>
              <a:rPr lang="en-US" sz="2500" b="1">
                <a:solidFill>
                  <a:srgbClr val="C00000"/>
                </a:solidFill>
                <a:latin typeface="Arial" panose="020B0604020202020204" pitchFamily="34" charset="0"/>
                <a:ea typeface="Calibri" panose="020F0502020204030204"/>
                <a:cs typeface="Arial" panose="020B0604020202020204" pitchFamily="34" charset="0"/>
              </a:rPr>
              <a:t>Use</a:t>
            </a:r>
            <a:r>
              <a:rPr lang="en-US" sz="2500">
                <a:solidFill>
                  <a:srgbClr val="262626"/>
                </a:solidFill>
                <a:latin typeface="Arial" panose="020B0604020202020204" pitchFamily="34" charset="0"/>
                <a:ea typeface="Calibri" panose="020F0502020204030204"/>
                <a:cs typeface="Arial" panose="020B0604020202020204" pitchFamily="34" charset="0"/>
              </a:rPr>
              <a:t> : improving nitrogen efficiency essential part of strategy, through precision fertilization, low emissions fertilizers, etc.</a:t>
            </a:r>
            <a:endParaRPr lang="en-US" sz="2500">
              <a:latin typeface="Arial" panose="020B0604020202020204" pitchFamily="34" charset="0"/>
              <a:cs typeface="Arial" panose="020B0604020202020204" pitchFamily="34" charset="0"/>
            </a:endParaRPr>
          </a:p>
        </p:txBody>
      </p:sp>
      <p:pic>
        <p:nvPicPr>
          <p:cNvPr id="4" name="Picture 4" descr="Text&#10;&#10;Description automatically generated">
            <a:extLst>
              <a:ext uri="{FF2B5EF4-FFF2-40B4-BE49-F238E27FC236}">
                <a16:creationId xmlns:a16="http://schemas.microsoft.com/office/drawing/2014/main" id="{C4A8CD49-A8D3-87D7-5509-198D0E3D4D8C}"/>
              </a:ext>
            </a:extLst>
          </p:cNvPr>
          <p:cNvPicPr>
            <a:picLocks noChangeAspect="1"/>
          </p:cNvPicPr>
          <p:nvPr/>
        </p:nvPicPr>
        <p:blipFill>
          <a:blip r:embed="rId3"/>
          <a:stretch>
            <a:fillRect/>
          </a:stretch>
        </p:blipFill>
        <p:spPr>
          <a:xfrm>
            <a:off x="119244" y="995832"/>
            <a:ext cx="7712411" cy="5687953"/>
          </a:xfrm>
          <a:prstGeom prst="rect">
            <a:avLst/>
          </a:prstGeom>
        </p:spPr>
      </p:pic>
    </p:spTree>
    <p:extLst>
      <p:ext uri="{BB962C8B-B14F-4D97-AF65-F5344CB8AC3E}">
        <p14:creationId xmlns:p14="http://schemas.microsoft.com/office/powerpoint/2010/main" val="1471950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21D58-98DC-7BC6-F2EC-27F76C04B17B}"/>
              </a:ext>
            </a:extLst>
          </p:cNvPr>
          <p:cNvSpPr>
            <a:spLocks noGrp="1"/>
          </p:cNvSpPr>
          <p:nvPr>
            <p:ph type="title"/>
          </p:nvPr>
        </p:nvSpPr>
        <p:spPr>
          <a:xfrm>
            <a:off x="0" y="17723"/>
            <a:ext cx="11730598" cy="776459"/>
          </a:xfrm>
        </p:spPr>
        <p:txBody>
          <a:bodyPr>
            <a:normAutofit/>
          </a:bodyPr>
          <a:lstStyle/>
          <a:p>
            <a:pPr algn="ctr"/>
            <a:r>
              <a:rPr lang="en-US" sz="2900" dirty="0">
                <a:latin typeface="Montserrat"/>
                <a:cs typeface="Calibri"/>
              </a:rPr>
              <a:t>Alternative proteins: </a:t>
            </a:r>
            <a:r>
              <a:rPr lang="en-US" sz="2900" dirty="0">
                <a:solidFill>
                  <a:srgbClr val="C00000"/>
                </a:solidFill>
                <a:latin typeface="Montserrat"/>
                <a:cs typeface="Calibri"/>
              </a:rPr>
              <a:t>Importance</a:t>
            </a:r>
            <a:endParaRPr lang="en-US" sz="2000" dirty="0">
              <a:solidFill>
                <a:srgbClr val="C00000"/>
              </a:solidFill>
              <a:latin typeface="Montserrat"/>
              <a:cs typeface="Calibri"/>
            </a:endParaRPr>
          </a:p>
        </p:txBody>
      </p:sp>
      <p:sp>
        <p:nvSpPr>
          <p:cNvPr id="5" name="TextBox 4">
            <a:extLst>
              <a:ext uri="{FF2B5EF4-FFF2-40B4-BE49-F238E27FC236}">
                <a16:creationId xmlns:a16="http://schemas.microsoft.com/office/drawing/2014/main" id="{D25382E3-1AD8-97C9-AC76-F5438358AF22}"/>
              </a:ext>
            </a:extLst>
          </p:cNvPr>
          <p:cNvSpPr txBox="1"/>
          <p:nvPr/>
        </p:nvSpPr>
        <p:spPr>
          <a:xfrm>
            <a:off x="173480" y="5902089"/>
            <a:ext cx="690987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cs typeface="Calibri"/>
              </a:rPr>
              <a:t> </a:t>
            </a:r>
            <a:endParaRPr lang="en-GB"/>
          </a:p>
        </p:txBody>
      </p:sp>
      <p:sp>
        <p:nvSpPr>
          <p:cNvPr id="7" name="TextBox 6">
            <a:extLst>
              <a:ext uri="{FF2B5EF4-FFF2-40B4-BE49-F238E27FC236}">
                <a16:creationId xmlns:a16="http://schemas.microsoft.com/office/drawing/2014/main" id="{625C17DA-D3D8-9E77-387B-A5C0BCBBBDEC}"/>
              </a:ext>
            </a:extLst>
          </p:cNvPr>
          <p:cNvSpPr txBox="1"/>
          <p:nvPr/>
        </p:nvSpPr>
        <p:spPr>
          <a:xfrm>
            <a:off x="5796940" y="1007504"/>
            <a:ext cx="5898931" cy="58631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Aft>
                <a:spcPts val="300"/>
              </a:spcAft>
              <a:buFont typeface="Wingdings" panose="05000000000000000000" pitchFamily="2" charset="2"/>
              <a:buChar char="Ø"/>
            </a:pPr>
            <a:r>
              <a:rPr lang="en-GB" sz="2400" b="1" kern="100" dirty="0">
                <a:effectLst/>
                <a:ea typeface="Calibri" panose="020F0502020204030204" pitchFamily="34" charset="0"/>
              </a:rPr>
              <a:t>Animal-source foods (ASF) </a:t>
            </a:r>
            <a:r>
              <a:rPr lang="en-GB" sz="2400" kern="100" dirty="0">
                <a:effectLst/>
                <a:ea typeface="Calibri" panose="020F0502020204030204" pitchFamily="34" charset="0"/>
              </a:rPr>
              <a:t>are an important component of diverse diets</a:t>
            </a:r>
            <a:r>
              <a:rPr lang="en-IN" sz="2400" dirty="0">
                <a:effectLst/>
              </a:rPr>
              <a:t> </a:t>
            </a:r>
          </a:p>
          <a:p>
            <a:pPr>
              <a:spcAft>
                <a:spcPts val="300"/>
              </a:spcAft>
            </a:pPr>
            <a:endParaRPr lang="en-GB" sz="2400" b="1" dirty="0">
              <a:cs typeface="Calibri"/>
            </a:endParaRPr>
          </a:p>
          <a:p>
            <a:pPr marL="285750" indent="-285750">
              <a:spcAft>
                <a:spcPts val="300"/>
              </a:spcAft>
              <a:buFont typeface="Wingdings" panose="05000000000000000000" pitchFamily="2" charset="2"/>
              <a:buChar char="Ø"/>
            </a:pPr>
            <a:r>
              <a:rPr lang="en-GB" sz="2400" dirty="0">
                <a:cs typeface="Calibri"/>
              </a:rPr>
              <a:t>However, </a:t>
            </a:r>
            <a:r>
              <a:rPr lang="en-GB" sz="2400" b="1" dirty="0">
                <a:cs typeface="Calibri"/>
              </a:rPr>
              <a:t>huge global inequities </a:t>
            </a:r>
            <a:r>
              <a:rPr lang="en-GB" sz="2400" dirty="0">
                <a:cs typeface="Calibri"/>
              </a:rPr>
              <a:t>in consumption ranging from ~140 kg/capita in US and less than ~10 kg/capita in many Africa countries, with health consequences</a:t>
            </a:r>
          </a:p>
          <a:p>
            <a:pPr>
              <a:spcAft>
                <a:spcPts val="300"/>
              </a:spcAft>
            </a:pPr>
            <a:endParaRPr lang="en-GB" sz="2400" dirty="0">
              <a:cs typeface="Calibri"/>
            </a:endParaRPr>
          </a:p>
          <a:p>
            <a:pPr marL="285750" indent="-285750">
              <a:spcAft>
                <a:spcPts val="300"/>
              </a:spcAft>
              <a:buFont typeface="Wingdings" panose="05000000000000000000" pitchFamily="2" charset="2"/>
              <a:buChar char="Ø"/>
            </a:pPr>
            <a:r>
              <a:rPr lang="en-GB" sz="2400" dirty="0">
                <a:cs typeface="Calibri"/>
              </a:rPr>
              <a:t>H</a:t>
            </a:r>
            <a:r>
              <a:rPr lang="en-GB" sz="2400" dirty="0">
                <a:latin typeface="Calibri"/>
                <a:cs typeface="Calibri"/>
              </a:rPr>
              <a:t>igh </a:t>
            </a:r>
            <a:r>
              <a:rPr lang="en-GB" sz="2400" b="1" dirty="0">
                <a:latin typeface="Calibri"/>
                <a:cs typeface="Calibri"/>
              </a:rPr>
              <a:t>GHG emissions, </a:t>
            </a:r>
            <a:r>
              <a:rPr lang="en-GB" sz="2400" kern="100" dirty="0">
                <a:effectLst/>
                <a:ea typeface="Calibri" panose="020F0502020204030204" pitchFamily="34" charset="0"/>
              </a:rPr>
              <a:t>with livestock and fisheries estimated to account for 53% of food emissions</a:t>
            </a:r>
            <a:r>
              <a:rPr lang="en-IN" sz="2400" kern="100" dirty="0">
                <a:ea typeface="Calibri" panose="020F0502020204030204" pitchFamily="34" charset="0"/>
              </a:rPr>
              <a:t>, also beef production is a leading cause of deforestation</a:t>
            </a:r>
            <a:endParaRPr lang="en-GB" sz="2400" baseline="-25000" dirty="0">
              <a:cs typeface="Calibri"/>
            </a:endParaRPr>
          </a:p>
          <a:p>
            <a:pPr marL="285750" indent="-285750">
              <a:spcAft>
                <a:spcPts val="300"/>
              </a:spcAft>
              <a:buFont typeface="Wingdings" panose="05000000000000000000" pitchFamily="2" charset="2"/>
              <a:buChar char="Ø"/>
            </a:pPr>
            <a:endParaRPr lang="en-GB" sz="2400" dirty="0">
              <a:latin typeface="Calibri"/>
              <a:ea typeface="+mn-lt"/>
              <a:cs typeface="Calibri"/>
            </a:endParaRPr>
          </a:p>
          <a:p>
            <a:pPr marL="285750" indent="-285750">
              <a:spcAft>
                <a:spcPts val="300"/>
              </a:spcAft>
              <a:buFont typeface="Wingdings" panose="05000000000000000000" pitchFamily="2" charset="2"/>
              <a:buChar char="Ø"/>
            </a:pPr>
            <a:r>
              <a:rPr lang="en-GB" sz="2400" b="1" dirty="0">
                <a:latin typeface="Calibri"/>
                <a:ea typeface="+mn-lt"/>
                <a:cs typeface="Calibri"/>
              </a:rPr>
              <a:t>Alternative proteins </a:t>
            </a:r>
            <a:r>
              <a:rPr lang="en-GB" sz="2400" dirty="0">
                <a:latin typeface="Calibri"/>
                <a:ea typeface="+mn-lt"/>
                <a:cs typeface="Calibri"/>
              </a:rPr>
              <a:t>can help reduce ASF consumption where it is unsustainably high</a:t>
            </a:r>
          </a:p>
        </p:txBody>
      </p:sp>
      <p:grpSp>
        <p:nvGrpSpPr>
          <p:cNvPr id="3" name="Group 2">
            <a:extLst>
              <a:ext uri="{FF2B5EF4-FFF2-40B4-BE49-F238E27FC236}">
                <a16:creationId xmlns:a16="http://schemas.microsoft.com/office/drawing/2014/main" id="{9D83248D-C296-8D87-1D79-7511D4BCA4CA}"/>
              </a:ext>
            </a:extLst>
          </p:cNvPr>
          <p:cNvGrpSpPr/>
          <p:nvPr/>
        </p:nvGrpSpPr>
        <p:grpSpPr>
          <a:xfrm>
            <a:off x="496129" y="1383302"/>
            <a:ext cx="4761865" cy="2785110"/>
            <a:chOff x="0" y="0"/>
            <a:chExt cx="9549442" cy="6084428"/>
          </a:xfrm>
        </p:grpSpPr>
        <p:pic>
          <p:nvPicPr>
            <p:cNvPr id="8" name="Picture 7">
              <a:extLst>
                <a:ext uri="{FF2B5EF4-FFF2-40B4-BE49-F238E27FC236}">
                  <a16:creationId xmlns:a16="http://schemas.microsoft.com/office/drawing/2014/main" id="{D113FCC1-17CA-6B32-D139-649D8E3F5198}"/>
                </a:ext>
              </a:extLst>
            </p:cNvPr>
            <p:cNvPicPr>
              <a:picLocks noChangeAspect="1"/>
            </p:cNvPicPr>
            <p:nvPr/>
          </p:nvPicPr>
          <p:blipFill rotWithShape="1">
            <a:blip r:embed="rId3"/>
            <a:srcRect r="21674"/>
            <a:stretch/>
          </p:blipFill>
          <p:spPr>
            <a:xfrm>
              <a:off x="0" y="0"/>
              <a:ext cx="9549442" cy="6084428"/>
            </a:xfrm>
            <a:prstGeom prst="rect">
              <a:avLst/>
            </a:prstGeom>
            <a:ln>
              <a:solidFill>
                <a:prstClr val="black"/>
              </a:solidFill>
            </a:ln>
          </p:spPr>
        </p:pic>
        <p:pic>
          <p:nvPicPr>
            <p:cNvPr id="9" name="Picture 8">
              <a:extLst>
                <a:ext uri="{FF2B5EF4-FFF2-40B4-BE49-F238E27FC236}">
                  <a16:creationId xmlns:a16="http://schemas.microsoft.com/office/drawing/2014/main" id="{257C7149-D271-A4D6-2FCA-CE566767523E}"/>
                </a:ext>
              </a:extLst>
            </p:cNvPr>
            <p:cNvPicPr>
              <a:picLocks noChangeAspect="1"/>
            </p:cNvPicPr>
            <p:nvPr/>
          </p:nvPicPr>
          <p:blipFill>
            <a:blip r:embed="rId4"/>
            <a:stretch>
              <a:fillRect/>
            </a:stretch>
          </p:blipFill>
          <p:spPr>
            <a:xfrm>
              <a:off x="5126168" y="4962556"/>
              <a:ext cx="3751132" cy="732394"/>
            </a:xfrm>
            <a:prstGeom prst="rect">
              <a:avLst/>
            </a:prstGeom>
            <a:ln>
              <a:solidFill>
                <a:prstClr val="black"/>
              </a:solidFill>
            </a:ln>
          </p:spPr>
        </p:pic>
      </p:grpSp>
      <p:sp>
        <p:nvSpPr>
          <p:cNvPr id="11" name="TextBox 10">
            <a:extLst>
              <a:ext uri="{FF2B5EF4-FFF2-40B4-BE49-F238E27FC236}">
                <a16:creationId xmlns:a16="http://schemas.microsoft.com/office/drawing/2014/main" id="{468E4FCA-0461-5213-5DE0-F51383F588B3}"/>
              </a:ext>
            </a:extLst>
          </p:cNvPr>
          <p:cNvSpPr txBox="1"/>
          <p:nvPr/>
        </p:nvSpPr>
        <p:spPr>
          <a:xfrm>
            <a:off x="282041" y="5284003"/>
            <a:ext cx="4761865" cy="369332"/>
          </a:xfrm>
          <a:prstGeom prst="rect">
            <a:avLst/>
          </a:prstGeom>
          <a:noFill/>
        </p:spPr>
        <p:txBody>
          <a:bodyPr wrap="square">
            <a:spAutoFit/>
          </a:bodyPr>
          <a:lstStyle/>
          <a:p>
            <a:r>
              <a:rPr lang="en-GB" sz="1800" i="1" dirty="0">
                <a:solidFill>
                  <a:srgbClr val="44546A"/>
                </a:solidFill>
                <a:effectLst/>
                <a:latin typeface="Times New Roman" panose="02020603050405020304" pitchFamily="18" charset="0"/>
                <a:ea typeface="Times New Roman" panose="02020603050405020304" pitchFamily="18" charset="0"/>
              </a:rPr>
              <a:t> (Source: Adapted from Poore &amp; </a:t>
            </a:r>
            <a:r>
              <a:rPr lang="en-GB" sz="1800" i="1" dirty="0" err="1">
                <a:solidFill>
                  <a:srgbClr val="44546A"/>
                </a:solidFill>
                <a:effectLst/>
                <a:latin typeface="Times New Roman" panose="02020603050405020304" pitchFamily="18" charset="0"/>
                <a:ea typeface="Times New Roman" panose="02020603050405020304" pitchFamily="18" charset="0"/>
              </a:rPr>
              <a:t>Nemecek</a:t>
            </a:r>
            <a:r>
              <a:rPr lang="en-GB" sz="1800" i="1" dirty="0">
                <a:solidFill>
                  <a:srgbClr val="44546A"/>
                </a:solidFill>
                <a:effectLst/>
                <a:latin typeface="Times New Roman" panose="02020603050405020304" pitchFamily="18" charset="0"/>
                <a:ea typeface="Times New Roman" panose="02020603050405020304" pitchFamily="18" charset="0"/>
              </a:rPr>
              <a:t>, 2018)</a:t>
            </a:r>
            <a:endParaRPr lang="en-US" dirty="0"/>
          </a:p>
        </p:txBody>
      </p:sp>
      <p:sp>
        <p:nvSpPr>
          <p:cNvPr id="12" name="Text Box 1">
            <a:extLst>
              <a:ext uri="{FF2B5EF4-FFF2-40B4-BE49-F238E27FC236}">
                <a16:creationId xmlns:a16="http://schemas.microsoft.com/office/drawing/2014/main" id="{68DB6772-90CB-54A2-CA7B-2D9B1412A47B}"/>
              </a:ext>
            </a:extLst>
          </p:cNvPr>
          <p:cNvSpPr txBox="1"/>
          <p:nvPr/>
        </p:nvSpPr>
        <p:spPr>
          <a:xfrm>
            <a:off x="496128" y="4419697"/>
            <a:ext cx="4761865" cy="615553"/>
          </a:xfrm>
          <a:prstGeom prst="rect">
            <a:avLst/>
          </a:prstGeom>
          <a:noFill/>
          <a:ln>
            <a:noFill/>
          </a:ln>
        </p:spPr>
        <p:txBody>
          <a:bodyPr rot="0" spcFirstLastPara="0" vert="horz" wrap="square" lIns="0" tIns="0" rIns="0" bIns="0" numCol="1" spcCol="0" rtlCol="0" fromWordArt="0" anchor="t" anchorCtr="0" forceAA="0" compatLnSpc="1">
            <a:prstTxWarp prst="textNoShape">
              <a:avLst/>
            </a:prstTxWarp>
            <a:spAutoFit/>
          </a:bodyPr>
          <a:lstStyle/>
          <a:p>
            <a:pPr algn="just">
              <a:spcAft>
                <a:spcPts val="1000"/>
              </a:spcAft>
            </a:pPr>
            <a:r>
              <a:rPr lang="en-US" sz="2000" i="1" dirty="0">
                <a:solidFill>
                  <a:srgbClr val="44546A"/>
                </a:solidFill>
                <a:effectLst/>
                <a:latin typeface="Times New Roman" panose="02020603050405020304" pitchFamily="18" charset="0"/>
                <a:ea typeface="Times New Roman" panose="02020603050405020304" pitchFamily="18" charset="0"/>
              </a:rPr>
              <a:t>Greenhouse gas emissions of selected traditional protein foods</a:t>
            </a:r>
            <a:endParaRPr lang="en-IN" sz="2000" i="1" dirty="0">
              <a:solidFill>
                <a:srgbClr val="44546A"/>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1933648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DA0DB-357F-6757-E805-6F31679B74D7}"/>
              </a:ext>
            </a:extLst>
          </p:cNvPr>
          <p:cNvSpPr>
            <a:spLocks noGrp="1"/>
          </p:cNvSpPr>
          <p:nvPr>
            <p:ph type="title"/>
          </p:nvPr>
        </p:nvSpPr>
        <p:spPr>
          <a:xfrm>
            <a:off x="0" y="46327"/>
            <a:ext cx="11338560" cy="776459"/>
          </a:xfrm>
        </p:spPr>
        <p:txBody>
          <a:bodyPr>
            <a:normAutofit/>
          </a:bodyPr>
          <a:lstStyle/>
          <a:p>
            <a:pPr algn="ctr"/>
            <a:r>
              <a:rPr lang="en-US" dirty="0">
                <a:latin typeface="Montserrat"/>
                <a:cs typeface="Calibri"/>
              </a:rPr>
              <a:t>Alternative proteins:  </a:t>
            </a:r>
            <a:r>
              <a:rPr lang="en-US" dirty="0">
                <a:solidFill>
                  <a:srgbClr val="C00000"/>
                </a:solidFill>
                <a:latin typeface="Montserrat"/>
                <a:cs typeface="Calibri"/>
              </a:rPr>
              <a:t>S</a:t>
            </a:r>
            <a:r>
              <a:rPr lang="en-US" sz="3200" dirty="0">
                <a:solidFill>
                  <a:srgbClr val="C00000"/>
                </a:solidFill>
                <a:latin typeface="Montserrat"/>
                <a:cs typeface="Calibri"/>
              </a:rPr>
              <a:t>tate of science</a:t>
            </a:r>
            <a:endParaRPr lang="en-US" sz="2200" dirty="0">
              <a:solidFill>
                <a:srgbClr val="C00000"/>
              </a:solidFill>
              <a:highlight>
                <a:srgbClr val="FFFF00"/>
              </a:highlight>
            </a:endParaRPr>
          </a:p>
        </p:txBody>
      </p:sp>
      <p:pic>
        <p:nvPicPr>
          <p:cNvPr id="3" name="Picture 2" descr="A diagram of different types of energy&#10;&#10;Description automatically generated">
            <a:extLst>
              <a:ext uri="{FF2B5EF4-FFF2-40B4-BE49-F238E27FC236}">
                <a16:creationId xmlns:a16="http://schemas.microsoft.com/office/drawing/2014/main" id="{F51EC42B-7B09-EE1F-5536-0C3E80D05BFB}"/>
              </a:ext>
            </a:extLst>
          </p:cNvPr>
          <p:cNvPicPr>
            <a:picLocks noChangeAspect="1"/>
          </p:cNvPicPr>
          <p:nvPr/>
        </p:nvPicPr>
        <p:blipFill>
          <a:blip r:embed="rId3"/>
          <a:stretch>
            <a:fillRect/>
          </a:stretch>
        </p:blipFill>
        <p:spPr>
          <a:xfrm>
            <a:off x="998220" y="1120294"/>
            <a:ext cx="10195560" cy="4617412"/>
          </a:xfrm>
          <a:prstGeom prst="rect">
            <a:avLst/>
          </a:prstGeom>
          <a:ln>
            <a:solidFill>
              <a:schemeClr val="tx1"/>
            </a:solidFill>
          </a:ln>
        </p:spPr>
      </p:pic>
    </p:spTree>
    <p:extLst>
      <p:ext uri="{BB962C8B-B14F-4D97-AF65-F5344CB8AC3E}">
        <p14:creationId xmlns:p14="http://schemas.microsoft.com/office/powerpoint/2010/main" val="5496299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21D58-98DC-7BC6-F2EC-27F76C04B17B}"/>
              </a:ext>
            </a:extLst>
          </p:cNvPr>
          <p:cNvSpPr>
            <a:spLocks noGrp="1"/>
          </p:cNvSpPr>
          <p:nvPr>
            <p:ph type="title"/>
          </p:nvPr>
        </p:nvSpPr>
        <p:spPr>
          <a:xfrm>
            <a:off x="0" y="17723"/>
            <a:ext cx="11730598" cy="776459"/>
          </a:xfrm>
        </p:spPr>
        <p:txBody>
          <a:bodyPr>
            <a:normAutofit fontScale="90000"/>
          </a:bodyPr>
          <a:lstStyle/>
          <a:p>
            <a:pPr algn="ctr"/>
            <a:r>
              <a:rPr lang="en-US" sz="2900" dirty="0">
                <a:latin typeface="Montserrat"/>
                <a:cs typeface="Calibri"/>
              </a:rPr>
              <a:t>Breeding crop and livestock for climate resilience: </a:t>
            </a:r>
            <a:r>
              <a:rPr lang="en-US" sz="2900" dirty="0">
                <a:solidFill>
                  <a:srgbClr val="C00000"/>
                </a:solidFill>
                <a:latin typeface="Montserrat"/>
                <a:cs typeface="Calibri"/>
              </a:rPr>
              <a:t>Importance</a:t>
            </a:r>
            <a:endParaRPr lang="en-US" sz="2000" dirty="0">
              <a:solidFill>
                <a:srgbClr val="C00000"/>
              </a:solidFill>
              <a:latin typeface="Montserrat"/>
              <a:cs typeface="Calibri"/>
            </a:endParaRPr>
          </a:p>
        </p:txBody>
      </p:sp>
      <p:sp>
        <p:nvSpPr>
          <p:cNvPr id="5" name="TextBox 4">
            <a:extLst>
              <a:ext uri="{FF2B5EF4-FFF2-40B4-BE49-F238E27FC236}">
                <a16:creationId xmlns:a16="http://schemas.microsoft.com/office/drawing/2014/main" id="{D25382E3-1AD8-97C9-AC76-F5438358AF22}"/>
              </a:ext>
            </a:extLst>
          </p:cNvPr>
          <p:cNvSpPr txBox="1"/>
          <p:nvPr/>
        </p:nvSpPr>
        <p:spPr>
          <a:xfrm>
            <a:off x="173480" y="5902089"/>
            <a:ext cx="690987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cs typeface="Calibri"/>
              </a:rPr>
              <a:t> </a:t>
            </a:r>
            <a:endParaRPr lang="en-GB"/>
          </a:p>
        </p:txBody>
      </p:sp>
      <p:sp>
        <p:nvSpPr>
          <p:cNvPr id="7" name="TextBox 6">
            <a:extLst>
              <a:ext uri="{FF2B5EF4-FFF2-40B4-BE49-F238E27FC236}">
                <a16:creationId xmlns:a16="http://schemas.microsoft.com/office/drawing/2014/main" id="{625C17DA-D3D8-9E77-387B-A5C0BCBBBDEC}"/>
              </a:ext>
            </a:extLst>
          </p:cNvPr>
          <p:cNvSpPr txBox="1"/>
          <p:nvPr/>
        </p:nvSpPr>
        <p:spPr>
          <a:xfrm>
            <a:off x="5796940" y="1408551"/>
            <a:ext cx="6395060" cy="467820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Aft>
                <a:spcPts val="300"/>
              </a:spcAft>
              <a:buFont typeface="Wingdings" panose="05000000000000000000" pitchFamily="2" charset="2"/>
              <a:buChar char="Ø"/>
            </a:pPr>
            <a:r>
              <a:rPr lang="en-GB" sz="2400" kern="100" dirty="0">
                <a:effectLst/>
                <a:ea typeface="Calibri" panose="020F0502020204030204" pitchFamily="34" charset="0"/>
              </a:rPr>
              <a:t>Climate change has slowed down the growth in </a:t>
            </a:r>
            <a:r>
              <a:rPr lang="en-GB" sz="2400" b="1" kern="100" dirty="0">
                <a:effectLst/>
                <a:ea typeface="Calibri" panose="020F0502020204030204" pitchFamily="34" charset="0"/>
              </a:rPr>
              <a:t>crop yields</a:t>
            </a:r>
            <a:r>
              <a:rPr lang="en-GB" sz="2400" kern="100" dirty="0">
                <a:effectLst/>
                <a:ea typeface="Calibri" panose="020F0502020204030204" pitchFamily="34" charset="0"/>
              </a:rPr>
              <a:t>, reduced l</a:t>
            </a:r>
            <a:r>
              <a:rPr lang="en-GB" sz="2400" b="1" kern="100" dirty="0">
                <a:effectLst/>
                <a:ea typeface="Calibri" panose="020F0502020204030204" pitchFamily="34" charset="0"/>
              </a:rPr>
              <a:t>ivestock productivit</a:t>
            </a:r>
            <a:r>
              <a:rPr lang="en-GB" sz="2400" kern="100" dirty="0">
                <a:effectLst/>
                <a:ea typeface="Calibri" panose="020F0502020204030204" pitchFamily="34" charset="0"/>
              </a:rPr>
              <a:t>y and affected the </a:t>
            </a:r>
            <a:r>
              <a:rPr lang="en-GB" sz="2400" b="1" kern="100" dirty="0">
                <a:effectLst/>
                <a:ea typeface="Calibri" panose="020F0502020204030204" pitchFamily="34" charset="0"/>
              </a:rPr>
              <a:t>nutritional content</a:t>
            </a:r>
            <a:r>
              <a:rPr lang="en-GB" sz="2400" kern="100" dirty="0">
                <a:effectLst/>
                <a:ea typeface="Calibri" panose="020F0502020204030204" pitchFamily="34" charset="0"/>
              </a:rPr>
              <a:t> of food as well as </a:t>
            </a:r>
            <a:r>
              <a:rPr lang="en-GB" sz="2400" b="1" kern="100" dirty="0">
                <a:effectLst/>
                <a:ea typeface="Calibri" panose="020F0502020204030204" pitchFamily="34" charset="0"/>
              </a:rPr>
              <a:t>farm profitability.</a:t>
            </a:r>
          </a:p>
          <a:p>
            <a:pPr>
              <a:spcAft>
                <a:spcPts val="300"/>
              </a:spcAft>
            </a:pPr>
            <a:r>
              <a:rPr lang="en-IN" sz="2400" b="1" dirty="0">
                <a:effectLst/>
              </a:rPr>
              <a:t> </a:t>
            </a:r>
            <a:endParaRPr lang="en-GB" sz="2400" b="1" dirty="0">
              <a:cs typeface="Calibri"/>
            </a:endParaRPr>
          </a:p>
          <a:p>
            <a:pPr marL="285750" indent="-285750">
              <a:spcAft>
                <a:spcPts val="300"/>
              </a:spcAft>
              <a:buFont typeface="Wingdings" panose="05000000000000000000" pitchFamily="2" charset="2"/>
              <a:buChar char="Ø"/>
            </a:pPr>
            <a:r>
              <a:rPr lang="en-GB" sz="2400" kern="100" dirty="0">
                <a:ea typeface="Calibri" panose="020F0502020204030204" pitchFamily="34" charset="0"/>
              </a:rPr>
              <a:t>T</a:t>
            </a:r>
            <a:r>
              <a:rPr lang="en-GB" sz="2400" kern="100" dirty="0">
                <a:effectLst/>
                <a:ea typeface="Calibri" panose="020F0502020204030204" pitchFamily="34" charset="0"/>
              </a:rPr>
              <a:t>he </a:t>
            </a:r>
            <a:r>
              <a:rPr lang="en-GB" sz="2400" b="1" kern="100" dirty="0">
                <a:effectLst/>
                <a:ea typeface="Calibri" panose="020F0502020204030204" pitchFamily="34" charset="0"/>
              </a:rPr>
              <a:t>rate of genetic improvement </a:t>
            </a:r>
            <a:r>
              <a:rPr lang="en-GB" sz="2400" kern="100" dirty="0">
                <a:effectLst/>
                <a:ea typeface="Calibri" panose="020F0502020204030204" pitchFamily="34" charset="0"/>
              </a:rPr>
              <a:t>must be doubled to meet the future demands.</a:t>
            </a:r>
          </a:p>
          <a:p>
            <a:pPr>
              <a:spcAft>
                <a:spcPts val="300"/>
              </a:spcAft>
            </a:pPr>
            <a:endParaRPr lang="en-GB" sz="2400" dirty="0">
              <a:cs typeface="Calibri"/>
            </a:endParaRPr>
          </a:p>
          <a:p>
            <a:pPr marL="285750" indent="-285750">
              <a:spcAft>
                <a:spcPts val="300"/>
              </a:spcAft>
              <a:buFont typeface="Wingdings" panose="05000000000000000000" pitchFamily="2" charset="2"/>
              <a:buChar char="Ø"/>
            </a:pPr>
            <a:r>
              <a:rPr lang="en-GB" sz="2400" kern="100" dirty="0">
                <a:effectLst/>
                <a:ea typeface="Calibri" panose="020F0502020204030204" pitchFamily="34" charset="0"/>
              </a:rPr>
              <a:t>Therefore, </a:t>
            </a:r>
            <a:r>
              <a:rPr lang="en-GB" sz="2400" b="1" kern="100" dirty="0">
                <a:effectLst/>
                <a:ea typeface="Calibri" panose="020F0502020204030204" pitchFamily="34" charset="0"/>
              </a:rPr>
              <a:t>accelerated breeding programmes </a:t>
            </a:r>
            <a:r>
              <a:rPr lang="en-GB" sz="2400" kern="100" dirty="0">
                <a:effectLst/>
                <a:ea typeface="Calibri" panose="020F0502020204030204" pitchFamily="34" charset="0"/>
              </a:rPr>
              <a:t>are essential in the production of crops and livestock that can withstand the impacts of climate change </a:t>
            </a:r>
          </a:p>
        </p:txBody>
      </p:sp>
      <p:pic>
        <p:nvPicPr>
          <p:cNvPr id="2052" name="Picture 4">
            <a:extLst>
              <a:ext uri="{FF2B5EF4-FFF2-40B4-BE49-F238E27FC236}">
                <a16:creationId xmlns:a16="http://schemas.microsoft.com/office/drawing/2014/main" id="{C6DEFA26-8A6A-467C-7A5F-E1B72DDE17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480" y="1937019"/>
            <a:ext cx="5435573" cy="3609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20665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DA0DB-357F-6757-E805-6F31679B74D7}"/>
              </a:ext>
            </a:extLst>
          </p:cNvPr>
          <p:cNvSpPr>
            <a:spLocks noGrp="1"/>
          </p:cNvSpPr>
          <p:nvPr>
            <p:ph type="title"/>
          </p:nvPr>
        </p:nvSpPr>
        <p:spPr>
          <a:xfrm>
            <a:off x="0" y="229207"/>
            <a:ext cx="11338560" cy="776459"/>
          </a:xfrm>
        </p:spPr>
        <p:txBody>
          <a:bodyPr>
            <a:normAutofit fontScale="90000"/>
          </a:bodyPr>
          <a:lstStyle/>
          <a:p>
            <a:pPr algn="ctr"/>
            <a:r>
              <a:rPr lang="en-US" dirty="0">
                <a:latin typeface="Montserrat"/>
                <a:cs typeface="Calibri"/>
              </a:rPr>
              <a:t>Breeding crop and livestock for climate resilience:  </a:t>
            </a:r>
            <a:r>
              <a:rPr lang="en-US" dirty="0">
                <a:solidFill>
                  <a:srgbClr val="C00000"/>
                </a:solidFill>
                <a:latin typeface="Montserrat"/>
                <a:cs typeface="Calibri"/>
              </a:rPr>
              <a:t>S</a:t>
            </a:r>
            <a:r>
              <a:rPr lang="en-US" sz="3200" dirty="0">
                <a:solidFill>
                  <a:srgbClr val="C00000"/>
                </a:solidFill>
                <a:latin typeface="Montserrat"/>
                <a:cs typeface="Calibri"/>
              </a:rPr>
              <a:t>tate of science</a:t>
            </a:r>
            <a:endParaRPr lang="en-US" sz="2200" dirty="0">
              <a:solidFill>
                <a:srgbClr val="C00000"/>
              </a:solidFill>
              <a:highlight>
                <a:srgbClr val="FFFF00"/>
              </a:highlight>
            </a:endParaRPr>
          </a:p>
        </p:txBody>
      </p:sp>
      <p:pic>
        <p:nvPicPr>
          <p:cNvPr id="6" name="Picture 5">
            <a:extLst>
              <a:ext uri="{FF2B5EF4-FFF2-40B4-BE49-F238E27FC236}">
                <a16:creationId xmlns:a16="http://schemas.microsoft.com/office/drawing/2014/main" id="{87F28FE6-1CD3-6420-5448-94B026082442}"/>
              </a:ext>
            </a:extLst>
          </p:cNvPr>
          <p:cNvPicPr>
            <a:picLocks noChangeAspect="1"/>
          </p:cNvPicPr>
          <p:nvPr/>
        </p:nvPicPr>
        <p:blipFill>
          <a:blip r:embed="rId3"/>
          <a:stretch>
            <a:fillRect/>
          </a:stretch>
        </p:blipFill>
        <p:spPr>
          <a:xfrm>
            <a:off x="533400" y="894510"/>
            <a:ext cx="10271759" cy="5715312"/>
          </a:xfrm>
          <a:prstGeom prst="rect">
            <a:avLst/>
          </a:prstGeom>
          <a:ln>
            <a:solidFill>
              <a:schemeClr val="tx1"/>
            </a:solidFill>
          </a:ln>
        </p:spPr>
      </p:pic>
      <p:sp>
        <p:nvSpPr>
          <p:cNvPr id="8" name="TextBox 7">
            <a:extLst>
              <a:ext uri="{FF2B5EF4-FFF2-40B4-BE49-F238E27FC236}">
                <a16:creationId xmlns:a16="http://schemas.microsoft.com/office/drawing/2014/main" id="{3D588B0B-C9E4-C431-66DC-969F9D498C6B}"/>
              </a:ext>
            </a:extLst>
          </p:cNvPr>
          <p:cNvSpPr txBox="1"/>
          <p:nvPr/>
        </p:nvSpPr>
        <p:spPr>
          <a:xfrm>
            <a:off x="533400" y="6488668"/>
            <a:ext cx="9033510" cy="369332"/>
          </a:xfrm>
          <a:prstGeom prst="rect">
            <a:avLst/>
          </a:prstGeom>
          <a:noFill/>
        </p:spPr>
        <p:txBody>
          <a:bodyPr wrap="square">
            <a:spAutoFit/>
          </a:bodyPr>
          <a:lstStyle/>
          <a:p>
            <a:r>
              <a:rPr lang="en-GB" sz="1800" i="1" kern="100" dirty="0">
                <a:effectLst/>
                <a:latin typeface="Times New Roman" panose="02020603050405020304" pitchFamily="18" charset="0"/>
                <a:ea typeface="Calibri" panose="020F0502020204030204" pitchFamily="34" charset="0"/>
              </a:rPr>
              <a:t>* Breeding that focuses on reducing emissions also has co-benefits for climate adaptation</a:t>
            </a:r>
            <a:r>
              <a:rPr lang="en-IN" dirty="0">
                <a:effectLst/>
              </a:rPr>
              <a:t> </a:t>
            </a:r>
            <a:endParaRPr lang="en-US" dirty="0"/>
          </a:p>
        </p:txBody>
      </p:sp>
    </p:spTree>
    <p:extLst>
      <p:ext uri="{BB962C8B-B14F-4D97-AF65-F5344CB8AC3E}">
        <p14:creationId xmlns:p14="http://schemas.microsoft.com/office/powerpoint/2010/main" val="20046862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a:extLst>
              <a:ext uri="{FF2B5EF4-FFF2-40B4-BE49-F238E27FC236}">
                <a16:creationId xmlns:a16="http://schemas.microsoft.com/office/drawing/2014/main" id="{7320DD99-DC6E-46EB-928B-3D9AB13015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414"/>
            <a:ext cx="3421930" cy="6863414"/>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70DA2A27-8849-4330-A47B-D5003C76A43B}"/>
              </a:ext>
            </a:extLst>
          </p:cNvPr>
          <p:cNvSpPr txBox="1"/>
          <p:nvPr/>
        </p:nvSpPr>
        <p:spPr>
          <a:xfrm>
            <a:off x="3604193" y="320765"/>
            <a:ext cx="8214656" cy="967642"/>
          </a:xfrm>
          <a:prstGeom prst="rect">
            <a:avLst/>
          </a:prstGeom>
          <a:noFill/>
        </p:spPr>
        <p:txBody>
          <a:bodyPr wrap="square" lIns="91440" tIns="45720" rIns="91440" bIns="45720" rtlCol="0" anchor="t">
            <a:noAutofit/>
          </a:bodyPr>
          <a:lstStyle/>
          <a:p>
            <a:pPr>
              <a:tabLst>
                <a:tab pos="914400" algn="l"/>
              </a:tabLst>
            </a:pPr>
            <a:r>
              <a:rPr lang="en-US" sz="3200" b="1" dirty="0">
                <a:latin typeface="Montserrat"/>
                <a:cs typeface="Calibri"/>
              </a:rPr>
              <a:t>Thank you on behalf of CGIAR Author team</a:t>
            </a:r>
            <a:endParaRPr lang="en-US" sz="2400" dirty="0">
              <a:solidFill>
                <a:srgbClr val="000000"/>
              </a:solidFill>
              <a:latin typeface="Calibri" panose="020F0502020204030204"/>
              <a:cs typeface="Calibri"/>
            </a:endParaRPr>
          </a:p>
          <a:p>
            <a:pPr marR="0" lvl="1">
              <a:lnSpc>
                <a:spcPct val="107000"/>
              </a:lnSpc>
              <a:spcBef>
                <a:spcPts val="0"/>
              </a:spcBef>
              <a:spcAft>
                <a:spcPts val="800"/>
              </a:spcAft>
              <a:tabLst>
                <a:tab pos="914400" algn="l"/>
              </a:tabLst>
            </a:pP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marR="0" lvl="1">
              <a:lnSpc>
                <a:spcPct val="107000"/>
              </a:lnSpc>
              <a:spcBef>
                <a:spcPts val="0"/>
              </a:spcBef>
              <a:spcAft>
                <a:spcPts val="800"/>
              </a:spcAft>
              <a:tabLst>
                <a:tab pos="914400" algn="l"/>
              </a:tabLst>
            </a:pP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0316893F-785E-5887-E62B-7B7A85769DD1}"/>
              </a:ext>
            </a:extLst>
          </p:cNvPr>
          <p:cNvSpPr txBox="1"/>
          <p:nvPr/>
        </p:nvSpPr>
        <p:spPr>
          <a:xfrm>
            <a:off x="3604193" y="1380865"/>
            <a:ext cx="7282774"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rgbClr val="262626"/>
                </a:solidFill>
                <a:cs typeface="Calibri"/>
              </a:rPr>
              <a:t>Aditi Mukherji (CGIAR), Claudia Arndt (ILRI), Jacobo Arango (Alliance for </a:t>
            </a:r>
            <a:r>
              <a:rPr lang="en-GB" dirty="0" err="1">
                <a:solidFill>
                  <a:srgbClr val="262626"/>
                </a:solidFill>
                <a:cs typeface="Calibri"/>
              </a:rPr>
              <a:t>Bioversity</a:t>
            </a:r>
            <a:r>
              <a:rPr lang="en-GB" dirty="0">
                <a:solidFill>
                  <a:srgbClr val="262626"/>
                </a:solidFill>
                <a:cs typeface="Calibri"/>
              </a:rPr>
              <a:t> and CIAT), Fiona </a:t>
            </a:r>
            <a:r>
              <a:rPr lang="en-GB" dirty="0" err="1">
                <a:solidFill>
                  <a:srgbClr val="262626"/>
                </a:solidFill>
                <a:cs typeface="Calibri"/>
              </a:rPr>
              <a:t>Flintan</a:t>
            </a:r>
            <a:r>
              <a:rPr lang="en-GB" dirty="0">
                <a:solidFill>
                  <a:srgbClr val="262626"/>
                </a:solidFill>
                <a:cs typeface="Calibri"/>
              </a:rPr>
              <a:t> (ILRI), John </a:t>
            </a:r>
            <a:r>
              <a:rPr lang="en-GB" dirty="0" err="1">
                <a:solidFill>
                  <a:srgbClr val="262626"/>
                </a:solidFill>
                <a:cs typeface="Calibri"/>
              </a:rPr>
              <a:t>Derera</a:t>
            </a:r>
            <a:r>
              <a:rPr lang="en-GB" dirty="0">
                <a:solidFill>
                  <a:srgbClr val="262626"/>
                </a:solidFill>
                <a:cs typeface="Calibri"/>
              </a:rPr>
              <a:t> (CGIAR), Wendy Francesconi  (Alliance for </a:t>
            </a:r>
            <a:r>
              <a:rPr lang="en-GB" dirty="0" err="1">
                <a:solidFill>
                  <a:srgbClr val="262626"/>
                </a:solidFill>
                <a:cs typeface="Calibri"/>
              </a:rPr>
              <a:t>Bioversity</a:t>
            </a:r>
            <a:r>
              <a:rPr lang="en-GB" dirty="0">
                <a:solidFill>
                  <a:srgbClr val="262626"/>
                </a:solidFill>
                <a:cs typeface="Calibri"/>
              </a:rPr>
              <a:t> and CIAT</a:t>
            </a:r>
            <a:r>
              <a:rPr lang="fr-FR" dirty="0">
                <a:cs typeface="Calibri"/>
              </a:rPr>
              <a:t>), Sarah Jones (</a:t>
            </a:r>
            <a:r>
              <a:rPr lang="en-GB" dirty="0">
                <a:solidFill>
                  <a:srgbClr val="262626"/>
                </a:solidFill>
                <a:cs typeface="Calibri"/>
              </a:rPr>
              <a:t>Alliance for </a:t>
            </a:r>
            <a:r>
              <a:rPr lang="en-GB" dirty="0" err="1">
                <a:solidFill>
                  <a:srgbClr val="262626"/>
                </a:solidFill>
                <a:cs typeface="Calibri"/>
              </a:rPr>
              <a:t>Bioversity</a:t>
            </a:r>
            <a:r>
              <a:rPr lang="en-GB" dirty="0">
                <a:solidFill>
                  <a:srgbClr val="262626"/>
                </a:solidFill>
                <a:cs typeface="Calibri"/>
              </a:rPr>
              <a:t> and CIAT),</a:t>
            </a:r>
            <a:r>
              <a:rPr lang="en-GB" dirty="0">
                <a:cs typeface="Calibri"/>
              </a:rPr>
              <a:t> </a:t>
            </a:r>
            <a:r>
              <a:rPr lang="fr-FR" dirty="0">
                <a:cs typeface="Calibri"/>
              </a:rPr>
              <a:t>Ana Maria </a:t>
            </a:r>
            <a:r>
              <a:rPr lang="fr-FR" dirty="0" err="1">
                <a:cs typeface="Calibri"/>
              </a:rPr>
              <a:t>Loboguerrero</a:t>
            </a:r>
            <a:r>
              <a:rPr lang="fr-FR" dirty="0">
                <a:cs typeface="Calibri"/>
              </a:rPr>
              <a:t> </a:t>
            </a:r>
            <a:r>
              <a:rPr lang="en-GB" dirty="0">
                <a:solidFill>
                  <a:srgbClr val="262626"/>
                </a:solidFill>
                <a:cs typeface="Calibri"/>
              </a:rPr>
              <a:t>(Alliance for </a:t>
            </a:r>
            <a:r>
              <a:rPr lang="en-GB" dirty="0" err="1">
                <a:solidFill>
                  <a:srgbClr val="262626"/>
                </a:solidFill>
                <a:cs typeface="Calibri"/>
              </a:rPr>
              <a:t>Bioversity</a:t>
            </a:r>
            <a:r>
              <a:rPr lang="en-GB" dirty="0">
                <a:solidFill>
                  <a:srgbClr val="262626"/>
                </a:solidFill>
                <a:cs typeface="Calibri"/>
              </a:rPr>
              <a:t> and CIAT)</a:t>
            </a:r>
            <a:r>
              <a:rPr lang="fr-FR" dirty="0">
                <a:cs typeface="Calibri"/>
              </a:rPr>
              <a:t>, </a:t>
            </a:r>
            <a:r>
              <a:rPr lang="en-GB" dirty="0">
                <a:solidFill>
                  <a:srgbClr val="262626"/>
                </a:solidFill>
                <a:cs typeface="Calibri"/>
              </a:rPr>
              <a:t>Douglas </a:t>
            </a:r>
            <a:r>
              <a:rPr lang="en-GB" dirty="0" err="1">
                <a:solidFill>
                  <a:srgbClr val="262626"/>
                </a:solidFill>
                <a:cs typeface="Calibri"/>
              </a:rPr>
              <a:t>Merrey</a:t>
            </a:r>
            <a:r>
              <a:rPr lang="en-GB" dirty="0">
                <a:solidFill>
                  <a:srgbClr val="262626"/>
                </a:solidFill>
                <a:cs typeface="Calibri"/>
              </a:rPr>
              <a:t> (Consultant),  Jonathan </a:t>
            </a:r>
            <a:r>
              <a:rPr lang="en-GB" dirty="0" err="1">
                <a:solidFill>
                  <a:srgbClr val="262626"/>
                </a:solidFill>
                <a:cs typeface="Calibri"/>
              </a:rPr>
              <a:t>Mockshell</a:t>
            </a:r>
            <a:r>
              <a:rPr lang="en-GB" dirty="0">
                <a:solidFill>
                  <a:srgbClr val="262626"/>
                </a:solidFill>
                <a:cs typeface="Calibri"/>
              </a:rPr>
              <a:t> (Alliance for </a:t>
            </a:r>
            <a:r>
              <a:rPr lang="en-GB" dirty="0" err="1">
                <a:solidFill>
                  <a:srgbClr val="262626"/>
                </a:solidFill>
                <a:cs typeface="Calibri"/>
              </a:rPr>
              <a:t>Bioversity</a:t>
            </a:r>
            <a:r>
              <a:rPr lang="en-GB" dirty="0">
                <a:solidFill>
                  <a:srgbClr val="262626"/>
                </a:solidFill>
                <a:cs typeface="Calibri"/>
              </a:rPr>
              <a:t> and CIAT),  Oscar Ortiz (CGIAR) Marcela Quintero (Alliance for </a:t>
            </a:r>
            <a:r>
              <a:rPr lang="en-GB" dirty="0" err="1">
                <a:solidFill>
                  <a:srgbClr val="262626"/>
                </a:solidFill>
                <a:cs typeface="Calibri"/>
              </a:rPr>
              <a:t>Bioversity</a:t>
            </a:r>
            <a:r>
              <a:rPr lang="en-GB" dirty="0">
                <a:solidFill>
                  <a:srgbClr val="262626"/>
                </a:solidFill>
                <a:cs typeface="Calibri"/>
              </a:rPr>
              <a:t> and CIAT), Daniel Girma Mulat (ILRI), Claudia Ringler (IFPRI), Loraine Ronchi (CGIAR), Manuel Ernesto Narjes Sanchez (Alliance for </a:t>
            </a:r>
            <a:r>
              <a:rPr lang="en-GB" dirty="0" err="1">
                <a:solidFill>
                  <a:srgbClr val="262626"/>
                </a:solidFill>
                <a:cs typeface="Calibri"/>
              </a:rPr>
              <a:t>Bioversity</a:t>
            </a:r>
            <a:r>
              <a:rPr lang="en-GB" dirty="0">
                <a:solidFill>
                  <a:srgbClr val="262626"/>
                </a:solidFill>
                <a:cs typeface="Calibri"/>
              </a:rPr>
              <a:t> and CIAT), Tek</a:t>
            </a:r>
            <a:r>
              <a:rPr lang="en-GB" dirty="0">
                <a:cs typeface="Calibri"/>
              </a:rPr>
              <a:t> Sapkota (CIMMYT)</a:t>
            </a:r>
            <a:r>
              <a:rPr lang="en-GB" dirty="0">
                <a:solidFill>
                  <a:srgbClr val="262626"/>
                </a:solidFill>
                <a:cs typeface="Calibri"/>
              </a:rPr>
              <a:t>, Shakuntala Thilsted (CGIAR)</a:t>
            </a:r>
          </a:p>
        </p:txBody>
      </p:sp>
      <p:sp>
        <p:nvSpPr>
          <p:cNvPr id="5" name="TextBox 4">
            <a:extLst>
              <a:ext uri="{FF2B5EF4-FFF2-40B4-BE49-F238E27FC236}">
                <a16:creationId xmlns:a16="http://schemas.microsoft.com/office/drawing/2014/main" id="{D9686C79-B1CA-3C71-4634-2551002EDD98}"/>
              </a:ext>
            </a:extLst>
          </p:cNvPr>
          <p:cNvSpPr txBox="1"/>
          <p:nvPr/>
        </p:nvSpPr>
        <p:spPr>
          <a:xfrm>
            <a:off x="3604193" y="4160585"/>
            <a:ext cx="7784243"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latin typeface="Montserrat"/>
                <a:cs typeface="Calibri"/>
              </a:rPr>
              <a:t>Acknowledgment</a:t>
            </a:r>
            <a:r>
              <a:rPr lang="en-GB" b="1" dirty="0">
                <a:latin typeface="Montserrat"/>
                <a:cs typeface="Calibri"/>
              </a:rPr>
              <a:t>: Agriculture Chapter Steering Committee</a:t>
            </a:r>
            <a:endParaRPr lang="en-GB" dirty="0">
              <a:cs typeface="Calibri"/>
            </a:endParaRPr>
          </a:p>
          <a:p>
            <a:r>
              <a:rPr lang="en-GB" dirty="0">
                <a:cs typeface="Calibri"/>
              </a:rPr>
              <a:t>FAO Chief Scientist </a:t>
            </a:r>
            <a:r>
              <a:rPr lang="en-GB" dirty="0" err="1">
                <a:cs typeface="Calibri"/>
              </a:rPr>
              <a:t>Ismahane</a:t>
            </a:r>
            <a:r>
              <a:rPr lang="en-GB" dirty="0">
                <a:cs typeface="Calibri"/>
              </a:rPr>
              <a:t> </a:t>
            </a:r>
            <a:r>
              <a:rPr lang="en-GB" dirty="0" err="1">
                <a:cs typeface="Calibri"/>
              </a:rPr>
              <a:t>Elouafi</a:t>
            </a:r>
            <a:endParaRPr lang="en-GB" dirty="0">
              <a:cs typeface="Calibri"/>
            </a:endParaRPr>
          </a:p>
          <a:p>
            <a:r>
              <a:rPr lang="en-GB" dirty="0">
                <a:cs typeface="Calibri"/>
              </a:rPr>
              <a:t>UN Climate Change High Level Champion: Rebecca Brooks</a:t>
            </a:r>
          </a:p>
          <a:p>
            <a:r>
              <a:rPr lang="en-GB" dirty="0">
                <a:cs typeface="Calibri"/>
              </a:rPr>
              <a:t>CGIAR Managing Director: Johan </a:t>
            </a:r>
            <a:r>
              <a:rPr lang="en-GB" dirty="0" err="1">
                <a:cs typeface="Calibri"/>
              </a:rPr>
              <a:t>Swinnen</a:t>
            </a:r>
            <a:endParaRPr lang="en-GB" dirty="0">
              <a:cs typeface="Calibri"/>
            </a:endParaRPr>
          </a:p>
          <a:p>
            <a:endParaRPr lang="en-GB" dirty="0">
              <a:cs typeface="Calibri"/>
            </a:endParaRPr>
          </a:p>
        </p:txBody>
      </p:sp>
      <p:sp>
        <p:nvSpPr>
          <p:cNvPr id="3" name="TextBox 2">
            <a:extLst>
              <a:ext uri="{FF2B5EF4-FFF2-40B4-BE49-F238E27FC236}">
                <a16:creationId xmlns:a16="http://schemas.microsoft.com/office/drawing/2014/main" id="{DBC4077D-9BB0-E800-8711-62C7B525A426}"/>
              </a:ext>
            </a:extLst>
          </p:cNvPr>
          <p:cNvSpPr txBox="1"/>
          <p:nvPr/>
        </p:nvSpPr>
        <p:spPr>
          <a:xfrm>
            <a:off x="3604193" y="6075570"/>
            <a:ext cx="6097978" cy="923330"/>
          </a:xfrm>
          <a:prstGeom prst="rect">
            <a:avLst/>
          </a:prstGeom>
          <a:noFill/>
        </p:spPr>
        <p:txBody>
          <a:bodyPr wrap="square">
            <a:spAutoFit/>
          </a:bodyPr>
          <a:lstStyle/>
          <a:p>
            <a:r>
              <a:rPr lang="en-US" b="1" dirty="0">
                <a:latin typeface="Montserrat"/>
                <a:cs typeface="Calibri"/>
              </a:rPr>
              <a:t>Full report available at:</a:t>
            </a:r>
            <a:endParaRPr lang="en-GB" b="1" dirty="0">
              <a:latin typeface="Montserrat"/>
              <a:cs typeface="Calibri"/>
            </a:endParaRPr>
          </a:p>
          <a:p>
            <a:r>
              <a:rPr lang="en-GB" dirty="0">
                <a:cs typeface="Calibri"/>
                <a:hlinkClick r:id="rId4"/>
              </a:rPr>
              <a:t>https://www.cgiar.org/research/publication/agricultural-breakthrough/</a:t>
            </a:r>
            <a:r>
              <a:rPr lang="en-GB" dirty="0">
                <a:cs typeface="Calibri"/>
              </a:rPr>
              <a:t> </a:t>
            </a:r>
          </a:p>
        </p:txBody>
      </p:sp>
      <p:sp>
        <p:nvSpPr>
          <p:cNvPr id="2" name="TextBox 1">
            <a:extLst>
              <a:ext uri="{FF2B5EF4-FFF2-40B4-BE49-F238E27FC236}">
                <a16:creationId xmlns:a16="http://schemas.microsoft.com/office/drawing/2014/main" id="{85D54427-AD5D-99C4-E37F-E15856117CBE}"/>
              </a:ext>
            </a:extLst>
          </p:cNvPr>
          <p:cNvSpPr txBox="1"/>
          <p:nvPr/>
        </p:nvSpPr>
        <p:spPr>
          <a:xfrm>
            <a:off x="3604193" y="5477135"/>
            <a:ext cx="6097978" cy="646331"/>
          </a:xfrm>
          <a:prstGeom prst="rect">
            <a:avLst/>
          </a:prstGeom>
          <a:noFill/>
        </p:spPr>
        <p:txBody>
          <a:bodyPr wrap="square">
            <a:spAutoFit/>
          </a:bodyPr>
          <a:lstStyle/>
          <a:p>
            <a:r>
              <a:rPr lang="en-US" b="1" dirty="0">
                <a:latin typeface="Montserrat"/>
                <a:cs typeface="Calibri"/>
              </a:rPr>
              <a:t>Acknowledgment</a:t>
            </a:r>
            <a:r>
              <a:rPr lang="en-GB" b="1" dirty="0">
                <a:latin typeface="Montserrat"/>
                <a:cs typeface="Calibri"/>
              </a:rPr>
              <a:t>: Funding support</a:t>
            </a:r>
          </a:p>
          <a:p>
            <a:r>
              <a:rPr lang="en-GB" dirty="0">
                <a:cs typeface="Calibri"/>
              </a:rPr>
              <a:t>FCDO</a:t>
            </a:r>
          </a:p>
        </p:txBody>
      </p:sp>
    </p:spTree>
    <p:extLst>
      <p:ext uri="{BB962C8B-B14F-4D97-AF65-F5344CB8AC3E}">
        <p14:creationId xmlns:p14="http://schemas.microsoft.com/office/powerpoint/2010/main" val="3766533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3"/>
          <p:cNvSpPr txBox="1">
            <a:spLocks noGrp="1"/>
          </p:cNvSpPr>
          <p:nvPr>
            <p:ph type="body" idx="1"/>
          </p:nvPr>
        </p:nvSpPr>
        <p:spPr>
          <a:xfrm>
            <a:off x="455071" y="841459"/>
            <a:ext cx="11246969" cy="642085"/>
          </a:xfrm>
          <a:prstGeom prst="rect">
            <a:avLst/>
          </a:prstGeom>
          <a:noFill/>
          <a:ln>
            <a:noFill/>
          </a:ln>
        </p:spPr>
        <p:txBody>
          <a:bodyPr spcFirstLastPara="1" vert="horz" wrap="square" lIns="243833" tIns="60933" rIns="121900" bIns="60933" rtlCol="0" anchor="ctr" anchorCtr="0">
            <a:noAutofit/>
          </a:bodyPr>
          <a:lstStyle/>
          <a:p>
            <a:pPr marL="0" indent="0">
              <a:lnSpc>
                <a:spcPct val="100000"/>
              </a:lnSpc>
              <a:buSzPts val="2800"/>
            </a:pPr>
            <a:r>
              <a:rPr lang="en-NZ" sz="3200" b="1" dirty="0"/>
              <a:t>Emissions are at their highest level in human history</a:t>
            </a:r>
            <a:endParaRPr sz="3200" b="1" dirty="0"/>
          </a:p>
        </p:txBody>
      </p:sp>
      <p:pic>
        <p:nvPicPr>
          <p:cNvPr id="159" name="Google Shape;159;p3"/>
          <p:cNvPicPr preferRelativeResize="0"/>
          <p:nvPr/>
        </p:nvPicPr>
        <p:blipFill rotWithShape="1">
          <a:blip r:embed="rId3">
            <a:alphaModFix/>
          </a:blip>
          <a:srcRect l="-252779" t="-22306" r="-3599" b="-39218"/>
          <a:stretch/>
        </p:blipFill>
        <p:spPr>
          <a:xfrm>
            <a:off x="7454689" y="76035"/>
            <a:ext cx="4317111" cy="779955"/>
          </a:xfrm>
          <a:prstGeom prst="rect">
            <a:avLst/>
          </a:prstGeom>
          <a:noFill/>
          <a:ln>
            <a:noFill/>
          </a:ln>
        </p:spPr>
      </p:pic>
      <p:graphicFrame>
        <p:nvGraphicFramePr>
          <p:cNvPr id="10" name="Object 9">
            <a:extLst>
              <a:ext uri="{FF2B5EF4-FFF2-40B4-BE49-F238E27FC236}">
                <a16:creationId xmlns:a16="http://schemas.microsoft.com/office/drawing/2014/main" id="{5C8D7C30-472E-4769-A11C-8FA9F5028187}"/>
              </a:ext>
            </a:extLst>
          </p:cNvPr>
          <p:cNvGraphicFramePr>
            <a:graphicFrameLocks noChangeAspect="1"/>
          </p:cNvGraphicFramePr>
          <p:nvPr/>
        </p:nvGraphicFramePr>
        <p:xfrm>
          <a:off x="100584" y="1665358"/>
          <a:ext cx="11987784" cy="4198746"/>
        </p:xfrm>
        <a:graphic>
          <a:graphicData uri="http://schemas.openxmlformats.org/presentationml/2006/ole">
            <mc:AlternateContent xmlns:mc="http://schemas.openxmlformats.org/markup-compatibility/2006">
              <mc:Choice xmlns:v="urn:schemas-microsoft-com:vml" Requires="v">
                <p:oleObj name="Image" r:id="rId4" imgW="4722840" imgH="1653840" progId="Photoshop.Image.55">
                  <p:embed/>
                </p:oleObj>
              </mc:Choice>
              <mc:Fallback>
                <p:oleObj name="Image" r:id="rId4" imgW="4722840" imgH="1653840" progId="Photoshop.Image.55">
                  <p:embed/>
                  <p:pic>
                    <p:nvPicPr>
                      <p:cNvPr id="10" name="Object 9">
                        <a:extLst>
                          <a:ext uri="{FF2B5EF4-FFF2-40B4-BE49-F238E27FC236}">
                            <a16:creationId xmlns:a16="http://schemas.microsoft.com/office/drawing/2014/main" id="{5C8D7C30-472E-4769-A11C-8FA9F5028187}"/>
                          </a:ext>
                        </a:extLst>
                      </p:cNvPr>
                      <p:cNvPicPr/>
                      <p:nvPr/>
                    </p:nvPicPr>
                    <p:blipFill>
                      <a:blip r:embed="rId5"/>
                      <a:stretch>
                        <a:fillRect/>
                      </a:stretch>
                    </p:blipFill>
                    <p:spPr>
                      <a:xfrm>
                        <a:off x="100584" y="1665358"/>
                        <a:ext cx="11987784" cy="4198746"/>
                      </a:xfrm>
                      <a:prstGeom prst="rect">
                        <a:avLst/>
                      </a:prstGeom>
                    </p:spPr>
                  </p:pic>
                </p:oleObj>
              </mc:Fallback>
            </mc:AlternateContent>
          </a:graphicData>
        </a:graphic>
      </p:graphicFrame>
      <p:sp>
        <p:nvSpPr>
          <p:cNvPr id="2" name="Oval 1">
            <a:extLst>
              <a:ext uri="{FF2B5EF4-FFF2-40B4-BE49-F238E27FC236}">
                <a16:creationId xmlns:a16="http://schemas.microsoft.com/office/drawing/2014/main" id="{C486AF0F-8C61-43F8-B5E6-06C829C58037}"/>
              </a:ext>
            </a:extLst>
          </p:cNvPr>
          <p:cNvSpPr/>
          <p:nvPr/>
        </p:nvSpPr>
        <p:spPr>
          <a:xfrm>
            <a:off x="7454689" y="4533499"/>
            <a:ext cx="3035808" cy="1608672"/>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 name="TextBox 2">
            <a:extLst>
              <a:ext uri="{FF2B5EF4-FFF2-40B4-BE49-F238E27FC236}">
                <a16:creationId xmlns:a16="http://schemas.microsoft.com/office/drawing/2014/main" id="{88C068DC-1830-4A2C-B442-2C93AF01F419}"/>
              </a:ext>
            </a:extLst>
          </p:cNvPr>
          <p:cNvSpPr txBox="1"/>
          <p:nvPr/>
        </p:nvSpPr>
        <p:spPr>
          <a:xfrm>
            <a:off x="9668602" y="2516492"/>
            <a:ext cx="1980029" cy="1200329"/>
          </a:xfrm>
          <a:prstGeom prst="rect">
            <a:avLst/>
          </a:prstGeom>
          <a:noFill/>
        </p:spPr>
        <p:txBody>
          <a:bodyPr wrap="none" rtlCol="0">
            <a:spAutoFit/>
          </a:bodyPr>
          <a:lstStyle/>
          <a:p>
            <a:r>
              <a:rPr lang="en-US" b="1" dirty="0">
                <a:solidFill>
                  <a:srgbClr val="FF0000"/>
                </a:solidFill>
              </a:rPr>
              <a:t>Agri-food sector</a:t>
            </a:r>
          </a:p>
          <a:p>
            <a:endParaRPr lang="en-US" dirty="0">
              <a:solidFill>
                <a:srgbClr val="FF0000"/>
              </a:solidFill>
            </a:endParaRPr>
          </a:p>
          <a:p>
            <a:r>
              <a:rPr lang="en-US" dirty="0">
                <a:solidFill>
                  <a:srgbClr val="FF0000"/>
                </a:solidFill>
              </a:rPr>
              <a:t>~30% of global</a:t>
            </a:r>
            <a:br>
              <a:rPr lang="en-US" dirty="0">
                <a:solidFill>
                  <a:srgbClr val="FF0000"/>
                </a:solidFill>
              </a:rPr>
            </a:br>
            <a:r>
              <a:rPr lang="en-US" dirty="0">
                <a:solidFill>
                  <a:srgbClr val="FF0000"/>
                </a:solidFill>
              </a:rPr>
              <a:t>GHG emissions</a:t>
            </a:r>
            <a:endParaRPr lang="en-NZ" dirty="0">
              <a:solidFill>
                <a:srgbClr val="FF0000"/>
              </a:solidFill>
            </a:endParaRPr>
          </a:p>
        </p:txBody>
      </p:sp>
      <p:cxnSp>
        <p:nvCxnSpPr>
          <p:cNvPr id="5" name="Straight Arrow Connector 4">
            <a:extLst>
              <a:ext uri="{FF2B5EF4-FFF2-40B4-BE49-F238E27FC236}">
                <a16:creationId xmlns:a16="http://schemas.microsoft.com/office/drawing/2014/main" id="{4672C585-15A8-4A32-A579-0894E1FD8CF8}"/>
              </a:ext>
            </a:extLst>
          </p:cNvPr>
          <p:cNvCxnSpPr/>
          <p:nvPr/>
        </p:nvCxnSpPr>
        <p:spPr>
          <a:xfrm flipH="1">
            <a:off x="9668602" y="4025947"/>
            <a:ext cx="370547" cy="507552"/>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8" name="Google Shape;158;p3">
            <a:extLst>
              <a:ext uri="{FF2B5EF4-FFF2-40B4-BE49-F238E27FC236}">
                <a16:creationId xmlns:a16="http://schemas.microsoft.com/office/drawing/2014/main" id="{863ECA64-3F6D-44C7-AB12-EFB923C2756B}"/>
              </a:ext>
            </a:extLst>
          </p:cNvPr>
          <p:cNvSpPr txBox="1"/>
          <p:nvPr/>
        </p:nvSpPr>
        <p:spPr>
          <a:xfrm>
            <a:off x="893221" y="6100119"/>
            <a:ext cx="4724800" cy="170800"/>
          </a:xfrm>
          <a:prstGeom prst="rect">
            <a:avLst/>
          </a:prstGeom>
          <a:noFill/>
          <a:ln>
            <a:noFill/>
          </a:ln>
        </p:spPr>
        <p:txBody>
          <a:bodyPr spcFirstLastPara="1" wrap="square" lIns="0" tIns="0" rIns="0" bIns="0" anchor="t" anchorCtr="0">
            <a:noAutofit/>
          </a:bodyPr>
          <a:lstStyle/>
          <a:p>
            <a:pPr>
              <a:lnSpc>
                <a:spcPct val="168750"/>
              </a:lnSpc>
              <a:buClr>
                <a:schemeClr val="lt1"/>
              </a:buClr>
              <a:buSzPts val="800"/>
            </a:pPr>
            <a:r>
              <a:rPr lang="en-GB" sz="1000" dirty="0">
                <a:solidFill>
                  <a:schemeClr val="lt1"/>
                </a:solidFill>
              </a:rPr>
              <a:t>[IPCC WGIII Figure SPM.1; Chapter 2, Figure 2.4; Chapter 12.4]</a:t>
            </a:r>
            <a:endParaRPr sz="1000" dirty="0">
              <a:solidFill>
                <a:schemeClr val="lt1"/>
              </a:solidFill>
            </a:endParaRPr>
          </a:p>
        </p:txBody>
      </p:sp>
      <p:grpSp>
        <p:nvGrpSpPr>
          <p:cNvPr id="9" name="Group 8">
            <a:extLst>
              <a:ext uri="{FF2B5EF4-FFF2-40B4-BE49-F238E27FC236}">
                <a16:creationId xmlns:a16="http://schemas.microsoft.com/office/drawing/2014/main" id="{73DCB949-548C-4050-A388-C658152C2527}"/>
              </a:ext>
            </a:extLst>
          </p:cNvPr>
          <p:cNvGrpSpPr/>
          <p:nvPr/>
        </p:nvGrpSpPr>
        <p:grpSpPr>
          <a:xfrm>
            <a:off x="126313" y="1665358"/>
            <a:ext cx="6359945" cy="4150915"/>
            <a:chOff x="455071" y="1738181"/>
            <a:chExt cx="8767798" cy="4192701"/>
          </a:xfrm>
        </p:grpSpPr>
        <p:pic>
          <p:nvPicPr>
            <p:cNvPr id="11" name="Google Shape;167;p4">
              <a:extLst>
                <a:ext uri="{FF2B5EF4-FFF2-40B4-BE49-F238E27FC236}">
                  <a16:creationId xmlns:a16="http://schemas.microsoft.com/office/drawing/2014/main" id="{0778270D-1FA6-4883-9BFE-E5E5CA0784B7}"/>
                </a:ext>
              </a:extLst>
            </p:cNvPr>
            <p:cNvPicPr preferRelativeResize="0"/>
            <p:nvPr/>
          </p:nvPicPr>
          <p:blipFill rotWithShape="1">
            <a:blip r:embed="rId6">
              <a:alphaModFix/>
            </a:blip>
            <a:srcRect t="11623" r="72771" b="44010"/>
            <a:stretch/>
          </p:blipFill>
          <p:spPr>
            <a:xfrm>
              <a:off x="455071" y="1738181"/>
              <a:ext cx="3590065" cy="4192701"/>
            </a:xfrm>
            <a:prstGeom prst="rect">
              <a:avLst/>
            </a:prstGeom>
            <a:noFill/>
            <a:ln>
              <a:noFill/>
            </a:ln>
          </p:spPr>
        </p:pic>
        <p:pic>
          <p:nvPicPr>
            <p:cNvPr id="12" name="Google Shape;169;p4">
              <a:extLst>
                <a:ext uri="{FF2B5EF4-FFF2-40B4-BE49-F238E27FC236}">
                  <a16:creationId xmlns:a16="http://schemas.microsoft.com/office/drawing/2014/main" id="{0B5DDB57-862D-46F4-AE72-8C7C22AFE378}"/>
                </a:ext>
              </a:extLst>
            </p:cNvPr>
            <p:cNvPicPr preferRelativeResize="0"/>
            <p:nvPr/>
          </p:nvPicPr>
          <p:blipFill rotWithShape="1">
            <a:blip r:embed="rId6">
              <a:alphaModFix/>
            </a:blip>
            <a:srcRect l="26970" t="11623" r="52515" b="44010"/>
            <a:stretch/>
          </p:blipFill>
          <p:spPr>
            <a:xfrm>
              <a:off x="4020337" y="1738181"/>
              <a:ext cx="2704565" cy="4192701"/>
            </a:xfrm>
            <a:prstGeom prst="rect">
              <a:avLst/>
            </a:prstGeom>
            <a:noFill/>
            <a:ln>
              <a:noFill/>
            </a:ln>
          </p:spPr>
        </p:pic>
        <p:pic>
          <p:nvPicPr>
            <p:cNvPr id="13" name="Google Shape;170;p4">
              <a:extLst>
                <a:ext uri="{FF2B5EF4-FFF2-40B4-BE49-F238E27FC236}">
                  <a16:creationId xmlns:a16="http://schemas.microsoft.com/office/drawing/2014/main" id="{5A5B3EEF-87D3-4F20-9A91-EEC460411413}"/>
                </a:ext>
              </a:extLst>
            </p:cNvPr>
            <p:cNvPicPr preferRelativeResize="0"/>
            <p:nvPr/>
          </p:nvPicPr>
          <p:blipFill rotWithShape="1">
            <a:blip r:embed="rId6">
              <a:alphaModFix/>
            </a:blip>
            <a:srcRect l="47406" t="11623" r="33577" b="44010"/>
            <a:stretch/>
          </p:blipFill>
          <p:spPr>
            <a:xfrm>
              <a:off x="6715604" y="1738181"/>
              <a:ext cx="2507265" cy="4192701"/>
            </a:xfrm>
            <a:prstGeom prst="rect">
              <a:avLst/>
            </a:prstGeom>
            <a:noFill/>
            <a:ln>
              <a:noFill/>
            </a:ln>
          </p:spPr>
        </p:pic>
      </p:grpSp>
      <p:pic>
        <p:nvPicPr>
          <p:cNvPr id="14" name="Google Shape;168;p4">
            <a:extLst>
              <a:ext uri="{FF2B5EF4-FFF2-40B4-BE49-F238E27FC236}">
                <a16:creationId xmlns:a16="http://schemas.microsoft.com/office/drawing/2014/main" id="{6C07B39C-1DB1-4C65-9A73-1AEE5BE1B90D}"/>
              </a:ext>
            </a:extLst>
          </p:cNvPr>
          <p:cNvPicPr preferRelativeResize="0"/>
          <p:nvPr/>
        </p:nvPicPr>
        <p:blipFill rotWithShape="1">
          <a:blip r:embed="rId6">
            <a:alphaModFix/>
          </a:blip>
          <a:srcRect l="81845" t="11623" b="44010"/>
          <a:stretch/>
        </p:blipFill>
        <p:spPr>
          <a:xfrm>
            <a:off x="4028812" y="3338767"/>
            <a:ext cx="1158485" cy="1994829"/>
          </a:xfrm>
          <a:prstGeom prst="rect">
            <a:avLst/>
          </a:prstGeom>
          <a:noFill/>
          <a:ln>
            <a:noFill/>
          </a:ln>
        </p:spPr>
      </p:pic>
    </p:spTree>
    <p:extLst>
      <p:ext uri="{BB962C8B-B14F-4D97-AF65-F5344CB8AC3E}">
        <p14:creationId xmlns:p14="http://schemas.microsoft.com/office/powerpoint/2010/main" val="2821517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F85787-EE41-FF44-A031-AB03A5E6119D}"/>
              </a:ext>
            </a:extLst>
          </p:cNvPr>
          <p:cNvSpPr>
            <a:spLocks noGrp="1"/>
          </p:cNvSpPr>
          <p:nvPr>
            <p:ph type="body" sz="quarter" idx="15"/>
          </p:nvPr>
        </p:nvSpPr>
        <p:spPr/>
        <p:txBody>
          <a:bodyPr>
            <a:normAutofit fontScale="70000" lnSpcReduction="20000"/>
          </a:bodyPr>
          <a:lstStyle/>
          <a:p>
            <a:endParaRPr lang="en-US"/>
          </a:p>
        </p:txBody>
      </p:sp>
      <p:sp>
        <p:nvSpPr>
          <p:cNvPr id="3" name="Content Placeholder 2">
            <a:extLst>
              <a:ext uri="{FF2B5EF4-FFF2-40B4-BE49-F238E27FC236}">
                <a16:creationId xmlns:a16="http://schemas.microsoft.com/office/drawing/2014/main" id="{16E663F9-114B-5B4C-BF3A-6F62490DF15E}"/>
              </a:ext>
            </a:extLst>
          </p:cNvPr>
          <p:cNvSpPr>
            <a:spLocks noGrp="1"/>
          </p:cNvSpPr>
          <p:nvPr>
            <p:ph sz="half" idx="13"/>
          </p:nvPr>
        </p:nvSpPr>
        <p:spPr>
          <a:xfrm>
            <a:off x="949324" y="6450201"/>
            <a:ext cx="4391026" cy="155575"/>
          </a:xfrm>
        </p:spPr>
        <p:txBody>
          <a:bodyPr/>
          <a:lstStyle/>
          <a:p>
            <a:r>
              <a:rPr lang="en-US" dirty="0"/>
              <a:t>WGIII Chapter 12.4</a:t>
            </a:r>
          </a:p>
        </p:txBody>
      </p:sp>
      <p:sp>
        <p:nvSpPr>
          <p:cNvPr id="4" name="Content Placeholder 3">
            <a:extLst>
              <a:ext uri="{FF2B5EF4-FFF2-40B4-BE49-F238E27FC236}">
                <a16:creationId xmlns:a16="http://schemas.microsoft.com/office/drawing/2014/main" id="{5245664B-E98F-674E-B7B2-4B895112CA0F}"/>
              </a:ext>
            </a:extLst>
          </p:cNvPr>
          <p:cNvSpPr>
            <a:spLocks noGrp="1"/>
          </p:cNvSpPr>
          <p:nvPr>
            <p:ph sz="half" idx="16"/>
          </p:nvPr>
        </p:nvSpPr>
        <p:spPr>
          <a:xfrm>
            <a:off x="1631950" y="4462854"/>
            <a:ext cx="2411413" cy="1858443"/>
          </a:xfrm>
        </p:spPr>
        <p:txBody>
          <a:bodyPr/>
          <a:lstStyle/>
          <a:p>
            <a:pPr lvl="1" algn="ctr"/>
            <a:r>
              <a:rPr lang="en-US" dirty="0"/>
              <a:t>Agriculture</a:t>
            </a:r>
          </a:p>
          <a:p>
            <a:r>
              <a:rPr lang="en-US" dirty="0"/>
              <a:t>Direct emissions from livestock and crop production systems; 6.3 Gt CO</a:t>
            </a:r>
            <a:r>
              <a:rPr lang="en-US" baseline="-25000" dirty="0"/>
              <a:t>2</a:t>
            </a:r>
            <a:r>
              <a:rPr lang="en-US" dirty="0"/>
              <a:t>-eq</a:t>
            </a:r>
          </a:p>
          <a:p>
            <a:endParaRPr lang="en-US" dirty="0"/>
          </a:p>
        </p:txBody>
      </p:sp>
      <p:sp>
        <p:nvSpPr>
          <p:cNvPr id="6" name="Content Placeholder 5">
            <a:extLst>
              <a:ext uri="{FF2B5EF4-FFF2-40B4-BE49-F238E27FC236}">
                <a16:creationId xmlns:a16="http://schemas.microsoft.com/office/drawing/2014/main" id="{594E57B8-E915-824D-B0ED-1A2294FF5C4C}"/>
              </a:ext>
            </a:extLst>
          </p:cNvPr>
          <p:cNvSpPr>
            <a:spLocks noGrp="1"/>
          </p:cNvSpPr>
          <p:nvPr>
            <p:ph sz="half" idx="17"/>
          </p:nvPr>
        </p:nvSpPr>
        <p:spPr>
          <a:xfrm>
            <a:off x="1271588" y="882121"/>
            <a:ext cx="9612312" cy="1301737"/>
          </a:xfrm>
        </p:spPr>
        <p:txBody>
          <a:bodyPr>
            <a:normAutofit fontScale="92500" lnSpcReduction="10000"/>
          </a:bodyPr>
          <a:lstStyle/>
          <a:p>
            <a:r>
              <a:rPr lang="en-US" dirty="0"/>
              <a:t>Agri-food system emission sources</a:t>
            </a:r>
          </a:p>
          <a:p>
            <a:r>
              <a:rPr lang="en-NZ" sz="2000" dirty="0"/>
              <a:t>Production, processing, distribution, consumption of food and management of food system residues; estimated 23-42% of all global GHG emissions</a:t>
            </a:r>
            <a:endParaRPr lang="en-US" sz="2000" dirty="0"/>
          </a:p>
        </p:txBody>
      </p:sp>
      <p:sp>
        <p:nvSpPr>
          <p:cNvPr id="7" name="Content Placeholder 6">
            <a:extLst>
              <a:ext uri="{FF2B5EF4-FFF2-40B4-BE49-F238E27FC236}">
                <a16:creationId xmlns:a16="http://schemas.microsoft.com/office/drawing/2014/main" id="{144FED68-A468-1141-913E-0D3E48E99B04}"/>
              </a:ext>
            </a:extLst>
          </p:cNvPr>
          <p:cNvSpPr>
            <a:spLocks noGrp="1"/>
          </p:cNvSpPr>
          <p:nvPr>
            <p:ph sz="half" idx="18"/>
          </p:nvPr>
        </p:nvSpPr>
        <p:spPr>
          <a:xfrm>
            <a:off x="4870450" y="4462854"/>
            <a:ext cx="2411413" cy="1858443"/>
          </a:xfrm>
        </p:spPr>
        <p:txBody>
          <a:bodyPr/>
          <a:lstStyle/>
          <a:p>
            <a:pPr lvl="1" algn="ctr"/>
            <a:r>
              <a:rPr lang="en-US" dirty="0"/>
              <a:t>Land-use change</a:t>
            </a:r>
          </a:p>
          <a:p>
            <a:r>
              <a:rPr lang="en-US" dirty="0"/>
              <a:t>Land use, land-use change and forestry, including peatland drainage; 4.0 Gt CO</a:t>
            </a:r>
            <a:r>
              <a:rPr lang="en-US" baseline="-25000" dirty="0"/>
              <a:t>2</a:t>
            </a:r>
            <a:r>
              <a:rPr lang="en-US" dirty="0"/>
              <a:t>-eq</a:t>
            </a:r>
          </a:p>
          <a:p>
            <a:endParaRPr lang="en-US" dirty="0"/>
          </a:p>
        </p:txBody>
      </p:sp>
      <p:sp>
        <p:nvSpPr>
          <p:cNvPr id="9" name="Content Placeholder 8">
            <a:extLst>
              <a:ext uri="{FF2B5EF4-FFF2-40B4-BE49-F238E27FC236}">
                <a16:creationId xmlns:a16="http://schemas.microsoft.com/office/drawing/2014/main" id="{26507CFF-BE7F-0F44-BB76-273BD659C9A5}"/>
              </a:ext>
            </a:extLst>
          </p:cNvPr>
          <p:cNvSpPr>
            <a:spLocks noGrp="1"/>
          </p:cNvSpPr>
          <p:nvPr>
            <p:ph sz="half" idx="20"/>
          </p:nvPr>
        </p:nvSpPr>
        <p:spPr>
          <a:xfrm>
            <a:off x="8147050" y="4462854"/>
            <a:ext cx="2578862" cy="1858443"/>
          </a:xfrm>
        </p:spPr>
        <p:txBody>
          <a:bodyPr/>
          <a:lstStyle/>
          <a:p>
            <a:pPr lvl="1" algn="ctr"/>
            <a:r>
              <a:rPr lang="en-US" dirty="0"/>
              <a:t>Energy, industry, waste</a:t>
            </a:r>
          </a:p>
          <a:p>
            <a:r>
              <a:rPr lang="en-US" dirty="0"/>
              <a:t>Processing, transport, storage, preparation, food waste; </a:t>
            </a:r>
            <a:br>
              <a:rPr lang="en-US" dirty="0"/>
            </a:br>
            <a:r>
              <a:rPr lang="en-US" dirty="0"/>
              <a:t>6.5 Gt CO</a:t>
            </a:r>
            <a:r>
              <a:rPr lang="en-US" baseline="-25000" dirty="0"/>
              <a:t>2</a:t>
            </a:r>
            <a:r>
              <a:rPr lang="en-US" dirty="0"/>
              <a:t>-eq</a:t>
            </a:r>
          </a:p>
          <a:p>
            <a:endParaRPr lang="en-US" dirty="0"/>
          </a:p>
        </p:txBody>
      </p:sp>
      <p:sp>
        <p:nvSpPr>
          <p:cNvPr id="15" name="TextBox 14">
            <a:extLst>
              <a:ext uri="{FF2B5EF4-FFF2-40B4-BE49-F238E27FC236}">
                <a16:creationId xmlns:a16="http://schemas.microsoft.com/office/drawing/2014/main" id="{6AD23F1E-FA18-4AB4-BAF5-391B39F3A892}"/>
              </a:ext>
            </a:extLst>
          </p:cNvPr>
          <p:cNvSpPr txBox="1"/>
          <p:nvPr/>
        </p:nvSpPr>
        <p:spPr>
          <a:xfrm>
            <a:off x="996124" y="5543378"/>
            <a:ext cx="10662475" cy="830997"/>
          </a:xfrm>
          <a:prstGeom prst="rect">
            <a:avLst/>
          </a:prstGeom>
          <a:noFill/>
        </p:spPr>
        <p:txBody>
          <a:bodyPr wrap="square">
            <a:spAutoFit/>
          </a:bodyPr>
          <a:lstStyle/>
          <a:p>
            <a:pPr marL="6350" marR="0" lvl="0" indent="0" algn="ctr" defTabSz="914400" rtl="0" eaLnBrk="1" fontAlgn="auto" latinLnBrk="0" hangingPunct="1">
              <a:lnSpc>
                <a:spcPct val="100000"/>
              </a:lnSpc>
              <a:spcBef>
                <a:spcPts val="0"/>
              </a:spcBef>
              <a:spcAft>
                <a:spcPts val="1600"/>
              </a:spcAft>
              <a:buClrTx/>
              <a:buSzTx/>
              <a:buFont typeface="Arial" panose="020B0604020202020204" pitchFamily="34" charset="0"/>
              <a:buNone/>
              <a:tabLst/>
              <a:defRPr/>
            </a:pPr>
            <a:r>
              <a:rPr kumimoji="0" lang="en-NZ" sz="2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The share of energy, industrial process and waste emissions occurring as part of the food system has grown from ~28% in 1990 to ~38% in 2018</a:t>
            </a:r>
            <a:endParaRPr kumimoji="0" lang="en-US" sz="2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pic>
        <p:nvPicPr>
          <p:cNvPr id="30" name="Picture Placeholder 29">
            <a:extLst>
              <a:ext uri="{FF2B5EF4-FFF2-40B4-BE49-F238E27FC236}">
                <a16:creationId xmlns:a16="http://schemas.microsoft.com/office/drawing/2014/main" id="{8ED8BDFE-2A68-48AB-A4E9-FAFEA19F747B}"/>
              </a:ext>
            </a:extLst>
          </p:cNvPr>
          <p:cNvPicPr>
            <a:picLocks noGrp="1" noChangeAspect="1"/>
          </p:cNvPicPr>
          <p:nvPr>
            <p:ph type="pic" sz="quarter" idx="19"/>
          </p:nvPr>
        </p:nvPicPr>
        <p:blipFill>
          <a:blip r:embed="rId2"/>
          <a:srcRect t="17225" b="17225"/>
          <a:stretch>
            <a:fillRect/>
          </a:stretch>
        </p:blipFill>
        <p:spPr>
          <a:xfrm>
            <a:off x="5164862" y="2485413"/>
            <a:ext cx="1858237" cy="1858443"/>
          </a:xfrm>
        </p:spPr>
      </p:pic>
      <p:pic>
        <p:nvPicPr>
          <p:cNvPr id="34" name="Picture Placeholder 33">
            <a:extLst>
              <a:ext uri="{FF2B5EF4-FFF2-40B4-BE49-F238E27FC236}">
                <a16:creationId xmlns:a16="http://schemas.microsoft.com/office/drawing/2014/main" id="{B6629D35-7886-4450-95F1-44FAADBFE637}"/>
              </a:ext>
            </a:extLst>
          </p:cNvPr>
          <p:cNvPicPr>
            <a:picLocks noGrp="1" noChangeAspect="1"/>
          </p:cNvPicPr>
          <p:nvPr>
            <p:ph type="pic" sz="quarter" idx="12"/>
          </p:nvPr>
        </p:nvPicPr>
        <p:blipFill>
          <a:blip r:embed="rId3"/>
          <a:srcRect l="17440" r="17440"/>
          <a:stretch>
            <a:fillRect/>
          </a:stretch>
        </p:blipFill>
        <p:spPr>
          <a:xfrm>
            <a:off x="1926362" y="2457981"/>
            <a:ext cx="1858237" cy="1858443"/>
          </a:xfrm>
        </p:spPr>
      </p:pic>
      <p:pic>
        <p:nvPicPr>
          <p:cNvPr id="38" name="Picture Placeholder 37">
            <a:extLst>
              <a:ext uri="{FF2B5EF4-FFF2-40B4-BE49-F238E27FC236}">
                <a16:creationId xmlns:a16="http://schemas.microsoft.com/office/drawing/2014/main" id="{9F09C05F-4DE1-4B88-B518-0A138733583E}"/>
              </a:ext>
            </a:extLst>
          </p:cNvPr>
          <p:cNvPicPr>
            <a:picLocks noGrp="1" noChangeAspect="1"/>
          </p:cNvPicPr>
          <p:nvPr>
            <p:ph type="pic" sz="quarter" idx="21"/>
          </p:nvPr>
        </p:nvPicPr>
        <p:blipFill>
          <a:blip r:embed="rId4"/>
          <a:srcRect l="15596" r="15596"/>
          <a:stretch>
            <a:fillRect/>
          </a:stretch>
        </p:blipFill>
        <p:spPr>
          <a:xfrm>
            <a:off x="8441462" y="2485413"/>
            <a:ext cx="1858237" cy="1858443"/>
          </a:xfrm>
        </p:spPr>
      </p:pic>
    </p:spTree>
    <p:extLst>
      <p:ext uri="{BB962C8B-B14F-4D97-AF65-F5344CB8AC3E}">
        <p14:creationId xmlns:p14="http://schemas.microsoft.com/office/powerpoint/2010/main" val="3324336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3"/>
          <p:cNvSpPr txBox="1">
            <a:spLocks noGrp="1"/>
          </p:cNvSpPr>
          <p:nvPr>
            <p:ph type="body" idx="1"/>
          </p:nvPr>
        </p:nvSpPr>
        <p:spPr>
          <a:xfrm>
            <a:off x="5980043" y="1143000"/>
            <a:ext cx="4892966" cy="4206240"/>
          </a:xfrm>
          <a:prstGeom prst="rect">
            <a:avLst/>
          </a:prstGeom>
          <a:noFill/>
          <a:ln>
            <a:noFill/>
          </a:ln>
        </p:spPr>
        <p:txBody>
          <a:bodyPr spcFirstLastPara="1" vert="horz" wrap="square" lIns="243833" tIns="60933" rIns="121900" bIns="60933" rtlCol="0" anchor="ctr" anchorCtr="0">
            <a:noAutofit/>
          </a:bodyPr>
          <a:lstStyle/>
          <a:p>
            <a:pPr marL="0" indent="0">
              <a:lnSpc>
                <a:spcPct val="100000"/>
              </a:lnSpc>
              <a:buClr>
                <a:schemeClr val="lt1"/>
              </a:buClr>
              <a:buSzPts val="2200"/>
            </a:pPr>
            <a:r>
              <a:rPr lang="en-NZ" sz="4000" b="1" dirty="0"/>
              <a:t>Unless there are immediate and deep emissions reductions across all sectors (including agri-food systems), 1.5°C  is beyond reach. </a:t>
            </a:r>
          </a:p>
        </p:txBody>
      </p:sp>
      <p:pic>
        <p:nvPicPr>
          <p:cNvPr id="157" name="Google Shape;157;p3" descr="Diagram&#10;&#10;Description automatically generated"/>
          <p:cNvPicPr preferRelativeResize="0"/>
          <p:nvPr/>
        </p:nvPicPr>
        <p:blipFill rotWithShape="1">
          <a:blip r:embed="rId3">
            <a:alphaModFix/>
          </a:blip>
          <a:srcRect/>
          <a:stretch/>
        </p:blipFill>
        <p:spPr>
          <a:xfrm>
            <a:off x="455067" y="262963"/>
            <a:ext cx="4892967" cy="6332072"/>
          </a:xfrm>
          <a:prstGeom prst="rect">
            <a:avLst/>
          </a:prstGeom>
          <a:noFill/>
          <a:ln>
            <a:noFill/>
          </a:ln>
        </p:spPr>
      </p:pic>
      <p:sp>
        <p:nvSpPr>
          <p:cNvPr id="158" name="Google Shape;158;p3"/>
          <p:cNvSpPr txBox="1"/>
          <p:nvPr/>
        </p:nvSpPr>
        <p:spPr>
          <a:xfrm>
            <a:off x="455071" y="6601492"/>
            <a:ext cx="4724800" cy="170800"/>
          </a:xfrm>
          <a:prstGeom prst="rect">
            <a:avLst/>
          </a:prstGeom>
          <a:noFill/>
          <a:ln>
            <a:noFill/>
          </a:ln>
        </p:spPr>
        <p:txBody>
          <a:bodyPr spcFirstLastPara="1" wrap="square" lIns="0" tIns="0" rIns="0" bIns="0" anchor="t" anchorCtr="0">
            <a:noAutofit/>
          </a:bodyPr>
          <a:lstStyle/>
          <a:p>
            <a:pPr>
              <a:lnSpc>
                <a:spcPct val="168750"/>
              </a:lnSpc>
              <a:buClr>
                <a:schemeClr val="lt1"/>
              </a:buClr>
              <a:buSzPts val="800"/>
            </a:pPr>
            <a:r>
              <a:rPr lang="en-GB" sz="1000" dirty="0">
                <a:solidFill>
                  <a:schemeClr val="lt1"/>
                </a:solidFill>
              </a:rPr>
              <a:t>[Matt </a:t>
            </a:r>
            <a:r>
              <a:rPr lang="en-GB" sz="1000" dirty="0" err="1">
                <a:solidFill>
                  <a:schemeClr val="lt1"/>
                </a:solidFill>
              </a:rPr>
              <a:t>Bridgestock</a:t>
            </a:r>
            <a:r>
              <a:rPr lang="en-GB" sz="1000" dirty="0">
                <a:solidFill>
                  <a:schemeClr val="lt1"/>
                </a:solidFill>
              </a:rPr>
              <a:t>, Director and Architect at John Gilbert Architects]</a:t>
            </a:r>
            <a:endParaRPr sz="1000" dirty="0">
              <a:solidFill>
                <a:schemeClr val="lt1"/>
              </a:solidFill>
            </a:endParaRPr>
          </a:p>
          <a:p>
            <a:pPr>
              <a:lnSpc>
                <a:spcPct val="168750"/>
              </a:lnSpc>
              <a:buClr>
                <a:schemeClr val="lt1"/>
              </a:buClr>
              <a:buSzPts val="800"/>
            </a:pPr>
            <a:endParaRPr sz="1000" dirty="0">
              <a:solidFill>
                <a:schemeClr val="lt1"/>
              </a:solidFill>
            </a:endParaRPr>
          </a:p>
        </p:txBody>
      </p:sp>
      <p:pic>
        <p:nvPicPr>
          <p:cNvPr id="159" name="Google Shape;159;p3"/>
          <p:cNvPicPr preferRelativeResize="0"/>
          <p:nvPr/>
        </p:nvPicPr>
        <p:blipFill rotWithShape="1">
          <a:blip r:embed="rId4">
            <a:alphaModFix/>
          </a:blip>
          <a:srcRect l="-252779" t="-22306" r="-3599" b="-39218"/>
          <a:stretch/>
        </p:blipFill>
        <p:spPr>
          <a:xfrm>
            <a:off x="7454689" y="76035"/>
            <a:ext cx="4317111" cy="77995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C2A6D74-2BFF-6D79-5DA1-8A13105B7BDA}"/>
              </a:ext>
            </a:extLst>
          </p:cNvPr>
          <p:cNvSpPr>
            <a:spLocks noGrp="1"/>
          </p:cNvSpPr>
          <p:nvPr>
            <p:ph type="title"/>
          </p:nvPr>
        </p:nvSpPr>
        <p:spPr>
          <a:xfrm>
            <a:off x="638630" y="165088"/>
            <a:ext cx="11017129" cy="760436"/>
          </a:xfrm>
        </p:spPr>
        <p:txBody>
          <a:bodyPr>
            <a:normAutofit fontScale="90000"/>
          </a:bodyPr>
          <a:lstStyle/>
          <a:p>
            <a:br>
              <a:rPr lang="en-IN" b="1" i="0" dirty="0">
                <a:solidFill>
                  <a:srgbClr val="222222"/>
                </a:solidFill>
                <a:effectLst/>
                <a:latin typeface="Harding"/>
              </a:rPr>
            </a:br>
            <a:r>
              <a:rPr lang="en-IN" b="1" i="0" dirty="0">
                <a:solidFill>
                  <a:srgbClr val="222222"/>
                </a:solidFill>
                <a:effectLst/>
                <a:latin typeface="Harding"/>
              </a:rPr>
              <a:t>However, stringent mitigation to keep within 1.5-2</a:t>
            </a:r>
            <a:r>
              <a:rPr lang="en-NZ" sz="3200" b="1" dirty="0"/>
              <a:t>°</a:t>
            </a:r>
            <a:r>
              <a:rPr lang="en-IN" sz="3200" dirty="0">
                <a:solidFill>
                  <a:srgbClr val="222222"/>
                </a:solidFill>
                <a:latin typeface="Harding"/>
              </a:rPr>
              <a:t>C </a:t>
            </a:r>
            <a:r>
              <a:rPr lang="en-IN" dirty="0">
                <a:solidFill>
                  <a:srgbClr val="222222"/>
                </a:solidFill>
                <a:latin typeface="Harding"/>
              </a:rPr>
              <a:t>may</a:t>
            </a:r>
            <a:r>
              <a:rPr lang="en-IN" sz="3200" dirty="0">
                <a:solidFill>
                  <a:srgbClr val="222222"/>
                </a:solidFill>
                <a:latin typeface="Harding"/>
              </a:rPr>
              <a:t> lead to severe food insecurity in Sub Saharan Africa and South Asia</a:t>
            </a:r>
            <a:endParaRPr lang="en-US" dirty="0"/>
          </a:p>
        </p:txBody>
      </p:sp>
      <p:pic>
        <p:nvPicPr>
          <p:cNvPr id="8" name="Picture 7">
            <a:extLst>
              <a:ext uri="{FF2B5EF4-FFF2-40B4-BE49-F238E27FC236}">
                <a16:creationId xmlns:a16="http://schemas.microsoft.com/office/drawing/2014/main" id="{B35E8BA0-FAC2-E1B4-AF6C-EF1D72C59E47}"/>
              </a:ext>
            </a:extLst>
          </p:cNvPr>
          <p:cNvPicPr>
            <a:picLocks noChangeAspect="1"/>
          </p:cNvPicPr>
          <p:nvPr/>
        </p:nvPicPr>
        <p:blipFill>
          <a:blip r:embed="rId2"/>
          <a:stretch>
            <a:fillRect/>
          </a:stretch>
        </p:blipFill>
        <p:spPr>
          <a:xfrm>
            <a:off x="340691" y="858384"/>
            <a:ext cx="5189251" cy="5999616"/>
          </a:xfrm>
          <a:prstGeom prst="rect">
            <a:avLst/>
          </a:prstGeom>
        </p:spPr>
      </p:pic>
      <p:sp>
        <p:nvSpPr>
          <p:cNvPr id="9" name="Oval 8">
            <a:extLst>
              <a:ext uri="{FF2B5EF4-FFF2-40B4-BE49-F238E27FC236}">
                <a16:creationId xmlns:a16="http://schemas.microsoft.com/office/drawing/2014/main" id="{5C15E3EB-6AA7-DA76-B570-F158F683DE4E}"/>
              </a:ext>
            </a:extLst>
          </p:cNvPr>
          <p:cNvSpPr/>
          <p:nvPr/>
        </p:nvSpPr>
        <p:spPr>
          <a:xfrm>
            <a:off x="638630" y="1117601"/>
            <a:ext cx="2046514" cy="133531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DD5C4839-63E0-B232-CD07-88B6288CF4B9}"/>
              </a:ext>
            </a:extLst>
          </p:cNvPr>
          <p:cNvSpPr/>
          <p:nvPr/>
        </p:nvSpPr>
        <p:spPr>
          <a:xfrm>
            <a:off x="3781367" y="992664"/>
            <a:ext cx="2046514" cy="133531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75790F36-4FBB-1D7D-82C4-B539A245DEAF}"/>
              </a:ext>
            </a:extLst>
          </p:cNvPr>
          <p:cNvSpPr/>
          <p:nvPr/>
        </p:nvSpPr>
        <p:spPr>
          <a:xfrm>
            <a:off x="747487" y="3949167"/>
            <a:ext cx="2046514" cy="133531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56FDBF5-5BF2-214F-6D1C-D53EC7859464}"/>
              </a:ext>
            </a:extLst>
          </p:cNvPr>
          <p:cNvSpPr/>
          <p:nvPr/>
        </p:nvSpPr>
        <p:spPr>
          <a:xfrm>
            <a:off x="3781367" y="3949167"/>
            <a:ext cx="2046514" cy="133531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A20FA489-8CC0-A971-9A1F-DD519F35C324}"/>
              </a:ext>
            </a:extLst>
          </p:cNvPr>
          <p:cNvSpPr txBox="1"/>
          <p:nvPr/>
        </p:nvSpPr>
        <p:spPr>
          <a:xfrm>
            <a:off x="5954887" y="1437252"/>
            <a:ext cx="5896422" cy="2031325"/>
          </a:xfrm>
          <a:prstGeom prst="rect">
            <a:avLst/>
          </a:prstGeom>
          <a:noFill/>
        </p:spPr>
        <p:txBody>
          <a:bodyPr wrap="none" rtlCol="0">
            <a:spAutoFit/>
          </a:bodyPr>
          <a:lstStyle/>
          <a:p>
            <a:r>
              <a:rPr lang="en-IN" b="0" i="0" dirty="0">
                <a:solidFill>
                  <a:srgbClr val="0F1419"/>
                </a:solidFill>
                <a:effectLst/>
                <a:latin typeface="TwitterChirp"/>
              </a:rPr>
              <a:t>Robust finding is that by 2050, stringent climate mitigation </a:t>
            </a:r>
          </a:p>
          <a:p>
            <a:r>
              <a:rPr lang="en-IN" b="0" i="0" dirty="0">
                <a:solidFill>
                  <a:srgbClr val="0F1419"/>
                </a:solidFill>
                <a:effectLst/>
                <a:latin typeface="TwitterChirp"/>
              </a:rPr>
              <a:t>policy, if implemented evenly across all sectors and regions,</a:t>
            </a:r>
          </a:p>
          <a:p>
            <a:r>
              <a:rPr lang="en-IN" b="0" i="0" dirty="0">
                <a:solidFill>
                  <a:srgbClr val="0F1419"/>
                </a:solidFill>
                <a:effectLst/>
                <a:latin typeface="TwitterChirp"/>
              </a:rPr>
              <a:t>would have a greater negative impact on global hunger and</a:t>
            </a:r>
          </a:p>
          <a:p>
            <a:r>
              <a:rPr lang="en-IN" b="0" i="0" dirty="0">
                <a:solidFill>
                  <a:srgbClr val="0F1419"/>
                </a:solidFill>
                <a:effectLst/>
                <a:latin typeface="TwitterChirp"/>
              </a:rPr>
              <a:t> food consumption than the direct impacts of climate change</a:t>
            </a:r>
          </a:p>
          <a:p>
            <a:r>
              <a:rPr lang="en-IN" dirty="0" err="1">
                <a:solidFill>
                  <a:srgbClr val="0F1419"/>
                </a:solidFill>
                <a:latin typeface="TwitterChirp"/>
              </a:rPr>
              <a:t>Hasewaga</a:t>
            </a:r>
            <a:r>
              <a:rPr lang="en-IN" dirty="0">
                <a:solidFill>
                  <a:srgbClr val="0F1419"/>
                </a:solidFill>
                <a:latin typeface="TwitterChirp"/>
              </a:rPr>
              <a:t> et al. Nature Climate Change, 2018 </a:t>
            </a:r>
          </a:p>
          <a:p>
            <a:r>
              <a:rPr lang="en-US" dirty="0">
                <a:hlinkClick r:id="rId3"/>
              </a:rPr>
              <a:t>https://www.nature.com/articles/s41558-018-0230-x#citeas</a:t>
            </a:r>
            <a:endParaRPr lang="en-IN" dirty="0">
              <a:solidFill>
                <a:srgbClr val="0F1419"/>
              </a:solidFill>
              <a:latin typeface="TwitterChirp"/>
            </a:endParaRPr>
          </a:p>
          <a:p>
            <a:endParaRPr lang="en-US" dirty="0"/>
          </a:p>
        </p:txBody>
      </p:sp>
      <p:sp>
        <p:nvSpPr>
          <p:cNvPr id="16" name="TextBox 15">
            <a:extLst>
              <a:ext uri="{FF2B5EF4-FFF2-40B4-BE49-F238E27FC236}">
                <a16:creationId xmlns:a16="http://schemas.microsoft.com/office/drawing/2014/main" id="{78F2B2F0-F341-E9FA-AB60-4CED55A3EF12}"/>
              </a:ext>
            </a:extLst>
          </p:cNvPr>
          <p:cNvSpPr txBox="1"/>
          <p:nvPr/>
        </p:nvSpPr>
        <p:spPr>
          <a:xfrm>
            <a:off x="5936738" y="3673526"/>
            <a:ext cx="5972341" cy="2308324"/>
          </a:xfrm>
          <a:prstGeom prst="rect">
            <a:avLst/>
          </a:prstGeom>
          <a:noFill/>
        </p:spPr>
        <p:txBody>
          <a:bodyPr wrap="none" rtlCol="0">
            <a:spAutoFit/>
          </a:bodyPr>
          <a:lstStyle/>
          <a:p>
            <a:r>
              <a:rPr lang="en-IN" b="0" i="0" dirty="0">
                <a:solidFill>
                  <a:srgbClr val="0F1419"/>
                </a:solidFill>
                <a:effectLst/>
                <a:latin typeface="TwitterChirp"/>
              </a:rPr>
              <a:t>Land based mitigation actions like energy crop expansion, </a:t>
            </a:r>
          </a:p>
          <a:p>
            <a:r>
              <a:rPr lang="en-IN" b="0" i="0" dirty="0">
                <a:solidFill>
                  <a:srgbClr val="0F1419"/>
                </a:solidFill>
                <a:effectLst/>
                <a:latin typeface="TwitterChirp"/>
              </a:rPr>
              <a:t>non-CO2 emissions reduction in agricultural sector and </a:t>
            </a:r>
          </a:p>
          <a:p>
            <a:r>
              <a:rPr lang="en-IN" b="0" i="0" dirty="0">
                <a:solidFill>
                  <a:srgbClr val="0F1419"/>
                </a:solidFill>
                <a:effectLst/>
                <a:latin typeface="TwitterChirp"/>
              </a:rPr>
              <a:t>afforestation lead to lowered availability of calories, </a:t>
            </a:r>
          </a:p>
          <a:p>
            <a:r>
              <a:rPr lang="en-IN" b="0" i="0" dirty="0">
                <a:solidFill>
                  <a:srgbClr val="0F1419"/>
                </a:solidFill>
                <a:effectLst/>
                <a:latin typeface="TwitterChirp"/>
              </a:rPr>
              <a:t>increase in population at risk of hunger, </a:t>
            </a:r>
          </a:p>
          <a:p>
            <a:r>
              <a:rPr lang="en-IN" b="0" i="0" dirty="0">
                <a:solidFill>
                  <a:srgbClr val="0F1419"/>
                </a:solidFill>
                <a:effectLst/>
                <a:latin typeface="TwitterChirp"/>
              </a:rPr>
              <a:t>higher agricultural commodity prices</a:t>
            </a:r>
          </a:p>
          <a:p>
            <a:r>
              <a:rPr lang="en-IN" dirty="0">
                <a:solidFill>
                  <a:srgbClr val="0F1419"/>
                </a:solidFill>
                <a:latin typeface="TwitterChirp"/>
              </a:rPr>
              <a:t>Fujimori et al. 2023, Nature Food</a:t>
            </a:r>
          </a:p>
          <a:p>
            <a:r>
              <a:rPr lang="en-US" dirty="0">
                <a:hlinkClick r:id="rId4"/>
              </a:rPr>
              <a:t>https://www.nature.com/articles/s43016-022-00464-4#citeas</a:t>
            </a:r>
            <a:endParaRPr lang="en-IN" dirty="0">
              <a:solidFill>
                <a:srgbClr val="0F1419"/>
              </a:solidFill>
              <a:latin typeface="TwitterChirp"/>
            </a:endParaRPr>
          </a:p>
          <a:p>
            <a:endParaRPr lang="en-US" dirty="0"/>
          </a:p>
        </p:txBody>
      </p:sp>
    </p:spTree>
    <p:extLst>
      <p:ext uri="{BB962C8B-B14F-4D97-AF65-F5344CB8AC3E}">
        <p14:creationId xmlns:p14="http://schemas.microsoft.com/office/powerpoint/2010/main" val="1673764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F1C5C-86B7-8CB9-7CFE-4801B1ADBD8F}"/>
              </a:ext>
            </a:extLst>
          </p:cNvPr>
          <p:cNvSpPr>
            <a:spLocks noGrp="1"/>
          </p:cNvSpPr>
          <p:nvPr>
            <p:ph type="title"/>
          </p:nvPr>
        </p:nvSpPr>
        <p:spPr/>
        <p:txBody>
          <a:bodyPr/>
          <a:lstStyle/>
          <a:p>
            <a:r>
              <a:rPr lang="en-US" dirty="0"/>
              <a:t>We have a catch-22 situation here</a:t>
            </a:r>
          </a:p>
        </p:txBody>
      </p:sp>
      <p:sp>
        <p:nvSpPr>
          <p:cNvPr id="3" name="Content Placeholder 2">
            <a:extLst>
              <a:ext uri="{FF2B5EF4-FFF2-40B4-BE49-F238E27FC236}">
                <a16:creationId xmlns:a16="http://schemas.microsoft.com/office/drawing/2014/main" id="{3A567393-0732-796F-FE3B-82295521A9CA}"/>
              </a:ext>
            </a:extLst>
          </p:cNvPr>
          <p:cNvSpPr>
            <a:spLocks noGrp="1"/>
          </p:cNvSpPr>
          <p:nvPr>
            <p:ph idx="1"/>
          </p:nvPr>
        </p:nvSpPr>
        <p:spPr/>
        <p:txBody>
          <a:bodyPr/>
          <a:lstStyle/>
          <a:p>
            <a:pPr marL="342900" indent="-342900">
              <a:buFont typeface="Arial" panose="020B0604020202020204" pitchFamily="34" charset="0"/>
              <a:buChar char="•"/>
            </a:pPr>
            <a:r>
              <a:rPr lang="en-US" dirty="0">
                <a:solidFill>
                  <a:schemeClr val="tx1"/>
                </a:solidFill>
              </a:rPr>
              <a:t>Mitigate we must to keep global warming levels within Paris agreed goals of 1.5 to 2ºC to keep the climate impacts at its minimum</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a:solidFill>
                  <a:schemeClr val="tx1"/>
                </a:solidFill>
              </a:rPr>
              <a:t>But mitigation at needed scale may lead to hunger and food insecurity for people in the Global South unless it is done carefully and by understanding the trade-offs and synergies well</a:t>
            </a:r>
          </a:p>
          <a:p>
            <a:pPr marL="342900" indent="-342900">
              <a:buFont typeface="Arial" panose="020B0604020202020204" pitchFamily="34" charset="0"/>
              <a:buChar char="•"/>
            </a:pPr>
            <a:endParaRPr lang="en-US" dirty="0">
              <a:solidFill>
                <a:schemeClr val="tx1"/>
              </a:solidFill>
            </a:endParaRPr>
          </a:p>
          <a:p>
            <a:pPr marL="342900" indent="-342900">
              <a:buFont typeface="Arial" panose="020B0604020202020204" pitchFamily="34" charset="0"/>
              <a:buChar char="•"/>
            </a:pPr>
            <a:r>
              <a:rPr lang="en-US" dirty="0">
                <a:solidFill>
                  <a:schemeClr val="tx1"/>
                </a:solidFill>
              </a:rPr>
              <a:t>All of us need to play an important role in ensuring: </a:t>
            </a:r>
            <a:endParaRPr lang="en-US" sz="3200" b="1" dirty="0">
              <a:solidFill>
                <a:schemeClr val="tx1"/>
              </a:solidFill>
            </a:endParaRPr>
          </a:p>
          <a:p>
            <a:pPr algn="ctr"/>
            <a:r>
              <a:rPr lang="en-US" sz="3200" b="1" dirty="0">
                <a:solidFill>
                  <a:schemeClr val="tx1"/>
                </a:solidFill>
              </a:rPr>
              <a:t>“That technological and policy breakthroughs lead to just transitions in agri-food sector”</a:t>
            </a:r>
          </a:p>
        </p:txBody>
      </p:sp>
    </p:spTree>
    <p:extLst>
      <p:ext uri="{BB962C8B-B14F-4D97-AF65-F5344CB8AC3E}">
        <p14:creationId xmlns:p14="http://schemas.microsoft.com/office/powerpoint/2010/main" val="35451440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18057-B1FB-1365-7BE8-DB6801F7211B}"/>
              </a:ext>
            </a:extLst>
          </p:cNvPr>
          <p:cNvSpPr>
            <a:spLocks noGrp="1"/>
          </p:cNvSpPr>
          <p:nvPr>
            <p:ph type="title"/>
          </p:nvPr>
        </p:nvSpPr>
        <p:spPr>
          <a:xfrm>
            <a:off x="534925" y="293404"/>
            <a:ext cx="10996015" cy="486890"/>
          </a:xfrm>
        </p:spPr>
        <p:txBody>
          <a:bodyPr>
            <a:normAutofit fontScale="90000"/>
          </a:bodyPr>
          <a:lstStyle/>
          <a:p>
            <a:r>
              <a:rPr lang="en-US" dirty="0"/>
              <a:t>Principles and pathways for agricultural breakthrough</a:t>
            </a:r>
          </a:p>
        </p:txBody>
      </p:sp>
      <p:sp>
        <p:nvSpPr>
          <p:cNvPr id="4" name="Down Arrow Callout 3">
            <a:extLst>
              <a:ext uri="{FF2B5EF4-FFF2-40B4-BE49-F238E27FC236}">
                <a16:creationId xmlns:a16="http://schemas.microsoft.com/office/drawing/2014/main" id="{D3CEE4C8-0F78-9D41-F92E-EEC496C0FF6C}"/>
              </a:ext>
            </a:extLst>
          </p:cNvPr>
          <p:cNvSpPr/>
          <p:nvPr/>
        </p:nvSpPr>
        <p:spPr>
          <a:xfrm>
            <a:off x="305305" y="1100268"/>
            <a:ext cx="11581390" cy="682495"/>
          </a:xfrm>
          <a:prstGeom prst="downArrowCallou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Four Principles of Agriculture Breakthrough</a:t>
            </a:r>
          </a:p>
        </p:txBody>
      </p:sp>
      <p:grpSp>
        <p:nvGrpSpPr>
          <p:cNvPr id="15" name="Group 14">
            <a:extLst>
              <a:ext uri="{FF2B5EF4-FFF2-40B4-BE49-F238E27FC236}">
                <a16:creationId xmlns:a16="http://schemas.microsoft.com/office/drawing/2014/main" id="{F54AB886-F362-6C9F-5087-B2CEE23F6829}"/>
              </a:ext>
            </a:extLst>
          </p:cNvPr>
          <p:cNvGrpSpPr/>
          <p:nvPr/>
        </p:nvGrpSpPr>
        <p:grpSpPr>
          <a:xfrm>
            <a:off x="3660013" y="1782763"/>
            <a:ext cx="2346282" cy="2346282"/>
            <a:chOff x="3660013" y="1782763"/>
            <a:chExt cx="2346282" cy="2346282"/>
          </a:xfrm>
        </p:grpSpPr>
        <p:sp>
          <p:nvSpPr>
            <p:cNvPr id="5" name="Pie 4">
              <a:extLst>
                <a:ext uri="{FF2B5EF4-FFF2-40B4-BE49-F238E27FC236}">
                  <a16:creationId xmlns:a16="http://schemas.microsoft.com/office/drawing/2014/main" id="{40106608-1D98-71F1-3BC6-167F6B3D4EE6}"/>
                </a:ext>
              </a:extLst>
            </p:cNvPr>
            <p:cNvSpPr/>
            <p:nvPr/>
          </p:nvSpPr>
          <p:spPr>
            <a:xfrm>
              <a:off x="3660013" y="1782763"/>
              <a:ext cx="2346282" cy="2346282"/>
            </a:xfrm>
            <a:prstGeom prst="pieWedge">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a:lstStyle/>
            <a:p>
              <a:endParaRPr lang="en-US"/>
            </a:p>
          </p:txBody>
        </p:sp>
        <p:sp>
          <p:nvSpPr>
            <p:cNvPr id="6" name="Pie 4">
              <a:extLst>
                <a:ext uri="{FF2B5EF4-FFF2-40B4-BE49-F238E27FC236}">
                  <a16:creationId xmlns:a16="http://schemas.microsoft.com/office/drawing/2014/main" id="{FDC9971B-8BF0-2128-5D26-140833BA4857}"/>
                </a:ext>
              </a:extLst>
            </p:cNvPr>
            <p:cNvSpPr txBox="1"/>
            <p:nvPr/>
          </p:nvSpPr>
          <p:spPr>
            <a:xfrm>
              <a:off x="4347223" y="2469973"/>
              <a:ext cx="1659072" cy="16590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IN" sz="1600" kern="1200" dirty="0">
                  <a:solidFill>
                    <a:schemeClr val="tx1"/>
                  </a:solidFill>
                  <a:latin typeface="+mn-lt"/>
                </a:rPr>
                <a:t>Sustainable increases in  agricultural productivity and incomes, particularly in LMIC contexts</a:t>
              </a:r>
              <a:endParaRPr lang="en-GB" sz="1600" kern="1200" dirty="0">
                <a:solidFill>
                  <a:schemeClr val="tx1"/>
                </a:solidFill>
                <a:latin typeface="+mn-lt"/>
              </a:endParaRPr>
            </a:p>
          </p:txBody>
        </p:sp>
      </p:grpSp>
      <p:grpSp>
        <p:nvGrpSpPr>
          <p:cNvPr id="16" name="Group 15">
            <a:extLst>
              <a:ext uri="{FF2B5EF4-FFF2-40B4-BE49-F238E27FC236}">
                <a16:creationId xmlns:a16="http://schemas.microsoft.com/office/drawing/2014/main" id="{BDAE5C0F-97BF-E784-15E8-A6AF2451FA36}"/>
              </a:ext>
            </a:extLst>
          </p:cNvPr>
          <p:cNvGrpSpPr/>
          <p:nvPr/>
        </p:nvGrpSpPr>
        <p:grpSpPr>
          <a:xfrm>
            <a:off x="6114669" y="1782763"/>
            <a:ext cx="2346282" cy="2346282"/>
            <a:chOff x="6114669" y="1782763"/>
            <a:chExt cx="2346282" cy="2346282"/>
          </a:xfrm>
        </p:grpSpPr>
        <p:sp>
          <p:nvSpPr>
            <p:cNvPr id="7" name="Pie 6">
              <a:extLst>
                <a:ext uri="{FF2B5EF4-FFF2-40B4-BE49-F238E27FC236}">
                  <a16:creationId xmlns:a16="http://schemas.microsoft.com/office/drawing/2014/main" id="{4DA70A20-6E19-5CE2-9307-9FD2C7875896}"/>
                </a:ext>
              </a:extLst>
            </p:cNvPr>
            <p:cNvSpPr/>
            <p:nvPr/>
          </p:nvSpPr>
          <p:spPr>
            <a:xfrm rot="5400000">
              <a:off x="6114669" y="1782763"/>
              <a:ext cx="2346282" cy="2346282"/>
            </a:xfrm>
            <a:prstGeom prst="pieWedge">
              <a:avLst/>
            </a:prstGeom>
          </p:spPr>
          <p:style>
            <a:lnRef idx="2">
              <a:schemeClr val="lt1">
                <a:hueOff val="0"/>
                <a:satOff val="0"/>
                <a:lumOff val="0"/>
                <a:alphaOff val="0"/>
              </a:schemeClr>
            </a:lnRef>
            <a:fillRef idx="1">
              <a:schemeClr val="accent5">
                <a:hueOff val="-2252848"/>
                <a:satOff val="-5806"/>
                <a:lumOff val="-3922"/>
                <a:alphaOff val="0"/>
              </a:schemeClr>
            </a:fillRef>
            <a:effectRef idx="0">
              <a:schemeClr val="accent5">
                <a:hueOff val="-2252848"/>
                <a:satOff val="-5806"/>
                <a:lumOff val="-3922"/>
                <a:alphaOff val="0"/>
              </a:schemeClr>
            </a:effectRef>
            <a:fontRef idx="minor">
              <a:schemeClr val="lt1"/>
            </a:fontRef>
          </p:style>
          <p:txBody>
            <a:bodyPr/>
            <a:lstStyle/>
            <a:p>
              <a:endParaRPr lang="en-US"/>
            </a:p>
          </p:txBody>
        </p:sp>
        <p:sp>
          <p:nvSpPr>
            <p:cNvPr id="8" name="Pie 6">
              <a:extLst>
                <a:ext uri="{FF2B5EF4-FFF2-40B4-BE49-F238E27FC236}">
                  <a16:creationId xmlns:a16="http://schemas.microsoft.com/office/drawing/2014/main" id="{B9035CC3-EAC5-7DEA-BB88-BE4D0F8C5D31}"/>
                </a:ext>
              </a:extLst>
            </p:cNvPr>
            <p:cNvSpPr txBox="1"/>
            <p:nvPr/>
          </p:nvSpPr>
          <p:spPr>
            <a:xfrm>
              <a:off x="6114669" y="2469973"/>
              <a:ext cx="1659072" cy="16590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IN" sz="1600" kern="1200" dirty="0">
                  <a:solidFill>
                    <a:schemeClr val="tx1"/>
                  </a:solidFill>
                </a:rPr>
                <a:t>Reduced GHG emissions from </a:t>
              </a:r>
              <a:r>
                <a:rPr lang="en-IN" sz="1600" kern="1200" dirty="0" err="1">
                  <a:solidFill>
                    <a:schemeClr val="tx1"/>
                  </a:solidFill>
                </a:rPr>
                <a:t>agrifood</a:t>
              </a:r>
              <a:r>
                <a:rPr lang="en-IN" sz="1600" kern="1200" dirty="0">
                  <a:solidFill>
                    <a:schemeClr val="tx1"/>
                  </a:solidFill>
                </a:rPr>
                <a:t> sector</a:t>
              </a:r>
              <a:endParaRPr lang="en-GB" sz="1600" kern="1200" dirty="0">
                <a:solidFill>
                  <a:schemeClr val="tx1"/>
                </a:solidFill>
              </a:endParaRPr>
            </a:p>
          </p:txBody>
        </p:sp>
      </p:grpSp>
      <p:grpSp>
        <p:nvGrpSpPr>
          <p:cNvPr id="18" name="Group 17">
            <a:extLst>
              <a:ext uri="{FF2B5EF4-FFF2-40B4-BE49-F238E27FC236}">
                <a16:creationId xmlns:a16="http://schemas.microsoft.com/office/drawing/2014/main" id="{34DE665A-210B-550C-704C-1E5551F219B3}"/>
              </a:ext>
            </a:extLst>
          </p:cNvPr>
          <p:cNvGrpSpPr/>
          <p:nvPr/>
        </p:nvGrpSpPr>
        <p:grpSpPr>
          <a:xfrm>
            <a:off x="6114669" y="4237419"/>
            <a:ext cx="2346282" cy="2346282"/>
            <a:chOff x="6114669" y="4237419"/>
            <a:chExt cx="2346282" cy="2346282"/>
          </a:xfrm>
        </p:grpSpPr>
        <p:sp>
          <p:nvSpPr>
            <p:cNvPr id="9" name="Pie 8">
              <a:extLst>
                <a:ext uri="{FF2B5EF4-FFF2-40B4-BE49-F238E27FC236}">
                  <a16:creationId xmlns:a16="http://schemas.microsoft.com/office/drawing/2014/main" id="{5003CFB5-7A94-7EB8-8293-3160A55CF5DC}"/>
                </a:ext>
              </a:extLst>
            </p:cNvPr>
            <p:cNvSpPr/>
            <p:nvPr/>
          </p:nvSpPr>
          <p:spPr>
            <a:xfrm rot="10800000">
              <a:off x="6114669" y="4237419"/>
              <a:ext cx="2346282" cy="2346282"/>
            </a:xfrm>
            <a:prstGeom prst="pieWedge">
              <a:avLst/>
            </a:prstGeom>
          </p:spPr>
          <p:style>
            <a:lnRef idx="2">
              <a:schemeClr val="lt1">
                <a:hueOff val="0"/>
                <a:satOff val="0"/>
                <a:lumOff val="0"/>
                <a:alphaOff val="0"/>
              </a:schemeClr>
            </a:lnRef>
            <a:fillRef idx="1">
              <a:schemeClr val="accent5">
                <a:hueOff val="-4505695"/>
                <a:satOff val="-11613"/>
                <a:lumOff val="-7843"/>
                <a:alphaOff val="0"/>
              </a:schemeClr>
            </a:fillRef>
            <a:effectRef idx="0">
              <a:schemeClr val="accent5">
                <a:hueOff val="-4505695"/>
                <a:satOff val="-11613"/>
                <a:lumOff val="-7843"/>
                <a:alphaOff val="0"/>
              </a:schemeClr>
            </a:effectRef>
            <a:fontRef idx="minor">
              <a:schemeClr val="lt1"/>
            </a:fontRef>
          </p:style>
          <p:txBody>
            <a:bodyPr/>
            <a:lstStyle/>
            <a:p>
              <a:endParaRPr lang="en-US"/>
            </a:p>
          </p:txBody>
        </p:sp>
        <p:sp>
          <p:nvSpPr>
            <p:cNvPr id="10" name="Pie 8">
              <a:extLst>
                <a:ext uri="{FF2B5EF4-FFF2-40B4-BE49-F238E27FC236}">
                  <a16:creationId xmlns:a16="http://schemas.microsoft.com/office/drawing/2014/main" id="{BFD72BAD-42E7-596B-70D8-2BB1A5895431}"/>
                </a:ext>
              </a:extLst>
            </p:cNvPr>
            <p:cNvSpPr txBox="1"/>
            <p:nvPr/>
          </p:nvSpPr>
          <p:spPr>
            <a:xfrm>
              <a:off x="6168855" y="4437506"/>
              <a:ext cx="1659072" cy="16590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IN" sz="1600" kern="1200" dirty="0">
                  <a:solidFill>
                    <a:schemeClr val="tx1"/>
                  </a:solidFill>
                </a:rPr>
                <a:t>Improved adaptation  and resilience to climate change particularly for vulnerable smallholder producers</a:t>
              </a:r>
              <a:endParaRPr lang="en-GB" sz="1600" kern="1200" dirty="0">
                <a:solidFill>
                  <a:schemeClr val="tx1"/>
                </a:solidFill>
              </a:endParaRPr>
            </a:p>
          </p:txBody>
        </p:sp>
      </p:grpSp>
      <p:grpSp>
        <p:nvGrpSpPr>
          <p:cNvPr id="17" name="Group 16">
            <a:extLst>
              <a:ext uri="{FF2B5EF4-FFF2-40B4-BE49-F238E27FC236}">
                <a16:creationId xmlns:a16="http://schemas.microsoft.com/office/drawing/2014/main" id="{7BDC9256-101D-2DB3-99AD-46E45512BF03}"/>
              </a:ext>
            </a:extLst>
          </p:cNvPr>
          <p:cNvGrpSpPr/>
          <p:nvPr/>
        </p:nvGrpSpPr>
        <p:grpSpPr>
          <a:xfrm>
            <a:off x="3660013" y="4237419"/>
            <a:ext cx="2346282" cy="2346282"/>
            <a:chOff x="3660013" y="4237419"/>
            <a:chExt cx="2346282" cy="2346282"/>
          </a:xfrm>
        </p:grpSpPr>
        <p:sp>
          <p:nvSpPr>
            <p:cNvPr id="11" name="Pie 10">
              <a:extLst>
                <a:ext uri="{FF2B5EF4-FFF2-40B4-BE49-F238E27FC236}">
                  <a16:creationId xmlns:a16="http://schemas.microsoft.com/office/drawing/2014/main" id="{C035C6A9-CEF3-BF3E-0B12-CF42C65565C0}"/>
                </a:ext>
              </a:extLst>
            </p:cNvPr>
            <p:cNvSpPr/>
            <p:nvPr/>
          </p:nvSpPr>
          <p:spPr>
            <a:xfrm rot="16200000">
              <a:off x="3660013" y="4237419"/>
              <a:ext cx="2346282" cy="2346282"/>
            </a:xfrm>
            <a:prstGeom prst="pieWedge">
              <a:avLst/>
            </a:prstGeom>
          </p:spPr>
          <p:style>
            <a:lnRef idx="2">
              <a:schemeClr val="lt1">
                <a:hueOff val="0"/>
                <a:satOff val="0"/>
                <a:lumOff val="0"/>
                <a:alphaOff val="0"/>
              </a:schemeClr>
            </a:lnRef>
            <a:fillRef idx="1">
              <a:schemeClr val="accent5">
                <a:hueOff val="-6758543"/>
                <a:satOff val="-17419"/>
                <a:lumOff val="-11765"/>
                <a:alphaOff val="0"/>
              </a:schemeClr>
            </a:fillRef>
            <a:effectRef idx="0">
              <a:schemeClr val="accent5">
                <a:hueOff val="-6758543"/>
                <a:satOff val="-17419"/>
                <a:lumOff val="-11765"/>
                <a:alphaOff val="0"/>
              </a:schemeClr>
            </a:effectRef>
            <a:fontRef idx="minor">
              <a:schemeClr val="lt1"/>
            </a:fontRef>
          </p:style>
          <p:txBody>
            <a:bodyPr/>
            <a:lstStyle/>
            <a:p>
              <a:endParaRPr lang="en-US"/>
            </a:p>
          </p:txBody>
        </p:sp>
        <p:sp>
          <p:nvSpPr>
            <p:cNvPr id="12" name="Pie 10">
              <a:extLst>
                <a:ext uri="{FF2B5EF4-FFF2-40B4-BE49-F238E27FC236}">
                  <a16:creationId xmlns:a16="http://schemas.microsoft.com/office/drawing/2014/main" id="{3288646F-AE3E-9156-9C12-D53296CCA75D}"/>
                </a:ext>
              </a:extLst>
            </p:cNvPr>
            <p:cNvSpPr txBox="1"/>
            <p:nvPr/>
          </p:nvSpPr>
          <p:spPr>
            <a:xfrm>
              <a:off x="4347223" y="4237419"/>
              <a:ext cx="1659072" cy="16590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en-IN" sz="1600" kern="1200" dirty="0">
                  <a:solidFill>
                    <a:schemeClr val="tx1"/>
                  </a:solidFill>
                </a:rPr>
                <a:t>Improved soil, water resources, and natural ecosystems </a:t>
              </a:r>
              <a:endParaRPr lang="en-GB" sz="1600" kern="1200" dirty="0">
                <a:solidFill>
                  <a:schemeClr val="tx1"/>
                </a:solidFill>
              </a:endParaRPr>
            </a:p>
          </p:txBody>
        </p:sp>
      </p:grpSp>
      <p:grpSp>
        <p:nvGrpSpPr>
          <p:cNvPr id="19" name="Group 18">
            <a:extLst>
              <a:ext uri="{FF2B5EF4-FFF2-40B4-BE49-F238E27FC236}">
                <a16:creationId xmlns:a16="http://schemas.microsoft.com/office/drawing/2014/main" id="{3E941592-3228-B756-FD21-8CA6E69EE1E6}"/>
              </a:ext>
            </a:extLst>
          </p:cNvPr>
          <p:cNvGrpSpPr/>
          <p:nvPr/>
        </p:nvGrpSpPr>
        <p:grpSpPr>
          <a:xfrm>
            <a:off x="5763811" y="3711401"/>
            <a:ext cx="810090" cy="895817"/>
            <a:chOff x="5763811" y="3711401"/>
            <a:chExt cx="810090" cy="895817"/>
          </a:xfrm>
        </p:grpSpPr>
        <p:sp>
          <p:nvSpPr>
            <p:cNvPr id="13" name="Circular Arrow 12">
              <a:extLst>
                <a:ext uri="{FF2B5EF4-FFF2-40B4-BE49-F238E27FC236}">
                  <a16:creationId xmlns:a16="http://schemas.microsoft.com/office/drawing/2014/main" id="{4A897399-83AA-DEA0-E290-72B1161D3B76}"/>
                </a:ext>
              </a:extLst>
            </p:cNvPr>
            <p:cNvSpPr/>
            <p:nvPr/>
          </p:nvSpPr>
          <p:spPr>
            <a:xfrm>
              <a:off x="5763811" y="3711401"/>
              <a:ext cx="810090" cy="704426"/>
            </a:xfrm>
            <a:prstGeom prst="circularArrow">
              <a:avLst/>
            </a:prstGeom>
          </p:spPr>
          <p:style>
            <a:lnRef idx="2">
              <a:schemeClr val="lt1">
                <a:hueOff val="0"/>
                <a:satOff val="0"/>
                <a:lumOff val="0"/>
                <a:alphaOff val="0"/>
              </a:schemeClr>
            </a:lnRef>
            <a:fillRef idx="1">
              <a:schemeClr val="accent5">
                <a:tint val="40000"/>
                <a:hueOff val="0"/>
                <a:satOff val="0"/>
                <a:lumOff val="0"/>
                <a:alphaOff val="0"/>
              </a:schemeClr>
            </a:fillRef>
            <a:effectRef idx="0">
              <a:schemeClr val="accent5">
                <a:tint val="40000"/>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14" name="Circular Arrow 13">
              <a:extLst>
                <a:ext uri="{FF2B5EF4-FFF2-40B4-BE49-F238E27FC236}">
                  <a16:creationId xmlns:a16="http://schemas.microsoft.com/office/drawing/2014/main" id="{45B6AB4B-CECD-20F7-3CB0-3F1AF874CECC}"/>
                </a:ext>
              </a:extLst>
            </p:cNvPr>
            <p:cNvSpPr/>
            <p:nvPr/>
          </p:nvSpPr>
          <p:spPr>
            <a:xfrm rot="10800000">
              <a:off x="5763811" y="3902792"/>
              <a:ext cx="810090" cy="704426"/>
            </a:xfrm>
            <a:prstGeom prst="circularArrow">
              <a:avLst/>
            </a:prstGeom>
          </p:spPr>
          <p:style>
            <a:lnRef idx="2">
              <a:schemeClr val="lt1">
                <a:hueOff val="0"/>
                <a:satOff val="0"/>
                <a:lumOff val="0"/>
                <a:alphaOff val="0"/>
              </a:schemeClr>
            </a:lnRef>
            <a:fillRef idx="1">
              <a:schemeClr val="accent5">
                <a:tint val="40000"/>
                <a:hueOff val="0"/>
                <a:satOff val="0"/>
                <a:lumOff val="0"/>
                <a:alphaOff val="0"/>
              </a:schemeClr>
            </a:fillRef>
            <a:effectRef idx="0">
              <a:schemeClr val="accent5">
                <a:tint val="40000"/>
                <a:hueOff val="0"/>
                <a:satOff val="0"/>
                <a:lumOff val="0"/>
                <a:alphaOff val="0"/>
              </a:schemeClr>
            </a:effectRef>
            <a:fontRef idx="minor">
              <a:schemeClr val="dk1">
                <a:hueOff val="0"/>
                <a:satOff val="0"/>
                <a:lumOff val="0"/>
                <a:alphaOff val="0"/>
              </a:schemeClr>
            </a:fontRef>
          </p:style>
          <p:txBody>
            <a:bodyPr/>
            <a:lstStyle/>
            <a:p>
              <a:endParaRPr lang="en-US"/>
            </a:p>
          </p:txBody>
        </p:sp>
      </p:grpSp>
    </p:spTree>
    <p:extLst>
      <p:ext uri="{BB962C8B-B14F-4D97-AF65-F5344CB8AC3E}">
        <p14:creationId xmlns:p14="http://schemas.microsoft.com/office/powerpoint/2010/main" val="3663137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own Arrow Callout 4">
            <a:extLst>
              <a:ext uri="{FF2B5EF4-FFF2-40B4-BE49-F238E27FC236}">
                <a16:creationId xmlns:a16="http://schemas.microsoft.com/office/drawing/2014/main" id="{EF19307D-5848-B5D2-2B39-573FFD19556E}"/>
              </a:ext>
            </a:extLst>
          </p:cNvPr>
          <p:cNvSpPr/>
          <p:nvPr/>
        </p:nvSpPr>
        <p:spPr>
          <a:xfrm>
            <a:off x="349337" y="183287"/>
            <a:ext cx="11493324" cy="682495"/>
          </a:xfrm>
          <a:prstGeom prst="downArrowCallout">
            <a:avLst/>
          </a:prstGeom>
          <a:solidFill>
            <a:schemeClr val="bg2">
              <a:lumMod val="9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Five Pathways for Achieving Agriculture Breakthrough</a:t>
            </a:r>
          </a:p>
        </p:txBody>
      </p:sp>
      <p:pic>
        <p:nvPicPr>
          <p:cNvPr id="7" name="Picture 6">
            <a:extLst>
              <a:ext uri="{FF2B5EF4-FFF2-40B4-BE49-F238E27FC236}">
                <a16:creationId xmlns:a16="http://schemas.microsoft.com/office/drawing/2014/main" id="{CDDA8CEE-8D20-2F16-CD16-FCB630119BB0}"/>
              </a:ext>
            </a:extLst>
          </p:cNvPr>
          <p:cNvPicPr>
            <a:picLocks noChangeAspect="1"/>
          </p:cNvPicPr>
          <p:nvPr/>
        </p:nvPicPr>
        <p:blipFill>
          <a:blip r:embed="rId2"/>
          <a:stretch>
            <a:fillRect/>
          </a:stretch>
        </p:blipFill>
        <p:spPr>
          <a:xfrm>
            <a:off x="901700" y="869275"/>
            <a:ext cx="10387307" cy="5869618"/>
          </a:xfrm>
          <a:prstGeom prst="rect">
            <a:avLst/>
          </a:prstGeom>
        </p:spPr>
      </p:pic>
    </p:spTree>
    <p:extLst>
      <p:ext uri="{BB962C8B-B14F-4D97-AF65-F5344CB8AC3E}">
        <p14:creationId xmlns:p14="http://schemas.microsoft.com/office/powerpoint/2010/main" val="2469213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4C42AD-245E-931A-89E2-3E94CA60B308}"/>
              </a:ext>
            </a:extLst>
          </p:cNvPr>
          <p:cNvSpPr>
            <a:spLocks noGrp="1"/>
          </p:cNvSpPr>
          <p:nvPr>
            <p:ph type="title"/>
          </p:nvPr>
        </p:nvSpPr>
        <p:spPr>
          <a:xfrm>
            <a:off x="713053" y="164634"/>
            <a:ext cx="9039655" cy="776459"/>
          </a:xfrm>
        </p:spPr>
        <p:txBody>
          <a:bodyPr/>
          <a:lstStyle/>
          <a:p>
            <a:r>
              <a:rPr lang="en-US" dirty="0"/>
              <a:t>Recommendations</a:t>
            </a:r>
          </a:p>
        </p:txBody>
      </p:sp>
      <p:grpSp>
        <p:nvGrpSpPr>
          <p:cNvPr id="4" name="Group 3">
            <a:extLst>
              <a:ext uri="{FF2B5EF4-FFF2-40B4-BE49-F238E27FC236}">
                <a16:creationId xmlns:a16="http://schemas.microsoft.com/office/drawing/2014/main" id="{B7E36B8B-86FC-0E48-9C8F-E871AEC27533}"/>
              </a:ext>
            </a:extLst>
          </p:cNvPr>
          <p:cNvGrpSpPr/>
          <p:nvPr/>
        </p:nvGrpSpPr>
        <p:grpSpPr>
          <a:xfrm>
            <a:off x="1158784" y="941093"/>
            <a:ext cx="9625012" cy="1719165"/>
            <a:chOff x="1069522" y="1511108"/>
            <a:chExt cx="9625012" cy="1719165"/>
          </a:xfrm>
        </p:grpSpPr>
        <p:sp>
          <p:nvSpPr>
            <p:cNvPr id="5" name="Up Arrow Callout 4">
              <a:extLst>
                <a:ext uri="{FF2B5EF4-FFF2-40B4-BE49-F238E27FC236}">
                  <a16:creationId xmlns:a16="http://schemas.microsoft.com/office/drawing/2014/main" id="{BB2D5835-A1C5-5A7C-2EC6-21D0111380D3}"/>
                </a:ext>
              </a:extLst>
            </p:cNvPr>
            <p:cNvSpPr/>
            <p:nvPr/>
          </p:nvSpPr>
          <p:spPr>
            <a:xfrm>
              <a:off x="1069522" y="1511108"/>
              <a:ext cx="9625012" cy="933354"/>
            </a:xfrm>
            <a:prstGeom prst="upArrowCallou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Supported by international collaborative actions on</a:t>
              </a:r>
            </a:p>
          </p:txBody>
        </p:sp>
        <p:grpSp>
          <p:nvGrpSpPr>
            <p:cNvPr id="6" name="Group 5">
              <a:extLst>
                <a:ext uri="{FF2B5EF4-FFF2-40B4-BE49-F238E27FC236}">
                  <a16:creationId xmlns:a16="http://schemas.microsoft.com/office/drawing/2014/main" id="{897B9C4F-9FA0-6B61-F4CA-6C4D99079623}"/>
                </a:ext>
              </a:extLst>
            </p:cNvPr>
            <p:cNvGrpSpPr/>
            <p:nvPr/>
          </p:nvGrpSpPr>
          <p:grpSpPr>
            <a:xfrm>
              <a:off x="1069522" y="2444460"/>
              <a:ext cx="9567864" cy="785813"/>
              <a:chOff x="1069522" y="2444460"/>
              <a:chExt cx="9567864" cy="785813"/>
            </a:xfrm>
          </p:grpSpPr>
          <p:sp>
            <p:nvSpPr>
              <p:cNvPr id="7" name="Rounded Rectangle 6">
                <a:extLst>
                  <a:ext uri="{FF2B5EF4-FFF2-40B4-BE49-F238E27FC236}">
                    <a16:creationId xmlns:a16="http://schemas.microsoft.com/office/drawing/2014/main" id="{B8A6D293-9AA2-5D5B-74F0-03C6934532B6}"/>
                  </a:ext>
                </a:extLst>
              </p:cNvPr>
              <p:cNvSpPr/>
              <p:nvPr/>
            </p:nvSpPr>
            <p:spPr>
              <a:xfrm>
                <a:off x="1069522" y="2444462"/>
                <a:ext cx="1814512" cy="785811"/>
              </a:xfrm>
              <a:prstGeom prst="roundRect">
                <a:avLst/>
              </a:prstGeom>
              <a:solidFill>
                <a:srgbClr val="668BC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Climate finance</a:t>
                </a:r>
              </a:p>
            </p:txBody>
          </p:sp>
          <p:sp>
            <p:nvSpPr>
              <p:cNvPr id="8" name="Rounded Rectangle 7">
                <a:extLst>
                  <a:ext uri="{FF2B5EF4-FFF2-40B4-BE49-F238E27FC236}">
                    <a16:creationId xmlns:a16="http://schemas.microsoft.com/office/drawing/2014/main" id="{A956AD8C-6B99-C1B0-2346-721F6B5053BE}"/>
                  </a:ext>
                </a:extLst>
              </p:cNvPr>
              <p:cNvSpPr/>
              <p:nvPr/>
            </p:nvSpPr>
            <p:spPr>
              <a:xfrm>
                <a:off x="3007860" y="2444462"/>
                <a:ext cx="1814512" cy="785811"/>
              </a:xfrm>
              <a:prstGeom prst="roundRect">
                <a:avLst/>
              </a:prstGeom>
              <a:solidFill>
                <a:srgbClr val="24A7C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Policies, regulations and innovations</a:t>
                </a:r>
              </a:p>
            </p:txBody>
          </p:sp>
          <p:sp>
            <p:nvSpPr>
              <p:cNvPr id="9" name="Rounded Rectangle 8">
                <a:extLst>
                  <a:ext uri="{FF2B5EF4-FFF2-40B4-BE49-F238E27FC236}">
                    <a16:creationId xmlns:a16="http://schemas.microsoft.com/office/drawing/2014/main" id="{B398A79B-79A7-85FB-507B-D45AB2975BC1}"/>
                  </a:ext>
                </a:extLst>
              </p:cNvPr>
              <p:cNvSpPr/>
              <p:nvPr/>
            </p:nvSpPr>
            <p:spPr>
              <a:xfrm>
                <a:off x="4946198" y="2444461"/>
                <a:ext cx="1814512" cy="785811"/>
              </a:xfrm>
              <a:prstGeom prst="roundRect">
                <a:avLst/>
              </a:prstGeom>
              <a:solidFill>
                <a:srgbClr val="00BD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Metrics, indicators and standards</a:t>
                </a:r>
              </a:p>
            </p:txBody>
          </p:sp>
          <p:sp>
            <p:nvSpPr>
              <p:cNvPr id="10" name="Rounded Rectangle 9">
                <a:extLst>
                  <a:ext uri="{FF2B5EF4-FFF2-40B4-BE49-F238E27FC236}">
                    <a16:creationId xmlns:a16="http://schemas.microsoft.com/office/drawing/2014/main" id="{2F3F9C76-A078-D27E-040C-360260A1DDD6}"/>
                  </a:ext>
                </a:extLst>
              </p:cNvPr>
              <p:cNvSpPr/>
              <p:nvPr/>
            </p:nvSpPr>
            <p:spPr>
              <a:xfrm>
                <a:off x="6884536" y="2444461"/>
                <a:ext cx="1814512" cy="785811"/>
              </a:xfrm>
              <a:prstGeom prst="roundRect">
                <a:avLst/>
              </a:prstGeom>
              <a:solidFill>
                <a:srgbClr val="25C19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RD&amp;D</a:t>
                </a:r>
              </a:p>
            </p:txBody>
          </p:sp>
          <p:sp>
            <p:nvSpPr>
              <p:cNvPr id="11" name="Rounded Rectangle 10">
                <a:extLst>
                  <a:ext uri="{FF2B5EF4-FFF2-40B4-BE49-F238E27FC236}">
                    <a16:creationId xmlns:a16="http://schemas.microsoft.com/office/drawing/2014/main" id="{621B90D5-04AA-9CBE-2A9E-E6F7833CF5B6}"/>
                  </a:ext>
                </a:extLst>
              </p:cNvPr>
              <p:cNvSpPr/>
              <p:nvPr/>
            </p:nvSpPr>
            <p:spPr>
              <a:xfrm>
                <a:off x="8822874" y="2444460"/>
                <a:ext cx="1814512" cy="785811"/>
              </a:xfrm>
              <a:prstGeom prst="roundRect">
                <a:avLst/>
              </a:prstGeom>
              <a:solidFill>
                <a:srgbClr val="49C17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Private sector markets and trade</a:t>
                </a:r>
              </a:p>
            </p:txBody>
          </p:sp>
        </p:grpSp>
      </p:grpSp>
      <p:sp>
        <p:nvSpPr>
          <p:cNvPr id="16" name="Rounded Rectangle 15">
            <a:extLst>
              <a:ext uri="{FF2B5EF4-FFF2-40B4-BE49-F238E27FC236}">
                <a16:creationId xmlns:a16="http://schemas.microsoft.com/office/drawing/2014/main" id="{FE8DA578-CE79-F9DA-D9F0-A5AADE80CB5D}"/>
              </a:ext>
            </a:extLst>
          </p:cNvPr>
          <p:cNvSpPr/>
          <p:nvPr/>
        </p:nvSpPr>
        <p:spPr>
          <a:xfrm>
            <a:off x="1088845" y="2807798"/>
            <a:ext cx="1814512" cy="3885565"/>
          </a:xfrm>
          <a:prstGeom prst="roundRect">
            <a:avLst/>
          </a:prstGeom>
          <a:solidFill>
            <a:srgbClr val="278BB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effectLst/>
                <a:latin typeface="Arial" panose="020B0604020202020204" pitchFamily="34" charset="0"/>
                <a:ea typeface="MS Mincho" panose="02020609040205080304" pitchFamily="49" charset="-128"/>
              </a:rPr>
              <a:t>Climate finance for deployment of agricultural technologies and approaches for which science has generated evidence on effectiveness, including agroecology, reducing food loss and wate, reducing livestock methane emissions, reducing emissions from fertilisers, and crop and livestock breeding. </a:t>
            </a:r>
            <a:endParaRPr lang="en-US" sz="1200" dirty="0">
              <a:solidFill>
                <a:schemeClr val="tx1"/>
              </a:solidFill>
            </a:endParaRPr>
          </a:p>
        </p:txBody>
      </p:sp>
      <p:sp>
        <p:nvSpPr>
          <p:cNvPr id="17" name="Rounded Rectangle 16">
            <a:extLst>
              <a:ext uri="{FF2B5EF4-FFF2-40B4-BE49-F238E27FC236}">
                <a16:creationId xmlns:a16="http://schemas.microsoft.com/office/drawing/2014/main" id="{DDFD6FF0-E340-7847-0E00-BC2CD0ED00CA}"/>
              </a:ext>
            </a:extLst>
          </p:cNvPr>
          <p:cNvSpPr/>
          <p:nvPr/>
        </p:nvSpPr>
        <p:spPr>
          <a:xfrm>
            <a:off x="3031876" y="2807799"/>
            <a:ext cx="1814512" cy="3885565"/>
          </a:xfrm>
          <a:prstGeom prst="roundRect">
            <a:avLst/>
          </a:prstGeom>
          <a:solidFill>
            <a:srgbClr val="32A7C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300" dirty="0">
                <a:solidFill>
                  <a:schemeClr val="tx1"/>
                </a:solidFill>
                <a:latin typeface="Arial" panose="020B0604020202020204" pitchFamily="34" charset="0"/>
                <a:ea typeface="MS Mincho" panose="02020609040205080304" pitchFamily="49" charset="-128"/>
                <a:cs typeface="Arial" panose="020B0604020202020204" pitchFamily="34" charset="0"/>
              </a:rPr>
              <a:t>T</a:t>
            </a:r>
            <a:r>
              <a:rPr lang="en-GB" sz="1300" dirty="0">
                <a:solidFill>
                  <a:schemeClr val="tx1"/>
                </a:solidFill>
                <a:effectLst/>
                <a:latin typeface="Arial" panose="020B0604020202020204" pitchFamily="34" charset="0"/>
                <a:ea typeface="MS Mincho" panose="02020609040205080304" pitchFamily="49" charset="-128"/>
                <a:cs typeface="Arial" panose="020B0604020202020204" pitchFamily="34" charset="0"/>
              </a:rPr>
              <a:t>est, develop evidence, and share learning on policy and implementation. </a:t>
            </a:r>
            <a:r>
              <a:rPr lang="en-GB" sz="1300" dirty="0">
                <a:solidFill>
                  <a:schemeClr val="tx1"/>
                </a:solidFill>
                <a:latin typeface="Arial" panose="020B0604020202020204" pitchFamily="34" charset="0"/>
                <a:ea typeface="MS Mincho" panose="02020609040205080304" pitchFamily="49" charset="-128"/>
                <a:cs typeface="Arial" panose="020B0604020202020204" pitchFamily="34" charset="0"/>
              </a:rPr>
              <a:t>P</a:t>
            </a:r>
            <a:r>
              <a:rPr lang="en-GB" sz="1300" dirty="0">
                <a:solidFill>
                  <a:schemeClr val="tx1"/>
                </a:solidFill>
                <a:effectLst/>
                <a:latin typeface="Arial" panose="020B0604020202020204" pitchFamily="34" charset="0"/>
                <a:ea typeface="MS Mincho" panose="02020609040205080304" pitchFamily="49" charset="-128"/>
                <a:cs typeface="Arial" panose="020B0604020202020204" pitchFamily="34" charset="0"/>
              </a:rPr>
              <a:t>rioritise the redirecting of policies and support for agriculture towards sustainability and climate resilience, and the </a:t>
            </a:r>
            <a:r>
              <a:rPr lang="en-US" sz="1300" dirty="0">
                <a:solidFill>
                  <a:schemeClr val="tx1"/>
                </a:solidFill>
                <a:effectLst/>
                <a:latin typeface="Arial" panose="020B0604020202020204" pitchFamily="34" charset="0"/>
                <a:ea typeface="MS Mincho" panose="02020609040205080304" pitchFamily="49" charset="-128"/>
                <a:cs typeface="Arial" panose="020B0604020202020204" pitchFamily="34" charset="0"/>
              </a:rPr>
              <a:t>facilitation of faster uptake of proven technologies in the sector.</a:t>
            </a:r>
            <a:r>
              <a:rPr lang="en-IN" sz="1300" dirty="0">
                <a:solidFill>
                  <a:schemeClr val="tx1"/>
                </a:solidFill>
                <a:effectLst/>
                <a:latin typeface="Arial" panose="020B0604020202020204" pitchFamily="34" charset="0"/>
                <a:cs typeface="Arial" panose="020B0604020202020204" pitchFamily="34" charset="0"/>
              </a:rPr>
              <a:t> </a:t>
            </a:r>
            <a:endParaRPr lang="en-US" sz="1300" dirty="0">
              <a:solidFill>
                <a:schemeClr val="tx1"/>
              </a:solidFill>
              <a:latin typeface="Arial" panose="020B0604020202020204" pitchFamily="34" charset="0"/>
              <a:cs typeface="Arial" panose="020B0604020202020204" pitchFamily="34" charset="0"/>
            </a:endParaRPr>
          </a:p>
        </p:txBody>
      </p:sp>
      <p:sp>
        <p:nvSpPr>
          <p:cNvPr id="18" name="Rounded Rectangle 17">
            <a:extLst>
              <a:ext uri="{FF2B5EF4-FFF2-40B4-BE49-F238E27FC236}">
                <a16:creationId xmlns:a16="http://schemas.microsoft.com/office/drawing/2014/main" id="{328DE7A2-4E27-2A48-A8E7-A64B7ED862AC}"/>
              </a:ext>
            </a:extLst>
          </p:cNvPr>
          <p:cNvSpPr/>
          <p:nvPr/>
        </p:nvSpPr>
        <p:spPr>
          <a:xfrm>
            <a:off x="4950687" y="2807799"/>
            <a:ext cx="1814512" cy="3885565"/>
          </a:xfrm>
          <a:prstGeom prst="roundRect">
            <a:avLst/>
          </a:prstGeom>
          <a:solidFill>
            <a:srgbClr val="00C3B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rgbClr val="000000"/>
                </a:solidFill>
                <a:effectLst/>
                <a:latin typeface="Arial" panose="020B0604020202020204" pitchFamily="34" charset="0"/>
                <a:ea typeface="Arial" panose="020B0604020202020204" pitchFamily="34" charset="0"/>
              </a:rPr>
              <a:t>Governments, international organisations and research institutes should develop common metrics and indicators to track the adoption of key sustainable agriculture solutions as well as to monitor the state of natural resources on which agriculture depends. </a:t>
            </a:r>
            <a:endParaRPr lang="en-US" sz="1400" dirty="0">
              <a:solidFill>
                <a:schemeClr val="tx1"/>
              </a:solidFill>
            </a:endParaRPr>
          </a:p>
        </p:txBody>
      </p:sp>
      <p:sp>
        <p:nvSpPr>
          <p:cNvPr id="19" name="Rounded Rectangle 18">
            <a:extLst>
              <a:ext uri="{FF2B5EF4-FFF2-40B4-BE49-F238E27FC236}">
                <a16:creationId xmlns:a16="http://schemas.microsoft.com/office/drawing/2014/main" id="{2BAEB9DE-B5A4-6478-A539-DDB06690A762}"/>
              </a:ext>
            </a:extLst>
          </p:cNvPr>
          <p:cNvSpPr/>
          <p:nvPr/>
        </p:nvSpPr>
        <p:spPr>
          <a:xfrm>
            <a:off x="6973798" y="2807799"/>
            <a:ext cx="1814512" cy="3885565"/>
          </a:xfrm>
          <a:prstGeom prst="roundRect">
            <a:avLst/>
          </a:prstGeom>
          <a:solidFill>
            <a:srgbClr val="00C49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100"/>
              </a:spcBef>
              <a:spcAft>
                <a:spcPts val="800"/>
              </a:spcAft>
            </a:pPr>
            <a:r>
              <a:rPr lang="en-GB" sz="1400" dirty="0">
                <a:solidFill>
                  <a:schemeClr val="tx1"/>
                </a:solidFill>
                <a:latin typeface="Arial" panose="020B0604020202020204" pitchFamily="34" charset="0"/>
                <a:ea typeface="MS Mincho" panose="02020609040205080304" pitchFamily="49" charset="-128"/>
                <a:cs typeface="Arial" panose="020B0604020202020204" pitchFamily="34" charset="0"/>
              </a:rPr>
              <a:t>H</a:t>
            </a:r>
            <a:r>
              <a:rPr lang="en-GB" sz="1400" dirty="0">
                <a:solidFill>
                  <a:schemeClr val="tx1"/>
                </a:solidFill>
                <a:effectLst/>
                <a:latin typeface="Arial" panose="020B0604020202020204" pitchFamily="34" charset="0"/>
                <a:ea typeface="MS Mincho" panose="02020609040205080304" pitchFamily="49" charset="-128"/>
                <a:cs typeface="Arial" panose="020B0604020202020204" pitchFamily="34" charset="0"/>
              </a:rPr>
              <a:t>igher levels of investment in agricultural research, development and demonstration, to be maintained over the course of this decade.  </a:t>
            </a:r>
            <a:endParaRPr lang="en-IN" sz="1400" dirty="0">
              <a:solidFill>
                <a:schemeClr val="tx1"/>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20" name="Rounded Rectangle 19">
            <a:extLst>
              <a:ext uri="{FF2B5EF4-FFF2-40B4-BE49-F238E27FC236}">
                <a16:creationId xmlns:a16="http://schemas.microsoft.com/office/drawing/2014/main" id="{70673836-FB71-CE93-B2DF-C8610FD9013F}"/>
              </a:ext>
            </a:extLst>
          </p:cNvPr>
          <p:cNvSpPr/>
          <p:nvPr/>
        </p:nvSpPr>
        <p:spPr>
          <a:xfrm>
            <a:off x="8969284" y="2807799"/>
            <a:ext cx="1814512" cy="3885565"/>
          </a:xfrm>
          <a:prstGeom prst="roundRect">
            <a:avLst/>
          </a:prstGeom>
          <a:solidFill>
            <a:srgbClr val="00C48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effectLst/>
                <a:latin typeface="Arial" panose="020B0604020202020204" pitchFamily="34" charset="0"/>
                <a:ea typeface="MS Mincho" panose="02020609040205080304" pitchFamily="49" charset="-128"/>
              </a:rPr>
              <a:t>Governments should begin strategic dialogues on how to ensure international trade facilitates, and does not obstruct, the transition to sustainable agriculture</a:t>
            </a:r>
            <a:r>
              <a:rPr lang="en-GB" sz="1800" dirty="0">
                <a:effectLst/>
                <a:latin typeface="Arial" panose="020B0604020202020204" pitchFamily="34" charset="0"/>
                <a:ea typeface="MS Mincho" panose="02020609040205080304" pitchFamily="49" charset="-128"/>
              </a:rPr>
              <a:t>. </a:t>
            </a:r>
            <a:endParaRPr lang="en-US" sz="1200" dirty="0">
              <a:solidFill>
                <a:schemeClr val="tx1"/>
              </a:solidFill>
            </a:endParaRPr>
          </a:p>
        </p:txBody>
      </p:sp>
    </p:spTree>
    <p:extLst>
      <p:ext uri="{BB962C8B-B14F-4D97-AF65-F5344CB8AC3E}">
        <p14:creationId xmlns:p14="http://schemas.microsoft.com/office/powerpoint/2010/main" val="39801798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345890031073B478ACE683F16801CA5" ma:contentTypeVersion="" ma:contentTypeDescription="Create a new document." ma:contentTypeScope="" ma:versionID="eca02ae3ab9f2f701a46057e4986a152">
  <xsd:schema xmlns:xsd="http://www.w3.org/2001/XMLSchema" xmlns:xs="http://www.w3.org/2001/XMLSchema" xmlns:p="http://schemas.microsoft.com/office/2006/metadata/properties" xmlns:ns2="cd88a22a-0da5-49ca-a6a6-6e14387ea928" xmlns:ns3="c56de9ca-8a4e-44e7-84c7-415ed8bb68b7" xmlns:ns4="673a9062-818f-4737-8fc2-ce1a149177dd" targetNamespace="http://schemas.microsoft.com/office/2006/metadata/properties" ma:root="true" ma:fieldsID="59e602d4303e3e33abf3c15504eaa618" ns2:_="" ns3:_="" ns4:_="">
    <xsd:import namespace="cd88a22a-0da5-49ca-a6a6-6e14387ea928"/>
    <xsd:import namespace="c56de9ca-8a4e-44e7-84c7-415ed8bb68b7"/>
    <xsd:import namespace="673a9062-818f-4737-8fc2-ce1a149177dd"/>
    <xsd:element name="properties">
      <xsd:complexType>
        <xsd:sequence>
          <xsd:element name="documentManagement">
            <xsd:complexType>
              <xsd:all>
                <xsd:element ref="ns2:SharedWithUsers" minOccurs="0"/>
                <xsd:element ref="ns2:SharingHintHash" minOccurs="0"/>
                <xsd:element ref="ns2:SharedWithDetails" minOccurs="0"/>
                <xsd:element ref="ns3:MediaServiceMetadata" minOccurs="0"/>
                <xsd:element ref="ns3:MediaServiceFastMetadata" minOccurs="0"/>
                <xsd:element ref="ns3:MediaServiceEventHashCode" minOccurs="0"/>
                <xsd:element ref="ns3:MediaServiceGenerationTime" minOccurs="0"/>
                <xsd:element ref="ns3:MediaServiceDateTaken" minOccurs="0"/>
                <xsd:element ref="ns3:MediaServiceAutoTags" minOccurs="0"/>
                <xsd:element ref="ns3:MediaServiceOCR" minOccurs="0"/>
                <xsd:element ref="ns3:MediaServiceAutoKeyPoints" minOccurs="0"/>
                <xsd:element ref="ns3:MediaServiceKeyPoints" minOccurs="0"/>
                <xsd:element ref="ns3:MediaServiceLocation" minOccurs="0"/>
                <xsd:element ref="ns3:MediaLengthInSeconds" minOccurs="0"/>
                <xsd:element ref="ns3: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88a22a-0da5-49ca-a6a6-6e14387ea928"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element name="SharedWithDetails" ma:index="1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56de9ca-8a4e-44e7-84c7-415ed8bb68b7"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41616629-9183-4d38-9e3a-f9db27d53a26"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73a9062-818f-4737-8fc2-ce1a149177dd"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8fb97d6a-d67a-44dc-bdda-28f9d723885e}" ma:internalName="TaxCatchAll" ma:showField="CatchAllData" ma:web="673a9062-818f-4737-8fc2-ce1a149177d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673a9062-818f-4737-8fc2-ce1a149177dd" xsi:nil="true"/>
    <lcf76f155ced4ddcb4097134ff3c332f xmlns="c56de9ca-8a4e-44e7-84c7-415ed8bb68b7">
      <Terms xmlns="http://schemas.microsoft.com/office/infopath/2007/PartnerControls"/>
    </lcf76f155ced4ddcb4097134ff3c332f>
    <SharedWithUsers xmlns="cd88a22a-0da5-49ca-a6a6-6e14387ea928">
      <UserInfo>
        <DisplayName>Mukherji, Aditi (IWMI-Delhi)</DisplayName>
        <AccountId>13457</AccountId>
        <AccountType/>
      </UserInfo>
    </SharedWithUsers>
  </documentManagement>
</p:properties>
</file>

<file path=customXml/itemProps1.xml><?xml version="1.0" encoding="utf-8"?>
<ds:datastoreItem xmlns:ds="http://schemas.openxmlformats.org/officeDocument/2006/customXml" ds:itemID="{918960F4-61A3-4F03-BCE8-F162676D198E}">
  <ds:schemaRefs>
    <ds:schemaRef ds:uri="http://schemas.microsoft.com/sharepoint/v3/contenttype/forms"/>
  </ds:schemaRefs>
</ds:datastoreItem>
</file>

<file path=customXml/itemProps2.xml><?xml version="1.0" encoding="utf-8"?>
<ds:datastoreItem xmlns:ds="http://schemas.openxmlformats.org/officeDocument/2006/customXml" ds:itemID="{E26C7BE2-59C8-415B-96DF-EBEBFD6F61DE}">
  <ds:schemaRefs>
    <ds:schemaRef ds:uri="673a9062-818f-4737-8fc2-ce1a149177dd"/>
    <ds:schemaRef ds:uri="c56de9ca-8a4e-44e7-84c7-415ed8bb68b7"/>
    <ds:schemaRef ds:uri="cd88a22a-0da5-49ca-a6a6-6e14387ea92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F554E890-BC4B-4FB5-BC48-D7802282D9B9}">
  <ds:schemaRefs>
    <ds:schemaRef ds:uri="673a9062-818f-4737-8fc2-ce1a149177dd"/>
    <ds:schemaRef ds:uri="c56de9ca-8a4e-44e7-84c7-415ed8bb68b7"/>
    <ds:schemaRef ds:uri="cd88a22a-0da5-49ca-a6a6-6e14387ea92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18414</TotalTime>
  <Words>1349</Words>
  <Application>Microsoft Office PowerPoint</Application>
  <PresentationFormat>Widescreen</PresentationFormat>
  <Paragraphs>130</Paragraphs>
  <Slides>16</Slides>
  <Notes>9</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Breakthrough Agenda in Agriculture: Areas to drive food systems transformations  26th September, 2023  Feeding Resilience: Climate Change and The Security Case for Agricultural Adaptation Investment  </vt:lpstr>
      <vt:lpstr>PowerPoint Presentation</vt:lpstr>
      <vt:lpstr>PowerPoint Presentation</vt:lpstr>
      <vt:lpstr>PowerPoint Presentation</vt:lpstr>
      <vt:lpstr> However, stringent mitigation to keep within 1.5-2°C may lead to severe food insecurity in Sub Saharan Africa and South Asia</vt:lpstr>
      <vt:lpstr>We have a catch-22 situation here</vt:lpstr>
      <vt:lpstr>Principles and pathways for agricultural breakthrough</vt:lpstr>
      <vt:lpstr>PowerPoint Presentation</vt:lpstr>
      <vt:lpstr>Recommendations</vt:lpstr>
      <vt:lpstr>Reducing emissions from fertilisers : Importance</vt:lpstr>
      <vt:lpstr>Reducing emissions from fertilisers:  State of science</vt:lpstr>
      <vt:lpstr>Alternative proteins: Importance</vt:lpstr>
      <vt:lpstr>Alternative proteins:  State of science</vt:lpstr>
      <vt:lpstr>Breeding crop and livestock for climate resilience: Importance</vt:lpstr>
      <vt:lpstr>Breeding crop and livestock for climate resilience:  State of science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CGIAR</dc:title>
  <dc:creator>Mukherji, Aditi (IWMI-Delhi)</dc:creator>
  <cp:lastModifiedBy>Mukherji, Aditi (IWMI-Delhi)</cp:lastModifiedBy>
  <cp:revision>38</cp:revision>
  <dcterms:created xsi:type="dcterms:W3CDTF">2022-11-07T02:42:18Z</dcterms:created>
  <dcterms:modified xsi:type="dcterms:W3CDTF">2024-02-22T11:23:39Z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0x0101008345890031073B478ACE683F16801CA5</vt:lpwstr>
  </property>
  <property fmtid="{D5CDD505-2E9C-101B-9397-08002B2CF9AE}" pid="3" name="MediaServiceImageTags">
    <vt:lpwstr/>
  </property>
</Properties>
</file>