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1" r:id="rId4"/>
    <p:sldId id="258" r:id="rId5"/>
    <p:sldId id="259" r:id="rId6"/>
    <p:sldId id="264" r:id="rId7"/>
    <p:sldId id="266" r:id="rId8"/>
    <p:sldId id="270" r:id="rId9"/>
    <p:sldId id="267" r:id="rId10"/>
    <p:sldId id="287" r:id="rId11"/>
    <p:sldId id="269" r:id="rId12"/>
    <p:sldId id="275" r:id="rId13"/>
    <p:sldId id="280" r:id="rId14"/>
    <p:sldId id="281" r:id="rId15"/>
    <p:sldId id="284" r:id="rId16"/>
    <p:sldId id="283" r:id="rId17"/>
    <p:sldId id="277" r:id="rId18"/>
    <p:sldId id="271" r:id="rId19"/>
    <p:sldId id="273" r:id="rId20"/>
    <p:sldId id="278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A2996-04D5-42CF-B88B-D53792C1D5B6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B286E-355D-492E-9B7A-AF94B78790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014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F4359-7D76-4843-A84D-6E1A9E61B210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F1C03-FF7C-4991-8845-16D31200AE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9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F1C03-FF7C-4991-8845-16D31200AE4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063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F1C03-FF7C-4991-8845-16D31200AE4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10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610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F93-80CB-4930-B2C3-BEF48F84626B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AA77-5223-4CDC-A106-7455AE479E99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A865-7536-4F5B-929D-2FCD586B2E0F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3" y="6348736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1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65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3CA5-2C1C-4E9D-8E6F-2CDB0D529F10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ED6E-2599-4AFA-B39C-B63AED7C5036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C7CA-A088-4AA4-9E10-CDC2CC904AB1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6840-E402-4ABB-99CF-E554D5087BDF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E3CC-53F2-4331-87F4-EAC411FCFD9E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7789-9D6F-45DE-9F2E-A5CBE346C2D1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F4DFE-A1B5-47E2-AC3A-6FD30A1A95B1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EED-B390-4450-A097-4FA283931538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A7CA5-282F-4539-919D-E562BEE35AB0}" type="datetime1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FBC26-DFE2-4199-B0DE-BFD13AE032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127.0.0.1:6908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8077200" cy="1600200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br>
              <a:rPr lang="en-GB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spc="-15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Research and learning for sustainable intensification of smallholder livestock value chains in Burkina Faso, Ethiopia and Tanzania</a:t>
            </a:r>
            <a:b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667000"/>
            <a:ext cx="81534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br>
              <a:rPr lang="en-GB" sz="2400" spc="-1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400" spc="-1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Dawit Woubishet </a:t>
            </a:r>
          </a:p>
          <a:p>
            <a:pPr algn="ctr"/>
            <a:r>
              <a:rPr lang="en-US" sz="2400" spc="-1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Ethiopian Development Research Institute  </a:t>
            </a:r>
          </a:p>
          <a:p>
            <a:pPr algn="ctr"/>
            <a:endParaRPr lang="en-US" sz="2400" spc="-1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en-US" sz="2400" spc="-1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SAIRLA Second National Learning Alliance Workshop  </a:t>
            </a:r>
          </a:p>
          <a:p>
            <a:pPr algn="ctr"/>
            <a:r>
              <a:rPr lang="en-US" sz="2400" spc="-1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ILRI, Addis Ababa, 23 November 2017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685801"/>
            <a:ext cx="6750626" cy="555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301362"/>
            <a:ext cx="4114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868403"/>
            <a:ext cx="4953000" cy="51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312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itchFamily="18" charset="0"/>
              </a:rPr>
              <a:t>Ethiopia...  The current...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685800"/>
            <a:ext cx="8382000" cy="536416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 E.g. Atsbi current system </a:t>
            </a:r>
          </a:p>
          <a:p>
            <a:pPr>
              <a:buNone/>
            </a:pP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for traditional cattle rearing</a:t>
            </a:r>
            <a:endParaRPr lang="en-US" sz="20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6" name="Picture 5" descr="C:\Users\user\Downloads\IMG_20170207_16221848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41148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4495800" y="3810000"/>
            <a:ext cx="4419600" cy="23622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en-GB" sz="2800" dirty="0">
                <a:latin typeface="Times New Roman" panose="02020603050405020304" pitchFamily="18" charset="0"/>
                <a:cs typeface="Times New Roman" pitchFamily="18" charset="0"/>
              </a:rPr>
              <a:t>Participants defined the # and characteristics of animals, feed basket per season, manure mgt,  equipment  &amp; facilities</a:t>
            </a:r>
            <a:r>
              <a:rPr lang="en-GB" sz="3200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  <a:endParaRPr lang="en-US" sz="3200" b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00600" y="990600"/>
            <a:ext cx="4114800" cy="2743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(1)Improved Dairy production; (2) Dual purpose cattle (traditional that includes Oxen keeping for ploughing, cattle fattening and cattle rearing; (3) Sheep fattening; (4) Sheep rearing</a:t>
            </a:r>
          </a:p>
        </p:txBody>
      </p:sp>
      <p:pic>
        <p:nvPicPr>
          <p:cNvPr id="10" name="Picture 2" descr="C:\WATER PROJECT_NOR\PHP proj\Stockholm Environmental Institute_SEI\Atsbi_Econ_MandE\Picture_1\IMG_20170207_1448528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038600"/>
            <a:ext cx="3657600" cy="2418413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762000" y="4114800"/>
            <a:ext cx="335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E.g. Atsbi current system </a:t>
            </a:r>
          </a:p>
          <a:p>
            <a:pPr>
              <a:buNone/>
            </a:pPr>
            <a:r>
              <a:rPr lang="en-GB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Of  sheep fattening </a:t>
            </a:r>
            <a:endParaRPr 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4000" spc="-150" dirty="0">
                <a:latin typeface="Times New Roman" panose="02020603050405020304" pitchFamily="18" charset="0"/>
                <a:cs typeface="Times New Roman" pitchFamily="18" charset="0"/>
              </a:rPr>
              <a:t>CLEANED Model</a:t>
            </a:r>
            <a:endParaRPr lang="en-US" spc="-15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28016"/>
          </a:xfrm>
        </p:spPr>
        <p:txBody>
          <a:bodyPr>
            <a:normAutofit lnSpcReduction="10000"/>
          </a:bodyPr>
          <a:lstStyle/>
          <a:p>
            <a:r>
              <a:rPr lang="en-GB" spc="-15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CLEANED : Comprehensive Livestock Environmental Assessment for improved Nutrition, a secured Environment &amp; sustainable Development CLEANED)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The CLEANED Model for Ethiopia  is expected during August-October, 2018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The CLEANED Model for Tanzania can be expected between May-July, 2018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Currently, the research team has drafted the parameterized CLEANED Model for Burkina Faso.</a:t>
            </a:r>
          </a:p>
          <a:p>
            <a:endParaRPr lang="en-US" spc="-15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pc="-15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The RestLess learning space: Burkina Faso</a:t>
            </a:r>
            <a:r>
              <a:rPr lang="en-US" sz="40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objective of CLEANED approach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914400"/>
            <a:ext cx="6324600" cy="5334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itchFamily="18" charset="0"/>
              </a:rPr>
              <a:t>Interaction between stakeholder and the CLEANED environmental simulation tool :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16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understand environmental dynamics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Raise awareness about spatial planning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Engage a multi-stakeholder dialogue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Provide a neutral base to negotiate trade-offs 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Develop inclusive intensification plans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76400"/>
            <a:ext cx="23622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387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15BC8-9FEF-40D2-8FA8-6545B5FBD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GB" sz="3000" b="1" spc="-1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Integration through a production game: Burkina Faso</a:t>
            </a:r>
            <a:r>
              <a:rPr lang="en-GB" sz="3000" b="1" spc="-15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C7DB5-0DE1-4061-82B0-2286DDDAF0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838200"/>
            <a:ext cx="8229600" cy="57150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GB" sz="6700" b="1" dirty="0">
                <a:latin typeface="Times New Roman" pitchFamily="18" charset="0"/>
                <a:cs typeface="Times New Roman" pitchFamily="18" charset="0"/>
              </a:rPr>
              <a:t>Elements of the game </a:t>
            </a:r>
            <a:endParaRPr lang="en-GB" sz="5500" b="1" dirty="0">
              <a:latin typeface="Times New Roman" pitchFamily="18" charset="0"/>
              <a:cs typeface="Times New Roman" pitchFamily="18" charset="0"/>
            </a:endParaRPr>
          </a:p>
          <a:p>
            <a:pPr marL="225425" lvl="0" indent="-225425">
              <a:lnSpc>
                <a:spcPct val="120000"/>
              </a:lnSpc>
            </a:pPr>
            <a:r>
              <a:rPr lang="en-GB" sz="5500" spc="-15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GB" sz="5900" spc="-150" dirty="0">
                <a:latin typeface="Times New Roman" pitchFamily="18" charset="0"/>
                <a:cs typeface="Times New Roman" pitchFamily="18" charset="0"/>
              </a:rPr>
              <a:t>Livestock production in 5 production categories (pastoral transhumant animals, pastoral dairy animals, specialized dairy, fattening and draft)</a:t>
            </a:r>
            <a:endParaRPr lang="en-GB" sz="5500" spc="-150" dirty="0">
              <a:latin typeface="Times New Roman" pitchFamily="18" charset="0"/>
              <a:cs typeface="Times New Roman" pitchFamily="18" charset="0"/>
            </a:endParaRPr>
          </a:p>
          <a:p>
            <a:pPr marL="284163" lvl="0" indent="-284163">
              <a:lnSpc>
                <a:spcPct val="120000"/>
              </a:lnSpc>
            </a:pPr>
            <a:r>
              <a:rPr lang="en-GB" sz="5500" spc="-15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GB" sz="5900" spc="-150" dirty="0">
                <a:latin typeface="Times New Roman" pitchFamily="18" charset="0"/>
                <a:cs typeface="Times New Roman" pitchFamily="18" charset="0"/>
              </a:rPr>
              <a:t>Vignettes that represent current and new ways of livestock keeping methods for each category </a:t>
            </a:r>
            <a:endParaRPr lang="en-GB" sz="5500" spc="-150" dirty="0">
              <a:latin typeface="Times New Roman" pitchFamily="18" charset="0"/>
              <a:cs typeface="Times New Roman" pitchFamily="18" charset="0"/>
            </a:endParaRPr>
          </a:p>
          <a:p>
            <a:pPr marL="344488" lvl="0" indent="-344488">
              <a:lnSpc>
                <a:spcPct val="120000"/>
              </a:lnSpc>
            </a:pPr>
            <a:r>
              <a:rPr lang="en-GB" sz="5500" spc="-150" dirty="0">
                <a:latin typeface="Times New Roman" pitchFamily="18" charset="0"/>
                <a:cs typeface="Times New Roman" pitchFamily="18" charset="0"/>
              </a:rPr>
              <a:t>3. Lego bricks represent the amount of animals in each category </a:t>
            </a:r>
          </a:p>
          <a:p>
            <a:pPr marL="344488" indent="-344488">
              <a:lnSpc>
                <a:spcPct val="120000"/>
              </a:lnSpc>
            </a:pPr>
            <a:r>
              <a:rPr lang="en-GB" sz="6700" b="1" spc="-15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Objective</a:t>
            </a:r>
            <a:r>
              <a:rPr lang="en-GB" sz="6700" spc="-15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develop a scenario that maximize benefit along socio-economic indicator are commonly defined and agreed by the stakeholders </a:t>
            </a:r>
          </a:p>
          <a:p>
            <a:pPr marL="344488" indent="-344488">
              <a:lnSpc>
                <a:spcPct val="120000"/>
              </a:lnSpc>
            </a:pPr>
            <a:endParaRPr lang="en-GB" spc="-15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234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3D4E6-E746-4D77-AA56-4E307E37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Iteration and negotiation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C0D03-F628-4CDA-8435-BF48E124FC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229600" cy="5181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3200" spc="-150" dirty="0">
                <a:latin typeface="Times New Roman" pitchFamily="18" charset="0"/>
                <a:cs typeface="Times New Roman" pitchFamily="18" charset="0"/>
              </a:rPr>
              <a:t>Based on an environmental score card derived from CLEANED tool and a socio-economic score card, participants negotiated trade-off and proposed improved/negotiated scenarios. </a:t>
            </a:r>
          </a:p>
          <a:p>
            <a:pPr>
              <a:lnSpc>
                <a:spcPct val="120000"/>
              </a:lnSpc>
            </a:pPr>
            <a:endParaRPr lang="en-GB" sz="2800" spc="-15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en-GB" spc="-1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226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D28ED-43B5-473B-9584-9D8B8E893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CLEANED tool interface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3CA270-378C-4E88-8736-D28091FD188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12332"/>
            <a:ext cx="8228594" cy="53456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866955-A542-4452-B155-C21A36DE6087}"/>
              </a:ext>
            </a:extLst>
          </p:cNvPr>
          <p:cNvSpPr txBox="1"/>
          <p:nvPr/>
        </p:nvSpPr>
        <p:spPr>
          <a:xfrm>
            <a:off x="381000" y="533400"/>
            <a:ext cx="8165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Allows to enter the same information than in the game, namely number of animals and vignettes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A0B7A8-34EF-4363-B04B-A51CFD3E3F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r="29104"/>
          <a:stretch/>
        </p:blipFill>
        <p:spPr>
          <a:xfrm>
            <a:off x="4114800" y="5562600"/>
            <a:ext cx="421735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34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4614"/>
          </a:xfrm>
        </p:spPr>
        <p:txBody>
          <a:bodyPr>
            <a:normAutofit fontScale="90000"/>
          </a:bodyPr>
          <a:lstStyle/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CLEANED … Soil pathway for  project site in Burkina Faso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557" y="1371600"/>
            <a:ext cx="801224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52600" y="6091747"/>
            <a:ext cx="6407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Source- SAIRLA PROJECT: CLEANED INTERFACE for Burkina Faso</a:t>
            </a:r>
            <a:br>
              <a:rPr lang="en-US" dirty="0">
                <a:hlinkClick r:id="rId3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868362"/>
          </a:xfrm>
        </p:spPr>
        <p:txBody>
          <a:bodyPr>
            <a:normAutofit fontScale="90000"/>
          </a:bodyPr>
          <a:lstStyle/>
          <a:p>
            <a:br>
              <a:rPr lang="en-GB" b="1" dirty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en-GB" b="1" dirty="0">
                <a:latin typeface="Times New Roman" panose="02020603050405020304" pitchFamily="18" charset="0"/>
                <a:cs typeface="Times New Roman" pitchFamily="18" charset="0"/>
              </a:rPr>
              <a:t>Ethiopia... Equity</a:t>
            </a:r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7016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itchFamily="18" charset="0"/>
              </a:rPr>
              <a:t>II. </a:t>
            </a:r>
            <a:r>
              <a:rPr lang="en-GB" sz="2800" b="1" spc="-150" dirty="0">
                <a:latin typeface="Times New Roman" panose="02020603050405020304" pitchFamily="18" charset="0"/>
                <a:cs typeface="Times New Roman" pitchFamily="18" charset="0"/>
              </a:rPr>
              <a:t>Equity through workshop design: delivers three central components:</a:t>
            </a:r>
            <a:endParaRPr lang="en-US" spc="-15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None/>
            </a:pPr>
            <a:endParaRPr lang="en-GB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None/>
            </a:pPr>
            <a:endParaRPr lang="en-GB" sz="1400" spc="-15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pc="-150" dirty="0">
                <a:latin typeface="Times New Roman" panose="02020603050405020304" pitchFamily="18" charset="0"/>
                <a:cs typeface="Times New Roman" pitchFamily="18" charset="0"/>
              </a:rPr>
              <a:t>   </a:t>
            </a:r>
            <a:r>
              <a:rPr lang="en-GB" sz="2800" b="1" spc="-150" dirty="0">
                <a:latin typeface="Times New Roman" panose="02020603050405020304" pitchFamily="18" charset="0"/>
                <a:cs typeface="Times New Roman" pitchFamily="18" charset="0"/>
              </a:rPr>
              <a:t>The equity research questions focus on </a:t>
            </a:r>
            <a:r>
              <a:rPr lang="en-GB" sz="2800" b="1" i="1" spc="-150" dirty="0">
                <a:latin typeface="Times New Roman" panose="02020603050405020304" pitchFamily="18" charset="0"/>
                <a:cs typeface="Times New Roman" pitchFamily="18" charset="0"/>
              </a:rPr>
              <a:t>knowledge and under-standing (based on </a:t>
            </a:r>
            <a:r>
              <a:rPr lang="en-GB" sz="2800" b="1" spc="-150" dirty="0">
                <a:latin typeface="Times New Roman" panose="02020603050405020304" pitchFamily="18" charset="0"/>
                <a:cs typeface="Times New Roman" pitchFamily="18" charset="0"/>
              </a:rPr>
              <a:t>what was said in the workshop):</a:t>
            </a:r>
            <a:endParaRPr lang="en-GB" b="1" spc="-15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569913" indent="-569913">
              <a:buNone/>
            </a:pPr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     </a:t>
            </a:r>
          </a:p>
          <a:p>
            <a:pPr lvl="0">
              <a:buNone/>
            </a:pPr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90600" y="1905000"/>
            <a:ext cx="6934200" cy="1524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None/>
            </a:pPr>
            <a:r>
              <a:rPr lang="en-US" sz="2000" i="1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itchFamily="18" charset="0"/>
              </a:rPr>
              <a:t>1) Ensuring all voices are heard</a:t>
            </a:r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; </a:t>
            </a:r>
          </a:p>
          <a:p>
            <a:pPr lvl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itchFamily="18" charset="0"/>
              </a:rPr>
              <a:t> 2) exposing differences in perspective on problems</a:t>
            </a:r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pPr marL="344488" lvl="0" indent="-344488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itchFamily="18" charset="0"/>
              </a:rPr>
              <a:t>  3) Building toward each stakeholder group appreciating the validity of the others’ perspective</a:t>
            </a:r>
            <a:r>
              <a:rPr lang="en-US" sz="20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4572000"/>
            <a:ext cx="8229600" cy="1981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569913" indent="-569913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what extent is appreciation of others’ perspective?</a:t>
            </a:r>
          </a:p>
          <a:p>
            <a:pPr marL="509588" indent="-509588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- Were changes in views evident in the workshop?</a:t>
            </a:r>
          </a:p>
          <a:p>
            <a:pPr marL="509588" indent="-509588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- What different understandings of the problem or ‘issue’ under discussion were expressed?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Times New Roman" panose="02020603050405020304" pitchFamily="18" charset="0"/>
                <a:cs typeface="Times New Roman" pitchFamily="18" charset="0"/>
              </a:rPr>
              <a:t>Findings...Equity...</a:t>
            </a:r>
            <a:endParaRPr lang="en-US" sz="40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695852"/>
          </a:xfrm>
        </p:spPr>
        <p:txBody>
          <a:bodyPr>
            <a:normAutofit/>
          </a:bodyPr>
          <a:lstStyle/>
          <a:p>
            <a:r>
              <a:rPr lang="en-US" spc="-150" dirty="0">
                <a:latin typeface="Times New Roman" panose="02020603050405020304" pitchFamily="18" charset="0"/>
                <a:cs typeface="Times New Roman" pitchFamily="18" charset="0"/>
              </a:rPr>
              <a:t>At the end of the workshop, participants stated that they had learnt:</a:t>
            </a:r>
          </a:p>
          <a:p>
            <a:pPr marL="854075" indent="-223838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54075" indent="-223838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54075" indent="-223838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0" y="2133600"/>
            <a:ext cx="7772400" cy="1752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4488" indent="-284163">
              <a:buFontTx/>
              <a:buChar char="-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Improved livestock practices are preferred; </a:t>
            </a:r>
          </a:p>
          <a:p>
            <a:pPr marL="344488" indent="-284163">
              <a:buFontTx/>
              <a:buChar char="-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How they can improve livestock production and therefore their livelihoods.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38200" y="4114800"/>
            <a:ext cx="7772400" cy="2057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60325"/>
            <a:r>
              <a:rPr lang="en-US" sz="3200" dirty="0">
                <a:latin typeface="Times New Roman" panose="02020603050405020304" pitchFamily="18" charset="0"/>
                <a:cs typeface="Times New Roman" pitchFamily="18" charset="0"/>
              </a:rPr>
              <a:t>The workshop had created an enabling environment where </a:t>
            </a:r>
            <a:r>
              <a:rPr lang="en-US" sz="3200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participants, facilitators and also researchers </a:t>
            </a:r>
            <a:r>
              <a:rPr lang="en-US" sz="3200" dirty="0">
                <a:latin typeface="Times New Roman" panose="02020603050405020304" pitchFamily="18" charset="0"/>
                <a:cs typeface="Times New Roman" pitchFamily="18" charset="0"/>
              </a:rPr>
              <a:t>engaged in open discussions and activities;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spc="-150" dirty="0">
                <a:latin typeface="Times New Roman" panose="02020603050405020304" pitchFamily="18" charset="0"/>
                <a:cs typeface="Times New Roman" pitchFamily="18" charset="0"/>
              </a:rPr>
              <a:t>Background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One of the four SAIRLA projects funded by DFID</a:t>
            </a:r>
          </a:p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Generate new evidence and design tools </a:t>
            </a:r>
            <a:b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- to enable government, investors and other key actors to </a:t>
            </a:r>
            <a:r>
              <a:rPr lang="en-GB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deliver more effective policies and investments</a:t>
            </a:r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 in sustainable agricultural intensification (SAI)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792162"/>
          </a:xfrm>
        </p:spPr>
        <p:txBody>
          <a:bodyPr/>
          <a:lstStyle/>
          <a:p>
            <a:r>
              <a:rPr lang="en-GB" sz="4000" b="1" spc="-150" dirty="0">
                <a:latin typeface="Times New Roman" panose="02020603050405020304" pitchFamily="18" charset="0"/>
                <a:cs typeface="Times New Roman" pitchFamily="18" charset="0"/>
              </a:rPr>
              <a:t>Conclusions</a:t>
            </a:r>
            <a:endParaRPr lang="en-US" spc="-15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The participatory information collected at several levels are inputs for CLEANED  Model for Ethiopia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Learning and Research was by and large successful in generating the required data 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The Livestock production system in Atsbi is categorized for the model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The CLEANED Model for Ethiopia can be finalized from between August-October, 2018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Standard methods of generating Economic and Equity Indictors 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Reports and policy briefs summarize the learning and research progress of the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Content Placeholder 4" descr="C:\WATER PROJECT_NOR\PHP proj\Stockholm Environmental Institute_SEI\Atsbi_Econ_MandE\Picture_1\IMG_20170207_1625342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610600" cy="5486400"/>
          </a:xfrm>
          <a:prstGeom prst="rect">
            <a:avLst/>
          </a:prstGeom>
          <a:noFill/>
        </p:spPr>
      </p:pic>
      <p:pic>
        <p:nvPicPr>
          <p:cNvPr id="2051" name="Picture 3" descr="C:\WATER PROJECT_NOR\PHP proj\Stockholm Environmental Institute_SEI\Atsbi_Econ_MandE\Picture_1\IMG_20170208_1006505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124200"/>
            <a:ext cx="365760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Partners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b="68293"/>
          <a:stretch/>
        </p:blipFill>
        <p:spPr>
          <a:xfrm>
            <a:off x="685800" y="2057400"/>
            <a:ext cx="7911001" cy="312419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4953000" cy="4572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dirty="0">
                <a:latin typeface="Times New Roman" panose="02020603050405020304" pitchFamily="18" charset="0"/>
                <a:cs typeface="Times New Roman" pitchFamily="18" charset="0"/>
              </a:rPr>
              <a:t>Multi-disciplinary, multi-country team</a:t>
            </a:r>
            <a:endParaRPr lang="en-US" u="none" strike="noStrike" dirty="0">
              <a:effectLst/>
              <a:latin typeface="Times New Roman" panose="02020603050405020304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Three case-study locations</a:t>
            </a:r>
            <a:br>
              <a:rPr lang="en-GB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Burkina Faso, Ethiopia &amp; </a:t>
            </a:r>
          </a:p>
          <a:p>
            <a:pPr lvl="0">
              <a:buNone/>
            </a:pPr>
            <a:r>
              <a:rPr lang="en-GB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  Tanzania</a:t>
            </a:r>
            <a:endParaRPr lang="en-US" u="none" strike="noStrike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anose="02020603050405020304" pitchFamily="18" charset="0"/>
                <a:cs typeface="Times New Roman" pitchFamily="18" charset="0"/>
              </a:rPr>
              <a:t>Action research approach </a:t>
            </a:r>
            <a:br>
              <a:rPr lang="en-GB" dirty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itchFamily="18" charset="0"/>
              </a:rPr>
              <a:t>- rapid environmental assessment and participatory economics </a:t>
            </a:r>
            <a:br>
              <a:rPr lang="en-GB" dirty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itchFamily="18" charset="0"/>
              </a:rPr>
              <a:t>- in a social learning process </a:t>
            </a:r>
            <a:endParaRPr lang="en-US" u="none" strike="noStrike" dirty="0">
              <a:effectLst/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GB" sz="4000" dirty="0">
                <a:latin typeface="Times New Roman" panose="02020603050405020304" pitchFamily="18" charset="0"/>
                <a:cs typeface="Times New Roman" pitchFamily="18" charset="0"/>
              </a:rPr>
              <a:t>How are we doing it?</a:t>
            </a:r>
            <a:endParaRPr lang="en-US" sz="40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95400"/>
            <a:ext cx="3276600" cy="44513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978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7630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GB" sz="4000" spc="-150" dirty="0">
                <a:latin typeface="Times New Roman" panose="02020603050405020304" pitchFamily="18" charset="0"/>
                <a:cs typeface="Times New Roman" pitchFamily="18" charset="0"/>
              </a:rPr>
              <a:t>Why is the project essential? </a:t>
            </a:r>
            <a:endParaRPr lang="en-US" sz="4000" spc="-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601980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n-GB" sz="4300" b="1" dirty="0">
              <a:solidFill>
                <a:srgbClr val="92D05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" y="762000"/>
            <a:ext cx="5410200" cy="2819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GB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Environment: </a:t>
            </a:r>
            <a:r>
              <a:rPr lang="en-GB" sz="2800" spc="-1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Rapid development of livestock production is resource intensive. It has multiple environmental consequences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81000" y="3733800"/>
            <a:ext cx="5181600" cy="2743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635000" indent="-635000">
              <a:buNone/>
            </a:pPr>
            <a:r>
              <a:rPr lang="en-GB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Economy: </a:t>
            </a:r>
            <a:r>
              <a:rPr lang="en-GB" sz="2800" spc="-1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Participatory economics approach. Two core concepts</a:t>
            </a:r>
          </a:p>
          <a:p>
            <a:pPr marL="749300" lvl="1" indent="-523875">
              <a:buFont typeface="+mj-lt"/>
              <a:buAutoNum type="arabicParenR"/>
              <a:tabLst>
                <a:tab pos="688975" algn="l"/>
              </a:tabLst>
            </a:pPr>
            <a:r>
              <a:rPr lang="en-GB" sz="2800" spc="-1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Shared economic qualitative and quantitative indicators</a:t>
            </a:r>
          </a:p>
          <a:p>
            <a:pPr marL="509588" lvl="1" indent="-284163">
              <a:buFont typeface="+mj-lt"/>
              <a:buAutoNum type="arabicParenR"/>
              <a:tabLst>
                <a:tab pos="630238" algn="l"/>
              </a:tabLst>
            </a:pPr>
            <a:r>
              <a:rPr lang="en-GB" sz="2800" spc="-1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Shared process for co-evaluation of economic indicators 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638800" y="2286000"/>
            <a:ext cx="3276600" cy="3581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854075" lvl="1" indent="-854075">
              <a:buNone/>
            </a:pPr>
            <a:endParaRPr lang="en-GB" sz="1000" b="1" spc="-150" dirty="0">
              <a:solidFill>
                <a:srgbClr val="92D05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0" lvl="1" defTabSz="120650">
              <a:buNone/>
            </a:pPr>
            <a:r>
              <a:rPr lang="en-GB" sz="2800" b="1" spc="-1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Equity: </a:t>
            </a:r>
            <a:r>
              <a:rPr lang="en-GB" sz="2800" spc="-1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Understand history and  ensure representation of stakeholders</a:t>
            </a:r>
          </a:p>
          <a:p>
            <a:pPr marL="60325" lvl="1" indent="-60325">
              <a:buFont typeface="Arial" pitchFamily="34" charset="0"/>
              <a:buChar char="•"/>
            </a:pPr>
            <a:r>
              <a:rPr lang="en-GB" sz="2800" spc="-1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Fair and just distributions  of  risk, costs and benefits</a:t>
            </a:r>
          </a:p>
        </p:txBody>
      </p:sp>
    </p:spTree>
    <p:extLst>
      <p:ext uri="{BB962C8B-B14F-4D97-AF65-F5344CB8AC3E}">
        <p14:creationId xmlns:p14="http://schemas.microsoft.com/office/powerpoint/2010/main" val="299051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68580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itchFamily="18" charset="0"/>
              </a:rPr>
              <a:t>Ethiopia: Project site, Workshop and Outputs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486400"/>
          </a:xfrm>
        </p:spPr>
        <p:txBody>
          <a:bodyPr>
            <a:normAutofit/>
          </a:bodyPr>
          <a:lstStyle/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Project site in Ethiopia: Atsbi Woreda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Assessment  of household (expert interview of households in Atsbi in December 2016)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Reconnaissance tour: February 2017</a:t>
            </a:r>
          </a:p>
          <a:p>
            <a:r>
              <a:rPr lang="en-US" spc="-150" dirty="0">
                <a:latin typeface="Times New Roman" pitchFamily="18" charset="0"/>
                <a:cs typeface="Times New Roman" pitchFamily="18" charset="0"/>
              </a:rPr>
              <a:t>Workshop June 26-30 in Wukro: Participatory </a:t>
            </a:r>
            <a:r>
              <a:rPr lang="en-GB" spc="-150" dirty="0">
                <a:latin typeface="Times New Roman" panose="02020603050405020304" pitchFamily="18" charset="0"/>
                <a:cs typeface="Times New Roman" pitchFamily="18" charset="0"/>
              </a:rPr>
              <a:t>stake-holder mapping workshop</a:t>
            </a:r>
            <a:endParaRPr lang="en-US" spc="-15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284163" indent="-284163"/>
            <a:r>
              <a:rPr lang="en-US" b="1" spc="-15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Outputs: 	(1) Validated data and information;  (2) Consolidated report; and (3) Policy brief</a:t>
            </a:r>
          </a:p>
          <a:p>
            <a:r>
              <a:rPr lang="en-US" spc="-150" dirty="0">
                <a:latin typeface="Times New Roman" panose="02020603050405020304" pitchFamily="18" charset="0"/>
                <a:cs typeface="Times New Roman" pitchFamily="18" charset="0"/>
              </a:rPr>
              <a:t>Tanzania and Burkina Faso: proceeding similarly…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itchFamily="18" charset="0"/>
              </a:rPr>
              <a:t>Ethiopia: Project site Atsbi: the issues</a:t>
            </a:r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" y="685800"/>
            <a:ext cx="7010400" cy="1600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="1" dirty="0">
                <a:latin typeface="Times New Roman" panose="02020603050405020304" pitchFamily="18" charset="0"/>
                <a:cs typeface="Times New Roman" pitchFamily="18" charset="0"/>
              </a:rPr>
              <a:t>Atbi Topography: suitable for livestock, dominated by sheep;</a:t>
            </a:r>
            <a:r>
              <a:rPr lang="en-GB" sz="2800" b="1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GB" sz="2400" b="1" dirty="0">
                <a:latin typeface="Times New Roman" panose="02020603050405020304" pitchFamily="18" charset="0"/>
                <a:cs typeface="Times New Roman" pitchFamily="18" charset="0"/>
              </a:rPr>
              <a:t>but, the production system is traditional. </a:t>
            </a:r>
            <a:endParaRPr lang="en-GB" sz="20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endParaRPr lang="en-GB" sz="20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286000" y="2209800"/>
            <a:ext cx="5029200" cy="1219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2400" b="1" spc="-150" dirty="0">
                <a:latin typeface="Times New Roman" panose="02020603050405020304" pitchFamily="18" charset="0"/>
                <a:cs typeface="Times New Roman" pitchFamily="18" charset="0"/>
              </a:rPr>
              <a:t>Constraints: Feed shortage, poor veterinary service, poor management and awareness: affects the Q &amp; Q of livestock</a:t>
            </a:r>
          </a:p>
        </p:txBody>
      </p:sp>
      <p:sp>
        <p:nvSpPr>
          <p:cNvPr id="10" name="Oval 9"/>
          <p:cNvSpPr/>
          <p:nvPr/>
        </p:nvSpPr>
        <p:spPr>
          <a:xfrm>
            <a:off x="0" y="3505200"/>
            <a:ext cx="4038600" cy="12192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spc="-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3200" spc="-150" dirty="0">
                <a:latin typeface="Times New Roman" panose="02020603050405020304" pitchFamily="18" charset="0"/>
                <a:cs typeface="Times New Roman" pitchFamily="18" charset="0"/>
              </a:rPr>
              <a:t>Sustaining </a:t>
            </a:r>
            <a:r>
              <a:rPr lang="en-GB" sz="2800" spc="-150" dirty="0">
                <a:latin typeface="Times New Roman" panose="02020603050405020304" pitchFamily="18" charset="0"/>
                <a:cs typeface="Times New Roman" pitchFamily="18" charset="0"/>
              </a:rPr>
              <a:t>production</a:t>
            </a:r>
            <a:endParaRPr lang="en-GB" sz="3200" spc="-15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105400" y="3505200"/>
            <a:ext cx="3733800" cy="12192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700" spc="-150" dirty="0">
                <a:latin typeface="Times New Roman" panose="02020603050405020304" pitchFamily="18" charset="0"/>
                <a:cs typeface="Times New Roman" pitchFamily="18" charset="0"/>
              </a:rPr>
              <a:t>Deteriorating environmental condition</a:t>
            </a:r>
            <a:endParaRPr lang="en-US" sz="2700" spc="-15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9000" y="3733800"/>
            <a:ext cx="24384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itchFamily="18" charset="0"/>
              </a:rPr>
              <a:t>Challenges to Atsbi Communities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53000" y="4724400"/>
            <a:ext cx="40386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spc="-1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To understand the constraints, </a:t>
            </a:r>
            <a:r>
              <a:rPr lang="en-GB" sz="2400" b="1" spc="-1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information is limited </a:t>
            </a:r>
          </a:p>
          <a:p>
            <a:endParaRPr lang="en-GB" sz="2400" b="1" spc="-1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spc="-1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Here comes CLEANED  Model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28600" y="4953000"/>
            <a:ext cx="4648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spc="-1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Timely to focus  and contribute in improving livelihoods of the smallholder farmers. </a:t>
            </a:r>
            <a:endParaRPr lang="en-US" sz="2400" spc="-15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Ethiopia: 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5334000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2800" b="1" spc="-150" dirty="0">
                <a:latin typeface="Times New Roman" panose="02020603050405020304" pitchFamily="18" charset="0"/>
                <a:cs typeface="Times New Roman" pitchFamily="18" charset="0"/>
              </a:rPr>
              <a:t>The</a:t>
            </a:r>
            <a:r>
              <a:rPr lang="en-US" sz="2800" spc="-15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2800" b="1" spc="-150" dirty="0">
                <a:latin typeface="Times New Roman" panose="02020603050405020304" pitchFamily="18" charset="0"/>
                <a:cs typeface="Times New Roman" pitchFamily="18" charset="0"/>
              </a:rPr>
              <a:t>workshop in  Wukro/Atsbi</a:t>
            </a:r>
            <a:r>
              <a:rPr lang="en-US" sz="2800" spc="-150" dirty="0">
                <a:latin typeface="Times New Roman" panose="02020603050405020304" pitchFamily="18" charset="0"/>
                <a:cs typeface="Times New Roman" pitchFamily="18" charset="0"/>
              </a:rPr>
              <a:t>: </a:t>
            </a:r>
            <a:r>
              <a:rPr lang="en-GB" sz="2800" spc="-150" dirty="0">
                <a:latin typeface="Times New Roman" panose="02020603050405020304" pitchFamily="18" charset="0"/>
                <a:cs typeface="Times New Roman" pitchFamily="18" charset="0"/>
              </a:rPr>
              <a:t>inclusive participatory processes to integrate environmental, economic &amp; equity considerations into policy &amp; implementation</a:t>
            </a:r>
            <a:endParaRPr lang="en-GB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dirty="0">
                <a:latin typeface="Times New Roman" panose="02020603050405020304" pitchFamily="18" charset="0"/>
                <a:cs typeface="Times New Roman" pitchFamily="18" charset="0"/>
              </a:rPr>
              <a:t>The workshop had two-fold objective:</a:t>
            </a:r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90600" y="2743200"/>
            <a:ext cx="6705600" cy="1676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arenBoth"/>
            </a:pPr>
            <a:r>
              <a:rPr lang="en-GB" sz="2400" b="1" dirty="0">
                <a:latin typeface="Times New Roman" panose="02020603050405020304" pitchFamily="18" charset="0"/>
                <a:cs typeface="Times New Roman" pitchFamily="18" charset="0"/>
              </a:rPr>
              <a:t>Data validation, study area delineation, and brief and detail description of the livestock keeping systems to parameterize the CLEANED tool</a:t>
            </a:r>
            <a:endParaRPr lang="en-US" sz="2000" b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14400" y="4495800"/>
            <a:ext cx="6858000" cy="1524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/>
            <a:r>
              <a:rPr lang="en-GB" sz="2400" b="1" dirty="0">
                <a:latin typeface="Times New Roman" panose="02020603050405020304" pitchFamily="18" charset="0"/>
                <a:cs typeface="Times New Roman" pitchFamily="18" charset="0"/>
              </a:rPr>
              <a:t>(2)  To create a baseline for the equity &amp; economy components</a:t>
            </a:r>
            <a:r>
              <a:rPr lang="en-GB" sz="2400" dirty="0">
                <a:latin typeface="Times New Roman" panose="02020603050405020304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itchFamily="18" charset="0"/>
              </a:rPr>
              <a:t>Ethiopia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itchFamily="18" charset="0"/>
              </a:rPr>
              <a:t>Methods used</a:t>
            </a:r>
            <a:endParaRPr lang="en-US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lvl="0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Participatory mapping for characterisation of livestock systems</a:t>
            </a:r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lvl="0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Snowballing negotiation</a:t>
            </a:r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lvl="0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Letter to the future generation and journalist interview: </a:t>
            </a:r>
            <a:r>
              <a:rPr lang="en-GB" dirty="0">
                <a:latin typeface="Times New Roman" panose="02020603050405020304" pitchFamily="18" charset="0"/>
                <a:cs typeface="Times New Roman" pitchFamily="18" charset="0"/>
              </a:rPr>
              <a:t>describing how they wish to keep livestock in 10 years from now and share their vision in smaller group. </a:t>
            </a:r>
            <a:endParaRPr lang="en-US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BC26-DFE2-4199-B0DE-BFD13AE03292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2405</TotalTime>
  <Words>908</Words>
  <Application>Microsoft Office PowerPoint</Application>
  <PresentationFormat>On-screen Show (4:3)</PresentationFormat>
  <Paragraphs>136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Office Theme</vt:lpstr>
      <vt:lpstr> Research and learning for sustainable intensification of smallholder livestock value chains in Burkina Faso, Ethiopia and Tanzania </vt:lpstr>
      <vt:lpstr>Background </vt:lpstr>
      <vt:lpstr>Partners </vt:lpstr>
      <vt:lpstr>How are we doing it?</vt:lpstr>
      <vt:lpstr>Why is the project essential? </vt:lpstr>
      <vt:lpstr>Ethiopia: Project site, Workshop and Outputs</vt:lpstr>
      <vt:lpstr>Ethiopia: Project site Atsbi: the issues</vt:lpstr>
      <vt:lpstr>Ethiopia: ….</vt:lpstr>
      <vt:lpstr>Ethiopia...</vt:lpstr>
      <vt:lpstr>PowerPoint Presentation</vt:lpstr>
      <vt:lpstr>Ethiopia...  The current... </vt:lpstr>
      <vt:lpstr>CLEANED Model</vt:lpstr>
      <vt:lpstr>The RestLess learning space: Burkina Faso : objective of CLEANED approach </vt:lpstr>
      <vt:lpstr>Integration through a production game: Burkina Faso </vt:lpstr>
      <vt:lpstr>Iteration and negotiation </vt:lpstr>
      <vt:lpstr>The CLEANED tool interface</vt:lpstr>
      <vt:lpstr>CLEANED … Soil pathway for  project site in Burkina Faso … </vt:lpstr>
      <vt:lpstr> Ethiopia... Equity</vt:lpstr>
      <vt:lpstr>Findings...Equity...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and learning for sustainable intensification of smallholder livestock value chains  in Burkina Faso, Ethiopia and Tanzania</dc:title>
  <dc:creator>Mekonnen</dc:creator>
  <cp:lastModifiedBy>Yasabu, Simret (ILRI)</cp:lastModifiedBy>
  <cp:revision>150</cp:revision>
  <dcterms:created xsi:type="dcterms:W3CDTF">2017-11-19T13:34:15Z</dcterms:created>
  <dcterms:modified xsi:type="dcterms:W3CDTF">2017-11-27T13:41:20Z</dcterms:modified>
</cp:coreProperties>
</file>