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1"/>
  </p:notesMasterIdLst>
  <p:sldIdLst>
    <p:sldId id="323" r:id="rId2"/>
    <p:sldId id="371" r:id="rId3"/>
    <p:sldId id="373" r:id="rId4"/>
    <p:sldId id="372" r:id="rId5"/>
    <p:sldId id="370" r:id="rId6"/>
    <p:sldId id="321" r:id="rId7"/>
    <p:sldId id="326" r:id="rId8"/>
    <p:sldId id="322" r:id="rId9"/>
    <p:sldId id="325" r:id="rId10"/>
    <p:sldId id="327" r:id="rId11"/>
    <p:sldId id="328" r:id="rId12"/>
    <p:sldId id="329" r:id="rId13"/>
    <p:sldId id="374" r:id="rId14"/>
    <p:sldId id="385" r:id="rId15"/>
    <p:sldId id="331" r:id="rId16"/>
    <p:sldId id="332" r:id="rId17"/>
    <p:sldId id="362" r:id="rId18"/>
    <p:sldId id="330" r:id="rId19"/>
    <p:sldId id="333" r:id="rId20"/>
    <p:sldId id="334" r:id="rId21"/>
    <p:sldId id="336" r:id="rId22"/>
    <p:sldId id="337" r:id="rId23"/>
    <p:sldId id="340" r:id="rId24"/>
    <p:sldId id="375" r:id="rId25"/>
    <p:sldId id="341" r:id="rId26"/>
    <p:sldId id="384" r:id="rId27"/>
    <p:sldId id="364" r:id="rId28"/>
    <p:sldId id="343" r:id="rId29"/>
    <p:sldId id="342" r:id="rId30"/>
    <p:sldId id="344" r:id="rId31"/>
    <p:sldId id="376" r:id="rId32"/>
    <p:sldId id="377" r:id="rId33"/>
    <p:sldId id="378" r:id="rId34"/>
    <p:sldId id="379" r:id="rId35"/>
    <p:sldId id="380" r:id="rId36"/>
    <p:sldId id="381" r:id="rId37"/>
    <p:sldId id="382" r:id="rId38"/>
    <p:sldId id="383" r:id="rId39"/>
    <p:sldId id="345" r:id="rId40"/>
    <p:sldId id="346" r:id="rId41"/>
    <p:sldId id="347" r:id="rId42"/>
    <p:sldId id="348" r:id="rId43"/>
    <p:sldId id="349" r:id="rId44"/>
    <p:sldId id="356" r:id="rId45"/>
    <p:sldId id="354" r:id="rId46"/>
    <p:sldId id="351" r:id="rId47"/>
    <p:sldId id="352" r:id="rId48"/>
    <p:sldId id="353" r:id="rId49"/>
    <p:sldId id="361" r:id="rId50"/>
    <p:sldId id="355" r:id="rId51"/>
    <p:sldId id="357" r:id="rId52"/>
    <p:sldId id="358" r:id="rId53"/>
    <p:sldId id="359" r:id="rId54"/>
    <p:sldId id="360" r:id="rId55"/>
    <p:sldId id="363" r:id="rId56"/>
    <p:sldId id="366" r:id="rId57"/>
    <p:sldId id="369" r:id="rId58"/>
    <p:sldId id="367" r:id="rId59"/>
    <p:sldId id="368" r:id="rId6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68218" initials="m" lastIdx="1" clrIdx="0">
    <p:extLst>
      <p:ext uri="{19B8F6BF-5375-455C-9EA6-DF929625EA0E}">
        <p15:presenceInfo xmlns:p15="http://schemas.microsoft.com/office/powerpoint/2012/main" userId="S::m68218@vip365s.com::29690cdc-b3c1-440d-ad90-7c373cc346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8336"/>
    <a:srgbClr val="C17A62"/>
    <a:srgbClr val="D79653"/>
    <a:srgbClr val="724E66"/>
    <a:srgbClr val="C79E42"/>
    <a:srgbClr val="639C8C"/>
    <a:srgbClr val="7D6329"/>
    <a:srgbClr val="0000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03DA6E-C5B0-2B48-BF52-819374808CCB}" v="22" dt="2023-06-21T13:20:40.7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718"/>
  </p:normalViewPr>
  <p:slideViewPr>
    <p:cSldViewPr snapToGrid="0" snapToObjects="1">
      <p:cViewPr varScale="1">
        <p:scale>
          <a:sx n="59" d="100"/>
          <a:sy n="59" d="100"/>
        </p:scale>
        <p:origin x="9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microsoft.com/office/2015/10/relationships/revisionInfo" Target="revisionInfo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BB54F7-0841-B84C-BC37-FD58FD38A012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6B3DA-78FF-B544-8F6A-5C08D4C8FE8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977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56238B7-0E80-C4DD-7942-99C59DF8D9F3}"/>
              </a:ext>
            </a:extLst>
          </p:cNvPr>
          <p:cNvSpPr/>
          <p:nvPr userDrawn="1"/>
        </p:nvSpPr>
        <p:spPr>
          <a:xfrm>
            <a:off x="10730172" y="48002"/>
            <a:ext cx="1288473" cy="13023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9ED5FA-6B51-2D0C-AAE1-74FD990AD616}"/>
              </a:ext>
            </a:extLst>
          </p:cNvPr>
          <p:cNvSpPr/>
          <p:nvPr userDrawn="1"/>
        </p:nvSpPr>
        <p:spPr>
          <a:xfrm>
            <a:off x="0" y="0"/>
            <a:ext cx="1288473" cy="13023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605BA0-D948-FC40-8B81-E2634DA0D8D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7120" y="2175319"/>
            <a:ext cx="10917760" cy="2387600"/>
          </a:xfrm>
        </p:spPr>
        <p:txBody>
          <a:bodyPr anchor="ctr">
            <a:normAutofit/>
          </a:bodyPr>
          <a:lstStyle>
            <a:lvl1pPr algn="ctr">
              <a:defRPr sz="5400" b="1">
                <a:solidFill>
                  <a:srgbClr val="C79E42"/>
                </a:solidFill>
                <a:latin typeface="+mn-lt"/>
              </a:defRPr>
            </a:lvl1pPr>
          </a:lstStyle>
          <a:p>
            <a:r>
              <a:rPr lang="en-US" dirty="0" err="1"/>
              <a:t>Operationalising</a:t>
            </a:r>
            <a:r>
              <a:rPr lang="en-US" dirty="0"/>
              <a:t> One Health </a:t>
            </a:r>
            <a:br>
              <a:rPr lang="en-US" dirty="0"/>
            </a:br>
            <a:r>
              <a:rPr lang="en-US" dirty="0"/>
              <a:t>in pastoralist settings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EC70E-3073-9948-86FE-22947DF5B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2C270-2049-AF41-B339-2194C3029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66B74-4EB8-1E4A-B971-D4B325663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17EDEA-F96B-599D-5161-D7F23B1B857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20" y="5071926"/>
            <a:ext cx="2998966" cy="936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ILRI CGIAR logo | Nature Masterclasses">
            <a:extLst>
              <a:ext uri="{FF2B5EF4-FFF2-40B4-BE49-F238E27FC236}">
                <a16:creationId xmlns:a16="http://schemas.microsoft.com/office/drawing/2014/main" id="{C6D5300E-D683-C91B-C2E0-66D42D0031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347" y="5071926"/>
            <a:ext cx="1973533" cy="93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1B79677D-DE48-680F-C87E-28F8685BF2E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915" y="5071926"/>
            <a:ext cx="1591602" cy="936771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641FE285-85E9-E486-31D2-B7335FAD5250}"/>
              </a:ext>
            </a:extLst>
          </p:cNvPr>
          <p:cNvGrpSpPr/>
          <p:nvPr userDrawn="1"/>
        </p:nvGrpSpPr>
        <p:grpSpPr>
          <a:xfrm>
            <a:off x="1284931" y="474662"/>
            <a:ext cx="9644998" cy="1573406"/>
            <a:chOff x="1284931" y="474662"/>
            <a:chExt cx="9644998" cy="1573406"/>
          </a:xfrm>
        </p:grpSpPr>
        <p:pic>
          <p:nvPicPr>
            <p:cNvPr id="10" name="Picture 9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1AA0859C-A161-335F-E57B-339F98697A3B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42"/>
            <a:stretch/>
          </p:blipFill>
          <p:spPr bwMode="auto">
            <a:xfrm>
              <a:off x="1284931" y="474662"/>
              <a:ext cx="3806748" cy="157340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0D5B384-35A2-2503-29D1-8A641225886A}"/>
                </a:ext>
              </a:extLst>
            </p:cNvPr>
            <p:cNvCxnSpPr/>
            <p:nvPr userDrawn="1"/>
          </p:nvCxnSpPr>
          <p:spPr>
            <a:xfrm flipH="1">
              <a:off x="4996697" y="581768"/>
              <a:ext cx="9525" cy="1368000"/>
            </a:xfrm>
            <a:prstGeom prst="line">
              <a:avLst/>
            </a:prstGeom>
            <a:ln w="50800">
              <a:solidFill>
                <a:schemeClr val="accent4">
                  <a:lumMod val="75000"/>
                </a:schemeClr>
              </a:solidFill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6" name="Text Box 3">
              <a:extLst>
                <a:ext uri="{FF2B5EF4-FFF2-40B4-BE49-F238E27FC236}">
                  <a16:creationId xmlns:a16="http://schemas.microsoft.com/office/drawing/2014/main" id="{67D3D437-4506-8396-7EE0-CB9D3B7A17D3}"/>
                </a:ext>
              </a:extLst>
            </p:cNvPr>
            <p:cNvSpPr txBox="1"/>
            <p:nvPr userDrawn="1"/>
          </p:nvSpPr>
          <p:spPr>
            <a:xfrm>
              <a:off x="5114069" y="688293"/>
              <a:ext cx="4874728" cy="126147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80000"/>
                </a:lnSpc>
              </a:pPr>
              <a:r>
                <a:rPr lang="en-US" sz="3200" b="0" dirty="0">
                  <a:solidFill>
                    <a:srgbClr val="00808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One Health for </a:t>
              </a:r>
            </a:p>
            <a:p>
              <a:pPr>
                <a:lnSpc>
                  <a:spcPct val="80000"/>
                </a:lnSpc>
              </a:pPr>
              <a:r>
                <a:rPr lang="en-US" sz="3200" b="0" dirty="0">
                  <a:solidFill>
                    <a:srgbClr val="00808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Humans, Environment, </a:t>
              </a:r>
              <a:endParaRPr lang="en-ET" sz="3200" b="0" dirty="0">
                <a:solidFill>
                  <a:srgbClr val="00808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sz="3200" b="0" dirty="0">
                  <a:solidFill>
                    <a:srgbClr val="008080"/>
                  </a:solidFill>
                  <a:effectLst/>
                  <a:latin typeface="Arial" panose="020B0604020202020204" pitchFamily="34" charset="0"/>
                  <a:ea typeface="Arial" panose="020B0604020202020204" pitchFamily="34" charset="0"/>
                </a:rPr>
                <a:t>Animals and Livelihood</a:t>
              </a:r>
              <a:endParaRPr lang="en-ET" sz="3200" b="0" dirty="0">
                <a:solidFill>
                  <a:srgbClr val="00808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pic>
          <p:nvPicPr>
            <p:cNvPr id="17" name="Picture 16" descr="Qr code&#10;&#10;Description automatically generated">
              <a:extLst>
                <a:ext uri="{FF2B5EF4-FFF2-40B4-BE49-F238E27FC236}">
                  <a16:creationId xmlns:a16="http://schemas.microsoft.com/office/drawing/2014/main" id="{7CAB0176-D4C2-5530-51EB-CB6410EE0B4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70139" y="672432"/>
              <a:ext cx="1259790" cy="125979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CF823F2-53FB-AE84-3BEF-FABFAB3D245D}"/>
                </a:ext>
              </a:extLst>
            </p:cNvPr>
            <p:cNvCxnSpPr/>
            <p:nvPr userDrawn="1"/>
          </p:nvCxnSpPr>
          <p:spPr>
            <a:xfrm flipH="1">
              <a:off x="9562289" y="552816"/>
              <a:ext cx="9525" cy="1368000"/>
            </a:xfrm>
            <a:prstGeom prst="line">
              <a:avLst/>
            </a:prstGeom>
            <a:ln w="50800">
              <a:solidFill>
                <a:schemeClr val="accent4">
                  <a:lumMod val="75000"/>
                </a:schemeClr>
              </a:solidFill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083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5BA0-D948-FC40-8B81-E2634DA0D8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639C8C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2DC3D2-5AB0-F948-AB8A-61D14DF16C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54326"/>
          </a:xfrm>
          <a:solidFill>
            <a:srgbClr val="639C8C"/>
          </a:solidFill>
        </p:spPr>
        <p:txBody>
          <a:bodyPr>
            <a:normAutofit/>
          </a:bodyPr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EC70E-3073-9948-86FE-22947DF5B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2C270-2049-AF41-B339-2194C3029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66B74-4EB8-1E4A-B971-D4B325663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17EDEA-F96B-599D-5161-D7F23B1B857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20" y="5071926"/>
            <a:ext cx="2998966" cy="936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ILRI CGIAR logo | Nature Masterclasses">
            <a:extLst>
              <a:ext uri="{FF2B5EF4-FFF2-40B4-BE49-F238E27FC236}">
                <a16:creationId xmlns:a16="http://schemas.microsoft.com/office/drawing/2014/main" id="{C6D5300E-D683-C91B-C2E0-66D42D0031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347" y="5071926"/>
            <a:ext cx="1973533" cy="93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1B79677D-DE48-680F-C87E-28F8685BF2E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915" y="5071926"/>
            <a:ext cx="1591602" cy="93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478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5BA0-D948-FC40-8B81-E2634DA0D8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639C8C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EC70E-3073-9948-86FE-22947DF5B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2C270-2049-AF41-B339-2194C3029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E66B74-4EB8-1E4A-B971-D4B325663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17EDEA-F96B-599D-5161-D7F23B1B857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20" y="5071926"/>
            <a:ext cx="2998966" cy="936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ILRI CGIAR logo | Nature Masterclasses">
            <a:extLst>
              <a:ext uri="{FF2B5EF4-FFF2-40B4-BE49-F238E27FC236}">
                <a16:creationId xmlns:a16="http://schemas.microsoft.com/office/drawing/2014/main" id="{C6D5300E-D683-C91B-C2E0-66D42D0031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347" y="5071926"/>
            <a:ext cx="1973533" cy="936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1B79677D-DE48-680F-C87E-28F8685BF2E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915" y="5071926"/>
            <a:ext cx="1591602" cy="93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293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99556-480A-F948-995C-361E31784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90" y="263237"/>
            <a:ext cx="10162309" cy="6511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639C8C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6DB63-5567-CF41-AC2E-7E9B4704D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7854" y="1149927"/>
            <a:ext cx="9815945" cy="50270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8EC51-1A35-B645-ACB1-8685815A6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3E792-AC97-A142-A4EA-1420EE3A9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7AB56-CAA4-E240-803A-665F7D907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246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504E0-4A06-FA48-A990-C55251A538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49928"/>
            <a:ext cx="5181600" cy="502703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1D0D20-E2AD-534D-A37A-8B79E5EC77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49927"/>
            <a:ext cx="5181600" cy="502703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4E718F-153C-5543-AE95-C21FD2B50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353938-9397-AF4B-92C7-349F6D75D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5CFB0E-C738-2A46-B436-C89DCF54C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B97089-76A8-8633-0A46-B0F48BA05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90" y="263237"/>
            <a:ext cx="10162309" cy="6511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639C8C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2443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A56A07-4AED-E247-9668-CDD428F412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154685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solidFill>
                  <a:srgbClr val="C79E4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FF06B7-B809-284C-A66F-83E7388BE2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157984"/>
            <a:ext cx="5157787" cy="403167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03E84F-776D-0C41-BECB-121054AF5B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54685"/>
            <a:ext cx="5183188" cy="823912"/>
          </a:xfrm>
        </p:spPr>
        <p:txBody>
          <a:bodyPr anchor="b">
            <a:noAutofit/>
          </a:bodyPr>
          <a:lstStyle>
            <a:lvl1pPr marL="0" indent="0">
              <a:buNone/>
              <a:defRPr sz="3200" b="1">
                <a:solidFill>
                  <a:srgbClr val="C79E4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C3175-1D11-B04E-9F58-0D6D778803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157984"/>
            <a:ext cx="5183188" cy="40316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94EB42-E3B3-8344-9D5D-CE2616F5C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EC009C-6D14-E547-BFF0-1F18B65DD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3C943A-826D-0E4B-919A-16D9DF03B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328C2CB-EE27-CEA7-8F95-D5FDF8C80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90" y="263237"/>
            <a:ext cx="10162309" cy="6511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639C8C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8628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890A81-B201-8747-948F-3AFDB1CC2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0320D-28E6-D446-80D4-66E776C83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093690-95A3-6F43-B685-05C14BBD6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97A8863-9EE0-E6B6-CAFE-64DD76554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90" y="263237"/>
            <a:ext cx="10162309" cy="6511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639C8C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3511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B638A8-D49F-3049-9B83-724503D3B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BCA67C-16A6-8341-8AB6-4058F5466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D8CB6-CD23-9F4E-8F1F-A5E464F0A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814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FBA9EA-3E79-7D4E-BC57-DE512F6064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38200" y="987425"/>
            <a:ext cx="10517188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85A4BD-C2EF-D146-9821-6268C768E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614C1-F527-514B-A8AB-B02C388E57EC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492FD4-B16B-2149-A59D-1737BAD98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F3AFE7-32A9-224C-9298-DF99E612A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9C2F935-7CAC-60B9-187F-78D88535A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90" y="263237"/>
            <a:ext cx="10162309" cy="6511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639C8C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11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EAB18B-7A2F-1040-9399-70E7306C5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F95D95-29A1-604E-AEB3-FC0EA199B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F8855-51CB-BD4E-A101-83948FFF76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614C1-F527-514B-A8AB-B02C388E57EC}" type="datetimeFigureOut">
              <a:rPr lang="en-GB" smtClean="0"/>
              <a:t>12/07/2023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546B0-F2F1-704D-99DA-C26FF7DFDC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D4212-196F-D245-B7EA-EB6BA5F860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9FC29-5A4A-2F41-978E-DADD9C03E13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FAD9476D-06F1-A3F1-9645-999A44B9F576}"/>
              </a:ext>
            </a:extLst>
          </p:cNvPr>
          <p:cNvSpPr/>
          <p:nvPr userDrawn="1"/>
        </p:nvSpPr>
        <p:spPr>
          <a:xfrm>
            <a:off x="0" y="6291469"/>
            <a:ext cx="1003853" cy="604806"/>
          </a:xfrm>
          <a:prstGeom prst="rect">
            <a:avLst/>
          </a:prstGeom>
          <a:solidFill>
            <a:srgbClr val="5B8477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7F7F7"/>
                </a:solidFill>
              </a:defRPr>
            </a:pPr>
            <a:endParaRPr/>
          </a:p>
        </p:txBody>
      </p:sp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C688BB5E-2670-0025-F274-E4684F812D4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81352" y="300689"/>
            <a:ext cx="893261" cy="725564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DC903DE8-E366-ABAA-DDED-27370A696B6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19" r="25286" b="10862"/>
          <a:stretch>
            <a:fillRect/>
          </a:stretch>
        </p:blipFill>
        <p:spPr>
          <a:xfrm>
            <a:off x="1003300" y="6285159"/>
            <a:ext cx="11188700" cy="6111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248A155F-1BE2-EC86-C822-A5E9AF245D9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14" y="262589"/>
            <a:ext cx="643225" cy="63927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1186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4" r:id="rId3"/>
    <p:sldLayoutId id="2147483650" r:id="rId4"/>
    <p:sldLayoutId id="2147483652" r:id="rId5"/>
    <p:sldLayoutId id="2147483653" r:id="rId6"/>
    <p:sldLayoutId id="2147483654" r:id="rId7"/>
    <p:sldLayoutId id="2147483655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sv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1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7" Type="http://schemas.openxmlformats.org/officeDocument/2006/relationships/image" Target="../media/image13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35.svg"/><Relationship Id="rId4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sv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9.t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sv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youtube.com/watch?v=Ndfi9QbdXVY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sv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65333C-12BD-E108-DE08-2B8649759F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Operationalizing One Health in pastoralist settings</a:t>
            </a:r>
          </a:p>
        </p:txBody>
      </p:sp>
    </p:spTree>
    <p:extLst>
      <p:ext uri="{BB962C8B-B14F-4D97-AF65-F5344CB8AC3E}">
        <p14:creationId xmlns:p14="http://schemas.microsoft.com/office/powerpoint/2010/main" val="3173860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88B3F8-14D6-51B6-1EDE-5EC355563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Training approach and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CA775-FC1A-7FCB-4A61-25F33A85A5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Experiential, reflective and collaborative learning process </a:t>
            </a:r>
          </a:p>
          <a:p>
            <a:r>
              <a:rPr lang="en-US" dirty="0"/>
              <a:t>Enriching learning through case study analysis, videos, and role-plays    </a:t>
            </a:r>
          </a:p>
          <a:p>
            <a:r>
              <a:rPr lang="en-US" dirty="0"/>
              <a:t>Small group work and presentations</a:t>
            </a:r>
          </a:p>
          <a:p>
            <a:r>
              <a:rPr lang="en-US" dirty="0"/>
              <a:t>Personal reflections and journaling of key lessons and insights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1B2CBD81-67E5-1D3A-0304-B8572059D1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022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41342-08EF-73EF-6AB8-43CA81651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Self-learning management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E1AB54-5A9B-49B3-B07B-4966A3EA1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525" y="1104788"/>
            <a:ext cx="7442949" cy="4648425"/>
          </a:xfrm>
          <a:prstGeom prst="rect">
            <a:avLst/>
          </a:prstGeom>
        </p:spPr>
      </p:pic>
      <p:pic>
        <p:nvPicPr>
          <p:cNvPr id="3" name="Graphic 2" descr="Presentation with checklist with solid fill">
            <a:extLst>
              <a:ext uri="{FF2B5EF4-FFF2-40B4-BE49-F238E27FC236}">
                <a16:creationId xmlns:a16="http://schemas.microsoft.com/office/drawing/2014/main" id="{F8E8E773-A74F-FAD7-339E-856EB9CAFC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434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7C595-2B8C-6421-C562-7F0D1B38B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Ground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80793-76BE-697A-324B-9D576378D5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punctual </a:t>
            </a:r>
          </a:p>
          <a:p>
            <a:r>
              <a:rPr lang="en-US" dirty="0"/>
              <a:t>Be prepared</a:t>
            </a:r>
          </a:p>
          <a:p>
            <a:r>
              <a:rPr lang="en-US" dirty="0"/>
              <a:t>Every idea counts </a:t>
            </a:r>
          </a:p>
          <a:p>
            <a:r>
              <a:rPr lang="en-US" dirty="0"/>
              <a:t>Phones on silent mode</a:t>
            </a:r>
          </a:p>
          <a:p>
            <a:r>
              <a:rPr lang="en-US" dirty="0"/>
              <a:t>No side conversations</a:t>
            </a:r>
          </a:p>
          <a:p>
            <a:r>
              <a:rPr lang="en-US" dirty="0"/>
              <a:t>Active participation </a:t>
            </a:r>
          </a:p>
          <a:p>
            <a:r>
              <a:rPr lang="en-US" dirty="0"/>
              <a:t>Keep an open mind </a:t>
            </a:r>
          </a:p>
          <a:p>
            <a:r>
              <a:rPr lang="en-US" dirty="0"/>
              <a:t>Build connections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657871-4181-4ECE-8DCD-D6F772CB4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93123"/>
            <a:ext cx="3750836" cy="5314950"/>
          </a:xfrm>
          <a:prstGeom prst="rect">
            <a:avLst/>
          </a:prstGeom>
        </p:spPr>
      </p:pic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106A64AE-2745-75DB-52DC-886C3A77F9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3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EC814-9529-502A-84C4-06012C43F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Feedback teams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6CF2C-C47B-C670-FC71-C643057473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Volunteers needed for each day</a:t>
            </a:r>
          </a:p>
          <a:p>
            <a:endParaRPr lang="en-GB" dirty="0"/>
          </a:p>
          <a:p>
            <a:r>
              <a:rPr lang="en-GB" dirty="0"/>
              <a:t>Purpose:</a:t>
            </a:r>
          </a:p>
          <a:p>
            <a:pPr lvl="1"/>
            <a:r>
              <a:rPr lang="en-GB" dirty="0"/>
              <a:t>Obtain participant feedback on the training content and process</a:t>
            </a:r>
          </a:p>
          <a:p>
            <a:pPr lvl="1"/>
            <a:r>
              <a:rPr lang="en-GB" dirty="0"/>
              <a:t>Energizers</a:t>
            </a:r>
          </a:p>
          <a:p>
            <a:pPr lvl="1"/>
            <a:r>
              <a:rPr lang="en-GB" dirty="0"/>
              <a:t>Time keeping</a:t>
            </a:r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882A837F-4145-C4FF-D91C-F892F7E866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7965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32463-9D8D-6EEB-5E83-FBE0444E7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8C23C-1E36-B7B2-4408-BC301014C1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Your facilitator will distribute the </a:t>
            </a:r>
            <a:r>
              <a:rPr lang="en-US" b="1" dirty="0"/>
              <a:t>pre-training evaluation form </a:t>
            </a:r>
            <a:r>
              <a:rPr lang="en-US" dirty="0"/>
              <a:t>– measures baseline understanding on day 1 of training</a:t>
            </a:r>
          </a:p>
          <a:p>
            <a:endParaRPr lang="en-US" dirty="0"/>
          </a:p>
          <a:p>
            <a:r>
              <a:rPr lang="en-US" dirty="0"/>
              <a:t>Form is anonymous and will be compared with post-training evaluation completed on day 5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BAC3D2-EEEF-F6EE-E706-7CBF12CA907E}"/>
              </a:ext>
            </a:extLst>
          </p:cNvPr>
          <p:cNvSpPr txBox="1"/>
          <p:nvPr/>
        </p:nvSpPr>
        <p:spPr>
          <a:xfrm>
            <a:off x="86603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5 minutes</a:t>
            </a:r>
          </a:p>
        </p:txBody>
      </p:sp>
      <p:pic>
        <p:nvPicPr>
          <p:cNvPr id="7" name="Graphic 6" descr="Stopwatch with solid fill">
            <a:extLst>
              <a:ext uri="{FF2B5EF4-FFF2-40B4-BE49-F238E27FC236}">
                <a16:creationId xmlns:a16="http://schemas.microsoft.com/office/drawing/2014/main" id="{79877964-31A3-002D-29DE-2EF842A14E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29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D1F08F6-680A-CE9B-21DF-11C563975C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Overview of One Health principles</a:t>
            </a:r>
          </a:p>
        </p:txBody>
      </p:sp>
    </p:spTree>
    <p:extLst>
      <p:ext uri="{BB962C8B-B14F-4D97-AF65-F5344CB8AC3E}">
        <p14:creationId xmlns:p14="http://schemas.microsoft.com/office/powerpoint/2010/main" val="3972043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1EF614-D6A3-2F39-74E9-9FC9669D8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Intended learning outcomes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A12979-A2A6-0CBF-93AD-2943BE78D3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By the end of today, you will be able to:</a:t>
            </a:r>
          </a:p>
          <a:p>
            <a:r>
              <a:rPr lang="en-US" dirty="0"/>
              <a:t>define One Health and identity its key principles;</a:t>
            </a:r>
          </a:p>
          <a:p>
            <a:r>
              <a:rPr lang="en-US" dirty="0"/>
              <a:t>identify the sectors and disciplines which contribute to One Health;</a:t>
            </a:r>
          </a:p>
          <a:p>
            <a:r>
              <a:rPr lang="en-US" dirty="0"/>
              <a:t>recognize the importance of the 4 C’s in operationalizing One Health; and </a:t>
            </a:r>
          </a:p>
          <a:p>
            <a:r>
              <a:rPr lang="en-US" dirty="0"/>
              <a:t>describe the benefits of and challenges arising from the connectedness between human, animal, and environmental health, and provide relevant examples.</a:t>
            </a:r>
          </a:p>
          <a:p>
            <a:endParaRPr lang="en-GB" dirty="0"/>
          </a:p>
        </p:txBody>
      </p:sp>
      <p:pic>
        <p:nvPicPr>
          <p:cNvPr id="2" name="Graphic 1" descr="Presentation with checklist with solid fill">
            <a:extLst>
              <a:ext uri="{FF2B5EF4-FFF2-40B4-BE49-F238E27FC236}">
                <a16:creationId xmlns:a16="http://schemas.microsoft.com/office/drawing/2014/main" id="{0377A450-A926-3D70-D771-566BE478F7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323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9F263-9512-3A16-FD6B-75A2F35C3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E6E3F-3C0F-F269-9309-358CB83E8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Meaning of ‘health’ in different contexts</a:t>
            </a:r>
          </a:p>
          <a:p>
            <a:r>
              <a:rPr lang="en-GB" dirty="0"/>
              <a:t>Definition of ‘One Health’</a:t>
            </a:r>
          </a:p>
          <a:p>
            <a:r>
              <a:rPr lang="en-GB" dirty="0"/>
              <a:t>Important One Health issues in pastoralist settings</a:t>
            </a:r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4D489F1A-C9E6-7C0E-103E-11B0D77525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4738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8DFEB-2D6C-F4A3-AB88-E8A0D9EC3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meaning of ‘health’ in different contexts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A1FB2-EA52-61F1-DCE5-00C4CE278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Interactive plenary discussion</a:t>
            </a:r>
          </a:p>
          <a:p>
            <a:r>
              <a:rPr lang="en-US" dirty="0"/>
              <a:t>Does ‘health’ mean the same thing when applied to humans, animals, and the environment?</a:t>
            </a:r>
          </a:p>
          <a:p>
            <a:r>
              <a:rPr lang="en-US" dirty="0"/>
              <a:t>What are the common characteristics of a healthy person/animal? What are some examples of an unhealthy person/animal in your woreda/district?  </a:t>
            </a:r>
          </a:p>
          <a:p>
            <a:r>
              <a:rPr lang="en-US" dirty="0"/>
              <a:t>What does a healthy/unhealthy environment look like?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C53AB6-9289-BF79-B35B-8D6BB80B13CF}"/>
              </a:ext>
            </a:extLst>
          </p:cNvPr>
          <p:cNvSpPr txBox="1"/>
          <p:nvPr/>
        </p:nvSpPr>
        <p:spPr>
          <a:xfrm>
            <a:off x="96404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15 minutes</a:t>
            </a:r>
          </a:p>
        </p:txBody>
      </p:sp>
      <p:pic>
        <p:nvPicPr>
          <p:cNvPr id="7" name="Graphic 6" descr="Stopwatch with solid fill">
            <a:extLst>
              <a:ext uri="{FF2B5EF4-FFF2-40B4-BE49-F238E27FC236}">
                <a16:creationId xmlns:a16="http://schemas.microsoft.com/office/drawing/2014/main" id="{9A6ECF74-B800-0E84-D06A-0652BCADE1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5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9CF0D-FC4C-D5C6-3B00-D6265C333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Human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888CD6-559F-2133-0DE7-F03238B1C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According to WHO: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‘Health is a</a:t>
            </a:r>
            <a:r>
              <a:rPr lang="en-US" dirty="0"/>
              <a:t> state of complete physical, mental and social wellbeing and </a:t>
            </a:r>
            <a:r>
              <a:rPr lang="en-US" b="1" dirty="0"/>
              <a:t>not merely the absence of disease or infirmity</a:t>
            </a:r>
            <a:r>
              <a:rPr lang="en-US" dirty="0"/>
              <a:t>’ (WHO, 1948)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D92A6183-A2B3-7ADD-7AD0-B9C61D96E5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920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772B34-E37F-BB71-2D08-050B5A511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Participant introductions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15AAD46-4B33-BC75-E86E-4622439DEA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Getting to know each other</a:t>
            </a:r>
          </a:p>
          <a:p>
            <a:r>
              <a:rPr lang="en-US" dirty="0"/>
              <a:t>Go around and meet a participant whom you do not know </a:t>
            </a:r>
          </a:p>
          <a:p>
            <a:r>
              <a:rPr lang="en-US" dirty="0"/>
              <a:t>Introduce yourself. Share your experience as a One Health practitioner  </a:t>
            </a:r>
          </a:p>
          <a:p>
            <a:r>
              <a:rPr lang="en-US" dirty="0"/>
              <a:t>In plenary, share what you have learned about your partner </a:t>
            </a:r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AF138E-229E-8A11-D0CB-39BBB0317942}"/>
              </a:ext>
            </a:extLst>
          </p:cNvPr>
          <p:cNvSpPr txBox="1"/>
          <p:nvPr/>
        </p:nvSpPr>
        <p:spPr>
          <a:xfrm>
            <a:off x="86603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15 minutes</a:t>
            </a:r>
          </a:p>
        </p:txBody>
      </p:sp>
      <p:pic>
        <p:nvPicPr>
          <p:cNvPr id="2" name="Graphic 1" descr="Stopwatch with solid fill">
            <a:extLst>
              <a:ext uri="{FF2B5EF4-FFF2-40B4-BE49-F238E27FC236}">
                <a16:creationId xmlns:a16="http://schemas.microsoft.com/office/drawing/2014/main" id="{5FF54F9B-6539-39E9-659F-4E532D170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367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B5E28-F75C-4BD0-480D-56F96E85B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Animal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B8906-6BF8-1B11-8BC1-55DAB864A7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Similar to human health but encompasses concepts related to </a:t>
            </a:r>
            <a:r>
              <a:rPr lang="en-US" b="1" dirty="0"/>
              <a:t>productivity</a:t>
            </a:r>
            <a:r>
              <a:rPr lang="en-US" dirty="0"/>
              <a:t> and </a:t>
            </a:r>
            <a:r>
              <a:rPr lang="en-US" b="1" dirty="0"/>
              <a:t>welfare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r>
              <a:rPr lang="en-US" dirty="0"/>
              <a:t>‘</a:t>
            </a:r>
            <a:r>
              <a:rPr lang="en-US" b="1" dirty="0"/>
              <a:t>Animal welfare</a:t>
            </a:r>
            <a:r>
              <a:rPr lang="en-US" dirty="0"/>
              <a:t>’ is defined as the ‘the physical and mental state of animals in relation to the conditions in which they live’ (WOAH, 2022). Encompasses the ‘</a:t>
            </a:r>
            <a:r>
              <a:rPr lang="en-US" b="1" dirty="0"/>
              <a:t>5 freedoms</a:t>
            </a:r>
            <a:r>
              <a:rPr lang="en-US" dirty="0"/>
              <a:t>’: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freedom from hunger, malnutrition, thirst;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freedom from fear and distress;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freedom from heat stress or physical discomfort;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freedom from pain, injury and disease; and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freedom to express normal patterns of behavior.</a:t>
            </a:r>
            <a:endParaRPr lang="en-GB" dirty="0"/>
          </a:p>
          <a:p>
            <a:endParaRPr lang="en-GB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3A32138C-0538-607E-A663-A00BDEBF8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3234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02F01F-756D-DE13-74F8-C86C79C56C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91490" y="1149928"/>
            <a:ext cx="5703534" cy="5027036"/>
          </a:xfrm>
        </p:spPr>
        <p:txBody>
          <a:bodyPr>
            <a:normAutofit fontScale="92500"/>
          </a:bodyPr>
          <a:lstStyle/>
          <a:p>
            <a:r>
              <a:rPr lang="en-GB" dirty="0"/>
              <a:t>Different in different disciplines, e.g.</a:t>
            </a:r>
          </a:p>
          <a:p>
            <a:pPr lvl="1"/>
            <a:endParaRPr lang="en-GB" i="1" dirty="0"/>
          </a:p>
          <a:p>
            <a:pPr lvl="1"/>
            <a:r>
              <a:rPr lang="en-GB" i="1" dirty="0"/>
              <a:t>Public health practitioner </a:t>
            </a:r>
            <a:r>
              <a:rPr lang="en-GB" dirty="0"/>
              <a:t>uses ‘</a:t>
            </a:r>
            <a:r>
              <a:rPr lang="en-GB" b="1" dirty="0"/>
              <a:t>environmental health</a:t>
            </a:r>
            <a:r>
              <a:rPr lang="en-GB" dirty="0"/>
              <a:t>’ to refer to </a:t>
            </a:r>
            <a:r>
              <a:rPr lang="en-US" dirty="0"/>
              <a:t>policies and programs to reduce chemical and other environmental exposures in air, water, soil, and food to protect people and to provide communities with healthier environments</a:t>
            </a:r>
          </a:p>
          <a:p>
            <a:pPr lvl="1"/>
            <a:endParaRPr lang="en-US" i="1" dirty="0"/>
          </a:p>
          <a:p>
            <a:pPr lvl="1"/>
            <a:r>
              <a:rPr lang="en-US" i="1" dirty="0"/>
              <a:t>Ecologist</a:t>
            </a:r>
            <a:r>
              <a:rPr lang="en-US" dirty="0"/>
              <a:t> uses ‘</a:t>
            </a:r>
            <a:r>
              <a:rPr lang="en-US" b="1" dirty="0"/>
              <a:t>ecosystem health</a:t>
            </a:r>
            <a:r>
              <a:rPr lang="en-US" dirty="0"/>
              <a:t>’ to refer to ecosystems which are productive, have strong organizational structures, and are resilient under stress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4B91EF6-DE12-C25A-C41D-94592288B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Health in relation to the environment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923ADE6-E8A4-8CB3-2490-74610219B045}"/>
              </a:ext>
            </a:extLst>
          </p:cNvPr>
          <p:cNvSpPr>
            <a:spLocks noChangeAspect="1"/>
          </p:cNvSpPr>
          <p:nvPr/>
        </p:nvSpPr>
        <p:spPr>
          <a:xfrm>
            <a:off x="8761050" y="4212622"/>
            <a:ext cx="1944000" cy="1944000"/>
          </a:xfrm>
          <a:prstGeom prst="ellipse">
            <a:avLst/>
          </a:prstGeom>
          <a:solidFill>
            <a:srgbClr val="639C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2000" b="1" dirty="0"/>
              <a:t>Environment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BE3C85E-4749-59AF-B8DE-DF074197E7AF}"/>
              </a:ext>
            </a:extLst>
          </p:cNvPr>
          <p:cNvSpPr>
            <a:spLocks noChangeAspect="1"/>
          </p:cNvSpPr>
          <p:nvPr/>
        </p:nvSpPr>
        <p:spPr>
          <a:xfrm>
            <a:off x="8761050" y="1154645"/>
            <a:ext cx="1944000" cy="1944000"/>
          </a:xfrm>
          <a:prstGeom prst="ellipse">
            <a:avLst/>
          </a:prstGeom>
          <a:solidFill>
            <a:srgbClr val="C79E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Humans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12C16E08-6996-11D3-C815-7613446F6E3E}"/>
              </a:ext>
            </a:extLst>
          </p:cNvPr>
          <p:cNvSpPr/>
          <p:nvPr/>
        </p:nvSpPr>
        <p:spPr>
          <a:xfrm rot="5400000">
            <a:off x="9478309" y="3540122"/>
            <a:ext cx="884419" cy="25483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23927D7E-0F41-5B1D-40E0-5EA8232FE6AC}"/>
              </a:ext>
            </a:extLst>
          </p:cNvPr>
          <p:cNvSpPr/>
          <p:nvPr/>
        </p:nvSpPr>
        <p:spPr>
          <a:xfrm rot="16200000">
            <a:off x="9123142" y="3516312"/>
            <a:ext cx="884419" cy="25483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369DD9-EB43-7125-D273-51D481EBC563}"/>
              </a:ext>
            </a:extLst>
          </p:cNvPr>
          <p:cNvSpPr txBox="1"/>
          <p:nvPr/>
        </p:nvSpPr>
        <p:spPr>
          <a:xfrm>
            <a:off x="10028899" y="3225950"/>
            <a:ext cx="2347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Ecosystem health </a:t>
            </a:r>
          </a:p>
          <a:p>
            <a:pPr algn="ctr"/>
            <a:r>
              <a:rPr lang="en-GB" i="1" dirty="0"/>
              <a:t>(what humans do </a:t>
            </a:r>
          </a:p>
          <a:p>
            <a:pPr algn="ctr"/>
            <a:r>
              <a:rPr lang="en-GB" i="1" dirty="0"/>
              <a:t>to the environment)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C4C247-B69D-5E20-280C-0725E6100B49}"/>
              </a:ext>
            </a:extLst>
          </p:cNvPr>
          <p:cNvSpPr txBox="1"/>
          <p:nvPr/>
        </p:nvSpPr>
        <p:spPr>
          <a:xfrm>
            <a:off x="6630215" y="3270285"/>
            <a:ext cx="3112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Environmental health </a:t>
            </a:r>
          </a:p>
          <a:p>
            <a:pPr algn="ctr"/>
            <a:r>
              <a:rPr lang="en-GB" i="1" dirty="0"/>
              <a:t>(what environment </a:t>
            </a:r>
          </a:p>
          <a:p>
            <a:pPr algn="ctr"/>
            <a:r>
              <a:rPr lang="en-GB" i="1" dirty="0"/>
              <a:t>does to humans)</a:t>
            </a:r>
          </a:p>
        </p:txBody>
      </p:sp>
      <p:pic>
        <p:nvPicPr>
          <p:cNvPr id="3" name="Graphic 2" descr="Presentation with checklist with solid fill">
            <a:extLst>
              <a:ext uri="{FF2B5EF4-FFF2-40B4-BE49-F238E27FC236}">
                <a16:creationId xmlns:a16="http://schemas.microsoft.com/office/drawing/2014/main" id="{5BB0F398-8C7F-47B3-CCF5-026E18EE62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4526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7A52C-E557-7FBA-260C-56BF3F227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Meaning of One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3608F-91B5-D5EE-EF1A-6BF084EAC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Interactive plenary discussion</a:t>
            </a:r>
          </a:p>
          <a:p>
            <a:r>
              <a:rPr lang="en-GB" dirty="0"/>
              <a:t>What key words come to mind when you hear the term ‘One Health’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4C310C-A456-B51F-1DAA-B9DE6AFB7C74}"/>
              </a:ext>
            </a:extLst>
          </p:cNvPr>
          <p:cNvSpPr txBox="1"/>
          <p:nvPr/>
        </p:nvSpPr>
        <p:spPr>
          <a:xfrm>
            <a:off x="107834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10 minutes</a:t>
            </a:r>
          </a:p>
        </p:txBody>
      </p:sp>
      <p:pic>
        <p:nvPicPr>
          <p:cNvPr id="7" name="Graphic 6" descr="Stopwatch with solid fill">
            <a:extLst>
              <a:ext uri="{FF2B5EF4-FFF2-40B4-BE49-F238E27FC236}">
                <a16:creationId xmlns:a16="http://schemas.microsoft.com/office/drawing/2014/main" id="{59034C21-A0AF-A7E2-E574-5D2B4D29FF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8523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7A52C-E557-7FBA-260C-56BF3F227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Meaning of One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3608F-91B5-D5EE-EF1A-6BF084EAC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Small group activity (brainstorming)</a:t>
            </a:r>
          </a:p>
          <a:p>
            <a:r>
              <a:rPr lang="en-US" dirty="0"/>
              <a:t>Facilitator will show an image (next slide)</a:t>
            </a:r>
          </a:p>
          <a:p>
            <a:r>
              <a:rPr lang="en-US" dirty="0"/>
              <a:t>At your table, discuss how the image enhances your understanding of the meaning of ‘One Health’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4C310C-A456-B51F-1DAA-B9DE6AFB7C74}"/>
              </a:ext>
            </a:extLst>
          </p:cNvPr>
          <p:cNvSpPr txBox="1"/>
          <p:nvPr/>
        </p:nvSpPr>
        <p:spPr>
          <a:xfrm>
            <a:off x="107834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20 minutes</a:t>
            </a:r>
          </a:p>
        </p:txBody>
      </p:sp>
      <p:pic>
        <p:nvPicPr>
          <p:cNvPr id="7" name="Graphic 6" descr="Stopwatch with solid fill">
            <a:extLst>
              <a:ext uri="{FF2B5EF4-FFF2-40B4-BE49-F238E27FC236}">
                <a16:creationId xmlns:a16="http://schemas.microsoft.com/office/drawing/2014/main" id="{61919A23-86D1-785F-A90C-8D74401D4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8274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raphic definition on One Health">
            <a:extLst>
              <a:ext uri="{FF2B5EF4-FFF2-40B4-BE49-F238E27FC236}">
                <a16:creationId xmlns:a16="http://schemas.microsoft.com/office/drawing/2014/main" id="{B690AD5F-D677-0F4A-86B2-07B25AC637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991" y="569796"/>
            <a:ext cx="10050829" cy="5522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7679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5BCCA-4A3C-24A3-2D56-C56BCC771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Definition of One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26917-B3E3-2553-4662-1A9079E01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According to the </a:t>
            </a:r>
            <a:r>
              <a:rPr lang="en-US" sz="2400" i="1" dirty="0"/>
              <a:t>One Health High-Level Expert Panel </a:t>
            </a:r>
            <a:r>
              <a:rPr lang="en-US" sz="2400" dirty="0"/>
              <a:t>established by the ‘Quadripartite Alliance for One Health’ (comprising WHO, WOAH, FAO and UNEP):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‘One Health is an integrated, unifying approach that aims to sustainably balance and optimize the health of people, animals, and ecosystems. It </a:t>
            </a:r>
            <a:r>
              <a:rPr lang="en-US" b="1" dirty="0"/>
              <a:t>recognizes the health of humans, domestic and wild animals, plants, and the wider environment (including ecosystems) are closely linked and interdependent</a:t>
            </a:r>
            <a:r>
              <a:rPr lang="en-US" dirty="0"/>
              <a:t>’                    (OHHLEP, 2022)</a:t>
            </a:r>
            <a:endParaRPr lang="en-GB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0F191FB3-A278-251B-3AAB-58282741D8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7842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5BCCA-4A3C-24A3-2D56-C56BCC771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Definition of One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26917-B3E3-2553-4662-1A9079E01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/>
              <a:t>According to the </a:t>
            </a:r>
            <a:r>
              <a:rPr lang="en-US" sz="2400" i="1" dirty="0"/>
              <a:t>One Health High-Level Expert Panel </a:t>
            </a:r>
            <a:r>
              <a:rPr lang="en-US" sz="2400" dirty="0"/>
              <a:t>established by the ‘Quadripartite Alliance for One Health’ (comprising WHO, WOAH, FAO and UNEP):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‘The approach </a:t>
            </a:r>
            <a:r>
              <a:rPr lang="en-US" b="1" dirty="0"/>
              <a:t>mobilizes multiple sectors, disciplines and communities</a:t>
            </a:r>
            <a:r>
              <a:rPr lang="en-US" dirty="0"/>
              <a:t> at varying levels of society to work together to foster well-being and </a:t>
            </a:r>
            <a:r>
              <a:rPr lang="en-US" b="1" dirty="0">
                <a:solidFill>
                  <a:srgbClr val="D79653"/>
                </a:solidFill>
              </a:rPr>
              <a:t>tackle threats to health and ecosystems</a:t>
            </a:r>
            <a:r>
              <a:rPr lang="en-US" dirty="0"/>
              <a:t>, while addressing the </a:t>
            </a:r>
            <a:r>
              <a:rPr lang="en-US" b="1" dirty="0">
                <a:solidFill>
                  <a:srgbClr val="724E66"/>
                </a:solidFill>
              </a:rPr>
              <a:t>collective need for clean water, energy and air, safe and nutritious food</a:t>
            </a:r>
            <a:r>
              <a:rPr lang="en-US" dirty="0"/>
              <a:t>, </a:t>
            </a:r>
            <a:r>
              <a:rPr lang="en-US" b="1" dirty="0">
                <a:solidFill>
                  <a:srgbClr val="C17A62"/>
                </a:solidFill>
              </a:rPr>
              <a:t>taking action on climate change</a:t>
            </a:r>
            <a:r>
              <a:rPr lang="en-US" dirty="0"/>
              <a:t>, and contributing to </a:t>
            </a:r>
            <a:r>
              <a:rPr lang="en-US" b="1" dirty="0">
                <a:solidFill>
                  <a:srgbClr val="508336"/>
                </a:solidFill>
              </a:rPr>
              <a:t>sustainable development</a:t>
            </a:r>
            <a:r>
              <a:rPr lang="en-US" dirty="0"/>
              <a:t>’                                      (OHHLEP, 2022)</a:t>
            </a:r>
            <a:endParaRPr lang="en-GB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0F191FB3-A278-251B-3AAB-58282741D8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998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EAF03-1484-EBD2-5AE3-BC9DB3486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 C’s of One Health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75DAD0-C825-EC81-1737-B4D4E0CC8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Health is </a:t>
            </a:r>
            <a:r>
              <a:rPr lang="en-US" b="1" dirty="0"/>
              <a:t>operationalized by enhancing collaboration, communication, coordination and capacity building </a:t>
            </a:r>
            <a:r>
              <a:rPr lang="en-US" dirty="0"/>
              <a:t>between sectors, disciplines, and different groups in the society (communities, policymakers, and researchers)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8DB6E94-43E7-3ACD-4F00-08ADD8124971}"/>
              </a:ext>
            </a:extLst>
          </p:cNvPr>
          <p:cNvGrpSpPr/>
          <p:nvPr/>
        </p:nvGrpSpPr>
        <p:grpSpPr>
          <a:xfrm>
            <a:off x="3606108" y="2833141"/>
            <a:ext cx="5572870" cy="3426845"/>
            <a:chOff x="3606108" y="2833141"/>
            <a:chExt cx="5572870" cy="3426845"/>
          </a:xfrm>
        </p:grpSpPr>
        <p:pic>
          <p:nvPicPr>
            <p:cNvPr id="4" name="Picture 2" descr="graphic definition on One Health">
              <a:extLst>
                <a:ext uri="{FF2B5EF4-FFF2-40B4-BE49-F238E27FC236}">
                  <a16:creationId xmlns:a16="http://schemas.microsoft.com/office/drawing/2014/main" id="{3C7E8969-7953-DB40-97D8-416C8855375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91" r="28120" b="52065"/>
            <a:stretch/>
          </p:blipFill>
          <p:spPr bwMode="auto">
            <a:xfrm>
              <a:off x="3606108" y="2833141"/>
              <a:ext cx="4937578" cy="3343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BE3C8D6-0B76-DAFF-409B-93893E1C4D58}"/>
                </a:ext>
              </a:extLst>
            </p:cNvPr>
            <p:cNvSpPr/>
            <p:nvPr/>
          </p:nvSpPr>
          <p:spPr>
            <a:xfrm>
              <a:off x="8274570" y="4242216"/>
              <a:ext cx="599607" cy="19347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0E4A99C-9899-1E2E-A1A8-DD9407C929C3}"/>
                </a:ext>
              </a:extLst>
            </p:cNvPr>
            <p:cNvSpPr/>
            <p:nvPr/>
          </p:nvSpPr>
          <p:spPr>
            <a:xfrm>
              <a:off x="7854846" y="4661941"/>
              <a:ext cx="1171731" cy="15150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EF285B1-4329-E951-3572-E09581ACA08A}"/>
                </a:ext>
              </a:extLst>
            </p:cNvPr>
            <p:cNvSpPr/>
            <p:nvPr/>
          </p:nvSpPr>
          <p:spPr>
            <a:xfrm>
              <a:off x="4077326" y="6115986"/>
              <a:ext cx="5101652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" name="Graphic 2" descr="Presentation with checklist with solid fill">
            <a:extLst>
              <a:ext uri="{FF2B5EF4-FFF2-40B4-BE49-F238E27FC236}">
                <a16:creationId xmlns:a16="http://schemas.microsoft.com/office/drawing/2014/main" id="{936214EA-CE9D-59DA-F5E9-4C27768BB6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4182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ACCC8-6E16-6E71-B58A-2C9132CFA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Sectors and disciplines - examples</a:t>
            </a:r>
          </a:p>
        </p:txBody>
      </p:sp>
      <p:pic>
        <p:nvPicPr>
          <p:cNvPr id="8" name="Picture 2" descr="graphic definition on One Health">
            <a:extLst>
              <a:ext uri="{FF2B5EF4-FFF2-40B4-BE49-F238E27FC236}">
                <a16:creationId xmlns:a16="http://schemas.microsoft.com/office/drawing/2014/main" id="{4C048019-E743-C58F-4FBA-3E775BD113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r="66031" b="38021"/>
          <a:stretch/>
        </p:blipFill>
        <p:spPr bwMode="auto">
          <a:xfrm>
            <a:off x="4014059" y="836293"/>
            <a:ext cx="4173105" cy="4432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17F422-9087-18E1-306D-6845F9D8E7DB}"/>
              </a:ext>
            </a:extLst>
          </p:cNvPr>
          <p:cNvSpPr txBox="1"/>
          <p:nvPr/>
        </p:nvSpPr>
        <p:spPr>
          <a:xfrm>
            <a:off x="7962311" y="2389045"/>
            <a:ext cx="215341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Academic disciplines</a:t>
            </a:r>
          </a:p>
          <a:p>
            <a:r>
              <a:rPr lang="en-GB" dirty="0"/>
              <a:t>  Public health</a:t>
            </a:r>
          </a:p>
          <a:p>
            <a:r>
              <a:rPr lang="en-GB" dirty="0"/>
              <a:t>   Human medicine</a:t>
            </a:r>
          </a:p>
          <a:p>
            <a:r>
              <a:rPr lang="en-GB" dirty="0"/>
              <a:t>   Social science</a:t>
            </a:r>
          </a:p>
          <a:p>
            <a:r>
              <a:rPr lang="en-GB" dirty="0"/>
              <a:t>  Economics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7B6242-70B1-77F6-C2CC-B0AE02E8FB68}"/>
              </a:ext>
            </a:extLst>
          </p:cNvPr>
          <p:cNvSpPr txBox="1"/>
          <p:nvPr/>
        </p:nvSpPr>
        <p:spPr>
          <a:xfrm>
            <a:off x="2480019" y="2239145"/>
            <a:ext cx="21534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/>
              <a:t>Academic disciplines</a:t>
            </a:r>
          </a:p>
          <a:p>
            <a:pPr algn="r"/>
            <a:r>
              <a:rPr lang="en-GB" dirty="0"/>
              <a:t>Climate science       </a:t>
            </a:r>
          </a:p>
          <a:p>
            <a:pPr algn="r"/>
            <a:r>
              <a:rPr lang="en-GB" dirty="0"/>
              <a:t>Plant science        </a:t>
            </a:r>
          </a:p>
          <a:p>
            <a:pPr algn="r"/>
            <a:r>
              <a:rPr lang="en-GB" dirty="0"/>
              <a:t>   Soil science       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5E5B35-6DC3-60E6-1C56-0296582A6E69}"/>
              </a:ext>
            </a:extLst>
          </p:cNvPr>
          <p:cNvSpPr txBox="1"/>
          <p:nvPr/>
        </p:nvSpPr>
        <p:spPr>
          <a:xfrm>
            <a:off x="2346100" y="4308109"/>
            <a:ext cx="29468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/>
              <a:t>Academic disciplines               </a:t>
            </a:r>
          </a:p>
          <a:p>
            <a:pPr algn="r"/>
            <a:r>
              <a:rPr lang="en-GB" dirty="0"/>
              <a:t>Veterinary medicine              </a:t>
            </a:r>
          </a:p>
          <a:p>
            <a:pPr algn="r"/>
            <a:r>
              <a:rPr lang="en-GB" dirty="0"/>
              <a:t>Animal science       </a:t>
            </a:r>
          </a:p>
          <a:p>
            <a:pPr algn="r"/>
            <a:r>
              <a:rPr lang="en-GB" dirty="0"/>
              <a:t>Wildlife biology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6BCB48A-9DF2-3474-05A2-100C9B03F778}"/>
              </a:ext>
            </a:extLst>
          </p:cNvPr>
          <p:cNvSpPr txBox="1"/>
          <p:nvPr/>
        </p:nvSpPr>
        <p:spPr>
          <a:xfrm>
            <a:off x="9985086" y="1793332"/>
            <a:ext cx="14155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Practitioners</a:t>
            </a:r>
          </a:p>
          <a:p>
            <a:r>
              <a:rPr lang="en-GB" dirty="0"/>
              <a:t>    Doctors</a:t>
            </a:r>
          </a:p>
          <a:p>
            <a:r>
              <a:rPr lang="en-GB" dirty="0"/>
              <a:t>       Nurses</a:t>
            </a:r>
          </a:p>
          <a:p>
            <a:r>
              <a:rPr lang="en-GB" dirty="0"/>
              <a:t>           HEWs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0853D0-5FA9-74B4-8A1F-FBE3D31A2395}"/>
              </a:ext>
            </a:extLst>
          </p:cNvPr>
          <p:cNvSpPr txBox="1"/>
          <p:nvPr/>
        </p:nvSpPr>
        <p:spPr>
          <a:xfrm>
            <a:off x="-52900" y="1182871"/>
            <a:ext cx="3145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/>
              <a:t>Practitioners</a:t>
            </a:r>
          </a:p>
          <a:p>
            <a:pPr algn="r"/>
            <a:r>
              <a:rPr lang="en-GB" dirty="0"/>
              <a:t>Rangeland health technicians    </a:t>
            </a:r>
          </a:p>
          <a:p>
            <a:pPr algn="r"/>
            <a:r>
              <a:rPr lang="en-GB" dirty="0"/>
              <a:t>Development agents          </a:t>
            </a:r>
          </a:p>
          <a:p>
            <a:pPr algn="r"/>
            <a:r>
              <a:rPr lang="en-GB" dirty="0"/>
              <a:t>NRM agents             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58AB56F-038F-43F5-EE61-14E98736AF63}"/>
              </a:ext>
            </a:extLst>
          </p:cNvPr>
          <p:cNvSpPr txBox="1"/>
          <p:nvPr/>
        </p:nvSpPr>
        <p:spPr>
          <a:xfrm>
            <a:off x="773545" y="4642525"/>
            <a:ext cx="24188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/>
              <a:t>Practitioners                  </a:t>
            </a:r>
          </a:p>
          <a:p>
            <a:pPr algn="r"/>
            <a:r>
              <a:rPr lang="en-GB" dirty="0"/>
              <a:t>Veterinarians               </a:t>
            </a:r>
          </a:p>
          <a:p>
            <a:pPr algn="r"/>
            <a:r>
              <a:rPr lang="en-GB" dirty="0"/>
              <a:t>Livestock officers            </a:t>
            </a:r>
          </a:p>
          <a:p>
            <a:pPr algn="r"/>
            <a:r>
              <a:rPr lang="en-GB" dirty="0"/>
              <a:t>CAHWs       </a:t>
            </a:r>
          </a:p>
          <a:p>
            <a:pPr algn="r"/>
            <a:r>
              <a:rPr lang="en-GB" dirty="0"/>
              <a:t>Park rangers</a:t>
            </a:r>
          </a:p>
        </p:txBody>
      </p:sp>
    </p:spTree>
    <p:extLst>
      <p:ext uri="{BB962C8B-B14F-4D97-AF65-F5344CB8AC3E}">
        <p14:creationId xmlns:p14="http://schemas.microsoft.com/office/powerpoint/2010/main" val="41662944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5BCCA-4A3C-24A3-2D56-C56BCC771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Relevance of One Health in 21</a:t>
            </a:r>
            <a:r>
              <a:rPr lang="en-GB" baseline="30000" dirty="0"/>
              <a:t>st</a:t>
            </a:r>
            <a:r>
              <a:rPr lang="en-GB" dirty="0"/>
              <a:t> century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26917-B3E3-2553-4662-1A9079E01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Health is </a:t>
            </a:r>
            <a:r>
              <a:rPr lang="en-US" b="1" dirty="0"/>
              <a:t>not a new concept</a:t>
            </a:r>
            <a:r>
              <a:rPr lang="en-US" dirty="0"/>
              <a:t>, but it has become more relevant as societies deal with complex problems like antimicrobial resistance, climate change and newly emerged infectious diseases (e.g. COVID-19)</a:t>
            </a:r>
          </a:p>
        </p:txBody>
      </p:sp>
      <p:pic>
        <p:nvPicPr>
          <p:cNvPr id="21" name="Picture 2" descr="The Infodemic: A 2017 Warning About Pandemic Preparedness | Voice of  America - English">
            <a:extLst>
              <a:ext uri="{FF2B5EF4-FFF2-40B4-BE49-F238E27FC236}">
                <a16:creationId xmlns:a16="http://schemas.microsoft.com/office/drawing/2014/main" id="{BE92765F-4C83-2A38-08DD-3CB8F8ED7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925" y="3446490"/>
            <a:ext cx="188943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53E3259-9319-2444-B8EF-E3470C02F487}"/>
              </a:ext>
            </a:extLst>
          </p:cNvPr>
          <p:cNvSpPr txBox="1"/>
          <p:nvPr/>
        </p:nvSpPr>
        <p:spPr>
          <a:xfrm>
            <a:off x="10234908" y="307715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tx1"/>
                </a:solidFill>
                <a:latin typeface="+mj-lt"/>
              </a:rPr>
              <a:t>2020</a:t>
            </a:r>
          </a:p>
        </p:txBody>
      </p:sp>
      <p:pic>
        <p:nvPicPr>
          <p:cNvPr id="23" name="Picture 4" descr="What to Know and What to Do About the Global Pandemic | TIME">
            <a:extLst>
              <a:ext uri="{FF2B5EF4-FFF2-40B4-BE49-F238E27FC236}">
                <a16:creationId xmlns:a16="http://schemas.microsoft.com/office/drawing/2014/main" id="{6CF8228C-F3F5-A604-1FBD-6750E09C4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703" y="3446490"/>
            <a:ext cx="1890466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80A9AAA-919B-C8C0-3C53-9E751D22A4BC}"/>
              </a:ext>
            </a:extLst>
          </p:cNvPr>
          <p:cNvSpPr txBox="1"/>
          <p:nvPr/>
        </p:nvSpPr>
        <p:spPr>
          <a:xfrm>
            <a:off x="8331100" y="309054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tx1"/>
                </a:solidFill>
                <a:latin typeface="+mj-lt"/>
              </a:rPr>
              <a:t>2017</a:t>
            </a:r>
          </a:p>
        </p:txBody>
      </p:sp>
      <p:pic>
        <p:nvPicPr>
          <p:cNvPr id="1026" name="Picture 2" descr="TIME Magazine Cover: Global Warming: Be Worried. Be Very Worried - Apr. 3,  2006 - Science &amp; Technology - Global Warming - Environment - Wildlife">
            <a:extLst>
              <a:ext uri="{FF2B5EF4-FFF2-40B4-BE49-F238E27FC236}">
                <a16:creationId xmlns:a16="http://schemas.microsoft.com/office/drawing/2014/main" id="{E5A69A67-3A77-A760-625D-5EFE0CFA4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642" y="3440587"/>
            <a:ext cx="189118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7A8D628-71FF-CE8B-850C-9CD8AA5585A5}"/>
              </a:ext>
            </a:extLst>
          </p:cNvPr>
          <p:cNvSpPr txBox="1"/>
          <p:nvPr/>
        </p:nvSpPr>
        <p:spPr>
          <a:xfrm>
            <a:off x="4114642" y="30596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tx1"/>
                </a:solidFill>
                <a:latin typeface="+mj-lt"/>
              </a:rPr>
              <a:t>2006</a:t>
            </a:r>
          </a:p>
        </p:txBody>
      </p:sp>
      <p:pic>
        <p:nvPicPr>
          <p:cNvPr id="1028" name="Picture 4" descr="The grim prospect | The Economist">
            <a:extLst>
              <a:ext uri="{FF2B5EF4-FFF2-40B4-BE49-F238E27FC236}">
                <a16:creationId xmlns:a16="http://schemas.microsoft.com/office/drawing/2014/main" id="{81E6F722-6E3C-6F9B-B001-BA3E8B8268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689" y="3440587"/>
            <a:ext cx="191635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7F4C079-5BAA-130B-8639-90A7E83BA5EC}"/>
              </a:ext>
            </a:extLst>
          </p:cNvPr>
          <p:cNvSpPr txBox="1"/>
          <p:nvPr/>
        </p:nvSpPr>
        <p:spPr>
          <a:xfrm>
            <a:off x="2063487" y="307715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tx1"/>
                </a:solidFill>
                <a:latin typeface="+mj-lt"/>
              </a:rPr>
              <a:t>2006</a:t>
            </a:r>
          </a:p>
        </p:txBody>
      </p:sp>
      <p:pic>
        <p:nvPicPr>
          <p:cNvPr id="1030" name="Picture 6" descr="TIME Magazine -- U.S. Edition -- September 12, 1994 Vol. 144 No. 11">
            <a:extLst>
              <a:ext uri="{FF2B5EF4-FFF2-40B4-BE49-F238E27FC236}">
                <a16:creationId xmlns:a16="http://schemas.microsoft.com/office/drawing/2014/main" id="{B84FF601-1470-4F9A-8F40-182CC7216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7" y="3429000"/>
            <a:ext cx="191271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34FF533-4314-8C7B-BB54-54369DD079B7}"/>
              </a:ext>
            </a:extLst>
          </p:cNvPr>
          <p:cNvSpPr txBox="1"/>
          <p:nvPr/>
        </p:nvSpPr>
        <p:spPr>
          <a:xfrm>
            <a:off x="-33185" y="304794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tx1"/>
                </a:solidFill>
                <a:latin typeface="+mj-lt"/>
              </a:rPr>
              <a:t>1994</a:t>
            </a:r>
          </a:p>
        </p:txBody>
      </p:sp>
      <p:pic>
        <p:nvPicPr>
          <p:cNvPr id="28" name="Picture 4" descr="Image result for anthropocene economist">
            <a:extLst>
              <a:ext uri="{FF2B5EF4-FFF2-40B4-BE49-F238E27FC236}">
                <a16:creationId xmlns:a16="http://schemas.microsoft.com/office/drawing/2014/main" id="{E3D82C79-9098-7ACD-AB6B-CE7BB3070F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5"/>
          <a:stretch/>
        </p:blipFill>
        <p:spPr bwMode="auto">
          <a:xfrm>
            <a:off x="6124690" y="3453184"/>
            <a:ext cx="201434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CCDED14-08D9-98A6-5993-346C9FDF858D}"/>
              </a:ext>
            </a:extLst>
          </p:cNvPr>
          <p:cNvSpPr txBox="1"/>
          <p:nvPr/>
        </p:nvSpPr>
        <p:spPr>
          <a:xfrm>
            <a:off x="6035804" y="30596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solidFill>
                  <a:schemeClr val="tx1"/>
                </a:solidFill>
                <a:latin typeface="+mj-lt"/>
              </a:rPr>
              <a:t>2011</a:t>
            </a:r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B9A17D20-A3B2-433A-7A71-5A76096D6A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358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8CC06-CB55-684B-56E7-BFDA1EA1E0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Participant expectations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22597E-CA46-D847-29D9-C056E0DA1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Expectations and intention to apply the learning  </a:t>
            </a:r>
          </a:p>
          <a:p>
            <a:r>
              <a:rPr lang="en-US" dirty="0"/>
              <a:t>Individually, write down 2-3 expectations for the training and 1 intention to apply the learning  </a:t>
            </a:r>
          </a:p>
          <a:p>
            <a:r>
              <a:rPr lang="en-US" dirty="0"/>
              <a:t>At your table, discuss and agree on 2 expectations for the training and intention to apply the learning </a:t>
            </a:r>
          </a:p>
          <a:p>
            <a:r>
              <a:rPr lang="en-US" dirty="0"/>
              <a:t>In plenary, share your expectations and application intention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9D013C-429A-2000-47E0-455B88E9B7F7}"/>
              </a:ext>
            </a:extLst>
          </p:cNvPr>
          <p:cNvSpPr txBox="1"/>
          <p:nvPr/>
        </p:nvSpPr>
        <p:spPr>
          <a:xfrm>
            <a:off x="86603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15 minutes</a:t>
            </a:r>
          </a:p>
        </p:txBody>
      </p:sp>
      <p:pic>
        <p:nvPicPr>
          <p:cNvPr id="7" name="Graphic 6" descr="Stopwatch with solid fill">
            <a:extLst>
              <a:ext uri="{FF2B5EF4-FFF2-40B4-BE49-F238E27FC236}">
                <a16:creationId xmlns:a16="http://schemas.microsoft.com/office/drawing/2014/main" id="{EF16BC99-55AC-2FA3-EDB9-CD958D9F74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1830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6F7E2-791B-41BE-2ED9-98FBE9783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Trade-offs of human-animal-environment interaction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A6F78-C2A7-0CC1-3C98-97CBBBF64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Small group activity (photo analysis)</a:t>
            </a:r>
          </a:p>
          <a:p>
            <a:r>
              <a:rPr lang="en-GB" dirty="0"/>
              <a:t>Facilitator will distribute photos to each table</a:t>
            </a:r>
          </a:p>
          <a:p>
            <a:r>
              <a:rPr lang="en-GB" dirty="0"/>
              <a:t>In small groups, reflect on the following questions:</a:t>
            </a:r>
          </a:p>
          <a:p>
            <a:pPr lvl="1"/>
            <a:r>
              <a:rPr lang="en-US" dirty="0"/>
              <a:t>What do you see in the photo?</a:t>
            </a:r>
          </a:p>
          <a:p>
            <a:pPr lvl="1"/>
            <a:r>
              <a:rPr lang="en-US" dirty="0"/>
              <a:t>What benefits can come out of the interaction seen in the photo?</a:t>
            </a:r>
          </a:p>
          <a:p>
            <a:pPr lvl="1"/>
            <a:r>
              <a:rPr lang="en-US" dirty="0"/>
              <a:t>What potential risks/dangers can result from this interaction?</a:t>
            </a:r>
          </a:p>
          <a:p>
            <a:r>
              <a:rPr lang="en-US" dirty="0"/>
              <a:t>Be ready to present your findings in plenary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4F3FCF-A7E1-2323-5B93-C99EB051901A}"/>
              </a:ext>
            </a:extLst>
          </p:cNvPr>
          <p:cNvSpPr txBox="1"/>
          <p:nvPr/>
        </p:nvSpPr>
        <p:spPr>
          <a:xfrm>
            <a:off x="96404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30 minutes</a:t>
            </a:r>
          </a:p>
        </p:txBody>
      </p:sp>
      <p:pic>
        <p:nvPicPr>
          <p:cNvPr id="7" name="Graphic 6" descr="Stopwatch with solid fill">
            <a:extLst>
              <a:ext uri="{FF2B5EF4-FFF2-40B4-BE49-F238E27FC236}">
                <a16:creationId xmlns:a16="http://schemas.microsoft.com/office/drawing/2014/main" id="{B89882A6-0309-E4E9-4D7E-FDF7D216B0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3505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ld remedy | Washington State Magazine | Washington State University">
            <a:extLst>
              <a:ext uri="{FF2B5EF4-FFF2-40B4-BE49-F238E27FC236}">
                <a16:creationId xmlns:a16="http://schemas.microsoft.com/office/drawing/2014/main" id="{F52070A5-5CD7-35F8-3307-E203D2D8BF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436" y="250677"/>
            <a:ext cx="8641128" cy="57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44">
            <a:extLst>
              <a:ext uri="{FF2B5EF4-FFF2-40B4-BE49-F238E27FC236}">
                <a16:creationId xmlns:a16="http://schemas.microsoft.com/office/drawing/2014/main" id="{56FFA311-0340-19B6-F4F5-6A4D9B792832}"/>
              </a:ext>
            </a:extLst>
          </p:cNvPr>
          <p:cNvSpPr txBox="1"/>
          <p:nvPr/>
        </p:nvSpPr>
        <p:spPr>
          <a:xfrm>
            <a:off x="0" y="6010677"/>
            <a:ext cx="1346835" cy="2190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</a:pPr>
            <a:r>
              <a:rPr lang="en-GB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Credit: Guy Palmer/ WSU</a:t>
            </a:r>
            <a:endParaRPr lang="en-GB" sz="11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7418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gola. A child collects water from a pond.">
            <a:extLst>
              <a:ext uri="{FF2B5EF4-FFF2-40B4-BE49-F238E27FC236}">
                <a16:creationId xmlns:a16="http://schemas.microsoft.com/office/drawing/2014/main" id="{558F5FCF-0EA6-D3A8-590C-BEEACE727C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8"/>
          <a:stretch/>
        </p:blipFill>
        <p:spPr bwMode="auto">
          <a:xfrm>
            <a:off x="1537694" y="280910"/>
            <a:ext cx="9116612" cy="57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 Box 62">
            <a:extLst>
              <a:ext uri="{FF2B5EF4-FFF2-40B4-BE49-F238E27FC236}">
                <a16:creationId xmlns:a16="http://schemas.microsoft.com/office/drawing/2014/main" id="{B3A38965-6CF1-27F7-0E47-B3D6526E9B0C}"/>
              </a:ext>
            </a:extLst>
          </p:cNvPr>
          <p:cNvSpPr txBox="1"/>
          <p:nvPr/>
        </p:nvSpPr>
        <p:spPr>
          <a:xfrm>
            <a:off x="0" y="6012000"/>
            <a:ext cx="1516380" cy="2190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</a:pPr>
            <a:r>
              <a:rPr lang="en-GB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Credit: Carlos Cesar/UNICEF</a:t>
            </a:r>
            <a:endParaRPr lang="en-GB" sz="11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2356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omen work together to tie jerry cans full of water onto a donkey. Rurujis, Somali Region, Ethiopia.">
            <a:extLst>
              <a:ext uri="{FF2B5EF4-FFF2-40B4-BE49-F238E27FC236}">
                <a16:creationId xmlns:a16="http://schemas.microsoft.com/office/drawing/2014/main" id="{BC8E5953-C358-794A-7C3B-AB9C45631D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4"/>
          <a:stretch/>
        </p:blipFill>
        <p:spPr bwMode="auto">
          <a:xfrm>
            <a:off x="1782209" y="250610"/>
            <a:ext cx="8627581" cy="57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 Box 50">
            <a:extLst>
              <a:ext uri="{FF2B5EF4-FFF2-40B4-BE49-F238E27FC236}">
                <a16:creationId xmlns:a16="http://schemas.microsoft.com/office/drawing/2014/main" id="{A4564A59-5E2E-BFE2-3295-4371F3ABA474}"/>
              </a:ext>
            </a:extLst>
          </p:cNvPr>
          <p:cNvSpPr txBox="1"/>
          <p:nvPr/>
        </p:nvSpPr>
        <p:spPr>
          <a:xfrm>
            <a:off x="0" y="6010610"/>
            <a:ext cx="1092835" cy="2190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</a:pPr>
            <a:r>
              <a:rPr lang="en-GB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Credit: Kelley Lynch</a:t>
            </a:r>
            <a:endParaRPr lang="en-GB" sz="11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0343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conservation agriculture demonstration at the Golden Valley Agricultural Research Trust, Zambia. Conservation agriculture can increase productivity and improve soil structure (Photo: Barbara Adolph/IIED)">
            <a:extLst>
              <a:ext uri="{FF2B5EF4-FFF2-40B4-BE49-F238E27FC236}">
                <a16:creationId xmlns:a16="http://schemas.microsoft.com/office/drawing/2014/main" id="{EFA35D68-940E-1618-C630-AEBAA3945C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5" r="5842"/>
          <a:stretch/>
        </p:blipFill>
        <p:spPr bwMode="auto">
          <a:xfrm>
            <a:off x="1538352" y="235620"/>
            <a:ext cx="9115296" cy="57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 Box 47">
            <a:extLst>
              <a:ext uri="{FF2B5EF4-FFF2-40B4-BE49-F238E27FC236}">
                <a16:creationId xmlns:a16="http://schemas.microsoft.com/office/drawing/2014/main" id="{CD0BD955-3908-4E82-223A-95D68D904B0A}"/>
              </a:ext>
            </a:extLst>
          </p:cNvPr>
          <p:cNvSpPr txBox="1"/>
          <p:nvPr/>
        </p:nvSpPr>
        <p:spPr>
          <a:xfrm>
            <a:off x="0" y="6012000"/>
            <a:ext cx="1449070" cy="2190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</a:pPr>
            <a:r>
              <a:rPr lang="en-GB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Credit: Barbara Adolph/IIED</a:t>
            </a:r>
            <a:endParaRPr lang="en-GB" sz="11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2216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77DB099-2D35-E613-0041-F1FB8B4180E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98"/>
          <a:stretch/>
        </p:blipFill>
        <p:spPr bwMode="auto">
          <a:xfrm>
            <a:off x="1782209" y="250610"/>
            <a:ext cx="8627581" cy="57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 Box 56">
            <a:extLst>
              <a:ext uri="{FF2B5EF4-FFF2-40B4-BE49-F238E27FC236}">
                <a16:creationId xmlns:a16="http://schemas.microsoft.com/office/drawing/2014/main" id="{87E3A6BB-2A43-F331-E8AE-5EB6FB3D28D9}"/>
              </a:ext>
            </a:extLst>
          </p:cNvPr>
          <p:cNvSpPr txBox="1"/>
          <p:nvPr/>
        </p:nvSpPr>
        <p:spPr>
          <a:xfrm>
            <a:off x="0" y="6012000"/>
            <a:ext cx="1211580" cy="2190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</a:pPr>
            <a:r>
              <a:rPr lang="en-GB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Credit: Dr Gilad </a:t>
            </a:r>
            <a:r>
              <a:rPr lang="en-GB" sz="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Fiskus</a:t>
            </a:r>
            <a:endParaRPr lang="en-GB" sz="11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0803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E560230-04CF-868C-AE10-168D9EF346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677" y="265601"/>
            <a:ext cx="9214645" cy="57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60">
            <a:extLst>
              <a:ext uri="{FF2B5EF4-FFF2-40B4-BE49-F238E27FC236}">
                <a16:creationId xmlns:a16="http://schemas.microsoft.com/office/drawing/2014/main" id="{FB28ACD4-0714-7BB9-AA83-1EDC84AEE74A}"/>
              </a:ext>
            </a:extLst>
          </p:cNvPr>
          <p:cNvSpPr txBox="1"/>
          <p:nvPr/>
        </p:nvSpPr>
        <p:spPr>
          <a:xfrm>
            <a:off x="0" y="6012000"/>
            <a:ext cx="1217295" cy="2190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</a:pPr>
            <a:r>
              <a:rPr lang="en-GB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Credit: Antony </a:t>
            </a:r>
            <a:r>
              <a:rPr lang="en-GB" sz="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Gitonga</a:t>
            </a:r>
            <a:endParaRPr lang="en-GB" sz="11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2151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ese animals, once able to run free in wide-open land, were now being squeezed into a handful of game reserves and national parks. Many became extinct, others never to be the same again. Image courtesy: Baraka FM">
            <a:extLst>
              <a:ext uri="{FF2B5EF4-FFF2-40B4-BE49-F238E27FC236}">
                <a16:creationId xmlns:a16="http://schemas.microsoft.com/office/drawing/2014/main" id="{09EAB646-1473-29A4-845B-DFDB97AAA6A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4753"/>
          <a:stretch/>
        </p:blipFill>
        <p:spPr bwMode="auto">
          <a:xfrm>
            <a:off x="1472269" y="259933"/>
            <a:ext cx="9247462" cy="57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 Box 64">
            <a:extLst>
              <a:ext uri="{FF2B5EF4-FFF2-40B4-BE49-F238E27FC236}">
                <a16:creationId xmlns:a16="http://schemas.microsoft.com/office/drawing/2014/main" id="{3FAB9533-5B8C-0CF8-40B0-5B8631E2C4FF}"/>
              </a:ext>
            </a:extLst>
          </p:cNvPr>
          <p:cNvSpPr txBox="1"/>
          <p:nvPr/>
        </p:nvSpPr>
        <p:spPr>
          <a:xfrm>
            <a:off x="0" y="6012000"/>
            <a:ext cx="1014095" cy="2190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</a:pPr>
            <a:r>
              <a:rPr lang="en-GB" sz="8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Credit: Baraka FM</a:t>
            </a:r>
            <a:endParaRPr lang="en-GB" sz="110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4583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CF22CDA-E655-4CD2-A892-6B4BF12984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9" t="2387" r="37360" b="15217"/>
          <a:stretch/>
        </p:blipFill>
        <p:spPr bwMode="auto">
          <a:xfrm>
            <a:off x="1309458" y="259200"/>
            <a:ext cx="9573083" cy="576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 Box 66">
            <a:extLst>
              <a:ext uri="{FF2B5EF4-FFF2-40B4-BE49-F238E27FC236}">
                <a16:creationId xmlns:a16="http://schemas.microsoft.com/office/drawing/2014/main" id="{605699E7-8804-943A-BF89-842D58FC738A}"/>
              </a:ext>
            </a:extLst>
          </p:cNvPr>
          <p:cNvSpPr txBox="1"/>
          <p:nvPr/>
        </p:nvSpPr>
        <p:spPr>
          <a:xfrm>
            <a:off x="0" y="6012000"/>
            <a:ext cx="1262380" cy="2190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</a:pPr>
            <a:r>
              <a:rPr lang="en-GB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Credit: Dr Ahmed </a:t>
            </a:r>
            <a:r>
              <a:rPr lang="en-GB" sz="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Kadle</a:t>
            </a:r>
            <a:endParaRPr lang="en-GB" sz="1100" dirty="0">
              <a:solidFill>
                <a:srgbClr val="000000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4021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1E14B-A7C4-D1CB-E3C4-C65B7C9F6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Humans and animals share the same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9788EF-D321-EC27-97EF-99B91AEE68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7854" y="3817453"/>
            <a:ext cx="9815945" cy="2359509"/>
          </a:xfrm>
        </p:spPr>
        <p:txBody>
          <a:bodyPr>
            <a:normAutofit/>
          </a:bodyPr>
          <a:lstStyle/>
          <a:p>
            <a:r>
              <a:rPr lang="en-US" dirty="0"/>
              <a:t>Humans and animals are both affected by poor quality environments</a:t>
            </a:r>
          </a:p>
          <a:p>
            <a:r>
              <a:rPr lang="en-US" dirty="0"/>
              <a:t>Humans and animals are both affected by resource scarcity (which is compounded by global climate change)</a:t>
            </a:r>
          </a:p>
          <a:p>
            <a:endParaRPr lang="en-GB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156FE6B-B73E-07A3-4465-356C24D95707}"/>
              </a:ext>
            </a:extLst>
          </p:cNvPr>
          <p:cNvGrpSpPr/>
          <p:nvPr/>
        </p:nvGrpSpPr>
        <p:grpSpPr>
          <a:xfrm>
            <a:off x="6518944" y="1020024"/>
            <a:ext cx="2691803" cy="2691803"/>
            <a:chOff x="7874672" y="3485160"/>
            <a:chExt cx="2691803" cy="2691803"/>
          </a:xfrm>
        </p:grpSpPr>
        <p:pic>
          <p:nvPicPr>
            <p:cNvPr id="5" name="Graphic 4" descr="Agriculture with solid fill">
              <a:extLst>
                <a:ext uri="{FF2B5EF4-FFF2-40B4-BE49-F238E27FC236}">
                  <a16:creationId xmlns:a16="http://schemas.microsoft.com/office/drawing/2014/main" id="{04198572-CC21-34E1-3B07-8775366B8C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874672" y="3485160"/>
              <a:ext cx="2691803" cy="2691803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F492CA9-EE5A-A9F7-5CD6-885AD4F7C82F}"/>
                </a:ext>
              </a:extLst>
            </p:cNvPr>
            <p:cNvSpPr/>
            <p:nvPr/>
          </p:nvSpPr>
          <p:spPr>
            <a:xfrm>
              <a:off x="8799227" y="3663446"/>
              <a:ext cx="974361" cy="8263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aphic 4" descr="Rain with solid fill">
              <a:extLst>
                <a:ext uri="{FF2B5EF4-FFF2-40B4-BE49-F238E27FC236}">
                  <a16:creationId xmlns:a16="http://schemas.microsoft.com/office/drawing/2014/main" id="{FE307D6E-94A4-FA83-290B-AE917F06A898}"/>
                </a:ext>
              </a:extLst>
            </p:cNvPr>
            <p:cNvGrpSpPr/>
            <p:nvPr/>
          </p:nvGrpSpPr>
          <p:grpSpPr>
            <a:xfrm>
              <a:off x="8915922" y="3859751"/>
              <a:ext cx="740966" cy="682448"/>
              <a:chOff x="2123297" y="1957661"/>
              <a:chExt cx="1225102" cy="1128349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37606D77-5C6C-C94B-C209-3F42233F5603}"/>
                  </a:ext>
                </a:extLst>
              </p:cNvPr>
              <p:cNvSpPr/>
              <p:nvPr/>
            </p:nvSpPr>
            <p:spPr>
              <a:xfrm>
                <a:off x="2613230" y="2709460"/>
                <a:ext cx="251033" cy="376550"/>
              </a:xfrm>
              <a:custGeom>
                <a:avLst/>
                <a:gdLst>
                  <a:gd name="connsiteX0" fmla="*/ 251033 w 251033"/>
                  <a:gd name="connsiteY0" fmla="*/ 251033 h 376550"/>
                  <a:gd name="connsiteX1" fmla="*/ 125517 w 251033"/>
                  <a:gd name="connsiteY1" fmla="*/ 376550 h 376550"/>
                  <a:gd name="connsiteX2" fmla="*/ 0 w 251033"/>
                  <a:gd name="connsiteY2" fmla="*/ 251033 h 376550"/>
                  <a:gd name="connsiteX3" fmla="*/ 125517 w 251033"/>
                  <a:gd name="connsiteY3" fmla="*/ 0 h 376550"/>
                  <a:gd name="connsiteX4" fmla="*/ 251033 w 251033"/>
                  <a:gd name="connsiteY4" fmla="*/ 251033 h 37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1033" h="376550">
                    <a:moveTo>
                      <a:pt x="251033" y="251033"/>
                    </a:moveTo>
                    <a:cubicBezTo>
                      <a:pt x="251033" y="320964"/>
                      <a:pt x="195447" y="376550"/>
                      <a:pt x="125517" y="376550"/>
                    </a:cubicBezTo>
                    <a:cubicBezTo>
                      <a:pt x="55586" y="376550"/>
                      <a:pt x="0" y="320964"/>
                      <a:pt x="0" y="251033"/>
                    </a:cubicBezTo>
                    <a:cubicBezTo>
                      <a:pt x="0" y="181103"/>
                      <a:pt x="125517" y="0"/>
                      <a:pt x="125517" y="0"/>
                    </a:cubicBezTo>
                    <a:cubicBezTo>
                      <a:pt x="125517" y="0"/>
                      <a:pt x="251033" y="182896"/>
                      <a:pt x="251033" y="251033"/>
                    </a:cubicBezTo>
                    <a:close/>
                  </a:path>
                </a:pathLst>
              </a:custGeom>
              <a:grpFill/>
              <a:ln w="178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019E9D91-2A28-37ED-C677-A3A2C2FF6025}"/>
                  </a:ext>
                </a:extLst>
              </p:cNvPr>
              <p:cNvSpPr/>
              <p:nvPr/>
            </p:nvSpPr>
            <p:spPr>
              <a:xfrm>
                <a:off x="2953918" y="2709460"/>
                <a:ext cx="179309" cy="268964"/>
              </a:xfrm>
              <a:custGeom>
                <a:avLst/>
                <a:gdLst>
                  <a:gd name="connsiteX0" fmla="*/ 179310 w 179309"/>
                  <a:gd name="connsiteY0" fmla="*/ 179310 h 268964"/>
                  <a:gd name="connsiteX1" fmla="*/ 89655 w 179309"/>
                  <a:gd name="connsiteY1" fmla="*/ 268964 h 268964"/>
                  <a:gd name="connsiteX2" fmla="*/ 0 w 179309"/>
                  <a:gd name="connsiteY2" fmla="*/ 179310 h 268964"/>
                  <a:gd name="connsiteX3" fmla="*/ 89655 w 179309"/>
                  <a:gd name="connsiteY3" fmla="*/ 0 h 268964"/>
                  <a:gd name="connsiteX4" fmla="*/ 179310 w 179309"/>
                  <a:gd name="connsiteY4" fmla="*/ 179310 h 268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309" h="268964">
                    <a:moveTo>
                      <a:pt x="179310" y="179310"/>
                    </a:moveTo>
                    <a:cubicBezTo>
                      <a:pt x="179310" y="229516"/>
                      <a:pt x="139862" y="268964"/>
                      <a:pt x="89655" y="268964"/>
                    </a:cubicBezTo>
                    <a:cubicBezTo>
                      <a:pt x="39448" y="268964"/>
                      <a:pt x="0" y="229516"/>
                      <a:pt x="0" y="179310"/>
                    </a:cubicBezTo>
                    <a:cubicBezTo>
                      <a:pt x="0" y="129103"/>
                      <a:pt x="89655" y="0"/>
                      <a:pt x="89655" y="0"/>
                    </a:cubicBezTo>
                    <a:cubicBezTo>
                      <a:pt x="89655" y="0"/>
                      <a:pt x="179310" y="130896"/>
                      <a:pt x="179310" y="179310"/>
                    </a:cubicBezTo>
                    <a:close/>
                  </a:path>
                </a:pathLst>
              </a:custGeom>
              <a:grpFill/>
              <a:ln w="178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7A0E5E9-93EF-586A-A79D-87776278D699}"/>
                  </a:ext>
                </a:extLst>
              </p:cNvPr>
              <p:cNvSpPr/>
              <p:nvPr/>
            </p:nvSpPr>
            <p:spPr>
              <a:xfrm>
                <a:off x="2344266" y="2709460"/>
                <a:ext cx="179309" cy="268964"/>
              </a:xfrm>
              <a:custGeom>
                <a:avLst/>
                <a:gdLst>
                  <a:gd name="connsiteX0" fmla="*/ 179310 w 179309"/>
                  <a:gd name="connsiteY0" fmla="*/ 179310 h 268964"/>
                  <a:gd name="connsiteX1" fmla="*/ 89655 w 179309"/>
                  <a:gd name="connsiteY1" fmla="*/ 268964 h 268964"/>
                  <a:gd name="connsiteX2" fmla="*/ 0 w 179309"/>
                  <a:gd name="connsiteY2" fmla="*/ 179310 h 268964"/>
                  <a:gd name="connsiteX3" fmla="*/ 89655 w 179309"/>
                  <a:gd name="connsiteY3" fmla="*/ 0 h 268964"/>
                  <a:gd name="connsiteX4" fmla="*/ 179310 w 179309"/>
                  <a:gd name="connsiteY4" fmla="*/ 179310 h 268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309" h="268964">
                    <a:moveTo>
                      <a:pt x="179310" y="179310"/>
                    </a:moveTo>
                    <a:cubicBezTo>
                      <a:pt x="179310" y="229516"/>
                      <a:pt x="139862" y="268964"/>
                      <a:pt x="89655" y="268964"/>
                    </a:cubicBezTo>
                    <a:cubicBezTo>
                      <a:pt x="39448" y="268964"/>
                      <a:pt x="0" y="229516"/>
                      <a:pt x="0" y="179310"/>
                    </a:cubicBezTo>
                    <a:cubicBezTo>
                      <a:pt x="0" y="129103"/>
                      <a:pt x="89655" y="0"/>
                      <a:pt x="89655" y="0"/>
                    </a:cubicBezTo>
                    <a:cubicBezTo>
                      <a:pt x="89655" y="0"/>
                      <a:pt x="179310" y="130896"/>
                      <a:pt x="179310" y="179310"/>
                    </a:cubicBezTo>
                    <a:close/>
                  </a:path>
                </a:pathLst>
              </a:custGeom>
              <a:grpFill/>
              <a:ln w="178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E52190AC-576C-CC60-A2E1-D2E3F60D457A}"/>
                  </a:ext>
                </a:extLst>
              </p:cNvPr>
              <p:cNvSpPr/>
              <p:nvPr/>
            </p:nvSpPr>
            <p:spPr>
              <a:xfrm>
                <a:off x="2123297" y="1957661"/>
                <a:ext cx="1225102" cy="681867"/>
              </a:xfrm>
              <a:custGeom>
                <a:avLst/>
                <a:gdLst>
                  <a:gd name="connsiteX0" fmla="*/ 1225102 w 1225102"/>
                  <a:gd name="connsiteY0" fmla="*/ 509730 h 681867"/>
                  <a:gd name="connsiteX1" fmla="*/ 1165930 w 1225102"/>
                  <a:gd name="connsiteY1" fmla="*/ 380627 h 681867"/>
                  <a:gd name="connsiteX2" fmla="*/ 1027862 w 1225102"/>
                  <a:gd name="connsiteY2" fmla="*/ 342972 h 681867"/>
                  <a:gd name="connsiteX3" fmla="*/ 1027862 w 1225102"/>
                  <a:gd name="connsiteY3" fmla="*/ 341179 h 681867"/>
                  <a:gd name="connsiteX4" fmla="*/ 938207 w 1225102"/>
                  <a:gd name="connsiteY4" fmla="*/ 167249 h 681867"/>
                  <a:gd name="connsiteX5" fmla="*/ 744553 w 1225102"/>
                  <a:gd name="connsiteY5" fmla="*/ 136766 h 681867"/>
                  <a:gd name="connsiteX6" fmla="*/ 454071 w 1225102"/>
                  <a:gd name="connsiteY6" fmla="*/ 7663 h 681867"/>
                  <a:gd name="connsiteX7" fmla="*/ 255037 w 1225102"/>
                  <a:gd name="connsiteY7" fmla="*/ 255111 h 681867"/>
                  <a:gd name="connsiteX8" fmla="*/ 47038 w 1225102"/>
                  <a:gd name="connsiteY8" fmla="*/ 334007 h 681867"/>
                  <a:gd name="connsiteX9" fmla="*/ 18349 w 1225102"/>
                  <a:gd name="connsiteY9" fmla="*/ 554558 h 681867"/>
                  <a:gd name="connsiteX10" fmla="*/ 201245 w 1225102"/>
                  <a:gd name="connsiteY10" fmla="*/ 681867 h 681867"/>
                  <a:gd name="connsiteX11" fmla="*/ 1061931 w 1225102"/>
                  <a:gd name="connsiteY11" fmla="*/ 681867 h 681867"/>
                  <a:gd name="connsiteX12" fmla="*/ 1225102 w 1225102"/>
                  <a:gd name="connsiteY12" fmla="*/ 509730 h 681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25102" h="681867">
                    <a:moveTo>
                      <a:pt x="1225102" y="509730"/>
                    </a:moveTo>
                    <a:cubicBezTo>
                      <a:pt x="1225102" y="459523"/>
                      <a:pt x="1203585" y="412903"/>
                      <a:pt x="1165930" y="380627"/>
                    </a:cubicBezTo>
                    <a:cubicBezTo>
                      <a:pt x="1128275" y="348352"/>
                      <a:pt x="1078069" y="334007"/>
                      <a:pt x="1027862" y="342972"/>
                    </a:cubicBezTo>
                    <a:lnTo>
                      <a:pt x="1027862" y="341179"/>
                    </a:lnTo>
                    <a:cubicBezTo>
                      <a:pt x="1027862" y="273041"/>
                      <a:pt x="995586" y="206697"/>
                      <a:pt x="938207" y="167249"/>
                    </a:cubicBezTo>
                    <a:cubicBezTo>
                      <a:pt x="882621" y="126008"/>
                      <a:pt x="810897" y="115249"/>
                      <a:pt x="744553" y="136766"/>
                    </a:cubicBezTo>
                    <a:cubicBezTo>
                      <a:pt x="688967" y="32767"/>
                      <a:pt x="568829" y="-21026"/>
                      <a:pt x="454071" y="7663"/>
                    </a:cubicBezTo>
                    <a:cubicBezTo>
                      <a:pt x="339313" y="34560"/>
                      <a:pt x="256831" y="136766"/>
                      <a:pt x="255037" y="255111"/>
                    </a:cubicBezTo>
                    <a:cubicBezTo>
                      <a:pt x="176141" y="240766"/>
                      <a:pt x="95452" y="271248"/>
                      <a:pt x="47038" y="334007"/>
                    </a:cubicBezTo>
                    <a:cubicBezTo>
                      <a:pt x="-3168" y="396765"/>
                      <a:pt x="-13927" y="481041"/>
                      <a:pt x="18349" y="554558"/>
                    </a:cubicBezTo>
                    <a:cubicBezTo>
                      <a:pt x="50625" y="628074"/>
                      <a:pt x="120555" y="676488"/>
                      <a:pt x="201245" y="681867"/>
                    </a:cubicBezTo>
                    <a:lnTo>
                      <a:pt x="1061931" y="681867"/>
                    </a:lnTo>
                    <a:cubicBezTo>
                      <a:pt x="1155172" y="676488"/>
                      <a:pt x="1225102" y="601178"/>
                      <a:pt x="1225102" y="509730"/>
                    </a:cubicBezTo>
                    <a:close/>
                  </a:path>
                </a:pathLst>
              </a:custGeom>
              <a:grpFill/>
              <a:ln w="1785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129AECE-521C-2F56-48C2-7DCF96607C85}"/>
              </a:ext>
            </a:extLst>
          </p:cNvPr>
          <p:cNvGrpSpPr/>
          <p:nvPr/>
        </p:nvGrpSpPr>
        <p:grpSpPr>
          <a:xfrm>
            <a:off x="2805853" y="1020025"/>
            <a:ext cx="2876158" cy="2691803"/>
            <a:chOff x="7755091" y="740997"/>
            <a:chExt cx="2876158" cy="2691803"/>
          </a:xfrm>
        </p:grpSpPr>
        <p:pic>
          <p:nvPicPr>
            <p:cNvPr id="12" name="Graphic 11" descr="Agriculture with solid fill">
              <a:extLst>
                <a:ext uri="{FF2B5EF4-FFF2-40B4-BE49-F238E27FC236}">
                  <a16:creationId xmlns:a16="http://schemas.microsoft.com/office/drawing/2014/main" id="{FAF8B440-A3C4-B4CD-4F22-C865A02FB5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874671" y="740997"/>
              <a:ext cx="2691803" cy="2691803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19E32C1-D7E0-21CD-3B58-2374E9C89C21}"/>
                </a:ext>
              </a:extLst>
            </p:cNvPr>
            <p:cNvSpPr/>
            <p:nvPr/>
          </p:nvSpPr>
          <p:spPr>
            <a:xfrm>
              <a:off x="9656888" y="1452121"/>
              <a:ext cx="974361" cy="8263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1D16183-591D-6BE9-AA44-6D3D9912ABA1}"/>
                </a:ext>
              </a:extLst>
            </p:cNvPr>
            <p:cNvSpPr/>
            <p:nvPr/>
          </p:nvSpPr>
          <p:spPr>
            <a:xfrm>
              <a:off x="7755091" y="1162537"/>
              <a:ext cx="974361" cy="8263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D34B1CE1-6010-8C82-E660-922C2A45B3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248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EA399-7AA4-EED4-4A9C-212C8D65A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About OH4HEAL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6EF18-C4ED-0D2D-5296-6B3B403BF3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Mission:</a:t>
            </a:r>
          </a:p>
          <a:p>
            <a:pPr lvl="1"/>
            <a:r>
              <a:rPr lang="en-US" dirty="0"/>
              <a:t>To improve access to quality human and veterinary health services and sustainable natural resources management in vulnerable communities in (</a:t>
            </a:r>
            <a:r>
              <a:rPr lang="en-US" dirty="0" err="1"/>
              <a:t>agro</a:t>
            </a:r>
            <a:r>
              <a:rPr lang="en-US" dirty="0"/>
              <a:t>-)pastoralist areas of Ethiopia, Kenya and Somalia</a:t>
            </a:r>
            <a:endParaRPr lang="en-US" noProof="0" dirty="0">
              <a:sym typeface="Helvetica"/>
            </a:endParaRPr>
          </a:p>
          <a:p>
            <a:pPr lvl="1"/>
            <a:endParaRPr lang="en-GB" dirty="0"/>
          </a:p>
          <a:p>
            <a:r>
              <a:rPr lang="en-GB" dirty="0"/>
              <a:t>Consortium partners:</a:t>
            </a:r>
          </a:p>
          <a:p>
            <a:pPr lvl="1"/>
            <a:r>
              <a:rPr lang="en-GB" dirty="0" err="1"/>
              <a:t>Vétérinaires</a:t>
            </a:r>
            <a:r>
              <a:rPr lang="en-GB" dirty="0"/>
              <a:t> Sans Frontières Suisse (VSF-Suisse; Lead)</a:t>
            </a:r>
          </a:p>
          <a:p>
            <a:pPr lvl="1"/>
            <a:r>
              <a:rPr lang="en-GB" dirty="0" err="1"/>
              <a:t>Amref</a:t>
            </a:r>
            <a:r>
              <a:rPr lang="en-GB" dirty="0"/>
              <a:t> Health Africa</a:t>
            </a:r>
          </a:p>
          <a:p>
            <a:pPr lvl="1"/>
            <a:r>
              <a:rPr lang="en-GB" dirty="0"/>
              <a:t>International Livestock Research Institute (ILRI)</a:t>
            </a:r>
          </a:p>
          <a:p>
            <a:pPr lvl="1"/>
            <a:endParaRPr lang="en-GB" dirty="0"/>
          </a:p>
        </p:txBody>
      </p:sp>
      <p:pic>
        <p:nvPicPr>
          <p:cNvPr id="6" name="Image 3">
            <a:extLst>
              <a:ext uri="{FF2B5EF4-FFF2-40B4-BE49-F238E27FC236}">
                <a16:creationId xmlns:a16="http://schemas.microsoft.com/office/drawing/2014/main" id="{76400AAB-6590-88DD-FC04-6FCDC60C60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" r="157"/>
          <a:stretch/>
        </p:blipFill>
        <p:spPr>
          <a:xfrm>
            <a:off x="8873015" y="3429000"/>
            <a:ext cx="3318985" cy="3429446"/>
          </a:xfrm>
          <a:prstGeom prst="rect">
            <a:avLst/>
          </a:prstGeom>
        </p:spPr>
      </p:pic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5FCDFF28-B199-FB2C-3DDC-2BD8283272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9156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72648C-43EF-A343-7CC0-AB265A681A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dirty="0"/>
              <a:t>Benefits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CC27B-A228-73D2-37D6-C76EEBC7F86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Food (milk, meat, eggs)</a:t>
            </a:r>
          </a:p>
          <a:p>
            <a:r>
              <a:rPr lang="en-US" dirty="0"/>
              <a:t>Hides and fiber for clothing</a:t>
            </a:r>
          </a:p>
          <a:p>
            <a:r>
              <a:rPr lang="en-US" dirty="0"/>
              <a:t>Transportation and draught power</a:t>
            </a:r>
          </a:p>
          <a:p>
            <a:r>
              <a:rPr lang="en-US" dirty="0"/>
              <a:t>Social status</a:t>
            </a:r>
          </a:p>
          <a:p>
            <a:r>
              <a:rPr lang="en-US" dirty="0"/>
              <a:t>Social support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9991BB-09DB-47B6-6413-F726A7E383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GB" dirty="0"/>
              <a:t>Risks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FBEB43-2549-1E5C-4424-C47EA525B12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/>
              <a:t>Zoonoses</a:t>
            </a:r>
          </a:p>
          <a:p>
            <a:r>
              <a:rPr lang="en-GB" dirty="0"/>
              <a:t>Injuries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820004-38CA-A5AE-1F81-3B4571878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Human interaction with animals has benefits and risks</a:t>
            </a:r>
          </a:p>
        </p:txBody>
      </p:sp>
      <p:pic>
        <p:nvPicPr>
          <p:cNvPr id="7" name="Graphic 6" descr="Presentation with checklist with solid fill">
            <a:extLst>
              <a:ext uri="{FF2B5EF4-FFF2-40B4-BE49-F238E27FC236}">
                <a16:creationId xmlns:a16="http://schemas.microsoft.com/office/drawing/2014/main" id="{A6F80F10-ED21-0285-5A2D-8455BFCD8B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3389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3A491-F2ED-A4E4-DE6D-A7FDFA072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Benefits and risks are not the same across society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E582EC-BA7C-FA5B-F596-9ADFD42FF7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Men/boys and women/girls have different roles within the household which affect how they interact with and benefit from animals</a:t>
            </a:r>
          </a:p>
          <a:p>
            <a:endParaRPr lang="en-US" dirty="0"/>
          </a:p>
          <a:p>
            <a:r>
              <a:rPr lang="en-US" dirty="0"/>
              <a:t>Children often keep pets (or are attracted to free-roaming animals) and hence are also in close contact with animals</a:t>
            </a:r>
          </a:p>
          <a:p>
            <a:endParaRPr lang="en-GB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8A50EF01-9F02-F666-3BDD-6E72EFFD82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7511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4974C-3B8C-1FF0-593C-22E466B6B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Zoonoses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3471AD-81B5-DF21-44EA-5508D89266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Interactive plenary discussion</a:t>
            </a:r>
          </a:p>
          <a:p>
            <a:r>
              <a:rPr lang="en-US" dirty="0"/>
              <a:t>What diseases come to mind when you hear the ‘</a:t>
            </a:r>
            <a:r>
              <a:rPr lang="en-US" b="1" dirty="0"/>
              <a:t>zoonoses</a:t>
            </a:r>
            <a:r>
              <a:rPr lang="en-US" dirty="0"/>
              <a:t>’?</a:t>
            </a:r>
          </a:p>
          <a:p>
            <a:r>
              <a:rPr lang="en-US" dirty="0"/>
              <a:t>Do you think zoonoses are a big problem in your woreda/district?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C0AFC5-26E1-A915-49B5-3106126ED3C9}"/>
              </a:ext>
            </a:extLst>
          </p:cNvPr>
          <p:cNvSpPr txBox="1"/>
          <p:nvPr/>
        </p:nvSpPr>
        <p:spPr>
          <a:xfrm>
            <a:off x="96404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5 minutes</a:t>
            </a:r>
          </a:p>
        </p:txBody>
      </p:sp>
      <p:pic>
        <p:nvPicPr>
          <p:cNvPr id="7" name="Graphic 6" descr="Stopwatch with solid fill">
            <a:extLst>
              <a:ext uri="{FF2B5EF4-FFF2-40B4-BE49-F238E27FC236}">
                <a16:creationId xmlns:a16="http://schemas.microsoft.com/office/drawing/2014/main" id="{86446D1D-D0D0-7C0E-F780-BE477CF6B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3403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44D3D-984F-C034-EC5A-F247D5DA8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Zoonoses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EC7DD-1C36-005E-249F-AAD72B37C9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Small group activity (street theatre)</a:t>
            </a:r>
          </a:p>
          <a:p>
            <a:r>
              <a:rPr lang="en-GB" dirty="0"/>
              <a:t>Facilitator will divide you into 4 groups: (1) rabies, (2) Rift Valley fever, (3) brucellosis, (4) anthrax</a:t>
            </a:r>
          </a:p>
          <a:p>
            <a:r>
              <a:rPr lang="en-GB" dirty="0"/>
              <a:t>In small groups, develop a short ‘street theatre’ </a:t>
            </a:r>
            <a:r>
              <a:rPr lang="en-US" dirty="0"/>
              <a:t>performance to educate community members on key features of the disease including:</a:t>
            </a:r>
          </a:p>
          <a:p>
            <a:pPr lvl="1"/>
            <a:r>
              <a:rPr lang="en-US" dirty="0"/>
              <a:t>Clinical signs in people and animals</a:t>
            </a:r>
          </a:p>
          <a:p>
            <a:pPr lvl="1"/>
            <a:r>
              <a:rPr lang="en-US" dirty="0"/>
              <a:t>Method(s) of transmission from animals to people</a:t>
            </a:r>
          </a:p>
          <a:p>
            <a:pPr lvl="1"/>
            <a:r>
              <a:rPr lang="en-US" dirty="0"/>
              <a:t>Methods of prevention and control</a:t>
            </a:r>
          </a:p>
          <a:p>
            <a:r>
              <a:rPr lang="en-US" dirty="0"/>
              <a:t>Present street theatre in plenary</a:t>
            </a:r>
          </a:p>
          <a:p>
            <a:r>
              <a:rPr lang="en-US" dirty="0"/>
              <a:t>Be ready to identify key features/any missing details in performances by other groups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C7B8DD-1DDC-634E-CACF-127991FF2015}"/>
              </a:ext>
            </a:extLst>
          </p:cNvPr>
          <p:cNvSpPr txBox="1"/>
          <p:nvPr/>
        </p:nvSpPr>
        <p:spPr>
          <a:xfrm>
            <a:off x="130693" y="2117450"/>
            <a:ext cx="14646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20 minutes prep</a:t>
            </a:r>
          </a:p>
          <a:p>
            <a:endParaRPr lang="en-US" dirty="0"/>
          </a:p>
          <a:p>
            <a:r>
              <a:rPr lang="en-US" dirty="0"/>
              <a:t>+ </a:t>
            </a:r>
          </a:p>
          <a:p>
            <a:endParaRPr lang="en-US" dirty="0"/>
          </a:p>
          <a:p>
            <a:r>
              <a:rPr lang="en-US" dirty="0"/>
              <a:t>5 mins performance</a:t>
            </a:r>
          </a:p>
          <a:p>
            <a:r>
              <a:rPr lang="en-US" dirty="0"/>
              <a:t>per group</a:t>
            </a:r>
          </a:p>
        </p:txBody>
      </p:sp>
      <p:pic>
        <p:nvPicPr>
          <p:cNvPr id="7" name="Graphic 6" descr="Stopwatch with solid fill">
            <a:extLst>
              <a:ext uri="{FF2B5EF4-FFF2-40B4-BE49-F238E27FC236}">
                <a16:creationId xmlns:a16="http://schemas.microsoft.com/office/drawing/2014/main" id="{E869091C-4A07-6A79-D94C-0AE8108159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8211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5FF36-4568-54BD-196A-9B8531BBE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Zoonoses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B10C2-E38D-1C6A-E347-D8968D0D31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Important One Health issue because:</a:t>
            </a:r>
          </a:p>
          <a:p>
            <a:pPr lvl="1"/>
            <a:r>
              <a:rPr lang="en-GB" dirty="0"/>
              <a:t>Zoonoses are diseases that spread from </a:t>
            </a:r>
            <a:r>
              <a:rPr lang="en-GB" b="1" dirty="0"/>
              <a:t>animals</a:t>
            </a:r>
            <a:r>
              <a:rPr lang="en-GB" dirty="0"/>
              <a:t> to </a:t>
            </a:r>
            <a:r>
              <a:rPr lang="en-GB" b="1" dirty="0"/>
              <a:t>humans</a:t>
            </a:r>
          </a:p>
          <a:p>
            <a:pPr lvl="1"/>
            <a:r>
              <a:rPr lang="en-GB" dirty="0"/>
              <a:t>Zoonoses have dual impact on pastoralist populations:</a:t>
            </a:r>
          </a:p>
          <a:p>
            <a:pPr lvl="2"/>
            <a:r>
              <a:rPr lang="en-GB" dirty="0"/>
              <a:t>Impact on </a:t>
            </a:r>
            <a:r>
              <a:rPr lang="en-GB" b="1" dirty="0"/>
              <a:t>human</a:t>
            </a:r>
            <a:r>
              <a:rPr lang="en-GB" dirty="0"/>
              <a:t> health</a:t>
            </a:r>
          </a:p>
          <a:p>
            <a:pPr lvl="2"/>
            <a:r>
              <a:rPr lang="en-GB" dirty="0"/>
              <a:t>Impact on </a:t>
            </a:r>
            <a:r>
              <a:rPr lang="en-GB" b="1" dirty="0"/>
              <a:t>animal</a:t>
            </a:r>
            <a:r>
              <a:rPr lang="en-GB" dirty="0"/>
              <a:t> health → </a:t>
            </a:r>
            <a:r>
              <a:rPr lang="en-GB" b="1" dirty="0"/>
              <a:t>human</a:t>
            </a:r>
            <a:r>
              <a:rPr lang="en-GB" dirty="0"/>
              <a:t> livelihoods</a:t>
            </a:r>
          </a:p>
          <a:p>
            <a:pPr lvl="1"/>
            <a:r>
              <a:rPr lang="en-GB" dirty="0"/>
              <a:t>Control requires interventions in </a:t>
            </a:r>
            <a:r>
              <a:rPr lang="en-GB" b="1" dirty="0"/>
              <a:t>animals</a:t>
            </a:r>
            <a:r>
              <a:rPr lang="en-GB" dirty="0"/>
              <a:t> and </a:t>
            </a:r>
            <a:r>
              <a:rPr lang="en-GB" b="1" dirty="0"/>
              <a:t>humans</a:t>
            </a:r>
            <a:r>
              <a:rPr lang="en-GB" dirty="0"/>
              <a:t> and thus coordination/collaboration across sectors</a:t>
            </a:r>
            <a:endParaRPr lang="en-GB" b="1" dirty="0"/>
          </a:p>
          <a:p>
            <a:pPr lvl="1"/>
            <a:r>
              <a:rPr lang="en-GB" dirty="0"/>
              <a:t>Transmission is sometimes influenced by </a:t>
            </a:r>
            <a:r>
              <a:rPr lang="en-GB" b="1" dirty="0"/>
              <a:t>environmental</a:t>
            </a:r>
            <a:r>
              <a:rPr lang="en-GB" dirty="0"/>
              <a:t> factors</a:t>
            </a:r>
          </a:p>
          <a:p>
            <a:pPr lvl="1"/>
            <a:r>
              <a:rPr lang="en-GB" dirty="0"/>
              <a:t>Control measures can sometimes have an impact on the </a:t>
            </a:r>
            <a:r>
              <a:rPr lang="en-GB" b="1" dirty="0"/>
              <a:t>environment</a:t>
            </a:r>
            <a:endParaRPr lang="en-GB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F355876A-9329-9802-C82C-5A2063184B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387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35B25-A199-62AC-D6E8-2E6530028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Rabies </a:t>
            </a:r>
            <a:r>
              <a:rPr lang="en-GB" sz="2800" dirty="0"/>
              <a:t>– caused by rabies virus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34AE257-2A06-403A-EFB5-4292CE9D43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2927503"/>
              </p:ext>
            </p:extLst>
          </p:nvPr>
        </p:nvGraphicFramePr>
        <p:xfrm>
          <a:off x="1538288" y="1149350"/>
          <a:ext cx="9815512" cy="4878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756">
                  <a:extLst>
                    <a:ext uri="{9D8B030D-6E8A-4147-A177-3AD203B41FA5}">
                      <a16:colId xmlns:a16="http://schemas.microsoft.com/office/drawing/2014/main" val="855782154"/>
                    </a:ext>
                  </a:extLst>
                </a:gridCol>
                <a:gridCol w="4907756">
                  <a:extLst>
                    <a:ext uri="{9D8B030D-6E8A-4147-A177-3AD203B41FA5}">
                      <a16:colId xmlns:a16="http://schemas.microsoft.com/office/drawing/2014/main" val="3278845745"/>
                    </a:ext>
                  </a:extLst>
                </a:gridCol>
              </a:tblGrid>
              <a:tr h="2348407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Clinical signs – humans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Flu-like symptoms </a:t>
                      </a:r>
                      <a:r>
                        <a:rPr lang="en-GB" sz="2000" b="0" dirty="0">
                          <a:solidFill>
                            <a:schemeClr val="tx1"/>
                          </a:solidFill>
                        </a:rPr>
                        <a:t>→ confusion, abnormal behaviour, hydrophobia → death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Transmission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tx1"/>
                          </a:solidFill>
                        </a:rPr>
                        <a:t>Saliva of infected animals e.g. bite wound, open cuts in skin</a:t>
                      </a:r>
                    </a:p>
                    <a:p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6961086"/>
                  </a:ext>
                </a:extLst>
              </a:tr>
              <a:tr h="23484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Clinical signs – animals*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Non-specific (e.g. lethargy, loss of appetite) </a:t>
                      </a:r>
                      <a:r>
                        <a:rPr lang="en-GB" sz="2000" b="0" dirty="0">
                          <a:solidFill>
                            <a:schemeClr val="tx1"/>
                          </a:solidFill>
                        </a:rPr>
                        <a:t>→</a:t>
                      </a: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 behavioural changes (e.g. aggression), excessive salivation, paralysis </a:t>
                      </a:r>
                      <a:r>
                        <a:rPr lang="en-GB" sz="2000" b="0" dirty="0">
                          <a:solidFill>
                            <a:schemeClr val="tx1"/>
                          </a:solidFill>
                        </a:rPr>
                        <a:t>→</a:t>
                      </a: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 death</a:t>
                      </a:r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*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dogs, cattle, sheep, goats, camels, horses, and donkeys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Prevention and control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dirty="0"/>
                        <a:t>Vaccination of dogs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/>
                        <a:t>Wash bite wound with soap and lots of water for at least 15 minutes (and ideally disinfect with sanitizer)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dirty="0"/>
                        <a:t>Seek medical help for p</a:t>
                      </a:r>
                      <a:r>
                        <a:rPr lang="en-GB" sz="2000" dirty="0" err="1"/>
                        <a:t>ost</a:t>
                      </a:r>
                      <a:r>
                        <a:rPr lang="en-GB" sz="2000" dirty="0"/>
                        <a:t>-exposure prophylaxis of humans (before symptoms develop)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5202087"/>
                  </a:ext>
                </a:extLst>
              </a:tr>
            </a:tbl>
          </a:graphicData>
        </a:graphic>
      </p:graphicFrame>
      <p:pic>
        <p:nvPicPr>
          <p:cNvPr id="3" name="Graphic 2" descr="Presentation with checklist with solid fill">
            <a:extLst>
              <a:ext uri="{FF2B5EF4-FFF2-40B4-BE49-F238E27FC236}">
                <a16:creationId xmlns:a16="http://schemas.microsoft.com/office/drawing/2014/main" id="{B55F62ED-3676-B6F2-85DA-377125DF34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  <p:pic>
        <p:nvPicPr>
          <p:cNvPr id="1026" name="Picture 2" descr="10 Signs of Rabies in Dogs and Their Three Prominent Stages">
            <a:extLst>
              <a:ext uri="{FF2B5EF4-FFF2-40B4-BE49-F238E27FC236}">
                <a16:creationId xmlns:a16="http://schemas.microsoft.com/office/drawing/2014/main" id="{DB3A57AB-A645-AC45-5B33-5545DD456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8552" y="1967761"/>
            <a:ext cx="2473328" cy="14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31666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35B25-A199-62AC-D6E8-2E6530028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Rift Valley fever </a:t>
            </a:r>
            <a:r>
              <a:rPr lang="en-GB" sz="2800" dirty="0"/>
              <a:t>– caused by Rift Valley fever virus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34AE257-2A06-403A-EFB5-4292CE9D43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5365832"/>
              </p:ext>
            </p:extLst>
          </p:nvPr>
        </p:nvGraphicFramePr>
        <p:xfrm>
          <a:off x="1538288" y="1149350"/>
          <a:ext cx="9815512" cy="4878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756">
                  <a:extLst>
                    <a:ext uri="{9D8B030D-6E8A-4147-A177-3AD203B41FA5}">
                      <a16:colId xmlns:a16="http://schemas.microsoft.com/office/drawing/2014/main" val="855782154"/>
                    </a:ext>
                  </a:extLst>
                </a:gridCol>
                <a:gridCol w="4907756">
                  <a:extLst>
                    <a:ext uri="{9D8B030D-6E8A-4147-A177-3AD203B41FA5}">
                      <a16:colId xmlns:a16="http://schemas.microsoft.com/office/drawing/2014/main" val="3278845745"/>
                    </a:ext>
                  </a:extLst>
                </a:gridCol>
              </a:tblGrid>
              <a:tr h="2348407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Clinical signs – humans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No symptoms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Common: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flu-like symptoms 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(e.g. headache, fever, muscle pain, loss of appetite)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Rare: encephalitis, fatal hemorrhaging, or visual impairment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Transmission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tx1"/>
                          </a:solidFill>
                        </a:rPr>
                        <a:t>Bites of infected </a:t>
                      </a:r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mosquitoes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tx1"/>
                          </a:solidFill>
                        </a:rPr>
                        <a:t>Contact with blood,                                            body fluids or tissues                                                         of infected animals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tx1"/>
                          </a:solidFill>
                        </a:rPr>
                        <a:t>Outbreaks often                                                         follow abnormally                                                                high rainfall and flooding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6961086"/>
                  </a:ext>
                </a:extLst>
              </a:tr>
              <a:tr h="23484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Clinical signs – animals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Young animals: fever, loss of appetite, weakness, diarrhea,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death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 in 2-3 days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Mature animals: fever, nasal discharge, diarrhea, decreased milk production,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abortion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 (loss of pregnancy)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Prevention and control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Avoid mosquito bites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Use protection when handling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blood, body fluids or tissues of suspect animals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Vaccination of livestock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5202087"/>
                  </a:ext>
                </a:extLst>
              </a:tr>
            </a:tbl>
          </a:graphicData>
        </a:graphic>
      </p:graphicFrame>
      <p:pic>
        <p:nvPicPr>
          <p:cNvPr id="3" name="Graphic 2" descr="Presentation with checklist with solid fill">
            <a:extLst>
              <a:ext uri="{FF2B5EF4-FFF2-40B4-BE49-F238E27FC236}">
                <a16:creationId xmlns:a16="http://schemas.microsoft.com/office/drawing/2014/main" id="{CB8C028B-921C-CDED-BC0F-A01013DF19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  <p:pic>
        <p:nvPicPr>
          <p:cNvPr id="2052" name="Picture 4" descr="Adult">
            <a:extLst>
              <a:ext uri="{FF2B5EF4-FFF2-40B4-BE49-F238E27FC236}">
                <a16:creationId xmlns:a16="http://schemas.microsoft.com/office/drawing/2014/main" id="{BEF1635E-E4A1-0735-006B-221929C6D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3901" y="1883023"/>
            <a:ext cx="1865026" cy="124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33508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35B25-A199-62AC-D6E8-2E6530028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Brucellosis </a:t>
            </a:r>
            <a:r>
              <a:rPr lang="en-GB" sz="2800" dirty="0"/>
              <a:t>– caused by </a:t>
            </a:r>
            <a:r>
              <a:rPr lang="en-GB" sz="2800" i="1" dirty="0"/>
              <a:t>Brucella </a:t>
            </a:r>
            <a:r>
              <a:rPr lang="en-GB" sz="2800" dirty="0"/>
              <a:t>(bacteria)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34AE257-2A06-403A-EFB5-4292CE9D43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890991"/>
              </p:ext>
            </p:extLst>
          </p:nvPr>
        </p:nvGraphicFramePr>
        <p:xfrm>
          <a:off x="1538288" y="1149350"/>
          <a:ext cx="9815512" cy="4696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756">
                  <a:extLst>
                    <a:ext uri="{9D8B030D-6E8A-4147-A177-3AD203B41FA5}">
                      <a16:colId xmlns:a16="http://schemas.microsoft.com/office/drawing/2014/main" val="855782154"/>
                    </a:ext>
                  </a:extLst>
                </a:gridCol>
                <a:gridCol w="4907756">
                  <a:extLst>
                    <a:ext uri="{9D8B030D-6E8A-4147-A177-3AD203B41FA5}">
                      <a16:colId xmlns:a16="http://schemas.microsoft.com/office/drawing/2014/main" val="3278845745"/>
                    </a:ext>
                  </a:extLst>
                </a:gridCol>
              </a:tblGrid>
              <a:tr h="2348407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Clinical signs – humans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Flu-like symptoms 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(e.g. fever, chills, and body aches)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Chronic: inflammation of the joints (arthritis), testes (orchitis) and heart (endocarditis) 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Transmission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Drinking raw/unpasteurized milk or body fluids of infected animals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Breathing in the bacteria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Broken skin contact with                                               animals or excretions                                                        e.g. slaughterhouse workers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6961086"/>
                  </a:ext>
                </a:extLst>
              </a:tr>
              <a:tr h="23484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Clinical signs – animals*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Reproductive problems (e.g. loss of pregnancy, neonatal death, birth of weak offspring, infertility)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Reduced milk yield due to mastitis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*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goats, sheep, cattle, and camels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Prevention and control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Pasteurization of milk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Vaccination of livestock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5202087"/>
                  </a:ext>
                </a:extLst>
              </a:tr>
            </a:tbl>
          </a:graphicData>
        </a:graphic>
      </p:graphicFrame>
      <p:pic>
        <p:nvPicPr>
          <p:cNvPr id="3" name="Graphic 2" descr="Presentation with checklist with solid fill">
            <a:extLst>
              <a:ext uri="{FF2B5EF4-FFF2-40B4-BE49-F238E27FC236}">
                <a16:creationId xmlns:a16="http://schemas.microsoft.com/office/drawing/2014/main" id="{CF7DDAE7-1251-F7A1-81A3-E7089F156F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  <p:pic>
        <p:nvPicPr>
          <p:cNvPr id="3074" name="Picture 2" descr="36 Easy Raw Milk Recipes To Use Up Extra Milk">
            <a:extLst>
              <a:ext uri="{FF2B5EF4-FFF2-40B4-BE49-F238E27FC236}">
                <a16:creationId xmlns:a16="http://schemas.microsoft.com/office/drawing/2014/main" id="{16B409E3-A460-4FF7-864A-0BCEC276FF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3725" y="1952756"/>
            <a:ext cx="1610192" cy="107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39962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35B25-A199-62AC-D6E8-2E6530028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Anthrax </a:t>
            </a:r>
            <a:r>
              <a:rPr lang="en-GB" sz="2800" dirty="0"/>
              <a:t>– caused by </a:t>
            </a:r>
            <a:r>
              <a:rPr lang="en-GB" sz="2800" i="1" dirty="0"/>
              <a:t>Bacillus anthracis </a:t>
            </a:r>
            <a:r>
              <a:rPr lang="en-GB" sz="2800" dirty="0"/>
              <a:t>(bacteria)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34AE257-2A06-403A-EFB5-4292CE9D43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7426877"/>
              </p:ext>
            </p:extLst>
          </p:nvPr>
        </p:nvGraphicFramePr>
        <p:xfrm>
          <a:off x="1538288" y="1149350"/>
          <a:ext cx="9815512" cy="4817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756">
                  <a:extLst>
                    <a:ext uri="{9D8B030D-6E8A-4147-A177-3AD203B41FA5}">
                      <a16:colId xmlns:a16="http://schemas.microsoft.com/office/drawing/2014/main" val="855782154"/>
                    </a:ext>
                  </a:extLst>
                </a:gridCol>
                <a:gridCol w="4907756">
                  <a:extLst>
                    <a:ext uri="{9D8B030D-6E8A-4147-A177-3AD203B41FA5}">
                      <a16:colId xmlns:a16="http://schemas.microsoft.com/office/drawing/2014/main" val="3278845745"/>
                    </a:ext>
                  </a:extLst>
                </a:gridCol>
              </a:tblGrid>
              <a:tr h="2348407"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Clinical signs – humans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b="0" i="0" dirty="0">
                          <a:solidFill>
                            <a:schemeClr val="tx1"/>
                          </a:solidFill>
                        </a:rPr>
                        <a:t>Cutaneous: black                                ‘eschar’ (right)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b="0" i="0" dirty="0">
                          <a:solidFill>
                            <a:schemeClr val="tx1"/>
                          </a:solidFill>
                        </a:rPr>
                        <a:t>Gastrointestinal: </a:t>
                      </a:r>
                      <a:r>
                        <a:rPr lang="en-US" sz="2000" b="0" i="0" dirty="0">
                          <a:solidFill>
                            <a:schemeClr val="tx1"/>
                          </a:solidFill>
                        </a:rPr>
                        <a:t>bloody                              vomiting and diarrhea,                                   stomach pain, death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b="0" i="0" dirty="0">
                          <a:solidFill>
                            <a:schemeClr val="tx1"/>
                          </a:solidFill>
                        </a:rPr>
                        <a:t>Inhalational: systemic disease, death</a:t>
                      </a:r>
                      <a:endParaRPr lang="en-GB" sz="20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Transmission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tx1"/>
                          </a:solidFill>
                        </a:rPr>
                        <a:t>Skin contact with meat or hide of infected animals (most common)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tx1"/>
                          </a:solidFill>
                        </a:rPr>
                        <a:t>Ingestion of bacteria in raw/uncooked meat from infected animals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tx1"/>
                          </a:solidFill>
                        </a:rPr>
                        <a:t>Inhalation of bacteria in air e.g. slaughterhouse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6961086"/>
                  </a:ext>
                </a:extLst>
              </a:tr>
              <a:tr h="23484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Clinical signs – animals*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b="0" dirty="0">
                          <a:solidFill>
                            <a:schemeClr val="tx1"/>
                          </a:solidFill>
                        </a:rPr>
                        <a:t>Sudden death with bleeding from body orifices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b="0" dirty="0">
                          <a:solidFill>
                            <a:schemeClr val="tx1"/>
                          </a:solidFill>
                        </a:rPr>
                        <a:t>Spores released in blood of dead animals contaminate environment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chemeClr val="tx1"/>
                          </a:solidFill>
                        </a:rPr>
                        <a:t>* </a:t>
                      </a:r>
                      <a:r>
                        <a:rPr lang="en-US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ost domestic and wild animals</a:t>
                      </a:r>
                      <a:endParaRPr lang="en-GB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Prevention and control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Avoid eating meat from animals suspected to have died from anthrax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Vaccination of animals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Proper disposal of dead animals (e.g. burial, decontamination)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5202087"/>
                  </a:ext>
                </a:extLst>
              </a:tr>
            </a:tbl>
          </a:graphicData>
        </a:graphic>
      </p:graphicFrame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727A00A-07BF-A9CB-6FD8-3892ED0C8F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81"/>
          <a:stretch/>
        </p:blipFill>
        <p:spPr bwMode="auto">
          <a:xfrm>
            <a:off x="4645929" y="1209310"/>
            <a:ext cx="1731645" cy="17900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Graphic 4" descr="Presentation with checklist with solid fill">
            <a:extLst>
              <a:ext uri="{FF2B5EF4-FFF2-40B4-BE49-F238E27FC236}">
                <a16:creationId xmlns:a16="http://schemas.microsoft.com/office/drawing/2014/main" id="{15F198F7-056E-4583-0149-D6C78A8D87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1834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5FF36-4568-54BD-196A-9B8531BBE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Zoonoses – general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B10C2-E38D-1C6A-E347-D8968D0D31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Flu-like symptoms are common first sign of many zoonoses</a:t>
            </a:r>
          </a:p>
          <a:p>
            <a:pPr lvl="1"/>
            <a:r>
              <a:rPr lang="en-GB" dirty="0"/>
              <a:t>Not easily distinguished from other diseases</a:t>
            </a:r>
          </a:p>
          <a:p>
            <a:pPr lvl="1"/>
            <a:r>
              <a:rPr lang="en-GB" dirty="0"/>
              <a:t>Not easily diagnosed</a:t>
            </a:r>
          </a:p>
          <a:p>
            <a:r>
              <a:rPr lang="en-GB" dirty="0"/>
              <a:t>Human behaviours are the main reason why people get infected with zoonoses </a:t>
            </a:r>
          </a:p>
          <a:p>
            <a:pPr lvl="1"/>
            <a:r>
              <a:rPr lang="en-GB" dirty="0"/>
              <a:t>Modifying these behaviours can help achieve control and prevention</a:t>
            </a:r>
          </a:p>
          <a:p>
            <a:r>
              <a:rPr lang="en-GB" dirty="0"/>
              <a:t>Men/boys and women/girls may have different exposure pathways given different roles:</a:t>
            </a:r>
          </a:p>
          <a:p>
            <a:pPr lvl="1"/>
            <a:r>
              <a:rPr lang="en-GB" dirty="0"/>
              <a:t>Livestock management e.g. herding, slaughter</a:t>
            </a:r>
          </a:p>
          <a:p>
            <a:pPr lvl="1"/>
            <a:r>
              <a:rPr lang="en-GB" dirty="0"/>
              <a:t>Animal source foods</a:t>
            </a:r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EB55BDD5-23E7-781F-77F1-43400C525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57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F0E8104-62B8-01B0-0F52-CBDE2777C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About the OH4HEAL training package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2FA414C-2AA1-B056-1314-822903368B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Module 1: Principles and applications of One Health (5 days)</a:t>
            </a:r>
          </a:p>
          <a:p>
            <a:pPr lvl="1"/>
            <a:endParaRPr lang="en-US" dirty="0"/>
          </a:p>
          <a:p>
            <a:r>
              <a:rPr lang="en-US" dirty="0"/>
              <a:t>Module 2: Gender, culture and One Health (3 days)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Module 2: </a:t>
            </a:r>
            <a:r>
              <a:rPr lang="en-US" dirty="0"/>
              <a:t>Practice of One Health in HEAL sites (2-3 days)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dirty="0"/>
              <a:t>* Your facilitator will tell you about plans for future trainings</a:t>
            </a:r>
          </a:p>
          <a:p>
            <a:endParaRPr lang="en-GB" dirty="0"/>
          </a:p>
        </p:txBody>
      </p:sp>
      <p:pic>
        <p:nvPicPr>
          <p:cNvPr id="2" name="Graphic 1" descr="Presentation with checklist with solid fill">
            <a:extLst>
              <a:ext uri="{FF2B5EF4-FFF2-40B4-BE49-F238E27FC236}">
                <a16:creationId xmlns:a16="http://schemas.microsoft.com/office/drawing/2014/main" id="{53DCAE63-8939-49A3-6B09-7807A0718D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10242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C7482-76FC-4821-F6CA-779EA92D5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Anti-microbial resistance (AMR)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3BF87-D83A-8C56-7391-235B50EAE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Interactive plenary discussion</a:t>
            </a:r>
          </a:p>
          <a:p>
            <a:r>
              <a:rPr lang="en-GB" dirty="0"/>
              <a:t>Have you heard of ‘anti-microbial resistance’?</a:t>
            </a:r>
          </a:p>
          <a:p>
            <a:r>
              <a:rPr lang="en-GB" dirty="0"/>
              <a:t>What do you understand by the term?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249408-9587-A592-66F3-AC4F9EAC74F0}"/>
              </a:ext>
            </a:extLst>
          </p:cNvPr>
          <p:cNvSpPr txBox="1"/>
          <p:nvPr/>
        </p:nvSpPr>
        <p:spPr>
          <a:xfrm>
            <a:off x="96404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10 minutes</a:t>
            </a:r>
          </a:p>
        </p:txBody>
      </p:sp>
      <p:pic>
        <p:nvPicPr>
          <p:cNvPr id="7" name="Graphic 6" descr="Stopwatch with solid fill">
            <a:extLst>
              <a:ext uri="{FF2B5EF4-FFF2-40B4-BE49-F238E27FC236}">
                <a16:creationId xmlns:a16="http://schemas.microsoft.com/office/drawing/2014/main" id="{8D541B4D-5B7E-6CEA-2774-14CE7E321F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779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59FCD-D7EE-5256-C91C-3CB29C5F1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Anti-microbial resistance (AMR)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3B67A-00E6-A24F-08C1-96D86D453F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Small group discussion (image analysis)</a:t>
            </a:r>
          </a:p>
          <a:p>
            <a:r>
              <a:rPr lang="en-US" dirty="0"/>
              <a:t>Facilitator will show an image (next slide)</a:t>
            </a:r>
          </a:p>
          <a:p>
            <a:r>
              <a:rPr lang="en-US" dirty="0"/>
              <a:t>Discussion questions:</a:t>
            </a:r>
          </a:p>
          <a:p>
            <a:pPr lvl="1"/>
            <a:r>
              <a:rPr lang="en-US" dirty="0"/>
              <a:t>What did you learn from the image?</a:t>
            </a:r>
          </a:p>
          <a:p>
            <a:pPr lvl="1"/>
            <a:r>
              <a:rPr lang="en-US" dirty="0"/>
              <a:t>How does the image help you understand AMR? </a:t>
            </a:r>
          </a:p>
          <a:p>
            <a:pPr lvl="1"/>
            <a:r>
              <a:rPr lang="en-US" dirty="0"/>
              <a:t>What is the implication for antibiotic use in pastoralist areas?</a:t>
            </a:r>
          </a:p>
          <a:p>
            <a:r>
              <a:rPr lang="en-US" dirty="0"/>
              <a:t>Be prepared to share your discussion in plenary</a:t>
            </a:r>
          </a:p>
          <a:p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B4565C-4E44-8010-7EEC-4AE69129653F}"/>
              </a:ext>
            </a:extLst>
          </p:cNvPr>
          <p:cNvSpPr txBox="1"/>
          <p:nvPr/>
        </p:nvSpPr>
        <p:spPr>
          <a:xfrm>
            <a:off x="94431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20 minutes</a:t>
            </a:r>
          </a:p>
        </p:txBody>
      </p:sp>
      <p:pic>
        <p:nvPicPr>
          <p:cNvPr id="7" name="Graphic 6" descr="Stopwatch with solid fill">
            <a:extLst>
              <a:ext uri="{FF2B5EF4-FFF2-40B4-BE49-F238E27FC236}">
                <a16:creationId xmlns:a16="http://schemas.microsoft.com/office/drawing/2014/main" id="{F7723EA7-67EA-5C4F-98FA-8C748E9297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8666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021AD20-C764-2C38-1362-F9E64D2B47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826" y="325718"/>
            <a:ext cx="7426347" cy="58183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128261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8A9DF-807B-7E71-BC2F-33A0D3D7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Anti-microbial resistance (AMR)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A3511-02BC-8663-DA50-10EA1B730C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Process which </a:t>
            </a:r>
            <a:r>
              <a:rPr lang="en-US" b="1" dirty="0"/>
              <a:t>happens naturally over time </a:t>
            </a:r>
            <a:r>
              <a:rPr lang="en-US" dirty="0"/>
              <a:t>in all microbes that are exposed to antimicrobial agents</a:t>
            </a:r>
          </a:p>
          <a:p>
            <a:pPr lvl="1"/>
            <a:r>
              <a:rPr lang="en-US" dirty="0"/>
              <a:t>bacteria exposed to antibiotics</a:t>
            </a:r>
          </a:p>
          <a:p>
            <a:pPr lvl="1"/>
            <a:r>
              <a:rPr lang="en-US" dirty="0"/>
              <a:t>parasites exposed to anti-parasitic drugs</a:t>
            </a:r>
          </a:p>
          <a:p>
            <a:pPr lvl="1"/>
            <a:r>
              <a:rPr lang="en-US" dirty="0"/>
              <a:t>viruses exposed to anti-viral agents</a:t>
            </a:r>
          </a:p>
          <a:p>
            <a:r>
              <a:rPr lang="en-US" dirty="0"/>
              <a:t>Relates to:</a:t>
            </a:r>
          </a:p>
          <a:p>
            <a:pPr lvl="1"/>
            <a:r>
              <a:rPr lang="en-US" b="1" dirty="0"/>
              <a:t>overuse</a:t>
            </a:r>
            <a:r>
              <a:rPr lang="en-US" dirty="0"/>
              <a:t> (e.g. using antibiotics when not indicated)</a:t>
            </a:r>
          </a:p>
          <a:p>
            <a:pPr lvl="1"/>
            <a:r>
              <a:rPr lang="en-US" b="1" dirty="0"/>
              <a:t>misuse</a:t>
            </a:r>
            <a:r>
              <a:rPr lang="en-US" dirty="0"/>
              <a:t> (e.g. using wrong antibiotic, over-/under-dosing)</a:t>
            </a:r>
          </a:p>
          <a:p>
            <a:pPr lvl="1"/>
            <a:r>
              <a:rPr lang="en-US" b="1" dirty="0"/>
              <a:t>improper disposal </a:t>
            </a:r>
            <a:r>
              <a:rPr lang="en-US" dirty="0"/>
              <a:t>of antimicrobial agents</a:t>
            </a:r>
          </a:p>
          <a:p>
            <a:pPr lvl="1"/>
            <a:r>
              <a:rPr lang="en-US" b="1" dirty="0"/>
              <a:t>counterfeiting</a:t>
            </a:r>
            <a:r>
              <a:rPr lang="en-US" dirty="0"/>
              <a:t> of antimicrobial agents</a:t>
            </a:r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D6A4A60A-DFDB-2D71-5B30-23A1C53FEF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7562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8A9DF-807B-7E71-BC2F-33A0D3D7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Anti-microbial resistance (AMR)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DA3511-02BC-8663-DA50-10EA1B730C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Important One Health issue because:</a:t>
            </a:r>
          </a:p>
          <a:p>
            <a:pPr lvl="1"/>
            <a:r>
              <a:rPr lang="en-US" dirty="0"/>
              <a:t>it is a problem in </a:t>
            </a:r>
            <a:r>
              <a:rPr lang="en-US" b="1" dirty="0"/>
              <a:t>human</a:t>
            </a:r>
            <a:r>
              <a:rPr lang="en-US" dirty="0"/>
              <a:t> health settings (e.g. hospital) </a:t>
            </a:r>
          </a:p>
          <a:p>
            <a:pPr lvl="1"/>
            <a:r>
              <a:rPr lang="en-US" dirty="0"/>
              <a:t>it is a problem in </a:t>
            </a:r>
            <a:r>
              <a:rPr lang="en-US" b="1" dirty="0"/>
              <a:t>animal</a:t>
            </a:r>
            <a:r>
              <a:rPr lang="en-US" dirty="0"/>
              <a:t> health (e.g. veterinary clinic, farm)</a:t>
            </a:r>
          </a:p>
          <a:p>
            <a:pPr lvl="1"/>
            <a:r>
              <a:rPr lang="en-US" dirty="0"/>
              <a:t>resistant organisms and genes can be spread from humans and animals through the </a:t>
            </a:r>
            <a:r>
              <a:rPr lang="en-US" b="1" dirty="0"/>
              <a:t>environment</a:t>
            </a:r>
            <a:r>
              <a:rPr lang="en-US" dirty="0"/>
              <a:t>, including in water, soil, and air</a:t>
            </a:r>
            <a:endParaRPr lang="en-GB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348355D7-3CF9-46D1-BF3E-C9350D2982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9683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A3EB1-DADD-88D2-7F0A-FFE4F6F8E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Environmental and rangeland health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97104-7C55-5F3C-E701-B2614A7E2F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Small group discussion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r>
              <a:rPr lang="en-US" dirty="0"/>
              <a:t>Summarize your discussion on a flipchart using diagrams and pictures where possible</a:t>
            </a:r>
            <a:endParaRPr lang="en-GB" dirty="0"/>
          </a:p>
          <a:p>
            <a:r>
              <a:rPr lang="en-GB" dirty="0"/>
              <a:t>Be ready to share your discussions in plenary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9C6C73D-D63A-DCA0-BE14-91CCFCA04D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5377591"/>
              </p:ext>
            </p:extLst>
          </p:nvPr>
        </p:nvGraphicFramePr>
        <p:xfrm>
          <a:off x="1538288" y="1693889"/>
          <a:ext cx="9815512" cy="3087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7756">
                  <a:extLst>
                    <a:ext uri="{9D8B030D-6E8A-4147-A177-3AD203B41FA5}">
                      <a16:colId xmlns:a16="http://schemas.microsoft.com/office/drawing/2014/main" val="855782154"/>
                    </a:ext>
                  </a:extLst>
                </a:gridCol>
                <a:gridCol w="4907756">
                  <a:extLst>
                    <a:ext uri="{9D8B030D-6E8A-4147-A177-3AD203B41FA5}">
                      <a16:colId xmlns:a16="http://schemas.microsoft.com/office/drawing/2014/main" val="3278845745"/>
                    </a:ext>
                  </a:extLst>
                </a:gridCol>
              </a:tblGrid>
              <a:tr h="470601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Discussion questions (Group 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>
                          <a:solidFill>
                            <a:schemeClr val="tx1"/>
                          </a:solidFill>
                        </a:rPr>
                        <a:t>Discussion questions (Group 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6961086"/>
                  </a:ext>
                </a:extLst>
              </a:tr>
              <a:tr h="261737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What is the water situation like in your woreda/district?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How do humans and livestock impact on the quality of water?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In what ways does water scarcity contribute to health and nutrition problems in humans and humans (are the problems the same or different?)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What is the condition of the grazing lands in your woreda/district?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How do humans and livestock impact on the condition of the grazing lands?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How does the condition of the grazing land impact the health and nutrition of humans and humans?</a:t>
                      </a:r>
                    </a:p>
                    <a:p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2520208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1DB34D7-299B-3B32-47D9-0F29B700EF3D}"/>
              </a:ext>
            </a:extLst>
          </p:cNvPr>
          <p:cNvSpPr txBox="1"/>
          <p:nvPr/>
        </p:nvSpPr>
        <p:spPr>
          <a:xfrm>
            <a:off x="94428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20 minutes</a:t>
            </a:r>
          </a:p>
        </p:txBody>
      </p:sp>
      <p:pic>
        <p:nvPicPr>
          <p:cNvPr id="8" name="Graphic 7" descr="Stopwatch with solid fill">
            <a:extLst>
              <a:ext uri="{FF2B5EF4-FFF2-40B4-BE49-F238E27FC236}">
                <a16:creationId xmlns:a16="http://schemas.microsoft.com/office/drawing/2014/main" id="{18D8B733-21E9-5092-8BCF-9705A97E59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63712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09BD1-A81B-02E7-AC9E-06F9A3C3E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Water scarcity and overgrazing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8F74D-5BA3-1139-3062-86FEABAB7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Important One Health issue because:</a:t>
            </a:r>
          </a:p>
          <a:p>
            <a:pPr lvl="1"/>
            <a:r>
              <a:rPr lang="en-GB" dirty="0"/>
              <a:t>Water is a necessity for life of </a:t>
            </a:r>
            <a:r>
              <a:rPr lang="en-GB" b="1" dirty="0"/>
              <a:t>humans, animals </a:t>
            </a:r>
            <a:r>
              <a:rPr lang="en-GB" dirty="0"/>
              <a:t>and </a:t>
            </a:r>
            <a:r>
              <a:rPr lang="en-GB" b="1" dirty="0"/>
              <a:t>plants</a:t>
            </a:r>
          </a:p>
          <a:p>
            <a:pPr lvl="1"/>
            <a:r>
              <a:rPr lang="en-GB" dirty="0"/>
              <a:t>Shared use of (unsafe) water points</a:t>
            </a:r>
          </a:p>
          <a:p>
            <a:pPr lvl="2"/>
            <a:r>
              <a:rPr lang="en-GB" dirty="0"/>
              <a:t>Congregation of </a:t>
            </a:r>
            <a:r>
              <a:rPr lang="en-GB" b="1" dirty="0"/>
              <a:t>animals</a:t>
            </a:r>
            <a:r>
              <a:rPr lang="en-GB" dirty="0"/>
              <a:t> → </a:t>
            </a:r>
            <a:r>
              <a:rPr lang="en-GB" b="1" dirty="0"/>
              <a:t>animal</a:t>
            </a:r>
            <a:r>
              <a:rPr lang="en-GB" dirty="0"/>
              <a:t> disease</a:t>
            </a:r>
          </a:p>
          <a:p>
            <a:pPr lvl="2"/>
            <a:r>
              <a:rPr lang="en-GB" dirty="0"/>
              <a:t>Contamination with </a:t>
            </a:r>
            <a:r>
              <a:rPr lang="en-GB" b="1" dirty="0"/>
              <a:t>animal</a:t>
            </a:r>
            <a:r>
              <a:rPr lang="en-GB" dirty="0"/>
              <a:t> manure → diarrheal disease in </a:t>
            </a:r>
            <a:r>
              <a:rPr lang="en-GB" b="1" dirty="0"/>
              <a:t>humans</a:t>
            </a:r>
          </a:p>
          <a:p>
            <a:pPr lvl="2"/>
            <a:r>
              <a:rPr lang="en-GB" dirty="0"/>
              <a:t>Contamination with chemicals → health problems in </a:t>
            </a:r>
            <a:r>
              <a:rPr lang="en-GB" b="1" dirty="0"/>
              <a:t>humans</a:t>
            </a:r>
          </a:p>
          <a:p>
            <a:pPr lvl="1"/>
            <a:r>
              <a:rPr lang="en-GB" dirty="0"/>
              <a:t>Migration of </a:t>
            </a:r>
            <a:r>
              <a:rPr lang="en-GB" b="1" dirty="0"/>
              <a:t>humans</a:t>
            </a:r>
            <a:r>
              <a:rPr lang="en-GB" dirty="0"/>
              <a:t> and </a:t>
            </a:r>
            <a:r>
              <a:rPr lang="en-GB" b="1" dirty="0"/>
              <a:t>animals</a:t>
            </a:r>
            <a:r>
              <a:rPr lang="en-GB" dirty="0"/>
              <a:t> over longer distances</a:t>
            </a:r>
          </a:p>
          <a:p>
            <a:pPr lvl="2"/>
            <a:r>
              <a:rPr lang="en-GB" dirty="0"/>
              <a:t>Decreased availability of </a:t>
            </a:r>
            <a:r>
              <a:rPr lang="en-GB" b="1" dirty="0"/>
              <a:t>animal</a:t>
            </a:r>
            <a:r>
              <a:rPr lang="en-GB" dirty="0"/>
              <a:t> milk→ malnutrition in </a:t>
            </a:r>
            <a:r>
              <a:rPr lang="en-GB" b="1" dirty="0"/>
              <a:t>humans</a:t>
            </a:r>
          </a:p>
          <a:p>
            <a:pPr lvl="2"/>
            <a:r>
              <a:rPr lang="en-GB" dirty="0"/>
              <a:t>Inter-communal conflict over resources</a:t>
            </a:r>
          </a:p>
          <a:p>
            <a:pPr lvl="1"/>
            <a:r>
              <a:rPr lang="en-GB" dirty="0"/>
              <a:t>Contributes to </a:t>
            </a:r>
            <a:r>
              <a:rPr lang="en-GB" b="1" dirty="0"/>
              <a:t>environmental</a:t>
            </a:r>
            <a:r>
              <a:rPr lang="en-GB" dirty="0"/>
              <a:t> degradation</a:t>
            </a:r>
          </a:p>
          <a:p>
            <a:pPr lvl="2"/>
            <a:r>
              <a:rPr lang="en-GB" dirty="0"/>
              <a:t>Invasive species</a:t>
            </a:r>
          </a:p>
          <a:p>
            <a:pPr lvl="2"/>
            <a:r>
              <a:rPr lang="en-GB" dirty="0"/>
              <a:t>Poisonous plants → health problems in </a:t>
            </a:r>
            <a:r>
              <a:rPr lang="en-GB" b="1" dirty="0"/>
              <a:t>animals</a:t>
            </a:r>
          </a:p>
          <a:p>
            <a:pPr marL="914400" lvl="2" indent="0">
              <a:buNone/>
            </a:pPr>
            <a:r>
              <a:rPr lang="en-GB" dirty="0"/>
              <a:t> </a:t>
            </a:r>
          </a:p>
          <a:p>
            <a:pPr lvl="1"/>
            <a:endParaRPr lang="en-GB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64F0314E-35C7-A46B-0291-78C9CAA09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25568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6F69F-233F-3587-78BC-3EA1BF046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Wrap-up Day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8B92A6-C4FF-E20A-2E02-DB98DE86FD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/>
              <a:t>Interactive plenary discussion (video analysis)</a:t>
            </a:r>
          </a:p>
          <a:p>
            <a:r>
              <a:rPr lang="en-GB" dirty="0"/>
              <a:t>Your facilitator will play a video</a:t>
            </a:r>
          </a:p>
          <a:p>
            <a:r>
              <a:rPr lang="en-GB" dirty="0"/>
              <a:t>As you watch consider:</a:t>
            </a:r>
          </a:p>
          <a:p>
            <a:pPr lvl="1"/>
            <a:r>
              <a:rPr lang="en-GB" dirty="0"/>
              <a:t>What were the main learning points and messages from Day 1 that were reinforced in the video?</a:t>
            </a:r>
          </a:p>
          <a:p>
            <a:pPr lvl="1"/>
            <a:r>
              <a:rPr lang="en-GB" dirty="0"/>
              <a:t>Were any principles from Day 1 overlooked in the video?</a:t>
            </a:r>
          </a:p>
          <a:p>
            <a:endParaRPr lang="en-GB" dirty="0"/>
          </a:p>
          <a:p>
            <a:pPr marL="0" indent="0" algn="ctr">
              <a:lnSpc>
                <a:spcPct val="115000"/>
              </a:lnSpc>
              <a:buNone/>
            </a:pPr>
            <a:r>
              <a:rPr lang="en-GB" sz="2400" b="1" dirty="0">
                <a:solidFill>
                  <a:srgbClr val="BF8F00"/>
                </a:solidFill>
                <a:effectLst/>
                <a:ea typeface="Arial" panose="020B0604020202020204" pitchFamily="34" charset="0"/>
              </a:rPr>
              <a:t>Video 1: What is One Health? From concept to action</a:t>
            </a:r>
          </a:p>
          <a:p>
            <a:pPr marL="0" indent="0" algn="ctr">
              <a:lnSpc>
                <a:spcPct val="115000"/>
              </a:lnSpc>
              <a:buNone/>
            </a:pPr>
            <a:r>
              <a:rPr lang="en-US" sz="2400" u="sng" dirty="0">
                <a:solidFill>
                  <a:srgbClr val="0070C0"/>
                </a:solidFill>
                <a:effectLst/>
                <a:ea typeface="Arial" panose="020B0604020202020204" pitchFamily="34" charset="0"/>
                <a:cs typeface="Segoe UI" panose="020B0502040204020203" pitchFamily="34" charset="0"/>
                <a:hlinkClick r:id="rId2"/>
              </a:rPr>
              <a:t>https://www.youtube.com/watch?v=Ndfi9QbdXVY</a:t>
            </a:r>
            <a:endParaRPr lang="en-GB" sz="2400" dirty="0">
              <a:solidFill>
                <a:srgbClr val="000000"/>
              </a:solidFill>
              <a:effectLst/>
              <a:ea typeface="Arial" panose="020B060402020202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69CCB9-E2E7-E839-0847-862BB503CA9C}"/>
              </a:ext>
            </a:extLst>
          </p:cNvPr>
          <p:cNvSpPr txBox="1"/>
          <p:nvPr/>
        </p:nvSpPr>
        <p:spPr>
          <a:xfrm>
            <a:off x="94429" y="2117450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15 minutes</a:t>
            </a:r>
          </a:p>
        </p:txBody>
      </p:sp>
      <p:pic>
        <p:nvPicPr>
          <p:cNvPr id="7" name="Graphic 6" descr="Stopwatch with solid fill">
            <a:extLst>
              <a:ext uri="{FF2B5EF4-FFF2-40B4-BE49-F238E27FC236}">
                <a16:creationId xmlns:a16="http://schemas.microsoft.com/office/drawing/2014/main" id="{FF012505-FDF3-498A-E75F-342DD80371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7090" y="12030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72779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10F72-CF45-DBA1-4543-51AAE8F89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key learning points from Day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DDFA2-B3C2-0C16-C13C-9CC5E61AD9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One Health is an approach to health problems that recognises that human, animal and environmental health are closely linked</a:t>
            </a:r>
          </a:p>
          <a:p>
            <a:pPr lvl="1"/>
            <a:r>
              <a:rPr lang="en-GB" dirty="0"/>
              <a:t>Zoonoses, AMR, water scarcity and overgrazing are relevant examples of this interconnection in pastoralist areas </a:t>
            </a:r>
          </a:p>
          <a:p>
            <a:r>
              <a:rPr lang="en-GB" dirty="0"/>
              <a:t>One Health is operationalised by improving collaboration, coordination, communication and capacity building between sectors and disciplines</a:t>
            </a:r>
          </a:p>
          <a:p>
            <a:r>
              <a:rPr lang="en-GB" dirty="0"/>
              <a:t>Main sectors/disciplines involved are those working in human, animal and environmental health</a:t>
            </a:r>
          </a:p>
          <a:p>
            <a:endParaRPr lang="en-GB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CED82843-B3BD-3A22-8670-42FE8F7D49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8332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0155C5-8C58-144B-7DD8-D44228C47F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Systems thinking                          in One Health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15F2E87-D39D-78CC-9B34-95FDC44A24EF}"/>
              </a:ext>
            </a:extLst>
          </p:cNvPr>
          <p:cNvSpPr txBox="1">
            <a:spLocks/>
          </p:cNvSpPr>
          <p:nvPr/>
        </p:nvSpPr>
        <p:spPr>
          <a:xfrm>
            <a:off x="1191490" y="263237"/>
            <a:ext cx="10162309" cy="6511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639C8C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Coming up:</a:t>
            </a:r>
          </a:p>
        </p:txBody>
      </p:sp>
    </p:spTree>
    <p:extLst>
      <p:ext uri="{BB962C8B-B14F-4D97-AF65-F5344CB8AC3E}">
        <p14:creationId xmlns:p14="http://schemas.microsoft.com/office/powerpoint/2010/main" val="1728314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C1B4C2-A3B9-0AA8-3943-17952BFEF2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Module 1: Principles and applications of One Health </a:t>
            </a:r>
          </a:p>
        </p:txBody>
      </p:sp>
    </p:spTree>
    <p:extLst>
      <p:ext uri="{BB962C8B-B14F-4D97-AF65-F5344CB8AC3E}">
        <p14:creationId xmlns:p14="http://schemas.microsoft.com/office/powerpoint/2010/main" val="1173409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466E1-0D9A-F4AA-6CF1-017DE3A8F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Intended learning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320B4-EEEB-4E5D-9131-9E6590443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By the end of this training, you will be able to: </a:t>
            </a:r>
          </a:p>
          <a:p>
            <a:r>
              <a:rPr lang="en-US" dirty="0"/>
              <a:t>use the principles and approaches of One Health to address issues affecting human health and livelihoods, animal health and welfare, and rangeland and environmental health in pastoralist settings;</a:t>
            </a:r>
          </a:p>
          <a:p>
            <a:r>
              <a:rPr lang="en-US" dirty="0"/>
              <a:t>apply systems thinking to better understand problems at the ‘human-animal-environment interface’; </a:t>
            </a:r>
          </a:p>
          <a:p>
            <a:r>
              <a:rPr lang="en-US" dirty="0"/>
              <a:t>collect, analyze, and disseminate information to a diverse range of stakeholders engaged in One Health for effective, data-driven decision making;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464FC985-DD47-B02C-C3CD-3E272B7C44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193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466E1-0D9A-F4AA-6CF1-017DE3A8F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Intended learning outcomes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2320B4-EEEB-4E5D-9131-9E6590443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apply effective practices to collaborate and coordinate with different sectors; and</a:t>
            </a:r>
          </a:p>
          <a:p>
            <a:r>
              <a:rPr lang="en-US" dirty="0"/>
              <a:t>engage communities in identifying challenges related to the interdependency between human, animal and environmental health in pastoralist areas and develop strategies for addressing them</a:t>
            </a:r>
          </a:p>
          <a:p>
            <a:endParaRPr lang="en-GB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4442E0F6-BCB3-81FE-5984-7571084BA4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592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77A27-BD5A-5DA0-F082-53BAF2DCA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Training content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730C2-20B8-323C-3BDA-6B9129077E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Over the next 5 days we will cover:</a:t>
            </a:r>
          </a:p>
          <a:p>
            <a:r>
              <a:rPr lang="en-US" dirty="0"/>
              <a:t>Overview of One Health principles</a:t>
            </a:r>
          </a:p>
          <a:p>
            <a:r>
              <a:rPr lang="en-US" dirty="0"/>
              <a:t>Systems thinking in One Health</a:t>
            </a:r>
          </a:p>
          <a:p>
            <a:r>
              <a:rPr lang="en-US" dirty="0"/>
              <a:t>Data-driven decision making in One Health</a:t>
            </a:r>
          </a:p>
          <a:p>
            <a:r>
              <a:rPr lang="en-US" dirty="0"/>
              <a:t>Multi-sectoral collaboration and coordination in One Health</a:t>
            </a:r>
          </a:p>
          <a:p>
            <a:r>
              <a:rPr lang="en-US" dirty="0"/>
              <a:t>Participatory community engagement in One Health</a:t>
            </a:r>
          </a:p>
          <a:p>
            <a:endParaRPr lang="en-GB" dirty="0"/>
          </a:p>
        </p:txBody>
      </p:sp>
      <p:pic>
        <p:nvPicPr>
          <p:cNvPr id="4" name="Graphic 3" descr="Presentation with checklist with solid fill">
            <a:extLst>
              <a:ext uri="{FF2B5EF4-FFF2-40B4-BE49-F238E27FC236}">
                <a16:creationId xmlns:a16="http://schemas.microsoft.com/office/drawing/2014/main" id="{42711769-CF32-22D0-6878-2F5E58F65E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1001" y="127362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338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6617</TotalTime>
  <Words>2938</Words>
  <Application>Microsoft Office PowerPoint</Application>
  <PresentationFormat>Widescreen</PresentationFormat>
  <Paragraphs>389</Paragraphs>
  <Slides>59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3" baseType="lpstr">
      <vt:lpstr>Arial</vt:lpstr>
      <vt:lpstr>Calibri</vt:lpstr>
      <vt:lpstr>Calibri Light</vt:lpstr>
      <vt:lpstr>Office Theme</vt:lpstr>
      <vt:lpstr>Operationalizing One Health in pastoralist settings</vt:lpstr>
      <vt:lpstr>Participant introductions</vt:lpstr>
      <vt:lpstr>Participant expectations</vt:lpstr>
      <vt:lpstr>About OH4HEAL</vt:lpstr>
      <vt:lpstr>About the OH4HEAL training package</vt:lpstr>
      <vt:lpstr>Module 1: Principles and applications of One Health </vt:lpstr>
      <vt:lpstr>Intended learning outcomes</vt:lpstr>
      <vt:lpstr>Intended learning outcomes (continued)</vt:lpstr>
      <vt:lpstr>Training content</vt:lpstr>
      <vt:lpstr>Training approach and process</vt:lpstr>
      <vt:lpstr>Self-learning management</vt:lpstr>
      <vt:lpstr>Ground rules</vt:lpstr>
      <vt:lpstr>Feedback teams</vt:lpstr>
      <vt:lpstr>Evaluation</vt:lpstr>
      <vt:lpstr>Overview of One Health principles</vt:lpstr>
      <vt:lpstr>Intended learning outcomes</vt:lpstr>
      <vt:lpstr>Topics</vt:lpstr>
      <vt:lpstr>The meaning of ‘health’ in different contexts</vt:lpstr>
      <vt:lpstr>Human health</vt:lpstr>
      <vt:lpstr>Animal health</vt:lpstr>
      <vt:lpstr>Health in relation to the environment</vt:lpstr>
      <vt:lpstr>Meaning of One Health</vt:lpstr>
      <vt:lpstr>Meaning of One Health</vt:lpstr>
      <vt:lpstr>PowerPoint Presentation</vt:lpstr>
      <vt:lpstr>Definition of One Health</vt:lpstr>
      <vt:lpstr>Definition of One Health</vt:lpstr>
      <vt:lpstr>4 C’s of One Health</vt:lpstr>
      <vt:lpstr>Sectors and disciplines - examples</vt:lpstr>
      <vt:lpstr>Relevance of One Health in 21st century</vt:lpstr>
      <vt:lpstr>Trade-offs of human-animal-environment interaction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Humans and animals share the same resources</vt:lpstr>
      <vt:lpstr>Human interaction with animals has benefits and risks</vt:lpstr>
      <vt:lpstr>Benefits and risks are not the same across society</vt:lpstr>
      <vt:lpstr>Zoonoses</vt:lpstr>
      <vt:lpstr>Zoonoses</vt:lpstr>
      <vt:lpstr>Zoonoses</vt:lpstr>
      <vt:lpstr>Rabies – caused by rabies virus</vt:lpstr>
      <vt:lpstr>Rift Valley fever – caused by Rift Valley fever virus</vt:lpstr>
      <vt:lpstr>Brucellosis – caused by Brucella (bacteria)</vt:lpstr>
      <vt:lpstr>Anthrax – caused by Bacillus anthracis (bacteria)</vt:lpstr>
      <vt:lpstr>Zoonoses – general points</vt:lpstr>
      <vt:lpstr>Anti-microbial resistance (AMR)</vt:lpstr>
      <vt:lpstr>Anti-microbial resistance (AMR)</vt:lpstr>
      <vt:lpstr>PowerPoint Presentation</vt:lpstr>
      <vt:lpstr>Anti-microbial resistance (AMR)</vt:lpstr>
      <vt:lpstr>Anti-microbial resistance (AMR)</vt:lpstr>
      <vt:lpstr>Environmental and rangeland health</vt:lpstr>
      <vt:lpstr>Water scarcity and overgrazing</vt:lpstr>
      <vt:lpstr>Wrap-up Day 1</vt:lpstr>
      <vt:lpstr>Summary of key learning points from Day 1</vt:lpstr>
      <vt:lpstr>Systems thinking                          in One Health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m68218</dc:creator>
  <cp:lastModifiedBy>Mulat, Bizuwork (ILRI)</cp:lastModifiedBy>
  <cp:revision>189</cp:revision>
  <dcterms:created xsi:type="dcterms:W3CDTF">2022-06-01T08:00:30Z</dcterms:created>
  <dcterms:modified xsi:type="dcterms:W3CDTF">2023-07-12T15:32:37Z</dcterms:modified>
</cp:coreProperties>
</file>