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32918400" cy="43891200"/>
  <p:notesSz cx="9928225" cy="14357350"/>
  <p:defaultTextStyle>
    <a:defPPr>
      <a:defRPr lang="en-US"/>
    </a:defPPr>
    <a:lvl1pPr algn="l" defTabSz="4387850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2193925" indent="-1736725" algn="l" defTabSz="4387850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4387850" indent="-3473450" algn="l" defTabSz="4387850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6583363" indent="-5211763" algn="l" defTabSz="4387850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8777288" indent="-6948488" algn="l" defTabSz="4387850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7C1A1A"/>
    <a:srgbClr val="660033"/>
    <a:srgbClr val="FBF5D9"/>
    <a:srgbClr val="E1E1E1"/>
    <a:srgbClr val="650A34"/>
    <a:srgbClr val="C8C8C8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12C717-C046-4E4C-8F9E-2F53EB25D136}" v="3" dt="2019-10-08T08:59:27.6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433" autoAdjust="0"/>
  </p:normalViewPr>
  <p:slideViewPr>
    <p:cSldViewPr>
      <p:cViewPr>
        <p:scale>
          <a:sx n="30" d="100"/>
          <a:sy n="30" d="100"/>
        </p:scale>
        <p:origin x="108" y="-4884"/>
      </p:cViewPr>
      <p:guideLst>
        <p:guide orient="horz" pos="13824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ara, Henry (ILRI)" userId="1433e827-b447-4626-948d-c0beaf11f4cc" providerId="ADAL" clId="{BF12C717-C046-4E4C-8F9E-2F53EB25D136}"/>
    <pc:docChg chg="modSld">
      <pc:chgData name="Kiara, Henry (ILRI)" userId="1433e827-b447-4626-948d-c0beaf11f4cc" providerId="ADAL" clId="{BF12C717-C046-4E4C-8F9E-2F53EB25D136}" dt="2019-10-08T09:00:00.215" v="11" actId="1076"/>
      <pc:docMkLst>
        <pc:docMk/>
      </pc:docMkLst>
      <pc:sldChg chg="addSp delSp modSp">
        <pc:chgData name="Kiara, Henry (ILRI)" userId="1433e827-b447-4626-948d-c0beaf11f4cc" providerId="ADAL" clId="{BF12C717-C046-4E4C-8F9E-2F53EB25D136}" dt="2019-10-08T09:00:00.215" v="11" actId="1076"/>
        <pc:sldMkLst>
          <pc:docMk/>
          <pc:sldMk cId="0" sldId="256"/>
        </pc:sldMkLst>
        <pc:spChg chg="del">
          <ac:chgData name="Kiara, Henry (ILRI)" userId="1433e827-b447-4626-948d-c0beaf11f4cc" providerId="ADAL" clId="{BF12C717-C046-4E4C-8F9E-2F53EB25D136}" dt="2019-10-08T08:59:11.981" v="4" actId="478"/>
          <ac:spMkLst>
            <pc:docMk/>
            <pc:sldMk cId="0" sldId="256"/>
            <ac:spMk id="2064" creationId="{05C4F494-6731-4A34-9074-41E55EA0459F}"/>
          </ac:spMkLst>
        </pc:spChg>
        <pc:picChg chg="add mod">
          <ac:chgData name="Kiara, Henry (ILRI)" userId="1433e827-b447-4626-948d-c0beaf11f4cc" providerId="ADAL" clId="{BF12C717-C046-4E4C-8F9E-2F53EB25D136}" dt="2019-10-08T08:59:07.294" v="3" actId="14100"/>
          <ac:picMkLst>
            <pc:docMk/>
            <pc:sldMk cId="0" sldId="256"/>
            <ac:picMk id="5" creationId="{9C420946-E1BC-411C-8B31-69F3BA09BFD7}"/>
          </ac:picMkLst>
        </pc:picChg>
        <pc:picChg chg="add mod">
          <ac:chgData name="Kiara, Henry (ILRI)" userId="1433e827-b447-4626-948d-c0beaf11f4cc" providerId="ADAL" clId="{BF12C717-C046-4E4C-8F9E-2F53EB25D136}" dt="2019-10-08T09:00:00.215" v="11" actId="1076"/>
          <ac:picMkLst>
            <pc:docMk/>
            <pc:sldMk cId="0" sldId="256"/>
            <ac:picMk id="6" creationId="{7FBA6DFC-EDCC-4CE2-884E-EFD285DA5A6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13634724"/>
            <a:ext cx="27980640" cy="9408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0" y="24871680"/>
            <a:ext cx="23042880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3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84938-190C-4B1B-B76D-546BA69DF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B6AB4-5488-4ABA-8A80-08ED26057968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B1E9F-A188-4CE8-A734-D5384E62F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9ADDE-8954-46AD-99FF-BF1A08238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B7E0B-BE04-46D9-AEC5-EF6FF1F623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26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53782-4F52-4AD1-9CB6-5E6591862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B38AA-BF5F-479C-ADC7-3FB633A089D5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ACA99-6937-4D95-8103-9D452FD51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1DBE9-A1C1-4C41-B15B-A050F3AD6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0AF23-3B4C-4E13-B2B9-056F1A2219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105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758419" y="10312403"/>
            <a:ext cx="24443053" cy="2196998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29252" y="10312403"/>
            <a:ext cx="72780527" cy="2196998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5D845-6507-4EBE-8E78-4A2C00BA5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E7059-C503-4C3E-847A-89C40AB4350E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1CF9F-7BCC-4F85-9200-24B640BCE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AAAD7-5B0C-4DEA-B9C1-A13BFAFE8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DB4B4-F79F-403F-A429-E9EF7AA4A4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5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8379F-8A0B-4831-BF64-E6680E2FB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B648F-7E3A-41A9-B3ED-A25224541F44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1FEB5-A8BD-4C65-9A41-4556BACAB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A7694-B0D6-40EB-AB1B-8F2E188BD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CF01B-6FA7-4E91-8A65-2FFDB0A741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49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4163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967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42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083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583625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4pPr>
            <a:lvl5pPr marL="8778167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5pPr>
            <a:lvl6pPr marL="10972709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6pPr>
            <a:lvl7pPr marL="1316725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7pPr>
            <a:lvl8pPr marL="15361792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8pPr>
            <a:lvl9pPr marL="17556334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AD0F5-A757-48B8-9DC0-AC1E98E00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DEB0B-2006-4EE6-918E-6EB53AFDF2BF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27E5B-B883-4335-8CBB-B5F5A1AA1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08A2DA-7FD4-4B93-9881-CA74AB77D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540E5-2F1D-43C1-9B99-E54E06FCE1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192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29251" y="60086240"/>
            <a:ext cx="48611791" cy="169926003"/>
          </a:xfrm>
        </p:spPr>
        <p:txBody>
          <a:bodyPr/>
          <a:lstStyle>
            <a:lvl1pPr>
              <a:defRPr sz="13400"/>
            </a:lvl1pPr>
            <a:lvl2pPr>
              <a:defRPr sz="116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89681" y="60086240"/>
            <a:ext cx="48611791" cy="169926003"/>
          </a:xfrm>
        </p:spPr>
        <p:txBody>
          <a:bodyPr/>
          <a:lstStyle>
            <a:lvl1pPr>
              <a:defRPr sz="13400"/>
            </a:lvl1pPr>
            <a:lvl2pPr>
              <a:defRPr sz="116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DBB31A5-0A96-47AA-A3B9-131C35DCB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1103A-5DA8-4E31-B66F-EAD6FF364DDA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4E79CF2-D869-41EC-8292-6DB347BBB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DC9F25-4576-4287-9D9C-CD47D0C46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06087-71DA-471A-A274-39FA511704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23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4"/>
            <a:ext cx="29626560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6" cy="4094476"/>
          </a:xfrm>
        </p:spPr>
        <p:txBody>
          <a:bodyPr anchor="b"/>
          <a:lstStyle>
            <a:lvl1pPr marL="0" indent="0">
              <a:buNone/>
              <a:defRPr sz="11600" b="1"/>
            </a:lvl1pPr>
            <a:lvl2pPr marL="2194542" indent="0">
              <a:buNone/>
              <a:defRPr sz="9600" b="1"/>
            </a:lvl2pPr>
            <a:lvl3pPr marL="4389083" indent="0">
              <a:buNone/>
              <a:defRPr sz="8600" b="1"/>
            </a:lvl3pPr>
            <a:lvl4pPr marL="6583625" indent="0">
              <a:buNone/>
              <a:defRPr sz="7600" b="1"/>
            </a:lvl4pPr>
            <a:lvl5pPr marL="8778167" indent="0">
              <a:buNone/>
              <a:defRPr sz="7600" b="1"/>
            </a:lvl5pPr>
            <a:lvl6pPr marL="10972709" indent="0">
              <a:buNone/>
              <a:defRPr sz="7600" b="1"/>
            </a:lvl6pPr>
            <a:lvl7pPr marL="13167250" indent="0">
              <a:buNone/>
              <a:defRPr sz="7600" b="1"/>
            </a:lvl7pPr>
            <a:lvl8pPr marL="15361792" indent="0">
              <a:buNone/>
              <a:defRPr sz="7600" b="1"/>
            </a:lvl8pPr>
            <a:lvl9pPr marL="17556334" indent="0">
              <a:buNone/>
              <a:defRPr sz="7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199"/>
            <a:ext cx="14544676" cy="25288244"/>
          </a:xfrm>
        </p:spPr>
        <p:txBody>
          <a:bodyPr/>
          <a:lstStyle>
            <a:lvl1pPr>
              <a:defRPr sz="11600"/>
            </a:lvl1pPr>
            <a:lvl2pPr>
              <a:defRPr sz="96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1" y="9824723"/>
            <a:ext cx="14550391" cy="4094476"/>
          </a:xfrm>
        </p:spPr>
        <p:txBody>
          <a:bodyPr anchor="b"/>
          <a:lstStyle>
            <a:lvl1pPr marL="0" indent="0">
              <a:buNone/>
              <a:defRPr sz="11600" b="1"/>
            </a:lvl1pPr>
            <a:lvl2pPr marL="2194542" indent="0">
              <a:buNone/>
              <a:defRPr sz="9600" b="1"/>
            </a:lvl2pPr>
            <a:lvl3pPr marL="4389083" indent="0">
              <a:buNone/>
              <a:defRPr sz="8600" b="1"/>
            </a:lvl3pPr>
            <a:lvl4pPr marL="6583625" indent="0">
              <a:buNone/>
              <a:defRPr sz="7600" b="1"/>
            </a:lvl4pPr>
            <a:lvl5pPr marL="8778167" indent="0">
              <a:buNone/>
              <a:defRPr sz="7600" b="1"/>
            </a:lvl5pPr>
            <a:lvl6pPr marL="10972709" indent="0">
              <a:buNone/>
              <a:defRPr sz="7600" b="1"/>
            </a:lvl6pPr>
            <a:lvl7pPr marL="13167250" indent="0">
              <a:buNone/>
              <a:defRPr sz="7600" b="1"/>
            </a:lvl7pPr>
            <a:lvl8pPr marL="15361792" indent="0">
              <a:buNone/>
              <a:defRPr sz="7600" b="1"/>
            </a:lvl8pPr>
            <a:lvl9pPr marL="17556334" indent="0">
              <a:buNone/>
              <a:defRPr sz="7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1" y="13919199"/>
            <a:ext cx="14550391" cy="25288244"/>
          </a:xfrm>
        </p:spPr>
        <p:txBody>
          <a:bodyPr/>
          <a:lstStyle>
            <a:lvl1pPr>
              <a:defRPr sz="11600"/>
            </a:lvl1pPr>
            <a:lvl2pPr>
              <a:defRPr sz="96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8C97083-B7D4-48B5-A214-8C8D6EA8C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5AFF0-4828-4025-AD4C-3A2FE9AF8B99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43E44F-055B-46C6-81AF-E76298D94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2FD989-FACE-42CF-8DBD-1963B2B64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EAC62-FB73-4E21-AA9C-EC75B9E413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32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89AF8D5-137A-493F-97E4-AB3858F23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53209-5E92-446A-8041-297A757ACF4A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20C77B3-5C0D-4638-A242-F6B61536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5C400A3-465B-483D-9454-E2563388B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9CACE-1DAA-407F-873A-AE2C3BF32E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27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1574EE6-3AD6-4067-B26F-568A087E4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99A60-2EEE-44C2-A96F-54AFE5804595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66E7B7F-0EFA-48AF-B3FE-813FAF504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1701BDA-ABA3-4FAE-AD9C-1FC152EA3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070CA-06CC-4861-8AB7-D810B46E45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466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3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1" y="1747524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6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3" y="9184644"/>
            <a:ext cx="10829927" cy="30022803"/>
          </a:xfrm>
        </p:spPr>
        <p:txBody>
          <a:bodyPr/>
          <a:lstStyle>
            <a:lvl1pPr marL="0" indent="0">
              <a:buNone/>
              <a:defRPr sz="6800"/>
            </a:lvl1pPr>
            <a:lvl2pPr marL="2194542" indent="0">
              <a:buNone/>
              <a:defRPr sz="5800"/>
            </a:lvl2pPr>
            <a:lvl3pPr marL="4389083" indent="0">
              <a:buNone/>
              <a:defRPr sz="4800"/>
            </a:lvl3pPr>
            <a:lvl4pPr marL="6583625" indent="0">
              <a:buNone/>
              <a:defRPr sz="4400"/>
            </a:lvl4pPr>
            <a:lvl5pPr marL="8778167" indent="0">
              <a:buNone/>
              <a:defRPr sz="4400"/>
            </a:lvl5pPr>
            <a:lvl6pPr marL="10972709" indent="0">
              <a:buNone/>
              <a:defRPr sz="4400"/>
            </a:lvl6pPr>
            <a:lvl7pPr marL="13167250" indent="0">
              <a:buNone/>
              <a:defRPr sz="4400"/>
            </a:lvl7pPr>
            <a:lvl8pPr marL="15361792" indent="0">
              <a:buNone/>
              <a:defRPr sz="4400"/>
            </a:lvl8pPr>
            <a:lvl9pPr marL="17556334" indent="0">
              <a:buNone/>
              <a:defRPr sz="4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37EC990-AD33-4FC4-87E2-16C81EEEF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569D6-16F6-4FFF-8105-6CFB66EEA5E5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1DD8EBF-B871-4895-B71F-C31358FA2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1135AC-9092-4FB5-BC83-8FD48D8FC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45B8-EBC5-4ED5-AC0A-33F3C2C0A1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397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6" y="30723841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6" y="3921760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542" indent="0">
              <a:buNone/>
              <a:defRPr sz="13400"/>
            </a:lvl2pPr>
            <a:lvl3pPr marL="4389083" indent="0">
              <a:buNone/>
              <a:defRPr sz="11600"/>
            </a:lvl3pPr>
            <a:lvl4pPr marL="6583625" indent="0">
              <a:buNone/>
              <a:defRPr sz="9600"/>
            </a:lvl4pPr>
            <a:lvl5pPr marL="8778167" indent="0">
              <a:buNone/>
              <a:defRPr sz="9600"/>
            </a:lvl5pPr>
            <a:lvl6pPr marL="10972709" indent="0">
              <a:buNone/>
              <a:defRPr sz="9600"/>
            </a:lvl6pPr>
            <a:lvl7pPr marL="13167250" indent="0">
              <a:buNone/>
              <a:defRPr sz="9600"/>
            </a:lvl7pPr>
            <a:lvl8pPr marL="15361792" indent="0">
              <a:buNone/>
              <a:defRPr sz="9600"/>
            </a:lvl8pPr>
            <a:lvl9pPr marL="17556334" indent="0">
              <a:buNone/>
              <a:defRPr sz="96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6" y="34350964"/>
            <a:ext cx="19751040" cy="5151117"/>
          </a:xfrm>
        </p:spPr>
        <p:txBody>
          <a:bodyPr/>
          <a:lstStyle>
            <a:lvl1pPr marL="0" indent="0">
              <a:buNone/>
              <a:defRPr sz="6800"/>
            </a:lvl1pPr>
            <a:lvl2pPr marL="2194542" indent="0">
              <a:buNone/>
              <a:defRPr sz="5800"/>
            </a:lvl2pPr>
            <a:lvl3pPr marL="4389083" indent="0">
              <a:buNone/>
              <a:defRPr sz="4800"/>
            </a:lvl3pPr>
            <a:lvl4pPr marL="6583625" indent="0">
              <a:buNone/>
              <a:defRPr sz="4400"/>
            </a:lvl4pPr>
            <a:lvl5pPr marL="8778167" indent="0">
              <a:buNone/>
              <a:defRPr sz="4400"/>
            </a:lvl5pPr>
            <a:lvl6pPr marL="10972709" indent="0">
              <a:buNone/>
              <a:defRPr sz="4400"/>
            </a:lvl6pPr>
            <a:lvl7pPr marL="13167250" indent="0">
              <a:buNone/>
              <a:defRPr sz="4400"/>
            </a:lvl7pPr>
            <a:lvl8pPr marL="15361792" indent="0">
              <a:buNone/>
              <a:defRPr sz="4400"/>
            </a:lvl8pPr>
            <a:lvl9pPr marL="17556334" indent="0">
              <a:buNone/>
              <a:defRPr sz="4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9A824C-CE63-44B1-81D2-7D8A8A04E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B5D85-CC0A-40B4-99C7-CB900A0BC7A9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4D56DDE-22A5-4755-BFB7-F8C9CC6B4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1C84261-DCF7-4C58-B4CE-89E3A3DC0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110F3-9D58-4F3C-B71E-A1991D452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537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B13DC4C-B0ED-4431-9C69-F4AECADE18D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46238" y="1757363"/>
            <a:ext cx="296259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908" tIns="219454" rIns="438908" bIns="21945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2A6713E-99B4-4816-B2CE-8122673028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646238" y="10240963"/>
            <a:ext cx="29625925" cy="289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908" tIns="219454" rIns="438908" bIns="2194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718B8-42C6-45CC-ABBD-BC3CEE8C28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lIns="438908" tIns="219454" rIns="438908" bIns="219454" rtlCol="0" anchor="ctr"/>
          <a:lstStyle>
            <a:lvl1pPr algn="l" defTabSz="4389083" eaLnBrk="1" fontAlgn="auto" hangingPunct="1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D49A60-E339-4CDB-AADF-BF27D845A8DD}" type="datetimeFigureOut">
              <a:rPr lang="en-US"/>
              <a:pPr>
                <a:defRPr/>
              </a:pPr>
              <a:t>10/10/2019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BF3A6-3276-4BB5-B8A2-D1EC6AA49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lIns="438908" tIns="219454" rIns="438908" bIns="219454" rtlCol="0" anchor="ctr"/>
          <a:lstStyle>
            <a:lvl1pPr algn="ctr" defTabSz="4389083" eaLnBrk="1" fontAlgn="auto" hangingPunct="1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1E8EA-1B89-4B6D-8849-0ECB0CD6F0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lIns="438908" tIns="219454" rIns="438908" bIns="219454" rtlCol="0" anchor="ctr"/>
          <a:lstStyle>
            <a:lvl1pPr algn="r" defTabSz="4389083" eaLnBrk="1" fontAlgn="auto" hangingPunct="1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1A1B34-D613-42C4-87FA-F05D3C521C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7850" rtl="0" eaLnBrk="0" fontAlgn="base" hangingPunct="0">
        <a:spcBef>
          <a:spcPct val="0"/>
        </a:spcBef>
        <a:spcAft>
          <a:spcPct val="0"/>
        </a:spcAft>
        <a:defRPr sz="21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387850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2pPr>
      <a:lvl3pPr algn="ctr" defTabSz="4387850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3pPr>
      <a:lvl4pPr algn="ctr" defTabSz="4387850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4pPr>
      <a:lvl5pPr algn="ctr" defTabSz="4387850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387850" rtl="0" fontAlgn="base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387850" rtl="0" fontAlgn="base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387850" rtl="0" fontAlgn="base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387850" rtl="0" fontAlgn="base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1644650" indent="-1644650" algn="l" defTabSz="4387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525" indent="-1370013" algn="l" defTabSz="4387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4813" indent="-1096963" algn="l" defTabSz="4387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325" indent="-1096963" algn="l" defTabSz="4387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4250" indent="-1096963" algn="l" defTabSz="4387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9979" indent="-1097271" algn="l" defTabSz="4389083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521" indent="-1097271" algn="l" defTabSz="4389083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63" indent="-1097271" algn="l" defTabSz="4389083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605" indent="-1097271" algn="l" defTabSz="4389083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42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083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25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167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709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250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792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334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cid:image001.png@01D16D8C.9C905A10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cgiar.org/about-us/our-funders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>
            <a:extLst>
              <a:ext uri="{FF2B5EF4-FFF2-40B4-BE49-F238E27FC236}">
                <a16:creationId xmlns:a16="http://schemas.microsoft.com/office/drawing/2014/main" id="{7D5130FE-D6E4-4F35-977F-3C2AC07DA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5438" y="1385888"/>
            <a:ext cx="30167262" cy="4532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52" tIns="49876" rIns="99752" bIns="49876"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600" b="1" dirty="0">
                <a:solidFill>
                  <a:srgbClr val="762123"/>
                </a:solidFill>
              </a:rPr>
              <a:t>Maziwa Zaidi (More Milk) in Tanzania: Best-bet Technologies and Innovations </a:t>
            </a:r>
            <a:r>
              <a:rPr lang="en-US" altLang="en-US" sz="9600" dirty="0"/>
              <a:t> </a:t>
            </a:r>
          </a:p>
          <a:p>
            <a:pPr algn="ctr" eaLnBrk="1" hangingPunct="1"/>
            <a:r>
              <a:rPr lang="en-US" altLang="en-US" sz="9600" dirty="0"/>
              <a:t>Control of East Coast Fever by Immunization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F52638-AA0F-4132-9193-121F09126729}"/>
              </a:ext>
            </a:extLst>
          </p:cNvPr>
          <p:cNvSpPr txBox="1"/>
          <p:nvPr/>
        </p:nvSpPr>
        <p:spPr>
          <a:xfrm>
            <a:off x="1681163" y="6915150"/>
            <a:ext cx="29997400" cy="1454943"/>
          </a:xfrm>
          <a:prstGeom prst="rect">
            <a:avLst/>
          </a:prstGeom>
          <a:noFill/>
        </p:spPr>
        <p:txBody>
          <a:bodyPr lIns="99752" tIns="49876" rIns="99752" bIns="49876">
            <a:spAutoFit/>
          </a:bodyPr>
          <a:lstStyle/>
          <a:p>
            <a:pPr algn="ctr" defTabSz="438908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H.Kiara, N.Teufel, J.Rao, N.Ngowi, C.Dulle, L.Mwakalukwa, H.Mbwille, A.Omore, I.Balteweck, </a:t>
            </a:r>
            <a:br>
              <a:rPr lang="en-US" sz="4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endParaRPr lang="en-US" sz="4400" i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59E779-2AB3-473F-9E3B-4E0AC21EE55A}"/>
              </a:ext>
            </a:extLst>
          </p:cNvPr>
          <p:cNvSpPr txBox="1"/>
          <p:nvPr/>
        </p:nvSpPr>
        <p:spPr>
          <a:xfrm>
            <a:off x="1473200" y="8886299"/>
            <a:ext cx="13977938" cy="7918251"/>
          </a:xfrm>
          <a:prstGeom prst="rect">
            <a:avLst/>
          </a:prstGeom>
          <a:noFill/>
        </p:spPr>
        <p:txBody>
          <a:bodyPr lIns="99752" tIns="49876" rIns="99752" bIns="49876">
            <a:spAutoFit/>
          </a:bodyPr>
          <a:lstStyle/>
          <a:p>
            <a:pPr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0" b="1" dirty="0">
                <a:latin typeface="+mn-lt"/>
              </a:rPr>
              <a:t>Key messages and solutions</a:t>
            </a:r>
            <a:endParaRPr lang="en-GB" sz="6000" b="1" dirty="0">
              <a:latin typeface="+mj-lt"/>
            </a:endParaRPr>
          </a:p>
          <a:p>
            <a:pPr marL="571500" indent="-571500" defTabSz="4389083" eaLnBrk="1" fontAlgn="auto" hangingPunct="1">
              <a:spcBef>
                <a:spcPts val="600"/>
              </a:spcBef>
              <a:spcAft>
                <a:spcPts val="280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/>
              <a:t>East Coast fever (ECF) is a major constraint to improving livestock productivity in Tanzania</a:t>
            </a:r>
          </a:p>
          <a:p>
            <a:pPr marL="571500" indent="-571500" defTabSz="4389083" eaLnBrk="1" fontAlgn="auto" hangingPunct="1">
              <a:spcBef>
                <a:spcPts val="600"/>
              </a:spcBef>
              <a:spcAft>
                <a:spcPts val="280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j-lt"/>
              </a:rPr>
              <a:t>The Infection and Treatment Method (ITM) gives life-long immunity to cattle following a single vaccination</a:t>
            </a:r>
          </a:p>
          <a:p>
            <a:pPr marL="571500" indent="-571500" defTabSz="4389083" eaLnBrk="1" fontAlgn="auto" hangingPunct="1">
              <a:spcBef>
                <a:spcPts val="600"/>
              </a:spcBef>
              <a:spcAft>
                <a:spcPts val="280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j-lt"/>
              </a:rPr>
              <a:t>ITM reduces mortality by 95%, reduces the frequency of use of chemical acaricides by at least 50%  and improves profitability of the dairy enterprise </a:t>
            </a:r>
          </a:p>
          <a:p>
            <a:pPr defTabSz="4389083" eaLnBrk="1" fontAlgn="auto" hangingPunct="1">
              <a:spcBef>
                <a:spcPts val="600"/>
              </a:spcBef>
              <a:spcAft>
                <a:spcPts val="2800"/>
              </a:spcAft>
              <a:defRPr/>
            </a:pPr>
            <a:r>
              <a:rPr lang="en-US" sz="4400" dirty="0">
                <a:latin typeface="+mj-lt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F99999-4D65-4B7A-86E0-E0BC7FEBB0FE}"/>
              </a:ext>
            </a:extLst>
          </p:cNvPr>
          <p:cNvSpPr txBox="1"/>
          <p:nvPr/>
        </p:nvSpPr>
        <p:spPr>
          <a:xfrm>
            <a:off x="15849975" y="8943220"/>
            <a:ext cx="15735300" cy="8472249"/>
          </a:xfrm>
          <a:prstGeom prst="rect">
            <a:avLst/>
          </a:prstGeom>
          <a:noFill/>
        </p:spPr>
        <p:txBody>
          <a:bodyPr lIns="99752" tIns="49876" rIns="99752" bIns="49876">
            <a:spAutoFit/>
          </a:bodyPr>
          <a:lstStyle/>
          <a:p>
            <a:pPr indent="-415633" defTabSz="4389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0" b="1" dirty="0">
                <a:latin typeface="+mn-lt"/>
              </a:rPr>
              <a:t>Opportunities and benefits</a:t>
            </a:r>
          </a:p>
          <a:p>
            <a:pPr marL="571500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ITM allows smallholders to keep improved dairy animals in ECF endemic areas with considerably reduced risk of loss</a:t>
            </a:r>
          </a:p>
          <a:p>
            <a:pPr marL="571500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ITM is critical for the success of the AI programme by ensuring the  product of AI (improved genotypes) survive</a:t>
            </a:r>
          </a:p>
          <a:p>
            <a:pPr marL="571500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Because of the relatively high cost of ITM, farmers need to be educated </a:t>
            </a:r>
            <a:r>
              <a:rPr lang="en-US" sz="4400">
                <a:latin typeface="+mn-lt"/>
              </a:rPr>
              <a:t>for adoption </a:t>
            </a:r>
            <a:r>
              <a:rPr lang="en-US" sz="4400" dirty="0">
                <a:latin typeface="+mn-lt"/>
              </a:rPr>
              <a:t>to take place</a:t>
            </a:r>
          </a:p>
          <a:p>
            <a:pPr marL="571500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Types of agribusiness best suited to deliver the technology</a:t>
            </a:r>
          </a:p>
          <a:p>
            <a:pPr marL="2765425" lvl="1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Agrovet dealers</a:t>
            </a:r>
          </a:p>
          <a:p>
            <a:pPr marL="2765425" lvl="1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AI providers</a:t>
            </a:r>
          </a:p>
          <a:p>
            <a:pPr marL="2765425" lvl="1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Producer organizations</a:t>
            </a:r>
          </a:p>
          <a:p>
            <a:pPr marL="2765425" lvl="1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Private veterinarians</a:t>
            </a:r>
          </a:p>
        </p:txBody>
      </p:sp>
      <p:sp>
        <p:nvSpPr>
          <p:cNvPr id="2054" name="TextBox 38">
            <a:extLst>
              <a:ext uri="{FF2B5EF4-FFF2-40B4-BE49-F238E27FC236}">
                <a16:creationId xmlns:a16="http://schemas.microsoft.com/office/drawing/2014/main" id="{0D95F23B-256F-4729-B1C2-21E93A081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04650" y="24439563"/>
            <a:ext cx="44878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52" tIns="49876" rIns="99752" bIns="49876"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3500" dirty="0">
                <a:solidFill>
                  <a:schemeClr val="bg1"/>
                </a:solidFill>
              </a:rPr>
              <a:t>Pictures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95C8957-0F4B-4CE4-B039-6B1946CB46AC}"/>
              </a:ext>
            </a:extLst>
          </p:cNvPr>
          <p:cNvSpPr txBox="1"/>
          <p:nvPr/>
        </p:nvSpPr>
        <p:spPr>
          <a:xfrm>
            <a:off x="15862300" y="18129250"/>
            <a:ext cx="15735300" cy="5548051"/>
          </a:xfrm>
          <a:prstGeom prst="rect">
            <a:avLst/>
          </a:prstGeom>
          <a:noFill/>
        </p:spPr>
        <p:txBody>
          <a:bodyPr wrap="square" lIns="99752" tIns="49876" rIns="99752" bIns="49876">
            <a:spAutoFit/>
          </a:bodyPr>
          <a:lstStyle/>
          <a:p>
            <a:pPr marL="415633" indent="-415633"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latin typeface="+mn-lt"/>
              </a:rPr>
              <a:t>Suitability</a:t>
            </a:r>
            <a:endParaRPr lang="en-AU" sz="6000" dirty="0">
              <a:latin typeface="+mn-lt"/>
            </a:endParaRP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Farmers willing to invest in livestock as a business</a:t>
            </a: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Agribusiness that are willing to expand the scope of their businesses</a:t>
            </a: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Adequate investment in information dissemination to farmers</a:t>
            </a: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Due to the large dose packages, the technology is more difficult to deliver among smallholders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EFAEF-E2AD-454A-9023-B7B879FECEC1}"/>
              </a:ext>
            </a:extLst>
          </p:cNvPr>
          <p:cNvSpPr txBox="1"/>
          <p:nvPr/>
        </p:nvSpPr>
        <p:spPr>
          <a:xfrm>
            <a:off x="1595438" y="26498550"/>
            <a:ext cx="13855700" cy="9487911"/>
          </a:xfrm>
          <a:prstGeom prst="rect">
            <a:avLst/>
          </a:prstGeom>
          <a:noFill/>
        </p:spPr>
        <p:txBody>
          <a:bodyPr lIns="99752" tIns="49876" rIns="99752" bIns="49876">
            <a:spAutoFit/>
          </a:bodyPr>
          <a:lstStyle/>
          <a:p>
            <a:pPr marL="415633" indent="-415633" defTabSz="438908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0" b="1" dirty="0">
                <a:latin typeface="+mn-lt"/>
              </a:rPr>
              <a:t>Evidence</a:t>
            </a:r>
          </a:p>
          <a:p>
            <a:pPr marL="571500" indent="-571500" defTabSz="43890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ITM as a product is registered in Malawi, Tanzania and Kenya</a:t>
            </a:r>
          </a:p>
          <a:p>
            <a:pPr marL="571500" indent="-571500" defTabSz="43890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The technology has been delivered commercially in Tanzania for over 10 years</a:t>
            </a:r>
          </a:p>
          <a:p>
            <a:pPr marL="571500" indent="-571500" defTabSz="43890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The technology is widely used in Malawi, Tanzania, Kenya and Uganda</a:t>
            </a:r>
          </a:p>
          <a:p>
            <a:pPr marL="571500" indent="-571500" defTabSz="43890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More than one million cattle have been vaccinated in Tanzania</a:t>
            </a:r>
          </a:p>
          <a:p>
            <a:pPr marL="571500" indent="-571500" defTabSz="43890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ITM must be used strictly  according to the manufacturers’ instructions</a:t>
            </a:r>
          </a:p>
          <a:p>
            <a:pPr marL="571500" indent="-571500" defTabSz="43890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It must be delivered by trained and certified personnel</a:t>
            </a:r>
          </a:p>
          <a:p>
            <a:pPr defTabSz="4389083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4400" dirty="0">
              <a:latin typeface="+mn-lt"/>
            </a:endParaRPr>
          </a:p>
        </p:txBody>
      </p:sp>
      <p:sp>
        <p:nvSpPr>
          <p:cNvPr id="2057" name="TextBox 5">
            <a:extLst>
              <a:ext uri="{FF2B5EF4-FFF2-40B4-BE49-F238E27FC236}">
                <a16:creationId xmlns:a16="http://schemas.microsoft.com/office/drawing/2014/main" id="{62744EA6-1F9D-47D0-AEC0-E66CB505F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1925" y="43043475"/>
            <a:ext cx="140001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400" dirty="0">
                <a:cs typeface="Arial" panose="020B0604020202020204" pitchFamily="34" charset="0"/>
              </a:rPr>
              <a:t>This document has a Creative Commons Attribution 4.0 International Licence. October 2019</a:t>
            </a:r>
            <a:endParaRPr lang="en-US" altLang="en-US" sz="2400" dirty="0"/>
          </a:p>
        </p:txBody>
      </p:sp>
      <p:sp>
        <p:nvSpPr>
          <p:cNvPr id="2058" name="TextBox 2">
            <a:extLst>
              <a:ext uri="{FF2B5EF4-FFF2-40B4-BE49-F238E27FC236}">
                <a16:creationId xmlns:a16="http://schemas.microsoft.com/office/drawing/2014/main" id="{35C873B5-321C-4D1B-8EBF-59424D614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05175" y="6915150"/>
            <a:ext cx="3149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4000" dirty="0">
                <a:solidFill>
                  <a:schemeClr val="bg1"/>
                </a:solidFill>
              </a:rPr>
              <a:t>March 2017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7A012C7-0991-493D-A830-378436573723}"/>
              </a:ext>
            </a:extLst>
          </p:cNvPr>
          <p:cNvSpPr txBox="1"/>
          <p:nvPr/>
        </p:nvSpPr>
        <p:spPr>
          <a:xfrm>
            <a:off x="1595438" y="18200688"/>
            <a:ext cx="13855700" cy="6497029"/>
          </a:xfrm>
          <a:prstGeom prst="rect">
            <a:avLst/>
          </a:prstGeom>
          <a:noFill/>
        </p:spPr>
        <p:txBody>
          <a:bodyPr lIns="99752" tIns="49876" rIns="99752" bIns="49876">
            <a:spAutoFit/>
          </a:bodyPr>
          <a:lstStyle/>
          <a:p>
            <a:pPr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0" b="1" dirty="0">
                <a:latin typeface="+mn-lt"/>
              </a:rPr>
              <a:t>Problem statement</a:t>
            </a:r>
            <a:endParaRPr lang="en-GB" sz="6000" dirty="0">
              <a:latin typeface="+mn-lt"/>
            </a:endParaRP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280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j-lt"/>
              </a:rPr>
              <a:t>ECF is responsible for about two thirds of calf mortality in Tanzania</a:t>
            </a: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280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j-lt"/>
              </a:rPr>
              <a:t>The diseases is more serious in improved breeds (the focus of dairy development)  than in zebu breeds</a:t>
            </a: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280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j-lt"/>
              </a:rPr>
              <a:t>Alternative control methods (tick control, treatment, grazing management) have serious limitations</a:t>
            </a:r>
          </a:p>
        </p:txBody>
      </p:sp>
      <p:pic>
        <p:nvPicPr>
          <p:cNvPr id="2061" name="Picture 33">
            <a:extLst>
              <a:ext uri="{FF2B5EF4-FFF2-40B4-BE49-F238E27FC236}">
                <a16:creationId xmlns:a16="http://schemas.microsoft.com/office/drawing/2014/main" id="{74B04C21-ABE1-4A67-B105-EADB26A67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42467213"/>
            <a:ext cx="3246437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D1DC5F9-C922-4CE2-A374-C4CD9C49F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2563" y="42510075"/>
            <a:ext cx="19531012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4389083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2400" dirty="0">
                <a:latin typeface="+mj-lt"/>
              </a:rPr>
              <a:t>Maziwa Zaidi thanks all donors and organizations which globally support the work of ILRI and its partners through their contributions to the </a:t>
            </a:r>
            <a:r>
              <a:rPr lang="en-US" sz="2400" dirty="0">
                <a:latin typeface="+mj-lt"/>
                <a:hlinkClick r:id="rId4"/>
              </a:rPr>
              <a:t>CGIAR system</a:t>
            </a:r>
            <a:endParaRPr lang="en-US" sz="2400" b="1" dirty="0">
              <a:solidFill>
                <a:srgbClr val="72201E"/>
              </a:solidFill>
              <a:latin typeface="+mj-lt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D8E0FE3A-53CF-4648-BC2E-2BAFACEC5466}"/>
              </a:ext>
            </a:extLst>
          </p:cNvPr>
          <p:cNvGraphicFramePr>
            <a:graphicFrameLocks noGrp="1"/>
          </p:cNvGraphicFramePr>
          <p:nvPr/>
        </p:nvGraphicFramePr>
        <p:xfrm>
          <a:off x="17467263" y="23782338"/>
          <a:ext cx="11733212" cy="4543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1334">
                <a:tc gridSpan="2">
                  <a:txBody>
                    <a:bodyPr/>
                    <a:lstStyle/>
                    <a:p>
                      <a:r>
                        <a:rPr lang="en-GB" sz="4000" dirty="0"/>
                        <a:t>Resource requirements (low to high, between 1 and 5)</a:t>
                      </a:r>
                    </a:p>
                  </a:txBody>
                  <a:tcPr marL="91438" marR="91438" marT="45739" marB="45739"/>
                </a:tc>
                <a:tc hMerge="1"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Land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 </a:t>
                      </a:r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Water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Labour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Cash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Access to inputs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Knowledge and skills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id="{A1EE6247-B3BE-4439-8FED-F72E4F9B8B9C}"/>
              </a:ext>
            </a:extLst>
          </p:cNvPr>
          <p:cNvSpPr/>
          <p:nvPr/>
        </p:nvSpPr>
        <p:spPr>
          <a:xfrm>
            <a:off x="23296563" y="2454433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1FD8C15-74C0-4F4D-953A-DF8BA27A377E}"/>
              </a:ext>
            </a:extLst>
          </p:cNvPr>
          <p:cNvSpPr/>
          <p:nvPr/>
        </p:nvSpPr>
        <p:spPr>
          <a:xfrm>
            <a:off x="24160163" y="2454433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9866564-4E57-4464-8877-837ACCD80604}"/>
              </a:ext>
            </a:extLst>
          </p:cNvPr>
          <p:cNvSpPr/>
          <p:nvPr/>
        </p:nvSpPr>
        <p:spPr>
          <a:xfrm>
            <a:off x="25156320" y="2454433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9B2B4B8-E8B1-4FF5-AC38-9445769BBF8F}"/>
              </a:ext>
            </a:extLst>
          </p:cNvPr>
          <p:cNvSpPr/>
          <p:nvPr/>
        </p:nvSpPr>
        <p:spPr>
          <a:xfrm>
            <a:off x="25815925" y="24544338"/>
            <a:ext cx="576263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92CE189-F0B3-412A-86C2-6D789666BEAE}"/>
              </a:ext>
            </a:extLst>
          </p:cNvPr>
          <p:cNvSpPr/>
          <p:nvPr/>
        </p:nvSpPr>
        <p:spPr>
          <a:xfrm>
            <a:off x="26608088" y="2454433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0AC918-0BB9-47E2-ABE7-B9E73BFA2FDD}"/>
              </a:ext>
            </a:extLst>
          </p:cNvPr>
          <p:cNvSpPr/>
          <p:nvPr/>
        </p:nvSpPr>
        <p:spPr>
          <a:xfrm>
            <a:off x="23296563" y="2519203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CD816E9-73EC-4A7D-BD01-98FA5A06554A}"/>
              </a:ext>
            </a:extLst>
          </p:cNvPr>
          <p:cNvSpPr/>
          <p:nvPr/>
        </p:nvSpPr>
        <p:spPr>
          <a:xfrm>
            <a:off x="24160163" y="2519203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C3A1071-0C19-4956-BE59-A247661E2345}"/>
              </a:ext>
            </a:extLst>
          </p:cNvPr>
          <p:cNvSpPr/>
          <p:nvPr/>
        </p:nvSpPr>
        <p:spPr>
          <a:xfrm>
            <a:off x="25023763" y="2519203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4DC2778-F32F-4F28-87E7-6C9693743A88}"/>
              </a:ext>
            </a:extLst>
          </p:cNvPr>
          <p:cNvSpPr/>
          <p:nvPr/>
        </p:nvSpPr>
        <p:spPr>
          <a:xfrm>
            <a:off x="25815925" y="25192038"/>
            <a:ext cx="576263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EDBA47C-A0FD-4DFB-9C50-E6BFC14E5F75}"/>
              </a:ext>
            </a:extLst>
          </p:cNvPr>
          <p:cNvSpPr/>
          <p:nvPr/>
        </p:nvSpPr>
        <p:spPr>
          <a:xfrm>
            <a:off x="26608088" y="2519203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76A32D7-A0DE-42E2-B5DA-B237D2CEEAC1}"/>
              </a:ext>
            </a:extLst>
          </p:cNvPr>
          <p:cNvSpPr/>
          <p:nvPr/>
        </p:nvSpPr>
        <p:spPr>
          <a:xfrm>
            <a:off x="23296563" y="25936575"/>
            <a:ext cx="576262" cy="4079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5137402-B2F2-4623-A29F-5ED1A0A46B90}"/>
              </a:ext>
            </a:extLst>
          </p:cNvPr>
          <p:cNvSpPr/>
          <p:nvPr/>
        </p:nvSpPr>
        <p:spPr>
          <a:xfrm>
            <a:off x="24160163" y="25936575"/>
            <a:ext cx="576262" cy="4079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82D4928-433C-4960-B5A9-CAEE2D853379}"/>
              </a:ext>
            </a:extLst>
          </p:cNvPr>
          <p:cNvSpPr/>
          <p:nvPr/>
        </p:nvSpPr>
        <p:spPr>
          <a:xfrm>
            <a:off x="25023763" y="25936575"/>
            <a:ext cx="576262" cy="4079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B26A9C6-8D88-4467-9380-BC3A9B1BB4F8}"/>
              </a:ext>
            </a:extLst>
          </p:cNvPr>
          <p:cNvSpPr/>
          <p:nvPr/>
        </p:nvSpPr>
        <p:spPr>
          <a:xfrm>
            <a:off x="25815925" y="25936575"/>
            <a:ext cx="576263" cy="4079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96EE000-C0D8-4607-B8CE-C35C2E63D2A8}"/>
              </a:ext>
            </a:extLst>
          </p:cNvPr>
          <p:cNvSpPr/>
          <p:nvPr/>
        </p:nvSpPr>
        <p:spPr>
          <a:xfrm>
            <a:off x="26608088" y="25936575"/>
            <a:ext cx="576262" cy="4079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5540FEA-073F-4D37-9329-44224976165B}"/>
              </a:ext>
            </a:extLst>
          </p:cNvPr>
          <p:cNvSpPr/>
          <p:nvPr/>
        </p:nvSpPr>
        <p:spPr>
          <a:xfrm>
            <a:off x="23296563" y="26511250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DE833D3-A058-4FD8-A0CE-54ACC93BB32C}"/>
              </a:ext>
            </a:extLst>
          </p:cNvPr>
          <p:cNvSpPr/>
          <p:nvPr/>
        </p:nvSpPr>
        <p:spPr>
          <a:xfrm>
            <a:off x="24160163" y="26511250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6DF1E98-9FC1-4146-80FA-3F4D61D20F7D}"/>
              </a:ext>
            </a:extLst>
          </p:cNvPr>
          <p:cNvSpPr/>
          <p:nvPr/>
        </p:nvSpPr>
        <p:spPr>
          <a:xfrm>
            <a:off x="25023763" y="26511250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623A887-362C-4646-A6EA-E4B546B28E54}"/>
              </a:ext>
            </a:extLst>
          </p:cNvPr>
          <p:cNvSpPr/>
          <p:nvPr/>
        </p:nvSpPr>
        <p:spPr>
          <a:xfrm>
            <a:off x="25815925" y="26511250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DC8557C-945A-4F9F-A829-0296D9A373A6}"/>
              </a:ext>
            </a:extLst>
          </p:cNvPr>
          <p:cNvSpPr/>
          <p:nvPr/>
        </p:nvSpPr>
        <p:spPr>
          <a:xfrm>
            <a:off x="26608088" y="26511250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AEDA141-A402-4871-8F99-2980AD9A711B}"/>
              </a:ext>
            </a:extLst>
          </p:cNvPr>
          <p:cNvSpPr/>
          <p:nvPr/>
        </p:nvSpPr>
        <p:spPr>
          <a:xfrm>
            <a:off x="23296563" y="27087513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54BEF5E-2EC9-4953-A751-BB722AD26EF8}"/>
              </a:ext>
            </a:extLst>
          </p:cNvPr>
          <p:cNvSpPr/>
          <p:nvPr/>
        </p:nvSpPr>
        <p:spPr>
          <a:xfrm>
            <a:off x="24160163" y="27087513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17D6047-2FBF-4730-B1E0-CF23D877AE09}"/>
              </a:ext>
            </a:extLst>
          </p:cNvPr>
          <p:cNvSpPr/>
          <p:nvPr/>
        </p:nvSpPr>
        <p:spPr>
          <a:xfrm>
            <a:off x="25023763" y="27087513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5EBFE41-133E-446F-A95C-FE1F8523F25E}"/>
              </a:ext>
            </a:extLst>
          </p:cNvPr>
          <p:cNvSpPr/>
          <p:nvPr/>
        </p:nvSpPr>
        <p:spPr>
          <a:xfrm>
            <a:off x="25815925" y="27087513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78C8AAD-9AD9-4881-A154-C0D4C34BA848}"/>
              </a:ext>
            </a:extLst>
          </p:cNvPr>
          <p:cNvSpPr/>
          <p:nvPr/>
        </p:nvSpPr>
        <p:spPr>
          <a:xfrm>
            <a:off x="26608088" y="27087513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D77E9EF-8A43-4F78-ABC8-78E204B623DE}"/>
              </a:ext>
            </a:extLst>
          </p:cNvPr>
          <p:cNvSpPr/>
          <p:nvPr/>
        </p:nvSpPr>
        <p:spPr>
          <a:xfrm>
            <a:off x="23296563" y="27736800"/>
            <a:ext cx="576262" cy="4079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E729A4E-2B2B-4863-8490-6978215A37F5}"/>
              </a:ext>
            </a:extLst>
          </p:cNvPr>
          <p:cNvSpPr/>
          <p:nvPr/>
        </p:nvSpPr>
        <p:spPr>
          <a:xfrm>
            <a:off x="24160163" y="27736800"/>
            <a:ext cx="576262" cy="4079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8F0A3079-51CE-4227-8303-F3DBFF3A33F4}"/>
              </a:ext>
            </a:extLst>
          </p:cNvPr>
          <p:cNvSpPr/>
          <p:nvPr/>
        </p:nvSpPr>
        <p:spPr>
          <a:xfrm>
            <a:off x="25023763" y="27736800"/>
            <a:ext cx="576262" cy="4079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7169C11-1389-4BCF-B2F4-C9EF91E8CA83}"/>
              </a:ext>
            </a:extLst>
          </p:cNvPr>
          <p:cNvSpPr/>
          <p:nvPr/>
        </p:nvSpPr>
        <p:spPr>
          <a:xfrm>
            <a:off x="25815925" y="27736800"/>
            <a:ext cx="576263" cy="4079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7680964-0F3B-4BA5-A0D5-20BC990B10BB}"/>
              </a:ext>
            </a:extLst>
          </p:cNvPr>
          <p:cNvSpPr/>
          <p:nvPr/>
        </p:nvSpPr>
        <p:spPr>
          <a:xfrm>
            <a:off x="26608088" y="27736800"/>
            <a:ext cx="576262" cy="4079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graphicFrame>
        <p:nvGraphicFramePr>
          <p:cNvPr id="55" name="Table 2">
            <a:extLst>
              <a:ext uri="{FF2B5EF4-FFF2-40B4-BE49-F238E27FC236}">
                <a16:creationId xmlns:a16="http://schemas.microsoft.com/office/drawing/2014/main" id="{FB1C58C2-C03F-4337-8BDC-6857D9FB749C}"/>
              </a:ext>
            </a:extLst>
          </p:cNvPr>
          <p:cNvGraphicFramePr>
            <a:graphicFrameLocks noGrp="1"/>
          </p:cNvGraphicFramePr>
          <p:nvPr/>
        </p:nvGraphicFramePr>
        <p:xfrm>
          <a:off x="17467263" y="28721050"/>
          <a:ext cx="11733212" cy="4543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28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0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1334">
                <a:tc gridSpan="2">
                  <a:txBody>
                    <a:bodyPr/>
                    <a:lstStyle/>
                    <a:p>
                      <a:r>
                        <a:rPr lang="en-GB" sz="4000" dirty="0"/>
                        <a:t>Impact areas (low to high, between 1 and 5)</a:t>
                      </a:r>
                    </a:p>
                  </a:txBody>
                  <a:tcPr marL="91438" marR="91438" marT="45739" marB="45739"/>
                </a:tc>
                <a:tc hMerge="1"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Food security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 </a:t>
                      </a:r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Nutrition and food safety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Youth empowerment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Women empowerment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Livelihoods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r>
                        <a:rPr lang="en-GB" sz="3600" dirty="0"/>
                        <a:t>Market access and linkages</a:t>
                      </a: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6" name="Oval 55">
            <a:extLst>
              <a:ext uri="{FF2B5EF4-FFF2-40B4-BE49-F238E27FC236}">
                <a16:creationId xmlns:a16="http://schemas.microsoft.com/office/drawing/2014/main" id="{D249D2EF-1971-40FC-8609-03915BC4C400}"/>
              </a:ext>
            </a:extLst>
          </p:cNvPr>
          <p:cNvSpPr/>
          <p:nvPr/>
        </p:nvSpPr>
        <p:spPr>
          <a:xfrm>
            <a:off x="23368000" y="29513213"/>
            <a:ext cx="576263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1F26C73C-345A-40A6-BF90-FE5B821A924E}"/>
              </a:ext>
            </a:extLst>
          </p:cNvPr>
          <p:cNvSpPr/>
          <p:nvPr/>
        </p:nvSpPr>
        <p:spPr>
          <a:xfrm>
            <a:off x="24233188" y="29513213"/>
            <a:ext cx="574675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72BAE590-4892-4FAD-A2E8-F2844739B3E6}"/>
              </a:ext>
            </a:extLst>
          </p:cNvPr>
          <p:cNvSpPr/>
          <p:nvPr/>
        </p:nvSpPr>
        <p:spPr>
          <a:xfrm>
            <a:off x="25096788" y="29513213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2B03B68-7544-4BE4-962E-9365E24864FB}"/>
              </a:ext>
            </a:extLst>
          </p:cNvPr>
          <p:cNvSpPr/>
          <p:nvPr/>
        </p:nvSpPr>
        <p:spPr>
          <a:xfrm>
            <a:off x="25888950" y="29513213"/>
            <a:ext cx="576263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B57ED46-FFE9-4E79-9E09-58D667B98BEE}"/>
              </a:ext>
            </a:extLst>
          </p:cNvPr>
          <p:cNvSpPr/>
          <p:nvPr/>
        </p:nvSpPr>
        <p:spPr>
          <a:xfrm>
            <a:off x="26681113" y="29513213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B44B4C-5AF3-4B20-AC92-A01A18096A84}"/>
              </a:ext>
            </a:extLst>
          </p:cNvPr>
          <p:cNvSpPr/>
          <p:nvPr/>
        </p:nvSpPr>
        <p:spPr>
          <a:xfrm>
            <a:off x="23368000" y="30160913"/>
            <a:ext cx="576263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832F5E4-E658-44D9-848A-E6AB69F98474}"/>
              </a:ext>
            </a:extLst>
          </p:cNvPr>
          <p:cNvSpPr/>
          <p:nvPr/>
        </p:nvSpPr>
        <p:spPr>
          <a:xfrm>
            <a:off x="24233188" y="30160913"/>
            <a:ext cx="574675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8293AE4-E4C7-41A6-8F2D-9B09893F1603}"/>
              </a:ext>
            </a:extLst>
          </p:cNvPr>
          <p:cNvSpPr/>
          <p:nvPr/>
        </p:nvSpPr>
        <p:spPr>
          <a:xfrm>
            <a:off x="25096788" y="30160913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6C2CEE-CECE-4CE8-87D5-E3F41F54282A}"/>
              </a:ext>
            </a:extLst>
          </p:cNvPr>
          <p:cNvSpPr/>
          <p:nvPr/>
        </p:nvSpPr>
        <p:spPr>
          <a:xfrm>
            <a:off x="25888950" y="30160913"/>
            <a:ext cx="576263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D82C5C8-3C9A-482D-81ED-A824F385B4CA}"/>
              </a:ext>
            </a:extLst>
          </p:cNvPr>
          <p:cNvSpPr/>
          <p:nvPr/>
        </p:nvSpPr>
        <p:spPr>
          <a:xfrm>
            <a:off x="26681113" y="30160913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21A41F0-07DD-4041-B929-201E08F4DD4A}"/>
              </a:ext>
            </a:extLst>
          </p:cNvPr>
          <p:cNvSpPr/>
          <p:nvPr/>
        </p:nvSpPr>
        <p:spPr>
          <a:xfrm>
            <a:off x="23368000" y="30903863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9D50CD0B-AC96-475C-A306-62451FECB4D9}"/>
              </a:ext>
            </a:extLst>
          </p:cNvPr>
          <p:cNvSpPr/>
          <p:nvPr/>
        </p:nvSpPr>
        <p:spPr>
          <a:xfrm>
            <a:off x="24233188" y="30903863"/>
            <a:ext cx="574675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D3176E2A-7F66-40A0-A529-765083853B6F}"/>
              </a:ext>
            </a:extLst>
          </p:cNvPr>
          <p:cNvSpPr/>
          <p:nvPr/>
        </p:nvSpPr>
        <p:spPr>
          <a:xfrm>
            <a:off x="25096788" y="30903863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882C49BD-C7C8-4289-B597-11FD508231BF}"/>
              </a:ext>
            </a:extLst>
          </p:cNvPr>
          <p:cNvSpPr/>
          <p:nvPr/>
        </p:nvSpPr>
        <p:spPr>
          <a:xfrm>
            <a:off x="25888950" y="30903863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EAC7BE0-F5C6-46E1-87AC-C928D604363A}"/>
              </a:ext>
            </a:extLst>
          </p:cNvPr>
          <p:cNvSpPr/>
          <p:nvPr/>
        </p:nvSpPr>
        <p:spPr>
          <a:xfrm>
            <a:off x="26681113" y="30903863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EC8C0C4-E0A2-4294-8AD2-DF6101E4075F}"/>
              </a:ext>
            </a:extLst>
          </p:cNvPr>
          <p:cNvSpPr/>
          <p:nvPr/>
        </p:nvSpPr>
        <p:spPr>
          <a:xfrm>
            <a:off x="23368000" y="31480125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2BE1721E-8BB6-41FF-B86A-FDB34DD033BE}"/>
              </a:ext>
            </a:extLst>
          </p:cNvPr>
          <p:cNvSpPr/>
          <p:nvPr/>
        </p:nvSpPr>
        <p:spPr>
          <a:xfrm>
            <a:off x="24233188" y="31480125"/>
            <a:ext cx="574675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8677C2E3-1C54-45D3-8096-5F6500D1195E}"/>
              </a:ext>
            </a:extLst>
          </p:cNvPr>
          <p:cNvSpPr/>
          <p:nvPr/>
        </p:nvSpPr>
        <p:spPr>
          <a:xfrm>
            <a:off x="25096788" y="31480125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97BF8DE1-D751-4AD5-91F1-CC7A9FDC9359}"/>
              </a:ext>
            </a:extLst>
          </p:cNvPr>
          <p:cNvSpPr/>
          <p:nvPr/>
        </p:nvSpPr>
        <p:spPr>
          <a:xfrm>
            <a:off x="25888950" y="31480125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C510E71-FB9A-4200-9F6E-9141C1CA2128}"/>
              </a:ext>
            </a:extLst>
          </p:cNvPr>
          <p:cNvSpPr/>
          <p:nvPr/>
        </p:nvSpPr>
        <p:spPr>
          <a:xfrm>
            <a:off x="26681113" y="31480125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F651EC25-24D3-4E4E-832A-58EAE4DB97F4}"/>
              </a:ext>
            </a:extLst>
          </p:cNvPr>
          <p:cNvSpPr/>
          <p:nvPr/>
        </p:nvSpPr>
        <p:spPr>
          <a:xfrm>
            <a:off x="23368000" y="32056388"/>
            <a:ext cx="576263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CA80DB2E-FEAA-4ABC-9C7D-CF58E35A8A9B}"/>
              </a:ext>
            </a:extLst>
          </p:cNvPr>
          <p:cNvSpPr/>
          <p:nvPr/>
        </p:nvSpPr>
        <p:spPr>
          <a:xfrm>
            <a:off x="24233188" y="32056388"/>
            <a:ext cx="574675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9A2B503-CE3A-4491-9AC1-6D9A334451FA}"/>
              </a:ext>
            </a:extLst>
          </p:cNvPr>
          <p:cNvSpPr/>
          <p:nvPr/>
        </p:nvSpPr>
        <p:spPr>
          <a:xfrm>
            <a:off x="25096788" y="3205638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1BE74D3-9B26-4EFA-AA12-F6675A888812}"/>
              </a:ext>
            </a:extLst>
          </p:cNvPr>
          <p:cNvSpPr/>
          <p:nvPr/>
        </p:nvSpPr>
        <p:spPr>
          <a:xfrm>
            <a:off x="25888950" y="32056388"/>
            <a:ext cx="576263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89FC039C-6136-4C6A-BA21-6268A4B8BFE1}"/>
              </a:ext>
            </a:extLst>
          </p:cNvPr>
          <p:cNvSpPr/>
          <p:nvPr/>
        </p:nvSpPr>
        <p:spPr>
          <a:xfrm>
            <a:off x="26681113" y="3205638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D692EEF1-48DB-48B6-A8AA-6265EF03E110}"/>
              </a:ext>
            </a:extLst>
          </p:cNvPr>
          <p:cNvSpPr/>
          <p:nvPr/>
        </p:nvSpPr>
        <p:spPr>
          <a:xfrm>
            <a:off x="23368000" y="32704088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6163EAB-21EB-4DC8-8B79-A31140B294AD}"/>
              </a:ext>
            </a:extLst>
          </p:cNvPr>
          <p:cNvSpPr/>
          <p:nvPr/>
        </p:nvSpPr>
        <p:spPr>
          <a:xfrm>
            <a:off x="24233188" y="32704088"/>
            <a:ext cx="574675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2F78B70-BD01-4962-936F-D2787D3F4D99}"/>
              </a:ext>
            </a:extLst>
          </p:cNvPr>
          <p:cNvSpPr/>
          <p:nvPr/>
        </p:nvSpPr>
        <p:spPr>
          <a:xfrm>
            <a:off x="25096788" y="32704088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764560D-8307-4599-AA68-796F6F266929}"/>
              </a:ext>
            </a:extLst>
          </p:cNvPr>
          <p:cNvSpPr/>
          <p:nvPr/>
        </p:nvSpPr>
        <p:spPr>
          <a:xfrm>
            <a:off x="25888950" y="32704088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BADEDF9F-D5A0-4439-BCB5-C0B5E6AF6AA3}"/>
              </a:ext>
            </a:extLst>
          </p:cNvPr>
          <p:cNvSpPr/>
          <p:nvPr/>
        </p:nvSpPr>
        <p:spPr>
          <a:xfrm>
            <a:off x="26681113" y="32704088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55C995B-FA4F-4FBA-B5D4-F9D5BE4FAB63}"/>
              </a:ext>
            </a:extLst>
          </p:cNvPr>
          <p:cNvCxnSpPr>
            <a:cxnSpLocks/>
          </p:cNvCxnSpPr>
          <p:nvPr/>
        </p:nvCxnSpPr>
        <p:spPr>
          <a:xfrm flipH="1">
            <a:off x="-174625" y="38363525"/>
            <a:ext cx="33093025" cy="0"/>
          </a:xfrm>
          <a:prstGeom prst="line">
            <a:avLst/>
          </a:prstGeom>
          <a:ln w="15875">
            <a:solidFill>
              <a:srgbClr val="006A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7" name="Table 2">
            <a:extLst>
              <a:ext uri="{FF2B5EF4-FFF2-40B4-BE49-F238E27FC236}">
                <a16:creationId xmlns:a16="http://schemas.microsoft.com/office/drawing/2014/main" id="{1A71F90D-7046-4621-9639-0A7001EDD8E7}"/>
              </a:ext>
            </a:extLst>
          </p:cNvPr>
          <p:cNvGraphicFramePr>
            <a:graphicFrameLocks noGrp="1"/>
          </p:cNvGraphicFramePr>
          <p:nvPr/>
        </p:nvGraphicFramePr>
        <p:xfrm>
          <a:off x="17467263" y="33689925"/>
          <a:ext cx="11733212" cy="3262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1246">
                <a:tc gridSpan="2">
                  <a:txBody>
                    <a:bodyPr/>
                    <a:lstStyle/>
                    <a:p>
                      <a:r>
                        <a:rPr lang="en-GB" sz="4000" dirty="0"/>
                        <a:t>Outcome difficulty (low to high, between 1 and 5)</a:t>
                      </a:r>
                    </a:p>
                  </a:txBody>
                  <a:tcPr marL="91438" marR="91438" marT="45726" marB="45726"/>
                </a:tc>
                <a:tc hMerge="1"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267">
                <a:tc>
                  <a:txBody>
                    <a:bodyPr/>
                    <a:lstStyle/>
                    <a:p>
                      <a:r>
                        <a:rPr lang="en-GB" sz="3600" dirty="0"/>
                        <a:t>Business profitability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 </a:t>
                      </a:r>
                    </a:p>
                  </a:txBody>
                  <a:tcPr marL="91438" marR="91438" marT="45726" marB="4572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267">
                <a:tc>
                  <a:txBody>
                    <a:bodyPr/>
                    <a:lstStyle/>
                    <a:p>
                      <a:r>
                        <a:rPr lang="en-GB" sz="3600" dirty="0"/>
                        <a:t>Environmental sustainability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26" marB="4572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267">
                <a:tc>
                  <a:txBody>
                    <a:bodyPr/>
                    <a:lstStyle/>
                    <a:p>
                      <a:r>
                        <a:rPr lang="en-GB" sz="3600" dirty="0"/>
                        <a:t>Youth empowerment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26" marB="4572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267">
                <a:tc>
                  <a:txBody>
                    <a:bodyPr/>
                    <a:lstStyle/>
                    <a:p>
                      <a:r>
                        <a:rPr lang="en-GB" sz="3600" dirty="0"/>
                        <a:t>Women empowerment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 marL="91438" marR="91438" marT="45726" marB="4572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DF0F547C-EF21-4748-B398-693DE6E4D475}"/>
              </a:ext>
            </a:extLst>
          </p:cNvPr>
          <p:cNvGrpSpPr/>
          <p:nvPr/>
        </p:nvGrpSpPr>
        <p:grpSpPr>
          <a:xfrm>
            <a:off x="617538" y="38722300"/>
            <a:ext cx="21664007" cy="3017838"/>
            <a:chOff x="617538" y="38722300"/>
            <a:chExt cx="21664007" cy="3017838"/>
          </a:xfrm>
        </p:grpSpPr>
        <p:pic>
          <p:nvPicPr>
            <p:cNvPr id="2063" name="Picture 1">
              <a:extLst>
                <a:ext uri="{FF2B5EF4-FFF2-40B4-BE49-F238E27FC236}">
                  <a16:creationId xmlns:a16="http://schemas.microsoft.com/office/drawing/2014/main" id="{76152C50-10E7-413E-AAC4-AD2A50BE0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538" y="38722300"/>
              <a:ext cx="17052925" cy="301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0" name="Picture 14">
              <a:extLst>
                <a:ext uri="{FF2B5EF4-FFF2-40B4-BE49-F238E27FC236}">
                  <a16:creationId xmlns:a16="http://schemas.microsoft.com/office/drawing/2014/main" id="{215D8643-209F-4C83-8065-F5ADDB6EEF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84357" y="39010885"/>
              <a:ext cx="2445396" cy="2444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8C48AFC0-5F86-4379-BDA4-4CDE5F7EB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752608" y="39006977"/>
              <a:ext cx="3528937" cy="2448000"/>
            </a:xfrm>
            <a:prstGeom prst="rect">
              <a:avLst/>
            </a:prstGeom>
            <a:noFill/>
          </p:spPr>
        </p:pic>
      </p:grpSp>
      <p:sp>
        <p:nvSpPr>
          <p:cNvPr id="89" name="Oval 88">
            <a:extLst>
              <a:ext uri="{FF2B5EF4-FFF2-40B4-BE49-F238E27FC236}">
                <a16:creationId xmlns:a16="http://schemas.microsoft.com/office/drawing/2014/main" id="{99154761-8D26-470C-AD64-D85D2C9D310F}"/>
              </a:ext>
            </a:extLst>
          </p:cNvPr>
          <p:cNvSpPr/>
          <p:nvPr/>
        </p:nvSpPr>
        <p:spPr>
          <a:xfrm>
            <a:off x="23510875" y="34524949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9D89D53-1D59-44E3-B068-950272C0DBE8}"/>
              </a:ext>
            </a:extLst>
          </p:cNvPr>
          <p:cNvSpPr/>
          <p:nvPr/>
        </p:nvSpPr>
        <p:spPr>
          <a:xfrm>
            <a:off x="24376063" y="34524949"/>
            <a:ext cx="574675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CC947BED-E61E-4534-9F8E-490232A0A5C7}"/>
              </a:ext>
            </a:extLst>
          </p:cNvPr>
          <p:cNvSpPr/>
          <p:nvPr/>
        </p:nvSpPr>
        <p:spPr>
          <a:xfrm>
            <a:off x="25239663" y="34524949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7EBC4060-CCCA-443B-8E57-CA4373053DAA}"/>
              </a:ext>
            </a:extLst>
          </p:cNvPr>
          <p:cNvSpPr/>
          <p:nvPr/>
        </p:nvSpPr>
        <p:spPr>
          <a:xfrm>
            <a:off x="26031825" y="34524949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BF72854A-9BB3-4443-9E96-4A9064803061}"/>
              </a:ext>
            </a:extLst>
          </p:cNvPr>
          <p:cNvSpPr/>
          <p:nvPr/>
        </p:nvSpPr>
        <p:spPr>
          <a:xfrm>
            <a:off x="26823988" y="34524949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4EFF0E7F-B314-4602-8C73-3A06D517B577}"/>
              </a:ext>
            </a:extLst>
          </p:cNvPr>
          <p:cNvSpPr/>
          <p:nvPr/>
        </p:nvSpPr>
        <p:spPr>
          <a:xfrm>
            <a:off x="23531802" y="35258645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FA194BF-A577-4458-B30A-17BC560BFD3E}"/>
              </a:ext>
            </a:extLst>
          </p:cNvPr>
          <p:cNvSpPr/>
          <p:nvPr/>
        </p:nvSpPr>
        <p:spPr>
          <a:xfrm>
            <a:off x="24396990" y="35258645"/>
            <a:ext cx="574675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FDAF5C8E-4D05-43FC-B7FD-93437825C5E1}"/>
              </a:ext>
            </a:extLst>
          </p:cNvPr>
          <p:cNvSpPr/>
          <p:nvPr/>
        </p:nvSpPr>
        <p:spPr>
          <a:xfrm>
            <a:off x="25260590" y="35258645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E05D6255-2F98-4921-A4B8-9F2529618826}"/>
              </a:ext>
            </a:extLst>
          </p:cNvPr>
          <p:cNvSpPr/>
          <p:nvPr/>
        </p:nvSpPr>
        <p:spPr>
          <a:xfrm>
            <a:off x="26052752" y="35258645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F86B7943-4C93-4506-ADEF-F7BBA34EF5D1}"/>
              </a:ext>
            </a:extLst>
          </p:cNvPr>
          <p:cNvSpPr/>
          <p:nvPr/>
        </p:nvSpPr>
        <p:spPr>
          <a:xfrm>
            <a:off x="26844915" y="35258645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120E873A-0A8B-4B8D-807D-B2831959CF0D}"/>
              </a:ext>
            </a:extLst>
          </p:cNvPr>
          <p:cNvSpPr/>
          <p:nvPr/>
        </p:nvSpPr>
        <p:spPr>
          <a:xfrm>
            <a:off x="23510875" y="35880675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B7CE2023-5B49-462B-8559-4A0E9E67AC32}"/>
              </a:ext>
            </a:extLst>
          </p:cNvPr>
          <p:cNvSpPr/>
          <p:nvPr/>
        </p:nvSpPr>
        <p:spPr>
          <a:xfrm>
            <a:off x="24376063" y="35880675"/>
            <a:ext cx="574675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735CE3E4-CCF9-4FC6-B485-27A41D1BEBF0}"/>
              </a:ext>
            </a:extLst>
          </p:cNvPr>
          <p:cNvSpPr/>
          <p:nvPr/>
        </p:nvSpPr>
        <p:spPr>
          <a:xfrm>
            <a:off x="25239663" y="35880675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4CB199E-3CAD-45EA-A4DE-C5D2B77747E3}"/>
              </a:ext>
            </a:extLst>
          </p:cNvPr>
          <p:cNvSpPr/>
          <p:nvPr/>
        </p:nvSpPr>
        <p:spPr>
          <a:xfrm>
            <a:off x="26031825" y="35880675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96B23651-C43C-453F-8740-CBCF65EB4BEE}"/>
              </a:ext>
            </a:extLst>
          </p:cNvPr>
          <p:cNvSpPr/>
          <p:nvPr/>
        </p:nvSpPr>
        <p:spPr>
          <a:xfrm>
            <a:off x="26823988" y="35880675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F35A71D2-5861-4EC8-B316-9F83AECB784D}"/>
              </a:ext>
            </a:extLst>
          </p:cNvPr>
          <p:cNvSpPr/>
          <p:nvPr/>
        </p:nvSpPr>
        <p:spPr>
          <a:xfrm>
            <a:off x="23583106" y="36576792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8A5B8810-FDED-47F9-B1A4-319E35DD7BD6}"/>
              </a:ext>
            </a:extLst>
          </p:cNvPr>
          <p:cNvSpPr/>
          <p:nvPr/>
        </p:nvSpPr>
        <p:spPr>
          <a:xfrm>
            <a:off x="24448294" y="36576792"/>
            <a:ext cx="574675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1FEE8C2C-30BB-4D29-B6B2-26267CA7C7D2}"/>
              </a:ext>
            </a:extLst>
          </p:cNvPr>
          <p:cNvSpPr/>
          <p:nvPr/>
        </p:nvSpPr>
        <p:spPr>
          <a:xfrm>
            <a:off x="25311894" y="36576792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EF142439-3009-41CB-A711-967E9394D020}"/>
              </a:ext>
            </a:extLst>
          </p:cNvPr>
          <p:cNvSpPr/>
          <p:nvPr/>
        </p:nvSpPr>
        <p:spPr>
          <a:xfrm>
            <a:off x="26104056" y="36576792"/>
            <a:ext cx="576263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13A9CAD1-EB9D-44B1-A66D-24DCFE978485}"/>
              </a:ext>
            </a:extLst>
          </p:cNvPr>
          <p:cNvSpPr/>
          <p:nvPr/>
        </p:nvSpPr>
        <p:spPr>
          <a:xfrm>
            <a:off x="26896219" y="36576792"/>
            <a:ext cx="576262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F16E2D3E-EE08-402F-AB71-9857911C72E4}"/>
              </a:ext>
            </a:extLst>
          </p:cNvPr>
          <p:cNvSpPr/>
          <p:nvPr/>
        </p:nvSpPr>
        <p:spPr>
          <a:xfrm>
            <a:off x="24996525" y="25175251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0734BF4B-FD55-4F54-9006-2B343B5CB806}"/>
              </a:ext>
            </a:extLst>
          </p:cNvPr>
          <p:cNvSpPr/>
          <p:nvPr/>
        </p:nvSpPr>
        <p:spPr>
          <a:xfrm>
            <a:off x="24148257" y="25972293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74FD8E0C-96F9-48E0-A156-B4C688114EF8}"/>
              </a:ext>
            </a:extLst>
          </p:cNvPr>
          <p:cNvSpPr/>
          <p:nvPr/>
        </p:nvSpPr>
        <p:spPr>
          <a:xfrm>
            <a:off x="25836852" y="26503751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E2A7926C-4669-49EC-881E-0493F04CADDC}"/>
              </a:ext>
            </a:extLst>
          </p:cNvPr>
          <p:cNvSpPr/>
          <p:nvPr/>
        </p:nvSpPr>
        <p:spPr>
          <a:xfrm>
            <a:off x="25836852" y="27080065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1396DEB9-AE11-4766-907D-FC884FD6C6F6}"/>
              </a:ext>
            </a:extLst>
          </p:cNvPr>
          <p:cNvSpPr/>
          <p:nvPr/>
        </p:nvSpPr>
        <p:spPr>
          <a:xfrm>
            <a:off x="26629015" y="27728265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D09B6747-E88B-4761-BA24-080F37AC9B39}"/>
              </a:ext>
            </a:extLst>
          </p:cNvPr>
          <p:cNvSpPr/>
          <p:nvPr/>
        </p:nvSpPr>
        <p:spPr>
          <a:xfrm>
            <a:off x="25096788" y="29476701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6D434E1B-64BC-46E7-8E75-E5D1DBF0147C}"/>
              </a:ext>
            </a:extLst>
          </p:cNvPr>
          <p:cNvSpPr/>
          <p:nvPr/>
        </p:nvSpPr>
        <p:spPr>
          <a:xfrm>
            <a:off x="25023763" y="30148612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62961068-8949-4BDF-9BDC-766F4FDB41A0}"/>
              </a:ext>
            </a:extLst>
          </p:cNvPr>
          <p:cNvSpPr/>
          <p:nvPr/>
        </p:nvSpPr>
        <p:spPr>
          <a:xfrm>
            <a:off x="25888951" y="30898207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A663A55B-42C8-4FFD-B06E-6E32B942B2F1}"/>
              </a:ext>
            </a:extLst>
          </p:cNvPr>
          <p:cNvSpPr/>
          <p:nvPr/>
        </p:nvSpPr>
        <p:spPr>
          <a:xfrm>
            <a:off x="25096788" y="31473721"/>
            <a:ext cx="506537" cy="409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621EFB72-86D0-4C8F-AED3-F2CEBF5EC6E9}"/>
              </a:ext>
            </a:extLst>
          </p:cNvPr>
          <p:cNvSpPr/>
          <p:nvPr/>
        </p:nvSpPr>
        <p:spPr>
          <a:xfrm>
            <a:off x="26681113" y="32027531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FB4C2BF1-2539-4C10-8EC4-7811E28E70E1}"/>
              </a:ext>
            </a:extLst>
          </p:cNvPr>
          <p:cNvSpPr/>
          <p:nvPr/>
        </p:nvSpPr>
        <p:spPr>
          <a:xfrm>
            <a:off x="25023763" y="2454433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2666262C-0DBC-410A-B683-C8B5B5B6D235}"/>
              </a:ext>
            </a:extLst>
          </p:cNvPr>
          <p:cNvSpPr/>
          <p:nvPr/>
        </p:nvSpPr>
        <p:spPr>
          <a:xfrm>
            <a:off x="25888951" y="32710388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3992FA32-6F35-46C7-99F8-7426EEAE4454}"/>
              </a:ext>
            </a:extLst>
          </p:cNvPr>
          <p:cNvSpPr/>
          <p:nvPr/>
        </p:nvSpPr>
        <p:spPr>
          <a:xfrm>
            <a:off x="26061902" y="34512434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8F8519D-79A6-4EAB-9A77-40F9D0C7741B}"/>
              </a:ext>
            </a:extLst>
          </p:cNvPr>
          <p:cNvSpPr/>
          <p:nvPr/>
        </p:nvSpPr>
        <p:spPr>
          <a:xfrm>
            <a:off x="26844915" y="35238714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D0717AB8-C136-4EF4-9866-A34A92121DE8}"/>
              </a:ext>
            </a:extLst>
          </p:cNvPr>
          <p:cNvSpPr/>
          <p:nvPr/>
        </p:nvSpPr>
        <p:spPr>
          <a:xfrm>
            <a:off x="26112471" y="35889592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F481B769-A2EF-4089-A878-A48A55325C4B}"/>
              </a:ext>
            </a:extLst>
          </p:cNvPr>
          <p:cNvSpPr/>
          <p:nvPr/>
        </p:nvSpPr>
        <p:spPr>
          <a:xfrm>
            <a:off x="25346839" y="36585709"/>
            <a:ext cx="576262" cy="407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tx1"/>
                </a:solidFill>
              </a:rPr>
              <a:t>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420946-E1BC-411C-8B31-69F3BA09BF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90462" y="38869024"/>
            <a:ext cx="3621140" cy="22938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BA6DFC-EDCC-4CE2-884E-EFD285DA5A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896219" y="39366686"/>
            <a:ext cx="2850319" cy="172858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lri_poster_template_mar2016" id="{668EEE37-3CC1-4077-B629-C9B649973089}" vid="{63237131-B339-4BAA-B20A-9E8CB4A8B4A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0AB9E2D8D5894898F96C1E3D31D56C" ma:contentTypeVersion="11" ma:contentTypeDescription="Create a new document." ma:contentTypeScope="" ma:versionID="0abfb52897c9eaf9928cea67035a9a14">
  <xsd:schema xmlns:xsd="http://www.w3.org/2001/XMLSchema" xmlns:xs="http://www.w3.org/2001/XMLSchema" xmlns:p="http://schemas.microsoft.com/office/2006/metadata/properties" xmlns:ns3="9c5b454a-81d6-46c5-be72-8d9b04583a2d" xmlns:ns4="d633d9b0-d173-42ee-9584-b0cffcfb3934" targetNamespace="http://schemas.microsoft.com/office/2006/metadata/properties" ma:root="true" ma:fieldsID="13a0a3f039fb55823037cff17053d690" ns3:_="" ns4:_="">
    <xsd:import namespace="9c5b454a-81d6-46c5-be72-8d9b04583a2d"/>
    <xsd:import namespace="d633d9b0-d173-42ee-9584-b0cffcfb393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b454a-81d6-46c5-be72-8d9b04583a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33d9b0-d173-42ee-9584-b0cffcfb393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8BC6BD-F5C1-4380-BEA3-41EDC5B33C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434C25-05D3-4921-858D-694A999F2C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5b454a-81d6-46c5-be72-8d9b04583a2d"/>
    <ds:schemaRef ds:uri="d633d9b0-d173-42ee-9584-b0cffcfb39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14700BF-8E9A-4EB7-A1D9-09FF1B8FE6E9}">
  <ds:schemaRefs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d633d9b0-d173-42ee-9584-b0cffcfb3934"/>
    <ds:schemaRef ds:uri="9c5b454a-81d6-46c5-be72-8d9b04583a2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ilri_poster_template_July2016</Template>
  <TotalTime>468</TotalTime>
  <Words>485</Words>
  <Application>Microsoft Office PowerPoint</Application>
  <PresentationFormat>Custom</PresentationFormat>
  <Paragraphs>76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Yabowork, Abenet (ILRI)</dc:creator>
  <cp:lastModifiedBy>Ballantyne, Peter (ILRI)</cp:lastModifiedBy>
  <cp:revision>52</cp:revision>
  <cp:lastPrinted>2012-07-13T11:53:44Z</cp:lastPrinted>
  <dcterms:created xsi:type="dcterms:W3CDTF">2016-11-28T09:09:47Z</dcterms:created>
  <dcterms:modified xsi:type="dcterms:W3CDTF">2019-10-10T15:47:08Z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0x0101008E0AB9E2D8D5894898F96C1E3D31D56C</vt:lpwstr>
  </property>
</Properties>
</file>