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6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7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  <p:sldMasterId id="2147485678" r:id="rId2"/>
    <p:sldMasterId id="2147485690" r:id="rId3"/>
    <p:sldMasterId id="2147485712" r:id="rId4"/>
    <p:sldMasterId id="2147485719" r:id="rId5"/>
    <p:sldMasterId id="2147485739" r:id="rId6"/>
    <p:sldMasterId id="2147485760" r:id="rId7"/>
    <p:sldMasterId id="2147485774" r:id="rId8"/>
  </p:sldMasterIdLst>
  <p:notesMasterIdLst>
    <p:notesMasterId r:id="rId26"/>
  </p:notesMasterIdLst>
  <p:handoutMasterIdLst>
    <p:handoutMasterId r:id="rId27"/>
  </p:handoutMasterIdLst>
  <p:sldIdLst>
    <p:sldId id="757" r:id="rId9"/>
    <p:sldId id="2146848059" r:id="rId10"/>
    <p:sldId id="701" r:id="rId11"/>
    <p:sldId id="2146847530" r:id="rId12"/>
    <p:sldId id="2146847572" r:id="rId13"/>
    <p:sldId id="760" r:id="rId14"/>
    <p:sldId id="788" r:id="rId15"/>
    <p:sldId id="833" r:id="rId16"/>
    <p:sldId id="822" r:id="rId17"/>
    <p:sldId id="817" r:id="rId18"/>
    <p:sldId id="819" r:id="rId19"/>
    <p:sldId id="821" r:id="rId20"/>
    <p:sldId id="820" r:id="rId21"/>
    <p:sldId id="823" r:id="rId22"/>
    <p:sldId id="4522" r:id="rId23"/>
    <p:sldId id="263" r:id="rId24"/>
    <p:sldId id="688" r:id="rId2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757"/>
            <p14:sldId id="2146848059"/>
            <p14:sldId id="701"/>
            <p14:sldId id="2146847530"/>
            <p14:sldId id="2146847572"/>
            <p14:sldId id="760"/>
            <p14:sldId id="788"/>
            <p14:sldId id="833"/>
            <p14:sldId id="822"/>
            <p14:sldId id="817"/>
            <p14:sldId id="819"/>
            <p14:sldId id="821"/>
            <p14:sldId id="820"/>
            <p14:sldId id="823"/>
            <p14:sldId id="4522"/>
            <p14:sldId id="263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E16"/>
    <a:srgbClr val="712C3D"/>
    <a:srgbClr val="53593E"/>
    <a:srgbClr val="C34628"/>
    <a:srgbClr val="F9F2EA"/>
    <a:srgbClr val="404E65"/>
    <a:srgbClr val="A3A467"/>
    <a:srgbClr val="7C98AB"/>
    <a:srgbClr val="C97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40E541-5FB1-48D4-9617-CB9B0F2F8FA3}" v="1" dt="2024-05-09T11:52:48.0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42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395BF8-AFDA-420C-B1F8-1DB013FE8B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52DF75-D534-4CA5-A8C3-A7A3229A5E90}">
      <dgm:prSet custT="1"/>
      <dgm:spPr/>
      <dgm:t>
        <a:bodyPr/>
        <a:lstStyle/>
        <a:p>
          <a:pPr algn="just"/>
          <a:endParaRPr lang="en-US" sz="1400" kern="1200" dirty="0"/>
        </a:p>
        <a:p>
          <a:pPr algn="just"/>
          <a:endParaRPr lang="en-US" sz="1600" kern="1200" dirty="0"/>
        </a:p>
        <a:p>
          <a:pPr algn="just"/>
          <a:r>
            <a:rPr lang="en-US" sz="1600" kern="1200" dirty="0"/>
            <a:t>To improve human health through </a:t>
          </a:r>
          <a:r>
            <a:rPr lang="en-US" sz="1600" i="0" kern="1200" dirty="0"/>
            <a:t>strengthen the capacity of the government and community to prevent, control or eliminates risks of TAEZDs under a One Health approach and using ICT</a:t>
          </a:r>
        </a:p>
        <a:p>
          <a:pPr algn="just"/>
          <a:br>
            <a:rPr lang="en-US" sz="2000" i="0" kern="1200" dirty="0"/>
          </a:br>
          <a:endParaRPr lang="en-US" sz="2000" i="1" kern="1200" dirty="0"/>
        </a:p>
      </dgm:t>
    </dgm:pt>
    <dgm:pt modelId="{C5757C10-78BB-4542-A178-5E306472A233}" type="parTrans" cxnId="{21D1CF72-09AE-44C8-8BA4-AC8134F2C6F0}">
      <dgm:prSet/>
      <dgm:spPr/>
      <dgm:t>
        <a:bodyPr/>
        <a:lstStyle/>
        <a:p>
          <a:endParaRPr lang="en-US" sz="2000"/>
        </a:p>
      </dgm:t>
    </dgm:pt>
    <dgm:pt modelId="{03107C86-F29F-4C84-996F-7B69AB0336D5}" type="sibTrans" cxnId="{21D1CF72-09AE-44C8-8BA4-AC8134F2C6F0}">
      <dgm:prSet/>
      <dgm:spPr/>
      <dgm:t>
        <a:bodyPr/>
        <a:lstStyle/>
        <a:p>
          <a:endParaRPr lang="en-US" sz="2000"/>
        </a:p>
      </dgm:t>
    </dgm:pt>
    <dgm:pt modelId="{93519F4D-5375-4E83-9723-3A7368B5854A}" type="pres">
      <dgm:prSet presAssocID="{8F395BF8-AFDA-420C-B1F8-1DB013FE8BAC}" presName="linear" presStyleCnt="0">
        <dgm:presLayoutVars>
          <dgm:animLvl val="lvl"/>
          <dgm:resizeHandles val="exact"/>
        </dgm:presLayoutVars>
      </dgm:prSet>
      <dgm:spPr/>
    </dgm:pt>
    <dgm:pt modelId="{666FF586-469E-46D5-9627-D7FC1EACE4EA}" type="pres">
      <dgm:prSet presAssocID="{6E52DF75-D534-4CA5-A8C3-A7A3229A5E90}" presName="parentText" presStyleLbl="node1" presStyleIdx="0" presStyleCnt="1" custScaleY="234213" custLinFactNeighborX="84" custLinFactNeighborY="-36203">
        <dgm:presLayoutVars>
          <dgm:chMax val="0"/>
          <dgm:bulletEnabled val="1"/>
        </dgm:presLayoutVars>
      </dgm:prSet>
      <dgm:spPr/>
    </dgm:pt>
  </dgm:ptLst>
  <dgm:cxnLst>
    <dgm:cxn modelId="{B65DED22-AE23-465B-AE69-5128F3AD7886}" type="presOf" srcId="{6E52DF75-D534-4CA5-A8C3-A7A3229A5E90}" destId="{666FF586-469E-46D5-9627-D7FC1EACE4EA}" srcOrd="0" destOrd="0" presId="urn:microsoft.com/office/officeart/2005/8/layout/vList2"/>
    <dgm:cxn modelId="{21D1CF72-09AE-44C8-8BA4-AC8134F2C6F0}" srcId="{8F395BF8-AFDA-420C-B1F8-1DB013FE8BAC}" destId="{6E52DF75-D534-4CA5-A8C3-A7A3229A5E90}" srcOrd="0" destOrd="0" parTransId="{C5757C10-78BB-4542-A178-5E306472A233}" sibTransId="{03107C86-F29F-4C84-996F-7B69AB0336D5}"/>
    <dgm:cxn modelId="{A9B9B382-BCE7-439F-BF59-D0CD9EF70DD3}" type="presOf" srcId="{8F395BF8-AFDA-420C-B1F8-1DB013FE8BAC}" destId="{93519F4D-5375-4E83-9723-3A7368B5854A}" srcOrd="0" destOrd="0" presId="urn:microsoft.com/office/officeart/2005/8/layout/vList2"/>
    <dgm:cxn modelId="{4372CF75-8FA3-4398-8B45-674F0B364C38}" type="presParOf" srcId="{93519F4D-5375-4E83-9723-3A7368B5854A}" destId="{666FF586-469E-46D5-9627-D7FC1EACE4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90CB60-FB54-4F90-9607-3A304EEBF7CC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62CD7919-F115-423C-B979-2032CBB5AD29}">
      <dgm:prSet custT="1"/>
      <dgm:spPr/>
      <dgm:t>
        <a:bodyPr/>
        <a:lstStyle/>
        <a:p>
          <a:r>
            <a:rPr lang="en-US" sz="1500" b="1" i="0" dirty="0"/>
            <a:t>Link to the SDGs: </a:t>
          </a:r>
          <a:endParaRPr lang="en-US" sz="1500" i="0" dirty="0"/>
        </a:p>
      </dgm:t>
    </dgm:pt>
    <dgm:pt modelId="{9B284516-59A4-40A1-A71C-978AB3E5D956}" type="sibTrans" cxnId="{0F88CF6E-6D14-4232-AC73-4AD44AB8A6FD}">
      <dgm:prSet/>
      <dgm:spPr/>
      <dgm:t>
        <a:bodyPr/>
        <a:lstStyle/>
        <a:p>
          <a:endParaRPr lang="en-US" i="0"/>
        </a:p>
      </dgm:t>
    </dgm:pt>
    <dgm:pt modelId="{E4070DD3-A5D2-4C89-AF70-DAE1D5377442}" type="parTrans" cxnId="{0F88CF6E-6D14-4232-AC73-4AD44AB8A6FD}">
      <dgm:prSet/>
      <dgm:spPr/>
      <dgm:t>
        <a:bodyPr/>
        <a:lstStyle/>
        <a:p>
          <a:endParaRPr lang="en-US" i="0"/>
        </a:p>
      </dgm:t>
    </dgm:pt>
    <dgm:pt modelId="{C91EB632-5DA6-435B-8FC4-4B2BBA6C9995}" type="pres">
      <dgm:prSet presAssocID="{9890CB60-FB54-4F90-9607-3A304EEBF7CC}" presName="linear" presStyleCnt="0">
        <dgm:presLayoutVars>
          <dgm:animLvl val="lvl"/>
          <dgm:resizeHandles val="exact"/>
        </dgm:presLayoutVars>
      </dgm:prSet>
      <dgm:spPr/>
    </dgm:pt>
    <dgm:pt modelId="{5CAB0554-2EBB-4703-9D73-2A2AD51A2D49}" type="pres">
      <dgm:prSet presAssocID="{62CD7919-F115-423C-B979-2032CBB5AD29}" presName="parentText" presStyleLbl="node1" presStyleIdx="0" presStyleCnt="1" custLinFactNeighborY="4510">
        <dgm:presLayoutVars>
          <dgm:chMax val="0"/>
          <dgm:bulletEnabled val="1"/>
        </dgm:presLayoutVars>
      </dgm:prSet>
      <dgm:spPr/>
    </dgm:pt>
  </dgm:ptLst>
  <dgm:cxnLst>
    <dgm:cxn modelId="{96153F01-1898-40D8-9F72-7E7B06485AB0}" type="presOf" srcId="{9890CB60-FB54-4F90-9607-3A304EEBF7CC}" destId="{C91EB632-5DA6-435B-8FC4-4B2BBA6C9995}" srcOrd="0" destOrd="0" presId="urn:microsoft.com/office/officeart/2005/8/layout/vList2"/>
    <dgm:cxn modelId="{47701D66-7ACA-4A14-9335-C009BC150A39}" type="presOf" srcId="{62CD7919-F115-423C-B979-2032CBB5AD29}" destId="{5CAB0554-2EBB-4703-9D73-2A2AD51A2D49}" srcOrd="0" destOrd="0" presId="urn:microsoft.com/office/officeart/2005/8/layout/vList2"/>
    <dgm:cxn modelId="{0F88CF6E-6D14-4232-AC73-4AD44AB8A6FD}" srcId="{9890CB60-FB54-4F90-9607-3A304EEBF7CC}" destId="{62CD7919-F115-423C-B979-2032CBB5AD29}" srcOrd="0" destOrd="0" parTransId="{E4070DD3-A5D2-4C89-AF70-DAE1D5377442}" sibTransId="{9B284516-59A4-40A1-A71C-978AB3E5D956}"/>
    <dgm:cxn modelId="{8FD10329-7697-4C46-BE51-9AF0F8008450}" type="presParOf" srcId="{C91EB632-5DA6-435B-8FC4-4B2BBA6C9995}" destId="{5CAB0554-2EBB-4703-9D73-2A2AD51A2D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6FF586-469E-46D5-9627-D7FC1EACE4EA}">
      <dsp:nvSpPr>
        <dsp:cNvPr id="0" name=""/>
        <dsp:cNvSpPr/>
      </dsp:nvSpPr>
      <dsp:spPr>
        <a:xfrm>
          <a:off x="0" y="0"/>
          <a:ext cx="11735492" cy="681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To improve human health through </a:t>
          </a:r>
          <a:r>
            <a:rPr lang="en-US" sz="1600" i="0" kern="1200" dirty="0"/>
            <a:t>strengthen the capacity of the government and community to prevent, control or eliminates risks of TAEZDs under a One Health approach and using ICT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2000" i="0" kern="1200" dirty="0"/>
          </a:br>
          <a:endParaRPr lang="en-US" sz="2000" i="1" kern="1200" dirty="0"/>
        </a:p>
      </dsp:txBody>
      <dsp:txXfrm>
        <a:off x="33264" y="33264"/>
        <a:ext cx="11668964" cy="614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B0554-2EBB-4703-9D73-2A2AD51A2D49}">
      <dsp:nvSpPr>
        <dsp:cNvPr id="0" name=""/>
        <dsp:cNvSpPr/>
      </dsp:nvSpPr>
      <dsp:spPr>
        <a:xfrm>
          <a:off x="0" y="1663"/>
          <a:ext cx="11760138" cy="542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Link to the SDGs: </a:t>
          </a:r>
          <a:endParaRPr lang="en-US" sz="1500" i="0" kern="1200" dirty="0"/>
        </a:p>
      </dsp:txBody>
      <dsp:txXfrm>
        <a:off x="26501" y="28164"/>
        <a:ext cx="11707136" cy="489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13/05/2024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6763"/>
            <a:ext cx="6821487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11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ILRI One Health strategy to position our works on the global OH landscape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S PGothic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7358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7286C8-C5CA-4C05-A493-02FECC551733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4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w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w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w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w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w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w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w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w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w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w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7.w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w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wmf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wmf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wmf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7.w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w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9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3" y="174530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6" y="316290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15" y="6137216"/>
            <a:ext cx="1277548" cy="49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7" y="110773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E5F8B-0EBE-46A6-BCD3-F3A2238F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ADFB6-CDE1-4138-83C0-FAF6B81BB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566F3-E2BF-461A-8216-DFC4E7EA8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3CA7D-6C0A-4694-B5D2-93F693FB7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56562-2A32-43BA-8351-547903D40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15741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2E16-CADA-4110-8123-B301E654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081AE-1210-46B0-A347-7FB2270AB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8AE6F-62C4-4494-AA64-D6513DDA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2D3A1-3126-4273-B9DF-B8AEFF83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F9DFE-AEEB-4F72-B03F-99747011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6176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EE4E0-4F05-43F9-ACF8-BDE11578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C8B10-1792-44C5-B74A-2DB75D5C22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5F551-49A1-4DD5-9506-11908DE73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F01B9-3FCB-422F-9C67-614E0E2E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83B83-D246-43DF-A851-055A9F03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4AF77-2EEC-483E-A13A-558BCB05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3685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C0D91-31C1-498E-B47E-15AB22DCE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5A972-9B1C-4E33-AA0E-870C617A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0B8C4-A015-4197-B872-7C5EA3911F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0B08E-A9EC-4D58-AE05-FAACC1CF9F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0E20B7-FE2E-4B7A-B45A-17D34632F9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706AE7-B45F-438E-80E9-7BAE18A4F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BE01F5-ADC6-4892-B5DF-80AB5813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17BC19-884B-43A1-9C2B-3E654365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0678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EE73E-DCC1-4D0B-821F-DF2901D3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3B48B-9592-4173-B622-FE34517CD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ABEE4B-812E-4D02-8350-5F65FA17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992EF-B443-4881-A1A3-290E04EE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584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C610B4-BA68-4DD6-85CE-60AC6B0F3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002F13-0B4F-4B38-8BD6-4EAE9422A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CB9FC-9DB1-460A-A999-878B7616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452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18B8-D277-46B7-8563-C0DBB2BF1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9E604-0393-498D-B7C2-A7B704ACC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F6A0E-DD6C-4D5D-8221-1434A30BC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BB16C-A992-4384-B1A4-98E4ED73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F82A6-410A-4F4C-8345-385605A7C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D1562-2C31-423C-A44E-31117DD1F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9219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23CE-0999-43C5-AB7F-8DBE89F2E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857EDB-F650-4498-8357-FE4726EF1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456A2-9E53-49B5-BD51-5536572BB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04C0F-11C2-40C5-9057-92407EEA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A42F98-D11B-400F-BFF2-38FC5A287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AEA64C-6D3E-4410-AEDF-B3F7A6D9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7657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C2DD-32DA-4A1D-A38A-EE1F4F5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EDEE9-2D92-4000-995E-19C6D77DD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90C34-31E7-40F5-A7EE-33FBFFB3C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FC41-DF42-4251-80E7-3B516541F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53EFA-E470-4ADE-BB63-2D0AE5EC8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1804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ED35F8-0F20-48CB-8D5F-2465C2EE4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1C96F5-1017-49BB-9B68-9FAFFCC33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67CE3-388A-4D74-A282-60E06F2D6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D36AE-B4E7-4DA2-BC02-9E74FCF14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0A6DE-E7B5-4BBF-88B0-6625B062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8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5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5" y="768057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2" y="1451359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875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6" y="322326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4" y="5178660"/>
            <a:ext cx="11425780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5426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AA87-EE4D-E945-98AE-D7F5A1E97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29060E-4136-914D-B4FA-62E073630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4F3B2-2168-1440-BD7F-A4E18189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80AE9-4BF7-D145-9547-12A940CB9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D3176-A71A-3C4C-8902-81A7F9AC7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3123817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2813-FBEE-8F4A-BC2B-A63EDB82F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9763645-873F-E546-9922-5DF343CFF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9447231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862BC-9122-5C40-B818-2C6D68B3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56578-96F3-0F4F-9E83-C83B76887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59583-F76B-494F-833E-8FEBDEE29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134ED-3CB2-0D4D-A81F-95DFE8CD4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70AB3-550F-E14E-8C22-C406E4D2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6777223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26F6A-7822-E845-A501-5DD67A0E1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1242D-8A07-AD48-A538-A112D7FE09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B968EC-35A3-664E-9016-0BD24AAECC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D1ED4D-2CB1-F940-A23C-A2FD1CA2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CEA52-FC19-1046-8C93-020E1245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F0FFF-6754-A542-89B2-8B6C4309D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99980524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129FF-C691-5C45-B83B-AD70797C5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2B82A-6E34-CC40-AA0D-7074B9F61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3B653-DA8B-B74B-8E75-B504134A8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4CA6F7-D238-6B4D-BE70-BB4A7D3EF4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70C92F-EBBE-7F48-86A7-5240C0BD58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5D3888-72B2-C443-B598-A6D8CC5B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AAFD97-6565-4045-9398-B2DE9F85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52EE0D-7744-CB42-9D46-AC9CC90D0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3995100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8ABD4-7F59-374A-B8C4-B79B83C1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288EC9-4975-4446-922F-23C59958B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EF639-EC4E-154D-AD5D-EC557D81A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F6300-C9F9-0B4A-B2FC-0010395B2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6745469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00B4F0-9F5C-C240-AF68-4820E8D85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89169C-0126-C149-ABBF-F7B5175D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39FE4-CA63-C243-90EE-25A1B1BF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9523067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0F77B-DBFF-1646-AC39-43BDC3DF4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D68D8-5D55-6E49-BDE0-F77F3F1B5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518B69-4C48-6042-BA59-7D254A4B5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0A30A-F776-3449-A737-5491829C2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AB376D-507C-6A41-81D8-94105B81E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3D99D-E2E4-BB47-B808-62DF56556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479291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7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3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1717C-8B02-5B44-B94C-C849849FD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B3E1CE-4339-C142-B2DD-8CE0735A4A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2A3949-EAD8-3644-8FF6-530E92F43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672ED-5DAC-3745-9220-F8417C39C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67DEE-84F0-6245-8AD8-BD2277B1D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2FC50-399F-FF45-BA36-DD2BB5496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13228637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A2B57-B65F-4D4B-A747-90A75CBEE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6AD24-88D2-A94F-A7BD-8027399DA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5B16E-5A49-944F-83DA-4429F8408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0F61E-67E9-954F-B09C-6304E514F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61794-93EF-5344-8ED6-19CCE9A2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13736287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DB5432-7A78-B04A-B3C7-AB360597F0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29A2A-5FBE-8F46-B2B3-0D83505E6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6F22E-C62F-9A43-8CDF-CC1DCF2F8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D0019-B972-1348-8C9D-0B80DD11E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85673-0F60-3A4A-8CAD-5A99CBC3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450788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2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7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7" y="322327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7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81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1" y="5752548"/>
            <a:ext cx="1768795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5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66800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70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5289-6827-AB40-B3F3-4FA9CAB23E73}" type="datetimeFigureOut">
              <a:rPr kumimoji="1" lang="ko-Kore-KR" altLang="en-US" smtClean="0"/>
              <a:t>05/13/2024</a:t>
            </a:fld>
            <a:endParaRPr kumimoji="1" lang="ko-Kore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AC56E-8CF8-084A-9A8F-A851CAB6EA0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047566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28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06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6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13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298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242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254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8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768795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3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372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37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885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3" y="174530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6" y="316290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15" y="6137216"/>
            <a:ext cx="1277548" cy="49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16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1" y="5752548"/>
            <a:ext cx="1768795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5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186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768795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3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502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634048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7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958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634048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3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409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768795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6" y="390039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571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3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687" y="6105593"/>
            <a:ext cx="1670268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52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634048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7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7" y="3120249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2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4" y="379820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1810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2" y="2540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122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7" y="110773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380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5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5" y="768057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2" y="1451359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143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7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3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225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2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7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746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240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678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1668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7" y="322327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7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17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634048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3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1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81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66800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802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A78B10-679D-DECB-621E-A04C8B977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5E1EAB4-3357-EA80-DD30-A8842FE94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66FE9B-C1E2-1557-AF0C-FD46A2EBC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B1B-0249-4F5D-806F-E3219B998AA5}" type="datetimeFigureOut">
              <a:rPr lang="ko-KR" altLang="en-US" smtClean="0"/>
              <a:t>2024-05-13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4CCD1E-B229-6108-2120-51BE61AEF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F985ED-2B95-7F07-7469-42ABA9EDD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992D-5A29-4818-89B1-696A72226E1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41221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ne CGIAR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87B4722E-E755-4562-A6B0-FF9D29B4B0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4" y="-9832"/>
            <a:ext cx="1217378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ADDBB46C-2EE3-4074-BAEC-A98BAC00AF1A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3584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4765544-9D0A-EE48-9187-D9E2AD4C54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8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/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224183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FC6EB04-D0D1-468F-A00C-86A1F6C646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22060927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_Th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5C2F80D-954A-4B98-ADDC-1D680870C9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2172"/>
            <a:ext cx="12171004" cy="68536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F6B00-780A-4320-863C-CCE4BEC0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73298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 SDG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240491"/>
            <a:ext cx="9039655" cy="1200505"/>
          </a:xfrm>
        </p:spPr>
        <p:txBody>
          <a:bodyPr anchor="b">
            <a:normAutofit/>
          </a:bodyPr>
          <a:lstStyle>
            <a:lvl1pPr>
              <a:defRPr sz="2800" b="1" i="0">
                <a:solidFill>
                  <a:srgbClr val="014D9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622854"/>
            <a:ext cx="10688139" cy="4554109"/>
          </a:xfrm>
        </p:spPr>
        <p:txBody>
          <a:bodyPr/>
          <a:lstStyle>
            <a:lvl1pPr marL="0" indent="0">
              <a:buNone/>
              <a:defRPr sz="2400">
                <a:solidFill>
                  <a:srgbClr val="515151"/>
                </a:solidFill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rgbClr val="515151"/>
                </a:solidFill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rgbClr val="515151"/>
                </a:solidFill>
              </a:defRPr>
            </a:lvl3pPr>
            <a:lvl4pPr>
              <a:buClr>
                <a:schemeClr val="tx1"/>
              </a:buClr>
              <a:defRPr>
                <a:solidFill>
                  <a:srgbClr val="51515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6230" y="6356352"/>
            <a:ext cx="6788893" cy="365125"/>
          </a:xfrm>
        </p:spPr>
        <p:txBody>
          <a:bodyPr/>
          <a:lstStyle>
            <a:lvl1pPr>
              <a:defRPr b="0" i="0">
                <a:latin typeface="Avenir Medium" panose="02000503020000020003" pitchFamily="2" charset="0"/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55891" y="6356352"/>
            <a:ext cx="1857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venir Medium" panose="02000503020000020003" pitchFamily="2" charset="0"/>
              </a:defRPr>
            </a:lvl1pPr>
          </a:lstStyle>
          <a:p>
            <a:fld id="{16162DC1-60C5-45F4-A298-97ECE83F2A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5C64CC-63C6-B54B-865A-066808477774}"/>
              </a:ext>
            </a:extLst>
          </p:cNvPr>
          <p:cNvCxnSpPr>
            <a:cxnSpLocks/>
          </p:cNvCxnSpPr>
          <p:nvPr userDrawn="1"/>
        </p:nvCxnSpPr>
        <p:spPr>
          <a:xfrm>
            <a:off x="724928" y="1440606"/>
            <a:ext cx="7542250" cy="390"/>
          </a:xfrm>
          <a:prstGeom prst="line">
            <a:avLst/>
          </a:prstGeom>
          <a:ln w="41275">
            <a:solidFill>
              <a:srgbClr val="014D9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1" name="Imagen 6">
            <a:extLst>
              <a:ext uri="{FF2B5EF4-FFF2-40B4-BE49-F238E27FC236}">
                <a16:creationId xmlns:a16="http://schemas.microsoft.com/office/drawing/2014/main" id="{283CD7BE-227D-F94A-809B-13EDEBCEF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25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130188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7" y="1246972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4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1" y="5752548"/>
            <a:ext cx="1768795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6" y="390039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886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790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307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483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862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Click to edit Master title style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417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421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956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732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8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3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687" y="6105593"/>
            <a:ext cx="1670268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944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980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370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994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2550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894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0700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32849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058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7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7" y="3120249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2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5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4" y="379820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939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607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28862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67796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100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4307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8332186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545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8012292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4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5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2" y="2540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4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6850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526077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3760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14808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32238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561017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4559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032414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81200" y="2209801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322218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75BE2-9D77-4D18-9584-B5EF582F0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C6814-F578-40A2-A256-DF405E9C8A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947B5-BABC-40C1-AF20-6252F434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48352-2691-4275-9AB8-2B1759852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47B2F-01C4-4A1B-9DCF-168B9298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4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5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5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10" Type="http://schemas.openxmlformats.org/officeDocument/2006/relationships/image" Target="../media/image13.emf"/><Relationship Id="rId4" Type="http://schemas.openxmlformats.org/officeDocument/2006/relationships/slideLayout" Target="../slideLayouts/slideLayout57.xml"/><Relationship Id="rId9" Type="http://schemas.openxmlformats.org/officeDocument/2006/relationships/oleObject" Target="../embeddings/oleObject1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1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1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0.xml"/><Relationship Id="rId16" Type="http://schemas.openxmlformats.org/officeDocument/2006/relationships/slideLayout" Target="../slideLayouts/slideLayout94.xml"/><Relationship Id="rId2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19" Type="http://schemas.openxmlformats.org/officeDocument/2006/relationships/slideLayout" Target="../slideLayouts/slideLayout97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  <p:sldLayoutId id="2147485676" r:id="rId20"/>
    <p:sldLayoutId id="2147485677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9" r:id="rId1"/>
    <p:sldLayoutId id="2147485680" r:id="rId2"/>
    <p:sldLayoutId id="2147485681" r:id="rId3"/>
    <p:sldLayoutId id="2147485682" r:id="rId4"/>
    <p:sldLayoutId id="2147485683" r:id="rId5"/>
    <p:sldLayoutId id="2147485684" r:id="rId6"/>
    <p:sldLayoutId id="2147485685" r:id="rId7"/>
    <p:sldLayoutId id="2147485686" r:id="rId8"/>
    <p:sldLayoutId id="2147485687" r:id="rId9"/>
    <p:sldLayoutId id="2147485688" r:id="rId10"/>
    <p:sldLayoutId id="214748568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62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91" r:id="rId1"/>
    <p:sldLayoutId id="2147485692" r:id="rId2"/>
    <p:sldLayoutId id="2147485693" r:id="rId3"/>
    <p:sldLayoutId id="2147485694" r:id="rId4"/>
    <p:sldLayoutId id="2147485695" r:id="rId5"/>
    <p:sldLayoutId id="2147485696" r:id="rId6"/>
    <p:sldLayoutId id="2147485697" r:id="rId7"/>
    <p:sldLayoutId id="2147485698" r:id="rId8"/>
    <p:sldLayoutId id="2147485699" r:id="rId9"/>
    <p:sldLayoutId id="2147485700" r:id="rId10"/>
    <p:sldLayoutId id="2147485701" r:id="rId11"/>
    <p:sldLayoutId id="2147485702" r:id="rId12"/>
    <p:sldLayoutId id="2147485703" r:id="rId13"/>
    <p:sldLayoutId id="2147485704" r:id="rId14"/>
    <p:sldLayoutId id="2147485705" r:id="rId15"/>
    <p:sldLayoutId id="2147485706" r:id="rId16"/>
    <p:sldLayoutId id="2147485707" r:id="rId17"/>
    <p:sldLayoutId id="2147485708" r:id="rId18"/>
    <p:sldLayoutId id="2147485709" r:id="rId19"/>
    <p:sldLayoutId id="2147485710" r:id="rId20"/>
    <p:sldLayoutId id="2147485711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13490524-B821-481D-8CE2-13B0439E32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1245895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99" imgH="508" progId="TCLayout.ActiveDocument.1">
                  <p:embed/>
                </p:oleObj>
              </mc:Choice>
              <mc:Fallback>
                <p:oleObj name="think-cell Slide" r:id="rId9" imgW="499" imgH="508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13490524-B821-481D-8CE2-13B0439E32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27FE411-C220-43CE-93DF-2ABF3193AF78}"/>
              </a:ext>
            </a:extLst>
          </p:cNvPr>
          <p:cNvCxnSpPr>
            <a:cxnSpLocks/>
          </p:cNvCxnSpPr>
          <p:nvPr userDrawn="1"/>
        </p:nvCxnSpPr>
        <p:spPr>
          <a:xfrm>
            <a:off x="835098" y="1583827"/>
            <a:ext cx="7542250" cy="3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35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>
              <a:lumMod val="50000"/>
            </a:schemeClr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0" r:id="rId1"/>
    <p:sldLayoutId id="2147485721" r:id="rId2"/>
    <p:sldLayoutId id="2147485722" r:id="rId3"/>
    <p:sldLayoutId id="2147485723" r:id="rId4"/>
    <p:sldLayoutId id="2147485724" r:id="rId5"/>
    <p:sldLayoutId id="2147485725" r:id="rId6"/>
    <p:sldLayoutId id="2147485726" r:id="rId7"/>
    <p:sldLayoutId id="2147485727" r:id="rId8"/>
    <p:sldLayoutId id="2147485728" r:id="rId9"/>
    <p:sldLayoutId id="2147485729" r:id="rId10"/>
    <p:sldLayoutId id="2147485730" r:id="rId11"/>
    <p:sldLayoutId id="2147485731" r:id="rId12"/>
    <p:sldLayoutId id="2147485732" r:id="rId13"/>
    <p:sldLayoutId id="2147485733" r:id="rId14"/>
    <p:sldLayoutId id="2147485734" r:id="rId15"/>
    <p:sldLayoutId id="2147485735" r:id="rId16"/>
    <p:sldLayoutId id="2147485736" r:id="rId17"/>
    <p:sldLayoutId id="2147485737" r:id="rId18"/>
    <p:sldLayoutId id="2147485738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7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0" r:id="rId1"/>
    <p:sldLayoutId id="2147485741" r:id="rId2"/>
    <p:sldLayoutId id="2147485742" r:id="rId3"/>
    <p:sldLayoutId id="2147485743" r:id="rId4"/>
    <p:sldLayoutId id="2147485744" r:id="rId5"/>
    <p:sldLayoutId id="2147485745" r:id="rId6"/>
    <p:sldLayoutId id="2147485746" r:id="rId7"/>
    <p:sldLayoutId id="2147485747" r:id="rId8"/>
    <p:sldLayoutId id="2147485748" r:id="rId9"/>
    <p:sldLayoutId id="2147485749" r:id="rId10"/>
    <p:sldLayoutId id="2147485750" r:id="rId11"/>
    <p:sldLayoutId id="2147485751" r:id="rId12"/>
    <p:sldLayoutId id="2147485752" r:id="rId13"/>
    <p:sldLayoutId id="2147485753" r:id="rId14"/>
    <p:sldLayoutId id="2147485754" r:id="rId15"/>
    <p:sldLayoutId id="2147485755" r:id="rId16"/>
    <p:sldLayoutId id="2147485756" r:id="rId17"/>
    <p:sldLayoutId id="2147485757" r:id="rId18"/>
    <p:sldLayoutId id="2147485758" r:id="rId19"/>
    <p:sldLayoutId id="2147485759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FCF9DE-1642-4E25-8292-3360FA12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E336B-CAF6-4B78-B705-75A406882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C21C0-BB08-4418-8880-6B3AA85FE6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7F429-5738-4087-BD1F-90B1DB237691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CD28A-D03E-43F3-AFD8-00F1A10F8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D1DA3-C8C9-4CBD-ADCB-DF737F45A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2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61" r:id="rId1"/>
    <p:sldLayoutId id="2147485762" r:id="rId2"/>
    <p:sldLayoutId id="2147485763" r:id="rId3"/>
    <p:sldLayoutId id="2147485764" r:id="rId4"/>
    <p:sldLayoutId id="2147485765" r:id="rId5"/>
    <p:sldLayoutId id="2147485766" r:id="rId6"/>
    <p:sldLayoutId id="2147485767" r:id="rId7"/>
    <p:sldLayoutId id="2147485768" r:id="rId8"/>
    <p:sldLayoutId id="2147485769" r:id="rId9"/>
    <p:sldLayoutId id="2147485770" r:id="rId10"/>
    <p:sldLayoutId id="2147485771" r:id="rId11"/>
    <p:sldLayoutId id="2147485772" r:id="rId12"/>
    <p:sldLayoutId id="21474857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AC1223-9703-A14C-BF35-67FF61C35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14300-4CAA-E44D-8726-87A8F3C3D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DD065-3069-D246-A8F9-CE63CF68D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B2C3F-4F07-F342-91F0-E836DA7EC33B}" type="datetimeFigureOut">
              <a:rPr lang="en-KE" smtClean="0"/>
              <a:t>13/05/2024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545E6-0438-5643-A941-EF39EBBAC0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06F05-DB66-A24B-A08F-F2EC9DC03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BED37-AF67-8541-B40A-18D49CE4D7C4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62232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75" r:id="rId1"/>
    <p:sldLayoutId id="2147485776" r:id="rId2"/>
    <p:sldLayoutId id="2147485777" r:id="rId3"/>
    <p:sldLayoutId id="2147485778" r:id="rId4"/>
    <p:sldLayoutId id="2147485779" r:id="rId5"/>
    <p:sldLayoutId id="2147485780" r:id="rId6"/>
    <p:sldLayoutId id="2147485781" r:id="rId7"/>
    <p:sldLayoutId id="2147485782" r:id="rId8"/>
    <p:sldLayoutId id="2147485783" r:id="rId9"/>
    <p:sldLayoutId id="2147485784" r:id="rId10"/>
    <p:sldLayoutId id="21474857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gif"/><Relationship Id="rId9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s://www.who.int/news/item/01-12-2021-tripartite-and-unep-support-ohhlep-s-definition-of-one-health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s://www.ilri.org/one-healt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hyperlink" Target="https://www.ilri.org/one-healt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openxmlformats.org/officeDocument/2006/relationships/image" Target="../media/image52.png"/><Relationship Id="rId2" Type="http://schemas.openxmlformats.org/officeDocument/2006/relationships/image" Target="../media/image46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50.png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54.pn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C2A445-20CD-4D72-A1EE-782B33EDD086}"/>
              </a:ext>
            </a:extLst>
          </p:cNvPr>
          <p:cNvSpPr txBox="1">
            <a:spLocks/>
          </p:cNvSpPr>
          <p:nvPr/>
        </p:nvSpPr>
        <p:spPr>
          <a:xfrm>
            <a:off x="2119207" y="1474236"/>
            <a:ext cx="7206612" cy="13825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7160"/>
            <a:r>
              <a:rPr lang="en-US" sz="28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Farmvetcare</a:t>
            </a:r>
            <a:r>
              <a:rPr lang="en-US" sz="2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mobile application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489CE9ED-75F3-4C23-9D15-51A6709AA4B8}"/>
              </a:ext>
            </a:extLst>
          </p:cNvPr>
          <p:cNvSpPr txBox="1">
            <a:spLocks/>
          </p:cNvSpPr>
          <p:nvPr/>
        </p:nvSpPr>
        <p:spPr>
          <a:xfrm>
            <a:off x="437423" y="3374099"/>
            <a:ext cx="10728703" cy="156121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712C3D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Improving human health through sustainable value chains in human-animal-environmental interactions using ICT in Vietnam (</a:t>
            </a:r>
            <a:r>
              <a:rPr lang="vi-VN" sz="2400" dirty="0">
                <a:latin typeface="Calibri" panose="020F0502020204030204" pitchFamily="34" charset="0"/>
                <a:cs typeface="Calibri" panose="020F0502020204030204" pitchFamily="34" charset="0"/>
              </a:rPr>
              <a:t>ICT4Health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754458-1757-4DD9-9339-D6F064771E7F}"/>
              </a:ext>
            </a:extLst>
          </p:cNvPr>
          <p:cNvGrpSpPr/>
          <p:nvPr/>
        </p:nvGrpSpPr>
        <p:grpSpPr>
          <a:xfrm>
            <a:off x="514684" y="246459"/>
            <a:ext cx="5961761" cy="930521"/>
            <a:chOff x="1864564" y="-13883"/>
            <a:chExt cx="4352195" cy="685333"/>
          </a:xfrm>
        </p:grpSpPr>
        <p:pic>
          <p:nvPicPr>
            <p:cNvPr id="19" name="Picture 18" descr="Logo, company name&#10;&#10;Description automatically generated">
              <a:extLst>
                <a:ext uri="{FF2B5EF4-FFF2-40B4-BE49-F238E27FC236}">
                  <a16:creationId xmlns:a16="http://schemas.microsoft.com/office/drawing/2014/main" id="{2A7614F9-00B6-4BF7-ACBA-0126C69E2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976" y="25644"/>
              <a:ext cx="781783" cy="55010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8CC25A4-601B-4933-89C1-8302743C0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303" y="70925"/>
              <a:ext cx="587375" cy="504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F6CE6A0-1E3E-4164-94AF-357FBB6D53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864564" y="47479"/>
              <a:ext cx="572135" cy="56261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018487E-EC66-49F1-8960-477F5D2E4C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saturation sat="30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8" t="1513" r="1381" b="992"/>
            <a:stretch/>
          </p:blipFill>
          <p:spPr bwMode="auto">
            <a:xfrm>
              <a:off x="2667595" y="70925"/>
              <a:ext cx="368300" cy="5067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6" name="Picture 25" descr="See the source image">
              <a:extLst>
                <a:ext uri="{FF2B5EF4-FFF2-40B4-BE49-F238E27FC236}">
                  <a16:creationId xmlns:a16="http://schemas.microsoft.com/office/drawing/2014/main" id="{E44AB15C-F178-488C-AD2C-0F86DB529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297" y="-13883"/>
              <a:ext cx="577488" cy="6853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32AE20A-22A3-4B1A-BDB9-8C9931400F07}"/>
              </a:ext>
            </a:extLst>
          </p:cNvPr>
          <p:cNvSpPr txBox="1"/>
          <p:nvPr/>
        </p:nvSpPr>
        <p:spPr bwMode="auto">
          <a:xfrm>
            <a:off x="1380262" y="4335341"/>
            <a:ext cx="912145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i="1" dirty="0">
                <a:latin typeface="Aptos" panose="020B0004020202020204" pitchFamily="34" charset="0"/>
              </a:rPr>
              <a:t>Thang Nguyen</a:t>
            </a:r>
            <a:r>
              <a:rPr lang="en-US" sz="1600" i="1" baseline="30000" dirty="0">
                <a:latin typeface="Aptos" panose="020B0004020202020204" pitchFamily="34" charset="0"/>
              </a:rPr>
              <a:t>1</a:t>
            </a:r>
            <a:r>
              <a:rPr lang="en-US" sz="1600" i="1" dirty="0">
                <a:latin typeface="Aptos" panose="020B0004020202020204" pitchFamily="34" charset="0"/>
              </a:rPr>
              <a:t>, Hu Suk Lee</a:t>
            </a:r>
            <a:r>
              <a:rPr lang="en-US" sz="1600" i="1" baseline="30000" dirty="0">
                <a:latin typeface="Aptos" panose="020B0004020202020204" pitchFamily="34" charset="0"/>
              </a:rPr>
              <a:t>2</a:t>
            </a:r>
            <a:r>
              <a:rPr lang="en-US" sz="1600" i="1" dirty="0">
                <a:latin typeface="Aptos" panose="020B0004020202020204" pitchFamily="34" charset="0"/>
              </a:rPr>
              <a:t> and Hung Nguyen-Viet</a:t>
            </a:r>
            <a:r>
              <a:rPr lang="en-US" sz="1600" i="1" baseline="30000" dirty="0">
                <a:latin typeface="Aptos" panose="020B0004020202020204" pitchFamily="34" charset="0"/>
              </a:rPr>
              <a:t>1</a:t>
            </a:r>
          </a:p>
          <a:p>
            <a:pPr algn="ctr">
              <a:spcBef>
                <a:spcPts val="600"/>
              </a:spcBef>
            </a:pPr>
            <a:r>
              <a:rPr lang="en-US" sz="1400" i="1" baseline="30000" dirty="0">
                <a:latin typeface="Aptos" panose="020B0004020202020204" pitchFamily="34" charset="0"/>
              </a:rPr>
              <a:t>1</a:t>
            </a:r>
            <a:r>
              <a:rPr lang="en-US" sz="1400" i="1" dirty="0">
                <a:latin typeface="Aptos" panose="020B0004020202020204" pitchFamily="34" charset="0"/>
              </a:rPr>
              <a:t>ILRI Vietnam; </a:t>
            </a:r>
            <a:r>
              <a:rPr lang="en-US" sz="1400" i="1" baseline="30000" dirty="0">
                <a:latin typeface="Aptos" panose="020B0004020202020204" pitchFamily="34" charset="0"/>
              </a:rPr>
              <a:t>2</a:t>
            </a:r>
            <a:r>
              <a:rPr lang="en-US" sz="1400" i="1" dirty="0">
                <a:latin typeface="Aptos" panose="020B0004020202020204" pitchFamily="34" charset="0"/>
              </a:rPr>
              <a:t>Chungnam National University, Korea</a:t>
            </a:r>
            <a:endParaRPr lang="en-US" sz="2000" i="1" dirty="0">
              <a:latin typeface="Aptos" panose="020B0004020202020204" pitchFamily="34" charset="0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0DB3D93-D020-4944-AB10-32F24926AC3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35" y="246459"/>
            <a:ext cx="1043555" cy="10138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A673B1-EE94-8E87-7E22-E414AB4833BF}"/>
              </a:ext>
            </a:extLst>
          </p:cNvPr>
          <p:cNvSpPr txBox="1"/>
          <p:nvPr/>
        </p:nvSpPr>
        <p:spPr bwMode="auto">
          <a:xfrm>
            <a:off x="1463299" y="6144375"/>
            <a:ext cx="107287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1400" b="0" i="0" u="none" strike="noStrike" baseline="0" dirty="0">
                <a:solidFill>
                  <a:srgbClr val="1F3864"/>
                </a:solidFill>
                <a:latin typeface="Calibri-Light"/>
              </a:rPr>
              <a:t>Technical </a:t>
            </a:r>
            <a:r>
              <a:rPr lang="en-US" sz="1400" dirty="0">
                <a:solidFill>
                  <a:srgbClr val="1F3864"/>
                </a:solidFill>
                <a:latin typeface="Calibri-Light"/>
              </a:rPr>
              <a:t>c</a:t>
            </a:r>
            <a:r>
              <a:rPr lang="en-US" sz="1400" b="0" i="0" u="none" strike="noStrike" baseline="0" dirty="0">
                <a:solidFill>
                  <a:srgbClr val="1F3864"/>
                </a:solidFill>
                <a:latin typeface="Calibri-Light"/>
              </a:rPr>
              <a:t>onsultation: Integration of data and information for epidemic intelligence and decision-support in disease surveillance</a:t>
            </a:r>
          </a:p>
          <a:p>
            <a:pPr algn="ctr"/>
            <a:r>
              <a:rPr lang="en-US" sz="1600" b="0" i="0" u="none" strike="noStrike" baseline="0" dirty="0">
                <a:solidFill>
                  <a:srgbClr val="000000"/>
                </a:solidFill>
                <a:latin typeface="Calibri-Light"/>
              </a:rPr>
              <a:t>FAO Headquarters, Rome, Italy | Ethiopia room (C 289)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|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Calibri-Light"/>
              </a:rPr>
              <a:t>16-18 April 2024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8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7A6112-69AE-4FF5-A10F-E28CAA439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180" y="461090"/>
            <a:ext cx="8323005" cy="508466"/>
          </a:xfrm>
        </p:spPr>
        <p:txBody>
          <a:bodyPr>
            <a:noAutofit/>
          </a:bodyPr>
          <a:lstStyle/>
          <a:p>
            <a:r>
              <a:rPr lang="en-US" sz="3200" b="1" dirty="0"/>
              <a:t>Mobile application developed by AIDKOREA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75F424-74C9-4AF0-8E57-287D17DF52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5" y="1217867"/>
            <a:ext cx="10309935" cy="490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21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7A6112-69AE-4FF5-A10F-E28CAA439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180" y="461090"/>
            <a:ext cx="8323005" cy="508466"/>
          </a:xfrm>
        </p:spPr>
        <p:txBody>
          <a:bodyPr>
            <a:noAutofit/>
          </a:bodyPr>
          <a:lstStyle/>
          <a:p>
            <a:r>
              <a:rPr lang="en-US" sz="3200" b="1" dirty="0"/>
              <a:t>Mobile application developed by AIDKOREA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828232-D830-4AAD-B404-6D9C0B2C38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728" y="1560209"/>
            <a:ext cx="10125077" cy="43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7A6112-69AE-4FF5-A10F-E28CAA439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180" y="461090"/>
            <a:ext cx="8323005" cy="508466"/>
          </a:xfrm>
        </p:spPr>
        <p:txBody>
          <a:bodyPr>
            <a:noAutofit/>
          </a:bodyPr>
          <a:lstStyle/>
          <a:p>
            <a:r>
              <a:rPr lang="en-US" sz="3200" b="1" dirty="0"/>
              <a:t>Mobile application developed by AIDKOREA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4521C9-B9D6-40B3-839A-23528122F9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180" y="1474138"/>
            <a:ext cx="10233212" cy="477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34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7A6112-69AE-4FF5-A10F-E28CAA439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180" y="461090"/>
            <a:ext cx="8323005" cy="508466"/>
          </a:xfrm>
        </p:spPr>
        <p:txBody>
          <a:bodyPr>
            <a:noAutofit/>
          </a:bodyPr>
          <a:lstStyle/>
          <a:p>
            <a:r>
              <a:rPr lang="en-US" sz="3200" b="1" dirty="0"/>
              <a:t>Mobile application developed by AIDKOREA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2A310E-843A-4DE5-B75C-AF80EBF074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41" y="1508407"/>
            <a:ext cx="10434918" cy="457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92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9B2B57D-9909-378C-07C4-A8EE603AD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projects at ILRI using ICT for health surveillance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C34E520-74E9-8039-D571-6DDE0781536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Times New Roman" panose="02020603050405020304" pitchFamily="18" charset="0"/>
                <a:cs typeface="Calibri" panose="020F0502020204030204" pitchFamily="34" charset="0"/>
              </a:rPr>
              <a:t>Using mobile syndromic surveillance at slaughter to understand the incidence and distribution of important animal and zoonotic diseases in Kenya and Uganda</a:t>
            </a:r>
            <a:endParaRPr lang="en-US" sz="24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r>
              <a:rPr lang="en-GB" sz="2400" dirty="0">
                <a:solidFill>
                  <a:srgbClr val="000000"/>
                </a:solidFill>
                <a:highlight>
                  <a:srgbClr val="FFFFFF"/>
                </a:highlight>
                <a:ea typeface="Times New Roman" panose="02020603050405020304" pitchFamily="18" charset="0"/>
                <a:cs typeface="Calibri" panose="020F0502020204030204" pitchFamily="34" charset="0"/>
              </a:rPr>
              <a:t>Elizabeth Cook, Denis Mugizi, Innocent Obilil, Kristina Roesel, Bernard Bett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2400" dirty="0">
              <a:solidFill>
                <a:srgbClr val="000000"/>
              </a:solidFill>
              <a:effectLst/>
              <a:highlight>
                <a:srgbClr val="FFFFFF"/>
              </a:highlight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marR="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 web-based d</a:t>
            </a:r>
            <a:r>
              <a:rPr lang="en-US" sz="2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ecision</a:t>
            </a:r>
            <a:r>
              <a:rPr lang="en-US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-support tool for prevention </a:t>
            </a:r>
            <a:r>
              <a:rPr lang="en-GB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control of Rift Valley fever </a:t>
            </a:r>
            <a:r>
              <a:rPr lang="en-GB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outbreaks</a:t>
            </a:r>
            <a:r>
              <a:rPr lang="en-US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GB" sz="2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Kenya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B. Bett, V. </a:t>
            </a:r>
            <a:r>
              <a:rPr lang="en-GB" sz="24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Kondi</a:t>
            </a:r>
            <a:r>
              <a:rPr lang="en-GB" sz="2400" dirty="0">
                <a:solidFill>
                  <a:srgbClr val="00000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, R. Dhulipala</a:t>
            </a:r>
            <a:endParaRPr lang="en-US" sz="2400" baseline="30000" dirty="0">
              <a:solidFill>
                <a:srgbClr val="000000"/>
              </a:solidFill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b="1" baseline="30000" dirty="0">
              <a:solidFill>
                <a:srgbClr val="000000"/>
              </a:solidFill>
              <a:effectLst/>
              <a:highlight>
                <a:srgbClr val="FFFFFF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Possibilities of using ICT to support monitoring and control of antimicrobial use in smallholder poultry systems, Kenya</a:t>
            </a: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Florence Mutua, Joshua Onono, Sofia Boqvist, Lawrence Mugisha, Susanna Sternberg Lewerin</a:t>
            </a:r>
            <a:endParaRPr lang="en-US" sz="2400" dirty="0">
              <a:effectLst/>
              <a:highlight>
                <a:srgbClr val="FFFFFF"/>
              </a:highlight>
              <a:ea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4874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6736CA-F6C1-A6A1-F077-30AE0D5F4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61" y="676410"/>
            <a:ext cx="3422515" cy="3063875"/>
          </a:xfrm>
        </p:spPr>
        <p:txBody>
          <a:bodyPr>
            <a:normAutofit/>
          </a:bodyPr>
          <a:lstStyle/>
          <a:p>
            <a:r>
              <a:rPr lang="en-KE" dirty="0"/>
              <a:t>Web-based RVF decision support tool</a:t>
            </a:r>
            <a:br>
              <a:rPr lang="en-US" dirty="0"/>
            </a:br>
            <a:r>
              <a:rPr lang="en-US" sz="2200" i="1" dirty="0"/>
              <a:t>(Bernard Bett)</a:t>
            </a:r>
            <a:r>
              <a:rPr lang="en-KE" sz="2200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247F93-60BE-8F94-8A0A-5EEE71EB2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394" y="0"/>
            <a:ext cx="6059388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E28055-3233-5218-0155-B8FAAB8CF3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220" y="0"/>
            <a:ext cx="6059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72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8730" y="1392992"/>
            <a:ext cx="9768783" cy="446552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048526" y="116061"/>
            <a:ext cx="2776963" cy="11208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1133699" y="168938"/>
            <a:ext cx="1015131" cy="1015131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21805" y="211463"/>
            <a:ext cx="8667173" cy="938891"/>
            <a:chOff x="0" y="0"/>
            <a:chExt cx="3424068" cy="37092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424068" cy="370920"/>
            </a:xfrm>
            <a:custGeom>
              <a:avLst/>
              <a:gdLst/>
              <a:ahLst/>
              <a:cxnLst/>
              <a:rect l="l" t="t" r="r" b="b"/>
              <a:pathLst>
                <a:path w="3424068" h="370920">
                  <a:moveTo>
                    <a:pt x="0" y="0"/>
                  </a:moveTo>
                  <a:lnTo>
                    <a:pt x="3424068" y="0"/>
                  </a:lnTo>
                  <a:lnTo>
                    <a:pt x="3424068" y="370920"/>
                  </a:lnTo>
                  <a:lnTo>
                    <a:pt x="0" y="370920"/>
                  </a:lnTo>
                  <a:close/>
                </a:path>
              </a:pathLst>
            </a:custGeom>
            <a:solidFill>
              <a:srgbClr val="481F8B"/>
            </a:solidFill>
          </p:spPr>
          <p:txBody>
            <a:bodyPr/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en-US"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 fontAlgn="auto">
                <a:lnSpc>
                  <a:spcPts val="1773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01023" y="-118138"/>
            <a:ext cx="445655" cy="7063783"/>
            <a:chOff x="0" y="0"/>
            <a:chExt cx="176061" cy="279063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76061" cy="2790630"/>
            </a:xfrm>
            <a:custGeom>
              <a:avLst/>
              <a:gdLst/>
              <a:ahLst/>
              <a:cxnLst/>
              <a:rect l="l" t="t" r="r" b="b"/>
              <a:pathLst>
                <a:path w="176061" h="2790630">
                  <a:moveTo>
                    <a:pt x="0" y="0"/>
                  </a:moveTo>
                  <a:lnTo>
                    <a:pt x="176061" y="0"/>
                  </a:lnTo>
                  <a:lnTo>
                    <a:pt x="176061" y="2790630"/>
                  </a:lnTo>
                  <a:lnTo>
                    <a:pt x="0" y="2790630"/>
                  </a:lnTo>
                  <a:close/>
                </a:path>
              </a:pathLst>
            </a:custGeom>
            <a:solidFill>
              <a:srgbClr val="481F8B"/>
            </a:solidFill>
          </p:spPr>
          <p:txBody>
            <a:bodyPr/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en-US"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 fontAlgn="auto">
                <a:lnSpc>
                  <a:spcPts val="1773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905686" y="-578132"/>
            <a:ext cx="3424414" cy="2527865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592749" y="379692"/>
            <a:ext cx="8312937" cy="6540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 fontAlgn="auto">
              <a:lnSpc>
                <a:spcPts val="509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319" dirty="0">
                <a:solidFill>
                  <a:srgbClr val="FFFFFF"/>
                </a:solidFill>
                <a:latin typeface="Aileron Regular Bold"/>
                <a:ea typeface="+mn-ea"/>
              </a:rPr>
              <a:t>The PODD functional structure 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972928" y="4341208"/>
            <a:ext cx="3402553" cy="392497"/>
            <a:chOff x="0" y="0"/>
            <a:chExt cx="1344218" cy="155061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344219" cy="155061"/>
            </a:xfrm>
            <a:custGeom>
              <a:avLst/>
              <a:gdLst/>
              <a:ahLst/>
              <a:cxnLst/>
              <a:rect l="l" t="t" r="r" b="b"/>
              <a:pathLst>
                <a:path w="1344219" h="155061">
                  <a:moveTo>
                    <a:pt x="0" y="0"/>
                  </a:moveTo>
                  <a:lnTo>
                    <a:pt x="1344219" y="0"/>
                  </a:lnTo>
                  <a:lnTo>
                    <a:pt x="1344219" y="155061"/>
                  </a:lnTo>
                  <a:lnTo>
                    <a:pt x="0" y="1550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endParaRPr lang="en-US"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 defTabSz="609630" fontAlgn="auto">
                <a:lnSpc>
                  <a:spcPts val="1773"/>
                </a:lnSpc>
                <a:spcBef>
                  <a:spcPts val="0"/>
                </a:spcBef>
                <a:spcAft>
                  <a:spcPts val="0"/>
                </a:spcAft>
              </a:pPr>
              <a:endParaRPr sz="12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344632" y="4298027"/>
            <a:ext cx="3495865" cy="759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 fontAlgn="auto">
              <a:lnSpc>
                <a:spcPts val="307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67" dirty="0">
                <a:solidFill>
                  <a:srgbClr val="000000"/>
                </a:solidFill>
                <a:latin typeface="Anantason SemiBold"/>
                <a:ea typeface="+mn-ea"/>
              </a:rPr>
              <a:t>Volunteers + General Public</a:t>
            </a:r>
          </a:p>
          <a:p>
            <a:pPr algn="ctr" defTabSz="609630" fontAlgn="auto">
              <a:lnSpc>
                <a:spcPts val="307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93" dirty="0">
                <a:solidFill>
                  <a:srgbClr val="000000"/>
                </a:solidFill>
                <a:latin typeface="Anantason SemiBold"/>
                <a:ea typeface="+mn-ea"/>
              </a:rPr>
              <a:t>Reporter</a:t>
            </a:r>
          </a:p>
        </p:txBody>
      </p:sp>
      <p:grpSp>
        <p:nvGrpSpPr>
          <p:cNvPr id="27" name="Group 21">
            <a:extLst>
              <a:ext uri="{FF2B5EF4-FFF2-40B4-BE49-F238E27FC236}">
                <a16:creationId xmlns:a16="http://schemas.microsoft.com/office/drawing/2014/main" id="{60444648-D752-5C59-34EA-DD72F12B7AB6}"/>
              </a:ext>
            </a:extLst>
          </p:cNvPr>
          <p:cNvGrpSpPr/>
          <p:nvPr/>
        </p:nvGrpSpPr>
        <p:grpSpPr>
          <a:xfrm>
            <a:off x="1541806" y="5777929"/>
            <a:ext cx="9076087" cy="964010"/>
            <a:chOff x="0" y="-171450"/>
            <a:chExt cx="18152175" cy="1928020"/>
          </a:xfrm>
        </p:grpSpPr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id="{5DE23529-AD6D-489A-03C6-2600372F5C47}"/>
                </a:ext>
              </a:extLst>
            </p:cNvPr>
            <p:cNvSpPr txBox="1"/>
            <p:nvPr/>
          </p:nvSpPr>
          <p:spPr>
            <a:xfrm>
              <a:off x="965408" y="547100"/>
              <a:ext cx="17186767" cy="10293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 fontAlgn="auto">
                <a:lnSpc>
                  <a:spcPts val="4384"/>
                </a:lnSpc>
                <a:spcAft>
                  <a:spcPts val="0"/>
                </a:spcAft>
              </a:pPr>
              <a:r>
                <a:rPr lang="en-US" sz="3131" dirty="0" err="1">
                  <a:solidFill>
                    <a:srgbClr val="000000"/>
                  </a:solidFill>
                  <a:latin typeface="Aileron Regular Bold"/>
                  <a:ea typeface="+mn-ea"/>
                </a:rPr>
                <a:t>articipatory</a:t>
              </a:r>
              <a:r>
                <a:rPr lang="en-US" sz="3131" dirty="0">
                  <a:solidFill>
                    <a:srgbClr val="000000"/>
                  </a:solidFill>
                  <a:latin typeface="Aileron Regular Bold"/>
                  <a:ea typeface="+mn-ea"/>
                </a:rPr>
                <a:t>       ne–health       </a:t>
              </a:r>
              <a:r>
                <a:rPr lang="en-US" sz="3131" dirty="0" err="1">
                  <a:solidFill>
                    <a:srgbClr val="000000"/>
                  </a:solidFill>
                  <a:latin typeface="Aileron Regular Bold"/>
                  <a:ea typeface="+mn-ea"/>
                </a:rPr>
                <a:t>isease</a:t>
              </a:r>
              <a:r>
                <a:rPr lang="en-US" sz="3131" dirty="0">
                  <a:solidFill>
                    <a:srgbClr val="000000"/>
                  </a:solidFill>
                  <a:latin typeface="Aileron Regular Bold"/>
                  <a:ea typeface="+mn-ea"/>
                </a:rPr>
                <a:t>      </a:t>
              </a:r>
              <a:r>
                <a:rPr lang="en-US" sz="3131" dirty="0" err="1">
                  <a:solidFill>
                    <a:srgbClr val="000000"/>
                  </a:solidFill>
                  <a:latin typeface="Aileron Regular Bold"/>
                  <a:ea typeface="+mn-ea"/>
                </a:rPr>
                <a:t>etection</a:t>
              </a:r>
              <a:endParaRPr lang="en-US" sz="3131" dirty="0">
                <a:solidFill>
                  <a:srgbClr val="000000"/>
                </a:solidFill>
                <a:latin typeface="Aileron Regular Bold"/>
                <a:ea typeface="+mn-ea"/>
              </a:endParaRPr>
            </a:p>
          </p:txBody>
        </p:sp>
        <p:sp>
          <p:nvSpPr>
            <p:cNvPr id="29" name="TextBox 23">
              <a:extLst>
                <a:ext uri="{FF2B5EF4-FFF2-40B4-BE49-F238E27FC236}">
                  <a16:creationId xmlns:a16="http://schemas.microsoft.com/office/drawing/2014/main" id="{E2F71EF7-8C6E-A039-C8BB-D29E2E079D94}"/>
                </a:ext>
              </a:extLst>
            </p:cNvPr>
            <p:cNvSpPr txBox="1"/>
            <p:nvPr/>
          </p:nvSpPr>
          <p:spPr>
            <a:xfrm>
              <a:off x="0" y="-171450"/>
              <a:ext cx="1731836" cy="192078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 fontAlgn="auto">
                <a:lnSpc>
                  <a:spcPts val="8232"/>
                </a:lnSpc>
                <a:spcAft>
                  <a:spcPts val="0"/>
                </a:spcAft>
              </a:pPr>
              <a:r>
                <a:rPr lang="en-US" sz="5880" dirty="0">
                  <a:solidFill>
                    <a:srgbClr val="C41313"/>
                  </a:solidFill>
                  <a:latin typeface="Aileron Regular Bold"/>
                  <a:ea typeface="+mn-ea"/>
                </a:rPr>
                <a:t>P</a:t>
              </a:r>
            </a:p>
          </p:txBody>
        </p:sp>
        <p:sp>
          <p:nvSpPr>
            <p:cNvPr id="30" name="TextBox 24">
              <a:extLst>
                <a:ext uri="{FF2B5EF4-FFF2-40B4-BE49-F238E27FC236}">
                  <a16:creationId xmlns:a16="http://schemas.microsoft.com/office/drawing/2014/main" id="{9C2F6480-4B1C-F2CD-399C-D8DB4FB7AD7C}"/>
                </a:ext>
              </a:extLst>
            </p:cNvPr>
            <p:cNvSpPr txBox="1"/>
            <p:nvPr/>
          </p:nvSpPr>
          <p:spPr>
            <a:xfrm>
              <a:off x="5182420" y="-36028"/>
              <a:ext cx="1529146" cy="17075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 fontAlgn="auto">
                <a:lnSpc>
                  <a:spcPts val="7269"/>
                </a:lnSpc>
                <a:spcAft>
                  <a:spcPts val="0"/>
                </a:spcAft>
              </a:pPr>
              <a:r>
                <a:rPr lang="en-US" sz="5192" dirty="0">
                  <a:solidFill>
                    <a:srgbClr val="C41313"/>
                  </a:solidFill>
                  <a:latin typeface="Aileron Regular Bold"/>
                  <a:ea typeface="+mn-ea"/>
                </a:rPr>
                <a:t>O</a:t>
              </a:r>
            </a:p>
          </p:txBody>
        </p:sp>
        <p:sp>
          <p:nvSpPr>
            <p:cNvPr id="31" name="TextBox 25">
              <a:extLst>
                <a:ext uri="{FF2B5EF4-FFF2-40B4-BE49-F238E27FC236}">
                  <a16:creationId xmlns:a16="http://schemas.microsoft.com/office/drawing/2014/main" id="{394B6D54-B70C-63EA-C575-22A6CDEB4A9B}"/>
                </a:ext>
              </a:extLst>
            </p:cNvPr>
            <p:cNvSpPr txBox="1"/>
            <p:nvPr/>
          </p:nvSpPr>
          <p:spPr>
            <a:xfrm>
              <a:off x="10205087" y="49050"/>
              <a:ext cx="1529146" cy="17075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 fontAlgn="auto">
                <a:lnSpc>
                  <a:spcPts val="7269"/>
                </a:lnSpc>
                <a:spcAft>
                  <a:spcPts val="0"/>
                </a:spcAft>
              </a:pPr>
              <a:r>
                <a:rPr lang="en-US" sz="5192" dirty="0">
                  <a:solidFill>
                    <a:srgbClr val="C41313"/>
                  </a:solidFill>
                  <a:latin typeface="Aileron Regular Bold"/>
                  <a:ea typeface="+mn-ea"/>
                </a:rPr>
                <a:t>D</a:t>
              </a:r>
            </a:p>
          </p:txBody>
        </p:sp>
        <p:sp>
          <p:nvSpPr>
            <p:cNvPr id="32" name="TextBox 26">
              <a:extLst>
                <a:ext uri="{FF2B5EF4-FFF2-40B4-BE49-F238E27FC236}">
                  <a16:creationId xmlns:a16="http://schemas.microsoft.com/office/drawing/2014/main" id="{557E62EB-CF85-32FC-6E06-4ABBA3151AB5}"/>
                </a:ext>
              </a:extLst>
            </p:cNvPr>
            <p:cNvSpPr txBox="1"/>
            <p:nvPr/>
          </p:nvSpPr>
          <p:spPr>
            <a:xfrm>
              <a:off x="13981217" y="41812"/>
              <a:ext cx="1529146" cy="17075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 fontAlgn="auto">
                <a:lnSpc>
                  <a:spcPts val="7269"/>
                </a:lnSpc>
                <a:spcAft>
                  <a:spcPts val="0"/>
                </a:spcAft>
              </a:pPr>
              <a:r>
                <a:rPr lang="en-US" sz="5192" dirty="0">
                  <a:solidFill>
                    <a:srgbClr val="C41313"/>
                  </a:solidFill>
                  <a:latin typeface="Aileron Regular Bold"/>
                  <a:ea typeface="+mn-ea"/>
                </a:rPr>
                <a:t>D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6D07AA-32D6-4E0B-8B2F-D4634D52D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49" y="2118151"/>
            <a:ext cx="7845908" cy="3953032"/>
          </a:xfrm>
          <a:prstGeom prst="rect">
            <a:avLst/>
          </a:prstGeom>
        </p:spPr>
      </p:pic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AB6D03AE-E185-4F04-9ADF-AA3E59FC8F0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318018" y="4866871"/>
            <a:ext cx="610716" cy="0"/>
          </a:xfrm>
          <a:prstGeom prst="straightConnector1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7A80DBE-02C2-49B7-80D4-7564EDB02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7421" y="3679968"/>
            <a:ext cx="82626" cy="80831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B2EFF44-A52A-4A8B-A99B-C0CBC78DE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048" y="4495453"/>
            <a:ext cx="80830" cy="80831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6FE3C55-4197-4761-8FFB-90C23941C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7421" y="4820571"/>
            <a:ext cx="82626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303A625-5BA0-4095-96E6-424BE0C62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082" y="3760798"/>
            <a:ext cx="82626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751B654-23F0-43EC-B28C-503AE9C48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258" y="4576284"/>
            <a:ext cx="82626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FB4C28-D6BC-40B0-9FBE-8C5AD5AA1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9228" y="4412827"/>
            <a:ext cx="82626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cxnSp>
        <p:nvCxnSpPr>
          <p:cNvPr id="16" name="Elbow Connector 13">
            <a:extLst>
              <a:ext uri="{FF2B5EF4-FFF2-40B4-BE49-F238E27FC236}">
                <a16:creationId xmlns:a16="http://schemas.microsoft.com/office/drawing/2014/main" id="{B2EB3348-D23C-4E20-AF68-139BAE556887}"/>
              </a:ext>
            </a:extLst>
          </p:cNvPr>
          <p:cNvCxnSpPr>
            <a:cxnSpLocks noChangeShapeType="1"/>
            <a:stCxn id="9" idx="2"/>
          </p:cNvCxnSpPr>
          <p:nvPr/>
        </p:nvCxnSpPr>
        <p:spPr bwMode="auto">
          <a:xfrm rot="10800000">
            <a:off x="833219" y="2162926"/>
            <a:ext cx="1054203" cy="1557459"/>
          </a:xfrm>
          <a:prstGeom prst="bentConnector2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7" name="Elbow Connector 14">
            <a:extLst>
              <a:ext uri="{FF2B5EF4-FFF2-40B4-BE49-F238E27FC236}">
                <a16:creationId xmlns:a16="http://schemas.microsoft.com/office/drawing/2014/main" id="{5977931E-CF96-499F-874A-AB9CED8A9C49}"/>
              </a:ext>
            </a:extLst>
          </p:cNvPr>
          <p:cNvCxnSpPr>
            <a:cxnSpLocks noChangeShapeType="1"/>
            <a:endCxn id="28" idx="4"/>
          </p:cNvCxnSpPr>
          <p:nvPr/>
        </p:nvCxnSpPr>
        <p:spPr bwMode="auto">
          <a:xfrm flipV="1">
            <a:off x="1109443" y="4251167"/>
            <a:ext cx="248991" cy="161660"/>
          </a:xfrm>
          <a:prstGeom prst="bentConnector2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8" name="Rectangle 24">
            <a:extLst>
              <a:ext uri="{FF2B5EF4-FFF2-40B4-BE49-F238E27FC236}">
                <a16:creationId xmlns:a16="http://schemas.microsoft.com/office/drawing/2014/main" id="{D0E6D227-C2CD-4AFF-9F2F-AC66F3FEE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11" y="4107864"/>
            <a:ext cx="1386685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CIMMYT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Mexico City</a:t>
            </a:r>
          </a:p>
        </p:txBody>
      </p:sp>
      <p:sp>
        <p:nvSpPr>
          <p:cNvPr id="19" name="Rectangle 26">
            <a:extLst>
              <a:ext uri="{FF2B5EF4-FFF2-40B4-BE49-F238E27FC236}">
                <a16:creationId xmlns:a16="http://schemas.microsoft.com/office/drawing/2014/main" id="{143208BB-CE34-420E-A90B-6957F4DB0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80" y="1689185"/>
            <a:ext cx="1461498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IFPRI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Washington, D.C.</a:t>
            </a:r>
          </a:p>
        </p:txBody>
      </p:sp>
      <p:sp>
        <p:nvSpPr>
          <p:cNvPr id="20" name="Rectangle 50">
            <a:extLst>
              <a:ext uri="{FF2B5EF4-FFF2-40B4-BE49-F238E27FC236}">
                <a16:creationId xmlns:a16="http://schemas.microsoft.com/office/drawing/2014/main" id="{9255E838-810F-4374-BB48-7A18F9A1F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218" y="4571926"/>
            <a:ext cx="65203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CIP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Lima</a:t>
            </a:r>
          </a:p>
        </p:txBody>
      </p:sp>
      <p:cxnSp>
        <p:nvCxnSpPr>
          <p:cNvPr id="21" name="Elbow Connector 18">
            <a:extLst>
              <a:ext uri="{FF2B5EF4-FFF2-40B4-BE49-F238E27FC236}">
                <a16:creationId xmlns:a16="http://schemas.microsoft.com/office/drawing/2014/main" id="{3202FD4D-0E74-4E32-9C46-0A941B05CA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1863080" y="4189595"/>
            <a:ext cx="458145" cy="141734"/>
          </a:xfrm>
          <a:prstGeom prst="bentConnector2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" name="Rectangle 59">
            <a:extLst>
              <a:ext uri="{FF2B5EF4-FFF2-40B4-BE49-F238E27FC236}">
                <a16:creationId xmlns:a16="http://schemas.microsoft.com/office/drawing/2014/main" id="{274F994D-A855-4F55-AAEF-3FF5AC2E3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775" y="3700902"/>
            <a:ext cx="97894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Cali</a:t>
            </a:r>
          </a:p>
        </p:txBody>
      </p:sp>
      <p:cxnSp>
        <p:nvCxnSpPr>
          <p:cNvPr id="23" name="Elbow Connector 20">
            <a:extLst>
              <a:ext uri="{FF2B5EF4-FFF2-40B4-BE49-F238E27FC236}">
                <a16:creationId xmlns:a16="http://schemas.microsoft.com/office/drawing/2014/main" id="{BDBD0419-767D-4CB7-9E77-48638044F7FA}"/>
              </a:ext>
            </a:extLst>
          </p:cNvPr>
          <p:cNvCxnSpPr>
            <a:cxnSpLocks noChangeShapeType="1"/>
            <a:stCxn id="29" idx="0"/>
          </p:cNvCxnSpPr>
          <p:nvPr/>
        </p:nvCxnSpPr>
        <p:spPr bwMode="auto">
          <a:xfrm rot="16200000" flipV="1">
            <a:off x="2704752" y="2419964"/>
            <a:ext cx="1814008" cy="54433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4" name="Rectangle 71">
            <a:extLst>
              <a:ext uri="{FF2B5EF4-FFF2-40B4-BE49-F238E27FC236}">
                <a16:creationId xmlns:a16="http://schemas.microsoft.com/office/drawing/2014/main" id="{6916C8AE-56EA-4F31-8917-3AA3AB758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3737" y="1083662"/>
            <a:ext cx="177948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Alliance Bioversity International-CIAT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Rome</a:t>
            </a:r>
          </a:p>
        </p:txBody>
      </p:sp>
      <p:cxnSp>
        <p:nvCxnSpPr>
          <p:cNvPr id="25" name="Elbow Connector 22">
            <a:extLst>
              <a:ext uri="{FF2B5EF4-FFF2-40B4-BE49-F238E27FC236}">
                <a16:creationId xmlns:a16="http://schemas.microsoft.com/office/drawing/2014/main" id="{F3CCBE8D-BB45-4AB6-9626-4E477E30FAF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21882" y="4601722"/>
            <a:ext cx="508673" cy="2961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6" name="Rectangle 81">
            <a:extLst>
              <a:ext uri="{FF2B5EF4-FFF2-40B4-BE49-F238E27FC236}">
                <a16:creationId xmlns:a16="http://schemas.microsoft.com/office/drawing/2014/main" id="{8E20838D-931A-4550-8ACD-A9C4187E9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6083" y="4983951"/>
            <a:ext cx="118601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AfricaRice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Bouaké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F975819-BE93-426C-BF27-A645583BE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972" y="4412827"/>
            <a:ext cx="80830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1E3BBEA-07F8-4A9B-816D-04318161F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018" y="4168541"/>
            <a:ext cx="80831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54D9A36-1D00-4FCE-92F0-2EF747DA5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509" y="3599138"/>
            <a:ext cx="80831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cxnSp>
        <p:nvCxnSpPr>
          <p:cNvPr id="30" name="Elbow Connector 27">
            <a:extLst>
              <a:ext uri="{FF2B5EF4-FFF2-40B4-BE49-F238E27FC236}">
                <a16:creationId xmlns:a16="http://schemas.microsoft.com/office/drawing/2014/main" id="{55D8E1B1-4032-4EF7-BB43-80C219245AA3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665913" y="4416853"/>
            <a:ext cx="21566" cy="1090766"/>
          </a:xfrm>
          <a:prstGeom prst="straightConnector1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1" name="Rectangle 86">
            <a:extLst>
              <a:ext uri="{FF2B5EF4-FFF2-40B4-BE49-F238E27FC236}">
                <a16:creationId xmlns:a16="http://schemas.microsoft.com/office/drawing/2014/main" id="{70A8E4EB-0ED1-4A55-B8E4-02AA4853F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7215" y="5489262"/>
            <a:ext cx="97894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+mn-cs"/>
              </a:rPr>
              <a:t>IITA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Ibadan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7271C3-BF4C-4943-A043-2B5CA20C9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188" y="4346327"/>
            <a:ext cx="82626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34" name="Rectangle 92">
            <a:extLst>
              <a:ext uri="{FF2B5EF4-FFF2-40B4-BE49-F238E27FC236}">
                <a16:creationId xmlns:a16="http://schemas.microsoft.com/office/drawing/2014/main" id="{C4DFB405-5BA4-4CF1-B448-F340F7BB5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196" y="4850622"/>
            <a:ext cx="113425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ILRI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Nairobi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Addis Ababa</a:t>
            </a:r>
          </a:p>
        </p:txBody>
      </p:sp>
      <p:cxnSp>
        <p:nvCxnSpPr>
          <p:cNvPr id="35" name="Elbow Connector 110">
            <a:extLst>
              <a:ext uri="{FF2B5EF4-FFF2-40B4-BE49-F238E27FC236}">
                <a16:creationId xmlns:a16="http://schemas.microsoft.com/office/drawing/2014/main" id="{A50E5DEC-DADD-49DC-B68A-AB437B4BF193}"/>
              </a:ext>
            </a:extLst>
          </p:cNvPr>
          <p:cNvCxnSpPr>
            <a:cxnSpLocks noChangeShapeType="1"/>
            <a:stCxn id="12" idx="0"/>
          </p:cNvCxnSpPr>
          <p:nvPr/>
        </p:nvCxnSpPr>
        <p:spPr bwMode="auto">
          <a:xfrm flipV="1">
            <a:off x="4373395" y="2118151"/>
            <a:ext cx="1" cy="1642647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6" name="Rectangle 116">
            <a:extLst>
              <a:ext uri="{FF2B5EF4-FFF2-40B4-BE49-F238E27FC236}">
                <a16:creationId xmlns:a16="http://schemas.microsoft.com/office/drawing/2014/main" id="{00911578-A93D-4BC7-AA9D-A4ED7FB74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120" y="1680170"/>
            <a:ext cx="1002813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ICARDA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Beirut</a:t>
            </a:r>
          </a:p>
        </p:txBody>
      </p:sp>
      <p:cxnSp>
        <p:nvCxnSpPr>
          <p:cNvPr id="37" name="Elbow Connector 38">
            <a:extLst>
              <a:ext uri="{FF2B5EF4-FFF2-40B4-BE49-F238E27FC236}">
                <a16:creationId xmlns:a16="http://schemas.microsoft.com/office/drawing/2014/main" id="{4A98051A-EC8F-421E-9FF2-70B42D726CD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4632885" y="3005102"/>
            <a:ext cx="2198708" cy="705916"/>
          </a:xfrm>
          <a:prstGeom prst="bentConnector3">
            <a:avLst>
              <a:gd name="adj1" fmla="val 515"/>
            </a:avLst>
          </a:prstGeom>
          <a:noFill/>
          <a:ln w="12700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" name="Rectangle 129">
            <a:extLst>
              <a:ext uri="{FF2B5EF4-FFF2-40B4-BE49-F238E27FC236}">
                <a16:creationId xmlns:a16="http://schemas.microsoft.com/office/drawing/2014/main" id="{D3349593-3EEC-4E33-BE09-3DC4CD308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0428" y="1614982"/>
            <a:ext cx="977146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IWMI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Colombo</a:t>
            </a:r>
          </a:p>
        </p:txBody>
      </p:sp>
      <p:cxnSp>
        <p:nvCxnSpPr>
          <p:cNvPr id="39" name="Elbow Connector 40">
            <a:extLst>
              <a:ext uri="{FF2B5EF4-FFF2-40B4-BE49-F238E27FC236}">
                <a16:creationId xmlns:a16="http://schemas.microsoft.com/office/drawing/2014/main" id="{637C3418-2BE9-4B37-B21B-462A4EB9BDD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518487" y="2991411"/>
            <a:ext cx="2143345" cy="6779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9AF77D03-2452-4C8F-B253-BFC43195C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5545" y="4331998"/>
            <a:ext cx="82626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41" name="Rectangle 131">
            <a:extLst>
              <a:ext uri="{FF2B5EF4-FFF2-40B4-BE49-F238E27FC236}">
                <a16:creationId xmlns:a16="http://schemas.microsoft.com/office/drawing/2014/main" id="{0E0ABF7C-FB25-4F0B-A6BE-F65B96E39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118" y="1608313"/>
            <a:ext cx="1142399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IRRI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Los </a:t>
            </a:r>
            <a:r>
              <a:rPr kumimoji="0" lang="en-US" altLang="en-US" sz="1100" b="0" i="0" u="none" strike="noStrike" kern="1200" cap="none" spc="0" normalizeH="0" baseline="0" noProof="0" err="1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Baños</a:t>
            </a:r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77538E"/>
              </a:solidFill>
              <a:effectLst/>
              <a:uLnTx/>
              <a:uFillTx/>
              <a:latin typeface="Montserrat" pitchFamily="2" charset="77"/>
              <a:ea typeface="ＭＳ Ｐゴシック" pitchFamily="34" charset="-128"/>
              <a:cs typeface="+mn-cs"/>
            </a:endParaRPr>
          </a:p>
        </p:txBody>
      </p:sp>
      <p:cxnSp>
        <p:nvCxnSpPr>
          <p:cNvPr id="42" name="Elbow Connector 43">
            <a:extLst>
              <a:ext uri="{FF2B5EF4-FFF2-40B4-BE49-F238E27FC236}">
                <a16:creationId xmlns:a16="http://schemas.microsoft.com/office/drawing/2014/main" id="{BD88ABF1-C1E8-4FF1-8FD0-FF457904CF72}"/>
              </a:ext>
            </a:extLst>
          </p:cNvPr>
          <p:cNvCxnSpPr>
            <a:cxnSpLocks noChangeShapeType="1"/>
            <a:stCxn id="13" idx="6"/>
          </p:cNvCxnSpPr>
          <p:nvPr/>
        </p:nvCxnSpPr>
        <p:spPr bwMode="auto">
          <a:xfrm flipV="1">
            <a:off x="6043885" y="4275923"/>
            <a:ext cx="892652" cy="34077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43" name="Rectangle 139">
            <a:extLst>
              <a:ext uri="{FF2B5EF4-FFF2-40B4-BE49-F238E27FC236}">
                <a16:creationId xmlns:a16="http://schemas.microsoft.com/office/drawing/2014/main" id="{3296C0E8-FBBA-484E-B56F-6319E198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1536" y="3901128"/>
            <a:ext cx="114060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WorldFish</a:t>
            </a:r>
            <a:b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Penang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2CDCA37-0DCB-48EC-A54A-F80E718B7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2051" y="4576284"/>
            <a:ext cx="80831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45" name="Rectangle 71">
            <a:extLst>
              <a:ext uri="{FF2B5EF4-FFF2-40B4-BE49-F238E27FC236}">
                <a16:creationId xmlns:a16="http://schemas.microsoft.com/office/drawing/2014/main" id="{6DCDE359-0DD3-45EB-A285-FE9EDC0BA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394" y="1187532"/>
            <a:ext cx="1298611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CGIAR System Organization</a:t>
            </a:r>
            <a:b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Montpellier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B1AA574-F022-4E7A-A1A4-11175C58C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8117" y="3585535"/>
            <a:ext cx="80831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DDFFC0B-CCE8-42D3-A469-28FEA017C2FF}"/>
              </a:ext>
            </a:extLst>
          </p:cNvPr>
          <p:cNvCxnSpPr>
            <a:cxnSpLocks/>
            <a:stCxn id="46" idx="1"/>
            <a:endCxn id="45" idx="2"/>
          </p:cNvCxnSpPr>
          <p:nvPr/>
        </p:nvCxnSpPr>
        <p:spPr>
          <a:xfrm flipH="1" flipV="1">
            <a:off x="2382700" y="2003140"/>
            <a:ext cx="1287254" cy="159423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59">
            <a:extLst>
              <a:ext uri="{FF2B5EF4-FFF2-40B4-BE49-F238E27FC236}">
                <a16:creationId xmlns:a16="http://schemas.microsoft.com/office/drawing/2014/main" id="{F666BE4A-07F6-4268-8B3F-C1E16D93C42B}"/>
              </a:ext>
            </a:extLst>
          </p:cNvPr>
          <p:cNvCxnSpPr>
            <a:cxnSpLocks/>
          </p:cNvCxnSpPr>
          <p:nvPr/>
        </p:nvCxnSpPr>
        <p:spPr>
          <a:xfrm flipH="1">
            <a:off x="2644756" y="1778166"/>
            <a:ext cx="694830" cy="194222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8D2E1B55-9C95-3147-8893-1984BAE17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90" y="319073"/>
            <a:ext cx="1903761" cy="776459"/>
          </a:xfrm>
        </p:spPr>
        <p:txBody>
          <a:bodyPr>
            <a:noAutofit/>
          </a:bodyPr>
          <a:lstStyle/>
          <a:p>
            <a:r>
              <a:rPr lang="en-US" sz="2900" dirty="0">
                <a:solidFill>
                  <a:schemeClr val="tx1"/>
                </a:solidFill>
                <a:latin typeface="Montserrat ExtraBold" panose="00000900000000000000" pitchFamily="2" charset="0"/>
              </a:rPr>
              <a:t>CGIAR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2BB4AF7-C1BE-DDBC-5228-1E5FD0E61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689" y="4415276"/>
            <a:ext cx="80831" cy="8083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3" name="Rectangle 131">
            <a:extLst>
              <a:ext uri="{FF2B5EF4-FFF2-40B4-BE49-F238E27FC236}">
                <a16:creationId xmlns:a16="http://schemas.microsoft.com/office/drawing/2014/main" id="{069AC27E-ADD7-9E97-2CEC-11F32976C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085" y="3155652"/>
            <a:ext cx="1142399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ICRISAT</a:t>
            </a:r>
            <a:b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</a:b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77538E"/>
                </a:solidFill>
                <a:effectLst/>
                <a:uLnTx/>
                <a:uFillTx/>
                <a:latin typeface="Montserrat" pitchFamily="2" charset="77"/>
                <a:ea typeface="ＭＳ Ｐゴシック" pitchFamily="34" charset="-128"/>
                <a:cs typeface="+mn-cs"/>
              </a:rPr>
              <a:t>Hyderabad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066E7FC-0DB4-8B10-175F-BF22F7FBF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832" y="4209854"/>
            <a:ext cx="82626" cy="82626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65BD">
                  <a:lumMod val="25000"/>
                </a:srgbClr>
              </a:solidFill>
              <a:effectLst/>
              <a:uLnTx/>
              <a:uFillTx/>
              <a:latin typeface="Calibri"/>
              <a:ea typeface="MS PGothic" pitchFamily="34" charset="-128"/>
              <a:cs typeface="Calibri"/>
            </a:endParaRPr>
          </a:p>
        </p:txBody>
      </p:sp>
      <p:cxnSp>
        <p:nvCxnSpPr>
          <p:cNvPr id="6" name="Elbow Connector 7">
            <a:extLst>
              <a:ext uri="{FF2B5EF4-FFF2-40B4-BE49-F238E27FC236}">
                <a16:creationId xmlns:a16="http://schemas.microsoft.com/office/drawing/2014/main" id="{EB87DFB9-7F16-4F25-CE20-8D99F6DF01D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309228" y="3484386"/>
            <a:ext cx="2152609" cy="0"/>
          </a:xfrm>
          <a:prstGeom prst="straightConnector1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9" name="Elbow Connector 7">
            <a:extLst>
              <a:ext uri="{FF2B5EF4-FFF2-40B4-BE49-F238E27FC236}">
                <a16:creationId xmlns:a16="http://schemas.microsoft.com/office/drawing/2014/main" id="{2D3A7F93-EA14-E4FC-B207-51986282A6C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309228" y="3484386"/>
            <a:ext cx="0" cy="610281"/>
          </a:xfrm>
          <a:prstGeom prst="straightConnector1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846AA1A-3B62-0927-9661-14904D7A2D84}"/>
              </a:ext>
            </a:extLst>
          </p:cNvPr>
          <p:cNvCxnSpPr>
            <a:stCxn id="44" idx="0"/>
          </p:cNvCxnSpPr>
          <p:nvPr/>
        </p:nvCxnSpPr>
        <p:spPr>
          <a:xfrm>
            <a:off x="4422467" y="4576284"/>
            <a:ext cx="223958" cy="3269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C86894B-9CA3-FC82-D1C9-BBA44697755D}"/>
              </a:ext>
            </a:extLst>
          </p:cNvPr>
          <p:cNvCxnSpPr>
            <a:cxnSpLocks/>
          </p:cNvCxnSpPr>
          <p:nvPr/>
        </p:nvCxnSpPr>
        <p:spPr>
          <a:xfrm>
            <a:off x="4481336" y="4471696"/>
            <a:ext cx="292128" cy="45337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1D08A97-828B-378A-3F0B-2B687B81D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850" y="5180610"/>
            <a:ext cx="6219287" cy="1347866"/>
          </a:xfrm>
          <a:prstGeom prst="rect">
            <a:avLst/>
          </a:prstGeom>
        </p:spPr>
      </p:pic>
      <p:pic>
        <p:nvPicPr>
          <p:cNvPr id="52" name="Picture 51" descr="Icon&#10;&#10;Description automatically generated">
            <a:extLst>
              <a:ext uri="{FF2B5EF4-FFF2-40B4-BE49-F238E27FC236}">
                <a16:creationId xmlns:a16="http://schemas.microsoft.com/office/drawing/2014/main" id="{A3143432-DA99-3102-F334-9BFE17014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341" y="399064"/>
            <a:ext cx="792269" cy="792269"/>
          </a:xfrm>
          <a:prstGeom prst="rect">
            <a:avLst/>
          </a:prstGeom>
        </p:spPr>
      </p:pic>
      <p:pic>
        <p:nvPicPr>
          <p:cNvPr id="53" name="Picture 52" descr="Icon&#10;&#10;Description automatically generated">
            <a:extLst>
              <a:ext uri="{FF2B5EF4-FFF2-40B4-BE49-F238E27FC236}">
                <a16:creationId xmlns:a16="http://schemas.microsoft.com/office/drawing/2014/main" id="{5148D280-5C48-E24C-DE91-093B5F784E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783" y="4107812"/>
            <a:ext cx="795385" cy="795385"/>
          </a:xfrm>
          <a:prstGeom prst="rect">
            <a:avLst/>
          </a:prstGeom>
        </p:spPr>
      </p:pic>
      <p:pic>
        <p:nvPicPr>
          <p:cNvPr id="54" name="Picture 5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2C3AF3E-F469-3F36-2825-C2469B274E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783" y="2234504"/>
            <a:ext cx="795385" cy="795385"/>
          </a:xfrm>
          <a:prstGeom prst="rect">
            <a:avLst/>
          </a:prstGeom>
        </p:spPr>
      </p:pic>
      <p:pic>
        <p:nvPicPr>
          <p:cNvPr id="55" name="Picture 54" descr="A picture containing icon&#10;&#10;Description automatically generated">
            <a:extLst>
              <a:ext uri="{FF2B5EF4-FFF2-40B4-BE49-F238E27FC236}">
                <a16:creationId xmlns:a16="http://schemas.microsoft.com/office/drawing/2014/main" id="{006A3814-4C36-CE6E-EB02-2D4C3970DB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483" y="3158857"/>
            <a:ext cx="819985" cy="819985"/>
          </a:xfrm>
          <a:prstGeom prst="rect">
            <a:avLst/>
          </a:prstGeom>
        </p:spPr>
      </p:pic>
      <p:pic>
        <p:nvPicPr>
          <p:cNvPr id="56" name="Picture 5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6AF9F03-CEEA-A4A8-558D-2CAB490F1B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858" y="1320301"/>
            <a:ext cx="785235" cy="78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96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52D3B5-DEDF-F243-A8C9-469DFB197E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3"/>
          <a:stretch/>
        </p:blipFill>
        <p:spPr>
          <a:xfrm>
            <a:off x="4855367" y="837428"/>
            <a:ext cx="7282669" cy="5715744"/>
          </a:xfrm>
          <a:prstGeom prst="rect">
            <a:avLst/>
          </a:prstGeom>
        </p:spPr>
      </p:pic>
      <p:sp>
        <p:nvSpPr>
          <p:cNvPr id="26628" name="TextBox 276">
            <a:extLst>
              <a:ext uri="{FF2B5EF4-FFF2-40B4-BE49-F238E27FC236}">
                <a16:creationId xmlns:a16="http://schemas.microsoft.com/office/drawing/2014/main" id="{EC8314CA-060B-E449-B431-F91DCCA14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0615" y="139458"/>
            <a:ext cx="7282669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ILRI’S MISSION: </a:t>
            </a:r>
            <a:r>
              <a:rPr kumimoji="0" lang="en-GB" sz="2800" b="0" i="1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Peoples' lives in the Global South are improved through livestock science that delivers equitable and resilient livestock systems contributing to food systems transformation with climate and environmental benefits.</a:t>
            </a:r>
            <a:endParaRPr kumimoji="0" lang="en-US" sz="2800" b="0" i="0" u="none" strike="noStrike" kern="100" cap="none" spc="0" normalizeH="0" baseline="0" noProof="0" dirty="0">
              <a:ln>
                <a:noFill/>
              </a:ln>
              <a:solidFill>
                <a:srgbClr val="833C0B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KE" sz="2800" b="0" i="0" u="none" strike="noStrike" kern="1200" cap="none" spc="0" normalizeH="0" baseline="0" noProof="0" dirty="0">
              <a:ln>
                <a:noFill/>
              </a:ln>
              <a:solidFill>
                <a:srgbClr val="712C3D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pic>
        <p:nvPicPr>
          <p:cNvPr id="4" name="Picture 3" descr="A logo with numbers and text&#10;&#10;Description automatically generated">
            <a:extLst>
              <a:ext uri="{FF2B5EF4-FFF2-40B4-BE49-F238E27FC236}">
                <a16:creationId xmlns:a16="http://schemas.microsoft.com/office/drawing/2014/main" id="{C6ED640B-5D8E-EF6A-9093-50650D2D0C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485" y="5175820"/>
            <a:ext cx="3791698" cy="1474155"/>
          </a:xfrm>
          <a:prstGeom prst="rect">
            <a:avLst/>
          </a:prstGeom>
        </p:spPr>
      </p:pic>
      <p:pic>
        <p:nvPicPr>
          <p:cNvPr id="2" name="Picture 1" descr="A person holding a goat&#10;&#10;Description automatically generated with medium confidence">
            <a:extLst>
              <a:ext uri="{FF2B5EF4-FFF2-40B4-BE49-F238E27FC236}">
                <a16:creationId xmlns:a16="http://schemas.microsoft.com/office/drawing/2014/main" id="{FC89982F-DE18-3BD6-1172-8144DF1FF1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114800" cy="68239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Up-Down 2">
            <a:extLst>
              <a:ext uri="{FF2B5EF4-FFF2-40B4-BE49-F238E27FC236}">
                <a16:creationId xmlns:a16="http://schemas.microsoft.com/office/drawing/2014/main" id="{FD47F6D1-402C-4C30-BE04-7BFA6A2EB11B}"/>
              </a:ext>
            </a:extLst>
          </p:cNvPr>
          <p:cNvSpPr/>
          <p:nvPr/>
        </p:nvSpPr>
        <p:spPr>
          <a:xfrm>
            <a:off x="6904473" y="5100152"/>
            <a:ext cx="669057" cy="1207245"/>
          </a:xfrm>
          <a:prstGeom prst="up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Arial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BDECAB-E040-44A0-B811-D786D0060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ILRI One Health strategy 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918D52D-DE68-4D8A-AD4D-C90692633B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556" y="1537644"/>
            <a:ext cx="6588235" cy="4648002"/>
          </a:xfrm>
        </p:spPr>
        <p:txBody>
          <a:bodyPr>
            <a:noAutofit/>
          </a:bodyPr>
          <a:lstStyle/>
          <a:p>
            <a:r>
              <a:rPr lang="en-GB" sz="2100"/>
              <a:t>A holistic approach to preventing pandemics/epidemics and other microbial threats from animals/environment </a:t>
            </a:r>
          </a:p>
          <a:p>
            <a:endParaRPr lang="en-GB" sz="2100" b="1"/>
          </a:p>
          <a:p>
            <a:r>
              <a:rPr lang="en-GB" sz="2100" b="1"/>
              <a:t>Vision </a:t>
            </a:r>
            <a:endParaRPr lang="en-GB" sz="2100"/>
          </a:p>
          <a:p>
            <a:pPr lvl="1"/>
            <a:r>
              <a:rPr lang="en-GB" sz="2100"/>
              <a:t>To improve the lives, livelihoods and well-being of people in the global south by building healthy, sustainable and resilient systems at the intersection of humans, animals and the environment.</a:t>
            </a:r>
          </a:p>
          <a:p>
            <a:pPr lvl="1"/>
            <a:endParaRPr lang="en-GB" sz="2100"/>
          </a:p>
          <a:p>
            <a:endParaRPr lang="en-GB" sz="2100" b="1"/>
          </a:p>
          <a:p>
            <a:r>
              <a:rPr lang="en-GB" sz="2100" b="1"/>
              <a:t>Key thematic areas</a:t>
            </a:r>
          </a:p>
          <a:p>
            <a:pPr marL="1085860" lvl="1" indent="-342900"/>
            <a:r>
              <a:rPr lang="en-GB" sz="2100"/>
              <a:t>Epidemics and pandemics &amp; Endemic zoonoses</a:t>
            </a:r>
          </a:p>
          <a:p>
            <a:pPr marL="1085860" lvl="1" indent="-342900"/>
            <a:r>
              <a:rPr lang="en-GB" sz="2100"/>
              <a:t>Food-borne diseases</a:t>
            </a:r>
          </a:p>
          <a:p>
            <a:pPr marL="1085860" lvl="1" indent="-342900"/>
            <a:r>
              <a:rPr lang="en-GB" sz="2100"/>
              <a:t>Antimicrobial Resistance</a:t>
            </a:r>
            <a:endParaRPr lang="en-US" sz="2100"/>
          </a:p>
        </p:txBody>
      </p:sp>
      <p:pic>
        <p:nvPicPr>
          <p:cNvPr id="12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40EDAC1C-97A4-4D51-ABFD-4C2E74376B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4133" y="3031567"/>
            <a:ext cx="4019311" cy="37526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6E57E2-E6BD-4F60-A717-65B94E40E521}"/>
              </a:ext>
            </a:extLst>
          </p:cNvPr>
          <p:cNvSpPr txBox="1"/>
          <p:nvPr/>
        </p:nvSpPr>
        <p:spPr>
          <a:xfrm rot="16200000">
            <a:off x="6752265" y="5479090"/>
            <a:ext cx="99761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Arial"/>
                <a:sym typeface="Arial"/>
              </a:rPr>
              <a:t>wildlife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6B58C15-DAAC-4631-8B5C-2B07A6ED5E24}"/>
              </a:ext>
            </a:extLst>
          </p:cNvPr>
          <p:cNvSpPr txBox="1">
            <a:spLocks/>
          </p:cNvSpPr>
          <p:nvPr/>
        </p:nvSpPr>
        <p:spPr>
          <a:xfrm>
            <a:off x="8755" y="6463624"/>
            <a:ext cx="4793591" cy="336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sz="3600" kern="1200">
                <a:solidFill>
                  <a:srgbClr val="68262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  <a:sym typeface="Arial"/>
              </a:rPr>
              <a:t>More on One Health @ILRI: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  <a:sym typeface="Arial"/>
                <a:hlinkClick r:id="rId4"/>
              </a:rPr>
              <a:t>ilri.org/one-health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682622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  <a:sym typeface="Arial"/>
            </a:endParaRPr>
          </a:p>
        </p:txBody>
      </p:sp>
      <p:pic>
        <p:nvPicPr>
          <p:cNvPr id="2" name="Picture 2" descr="graphic definition on One Health">
            <a:extLst>
              <a:ext uri="{FF2B5EF4-FFF2-40B4-BE49-F238E27FC236}">
                <a16:creationId xmlns:a16="http://schemas.microsoft.com/office/drawing/2014/main" id="{4E8DE2A1-BD0A-0DEA-695C-69DE61F45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1007" y="73755"/>
            <a:ext cx="5250993" cy="288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11C321B-4C23-AD3E-F0F5-4A7021641BAF}"/>
              </a:ext>
            </a:extLst>
          </p:cNvPr>
          <p:cNvSpPr/>
          <p:nvPr/>
        </p:nvSpPr>
        <p:spPr>
          <a:xfrm>
            <a:off x="10764935" y="2241603"/>
            <a:ext cx="11315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charset="0"/>
                <a:sym typeface="Arial"/>
                <a:hlinkClick r:id="rId6"/>
              </a:rPr>
              <a:t>OHHLEP One Health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charset="0"/>
                <a:sym typeface="Arial"/>
              </a:rPr>
              <a:t>, 2021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B96EA5A4-641C-43B1-1EA4-171D337D4C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1573" y="2023182"/>
            <a:ext cx="1714496" cy="22591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2973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93" y="380595"/>
            <a:ext cx="11998907" cy="677955"/>
          </a:xfrm>
        </p:spPr>
        <p:txBody>
          <a:bodyPr/>
          <a:lstStyle/>
          <a:p>
            <a:r>
              <a:rPr lang="en-US" sz="3000" dirty="0"/>
              <a:t>Major projects: One Health science, capacity building and operationalization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20A188-F9D0-4DA1-9E2E-7733068D37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340" y="4526964"/>
            <a:ext cx="2523243" cy="989833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9E87EC34-3696-43F3-862A-A8ABF500F03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847" y="870318"/>
            <a:ext cx="1867842" cy="1927005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4862EAF-F1BD-46C0-B27B-2DA9440862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866" y="4203538"/>
            <a:ext cx="2853868" cy="998854"/>
          </a:xfrm>
          <a:prstGeom prst="rect">
            <a:avLst/>
          </a:prstGeom>
        </p:spPr>
      </p:pic>
      <p:pic>
        <p:nvPicPr>
          <p:cNvPr id="6" name="Picture 5" descr="Icon&#10;&#10;Description automatically generated with medium confidence">
            <a:extLst>
              <a:ext uri="{FF2B5EF4-FFF2-40B4-BE49-F238E27FC236}">
                <a16:creationId xmlns:a16="http://schemas.microsoft.com/office/drawing/2014/main" id="{DFFA270D-D22F-41D0-B02F-7DE881D55E1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352" y="3126278"/>
            <a:ext cx="2715276" cy="65656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CA3459-6423-438A-A28B-AE362FC10013}"/>
              </a:ext>
            </a:extLst>
          </p:cNvPr>
          <p:cNvSpPr txBox="1">
            <a:spLocks/>
          </p:cNvSpPr>
          <p:nvPr/>
        </p:nvSpPr>
        <p:spPr>
          <a:xfrm>
            <a:off x="3081579" y="6458031"/>
            <a:ext cx="5906574" cy="336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sz="3600" kern="1200">
                <a:solidFill>
                  <a:srgbClr val="68262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+mj-ea"/>
                <a:cs typeface="+mj-cs"/>
                <a:sym typeface="Arial"/>
              </a:rPr>
              <a:t>More on One Health @ILRI: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+mj-ea"/>
                <a:cs typeface="+mj-cs"/>
                <a:sym typeface="Arial"/>
                <a:hlinkClick r:id="rId7"/>
              </a:rPr>
              <a:t>ilri.org/one-health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682622"/>
              </a:solidFill>
              <a:effectLst/>
              <a:uLnTx/>
              <a:uFillTx/>
              <a:latin typeface="Calibri"/>
              <a:ea typeface="+mj-ea"/>
              <a:cs typeface="+mj-cs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050D80-6302-41C8-BB56-2C263C63498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28" y="1505881"/>
            <a:ext cx="5973437" cy="2884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4C47F5-237B-4454-81AA-1697419A725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457" y="5516797"/>
            <a:ext cx="2280686" cy="90959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C68CF86-D4A4-4121-86D7-975D63D649BF}"/>
              </a:ext>
            </a:extLst>
          </p:cNvPr>
          <p:cNvSpPr txBox="1">
            <a:spLocks/>
          </p:cNvSpPr>
          <p:nvPr/>
        </p:nvSpPr>
        <p:spPr>
          <a:xfrm>
            <a:off x="8759148" y="1512701"/>
            <a:ext cx="3432852" cy="4624754"/>
          </a:xfrm>
          <a:prstGeom prst="rect">
            <a:avLst/>
          </a:prstGeom>
        </p:spPr>
        <p:txBody>
          <a:bodyPr>
            <a:noAutofit/>
          </a:bodyPr>
          <a:lstStyle>
            <a:lvl1pPr marL="342910" indent="-34291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9" indent="-285757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28" indent="-228606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40" indent="-228606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52" indent="-228606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6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ICT4Health Vietnam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Korea MAFRA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Co-Infection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DTRA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Covid-19 genomic surveillance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RF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MoreMilk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BMGF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SafePORK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ACIAR, Vietnam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APART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WorldBank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India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AMR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Fleming Fund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JPI AMR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: “SEFASI” funded, 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POLOH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Poulty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&amp;One Health,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LSIL</a:t>
            </a:r>
          </a:p>
          <a:p>
            <a:pPr marL="742950" marR="0" lvl="0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And others…</a:t>
            </a:r>
          </a:p>
          <a:p>
            <a:pPr marL="342910" marR="0" lvl="0" indent="-34291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K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067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238B7-793B-B848-801D-1E0048D3E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294" y="474404"/>
            <a:ext cx="9164021" cy="755469"/>
          </a:xfrm>
        </p:spPr>
        <p:txBody>
          <a:bodyPr/>
          <a:lstStyle/>
          <a:p>
            <a:r>
              <a:rPr lang="en-US" altLang="ko-KR" sz="3200" b="1" dirty="0"/>
              <a:t>Project introduction</a:t>
            </a:r>
            <a:endParaRPr lang="en-GB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D6218B-5923-414C-A65C-F22D973C02DD}"/>
              </a:ext>
            </a:extLst>
          </p:cNvPr>
          <p:cNvSpPr txBox="1"/>
          <p:nvPr/>
        </p:nvSpPr>
        <p:spPr>
          <a:xfrm>
            <a:off x="322980" y="1680581"/>
            <a:ext cx="690344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Period: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 2023-2026</a:t>
            </a:r>
            <a:endParaRPr kumimoji="0" lang="vi-VN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Target area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Hoa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Binh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 and Lao Cai provinces</a:t>
            </a:r>
            <a:endParaRPr kumimoji="0" lang="vi-VN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Budget: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~USD 2.8 million </a:t>
            </a:r>
            <a:endParaRPr kumimoji="0" lang="vi-VN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Calibri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Donor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: Ministry of Agriculture, Food and Rural Affairs (MAFRA) in South Korea</a:t>
            </a:r>
          </a:p>
          <a:p>
            <a:pPr marL="426244" marR="0" lvl="3" indent="-209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72201E"/>
              </a:buClr>
              <a:buSzTx/>
              <a:buFont typeface="Calibri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EEB1F7-E386-429B-8572-5B1F996E2142}"/>
              </a:ext>
            </a:extLst>
          </p:cNvPr>
          <p:cNvSpPr/>
          <p:nvPr/>
        </p:nvSpPr>
        <p:spPr>
          <a:xfrm>
            <a:off x="8529610" y="2075160"/>
            <a:ext cx="509048" cy="31108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D4EF26-D258-4118-A8DA-157AF29500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988" y="1417710"/>
            <a:ext cx="5301012" cy="374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8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15ABDE-4F75-914A-94A6-E29133659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381" y="1115978"/>
            <a:ext cx="1778000" cy="762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7638A0C-F7DC-4095-9A11-35F7571D3E00}"/>
              </a:ext>
            </a:extLst>
          </p:cNvPr>
          <p:cNvSpPr txBox="1">
            <a:spLocks/>
          </p:cNvSpPr>
          <p:nvPr/>
        </p:nvSpPr>
        <p:spPr>
          <a:xfrm>
            <a:off x="1025395" y="501829"/>
            <a:ext cx="6076950" cy="50846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rgbClr val="68262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Objective and Key components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AD19FEE2-024E-44CA-B93B-50AF5D78DC4D}"/>
              </a:ext>
            </a:extLst>
          </p:cNvPr>
          <p:cNvGraphicFramePr/>
          <p:nvPr/>
        </p:nvGraphicFramePr>
        <p:xfrm>
          <a:off x="191495" y="1411459"/>
          <a:ext cx="11735492" cy="682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CE8E1E6-B255-4CFE-9B33-1C53CC3273FE}"/>
              </a:ext>
            </a:extLst>
          </p:cNvPr>
          <p:cNvSpPr/>
          <p:nvPr/>
        </p:nvSpPr>
        <p:spPr>
          <a:xfrm>
            <a:off x="249654" y="2226126"/>
            <a:ext cx="2112805" cy="4136573"/>
          </a:xfrm>
          <a:custGeom>
            <a:avLst/>
            <a:gdLst>
              <a:gd name="connsiteX0" fmla="*/ 0 w 2112805"/>
              <a:gd name="connsiteY0" fmla="*/ 211281 h 4374851"/>
              <a:gd name="connsiteX1" fmla="*/ 211281 w 2112805"/>
              <a:gd name="connsiteY1" fmla="*/ 0 h 4374851"/>
              <a:gd name="connsiteX2" fmla="*/ 1901525 w 2112805"/>
              <a:gd name="connsiteY2" fmla="*/ 0 h 4374851"/>
              <a:gd name="connsiteX3" fmla="*/ 2112806 w 2112805"/>
              <a:gd name="connsiteY3" fmla="*/ 211281 h 4374851"/>
              <a:gd name="connsiteX4" fmla="*/ 2112805 w 2112805"/>
              <a:gd name="connsiteY4" fmla="*/ 4163571 h 4374851"/>
              <a:gd name="connsiteX5" fmla="*/ 1901524 w 2112805"/>
              <a:gd name="connsiteY5" fmla="*/ 4374852 h 4374851"/>
              <a:gd name="connsiteX6" fmla="*/ 211281 w 2112805"/>
              <a:gd name="connsiteY6" fmla="*/ 4374851 h 4374851"/>
              <a:gd name="connsiteX7" fmla="*/ 0 w 2112805"/>
              <a:gd name="connsiteY7" fmla="*/ 4163570 h 4374851"/>
              <a:gd name="connsiteX8" fmla="*/ 0 w 2112805"/>
              <a:gd name="connsiteY8" fmla="*/ 211281 h 437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2805" h="4374851">
                <a:moveTo>
                  <a:pt x="0" y="211281"/>
                </a:moveTo>
                <a:cubicBezTo>
                  <a:pt x="0" y="94594"/>
                  <a:pt x="94594" y="0"/>
                  <a:pt x="211281" y="0"/>
                </a:cubicBezTo>
                <a:lnTo>
                  <a:pt x="1901525" y="0"/>
                </a:lnTo>
                <a:cubicBezTo>
                  <a:pt x="2018212" y="0"/>
                  <a:pt x="2112806" y="94594"/>
                  <a:pt x="2112806" y="211281"/>
                </a:cubicBezTo>
                <a:cubicBezTo>
                  <a:pt x="2112806" y="1528711"/>
                  <a:pt x="2112805" y="2846141"/>
                  <a:pt x="2112805" y="4163571"/>
                </a:cubicBezTo>
                <a:cubicBezTo>
                  <a:pt x="2112805" y="4280258"/>
                  <a:pt x="2018211" y="4374852"/>
                  <a:pt x="1901524" y="4374852"/>
                </a:cubicBezTo>
                <a:lnTo>
                  <a:pt x="211281" y="4374851"/>
                </a:lnTo>
                <a:cubicBezTo>
                  <a:pt x="94594" y="4374851"/>
                  <a:pt x="0" y="4280257"/>
                  <a:pt x="0" y="4163570"/>
                </a:cubicBezTo>
                <a:lnTo>
                  <a:pt x="0" y="211281"/>
                </a:lnTo>
                <a:close/>
              </a:path>
            </a:pathLst>
          </a:cu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3123356" numCol="1" spcCol="1270" anchor="ctr" anchorCtr="0">
            <a:noAutofit/>
          </a:bodyPr>
          <a:lstStyle/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Component 1:</a:t>
            </a:r>
          </a:p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 To conduct gap analysis on TAEZDs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E607B40-499B-452D-858F-55764FAD15E6}"/>
              </a:ext>
            </a:extLst>
          </p:cNvPr>
          <p:cNvSpPr/>
          <p:nvPr/>
        </p:nvSpPr>
        <p:spPr>
          <a:xfrm>
            <a:off x="250670" y="3410866"/>
            <a:ext cx="2129687" cy="1724326"/>
          </a:xfrm>
          <a:custGeom>
            <a:avLst/>
            <a:gdLst>
              <a:gd name="connsiteX0" fmla="*/ 0 w 2129687"/>
              <a:gd name="connsiteY0" fmla="*/ 172433 h 1724326"/>
              <a:gd name="connsiteX1" fmla="*/ 172433 w 2129687"/>
              <a:gd name="connsiteY1" fmla="*/ 0 h 1724326"/>
              <a:gd name="connsiteX2" fmla="*/ 1957254 w 2129687"/>
              <a:gd name="connsiteY2" fmla="*/ 0 h 1724326"/>
              <a:gd name="connsiteX3" fmla="*/ 2129687 w 2129687"/>
              <a:gd name="connsiteY3" fmla="*/ 172433 h 1724326"/>
              <a:gd name="connsiteX4" fmla="*/ 2129687 w 2129687"/>
              <a:gd name="connsiteY4" fmla="*/ 1551893 h 1724326"/>
              <a:gd name="connsiteX5" fmla="*/ 1957254 w 2129687"/>
              <a:gd name="connsiteY5" fmla="*/ 1724326 h 1724326"/>
              <a:gd name="connsiteX6" fmla="*/ 172433 w 2129687"/>
              <a:gd name="connsiteY6" fmla="*/ 1724326 h 1724326"/>
              <a:gd name="connsiteX7" fmla="*/ 0 w 2129687"/>
              <a:gd name="connsiteY7" fmla="*/ 1551893 h 1724326"/>
              <a:gd name="connsiteX8" fmla="*/ 0 w 2129687"/>
              <a:gd name="connsiteY8" fmla="*/ 172433 h 172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9687" h="1724326">
                <a:moveTo>
                  <a:pt x="0" y="172433"/>
                </a:moveTo>
                <a:cubicBezTo>
                  <a:pt x="0" y="77201"/>
                  <a:pt x="77201" y="0"/>
                  <a:pt x="172433" y="0"/>
                </a:cubicBezTo>
                <a:lnTo>
                  <a:pt x="1957254" y="0"/>
                </a:lnTo>
                <a:cubicBezTo>
                  <a:pt x="2052486" y="0"/>
                  <a:pt x="2129687" y="77201"/>
                  <a:pt x="2129687" y="172433"/>
                </a:cubicBezTo>
                <a:lnTo>
                  <a:pt x="2129687" y="1551893"/>
                </a:lnTo>
                <a:cubicBezTo>
                  <a:pt x="2129687" y="1647125"/>
                  <a:pt x="2052486" y="1724326"/>
                  <a:pt x="1957254" y="1724326"/>
                </a:cubicBezTo>
                <a:lnTo>
                  <a:pt x="172433" y="1724326"/>
                </a:lnTo>
                <a:cubicBezTo>
                  <a:pt x="77201" y="1724326"/>
                  <a:pt x="0" y="1647125"/>
                  <a:pt x="0" y="1551893"/>
                </a:cubicBezTo>
                <a:lnTo>
                  <a:pt x="0" y="17243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64" tIns="77174" rIns="86064" bIns="77174" numCol="1" spcCol="1270" anchor="ctr" anchorCtr="0">
            <a:noAutofit/>
          </a:bodyPr>
          <a:lstStyle/>
          <a:p>
            <a:pPr marL="115888" marR="0" lvl="0" indent="-115888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TAEZDs prioritization through participatory approach</a:t>
            </a:r>
          </a:p>
          <a:p>
            <a:pPr marL="115888" marR="0" lvl="0" indent="-115888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FFFFF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BatangChe" panose="02030609000101010101" pitchFamily="49" charset="-127"/>
                <a:cs typeface="Arial" panose="020B0604020202020204" pitchFamily="34" charset="0"/>
              </a:rPr>
              <a:t>- Communication and information sharing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07D5992-2221-48E6-B21E-415DD99EDD84}"/>
              </a:ext>
            </a:extLst>
          </p:cNvPr>
          <p:cNvSpPr/>
          <p:nvPr/>
        </p:nvSpPr>
        <p:spPr>
          <a:xfrm>
            <a:off x="2538113" y="2226126"/>
            <a:ext cx="2336041" cy="4136573"/>
          </a:xfrm>
          <a:custGeom>
            <a:avLst/>
            <a:gdLst>
              <a:gd name="connsiteX0" fmla="*/ 0 w 2336041"/>
              <a:gd name="connsiteY0" fmla="*/ 233604 h 4374851"/>
              <a:gd name="connsiteX1" fmla="*/ 233604 w 2336041"/>
              <a:gd name="connsiteY1" fmla="*/ 0 h 4374851"/>
              <a:gd name="connsiteX2" fmla="*/ 2102437 w 2336041"/>
              <a:gd name="connsiteY2" fmla="*/ 0 h 4374851"/>
              <a:gd name="connsiteX3" fmla="*/ 2336041 w 2336041"/>
              <a:gd name="connsiteY3" fmla="*/ 233604 h 4374851"/>
              <a:gd name="connsiteX4" fmla="*/ 2336041 w 2336041"/>
              <a:gd name="connsiteY4" fmla="*/ 4141247 h 4374851"/>
              <a:gd name="connsiteX5" fmla="*/ 2102437 w 2336041"/>
              <a:gd name="connsiteY5" fmla="*/ 4374851 h 4374851"/>
              <a:gd name="connsiteX6" fmla="*/ 233604 w 2336041"/>
              <a:gd name="connsiteY6" fmla="*/ 4374851 h 4374851"/>
              <a:gd name="connsiteX7" fmla="*/ 0 w 2336041"/>
              <a:gd name="connsiteY7" fmla="*/ 4141247 h 4374851"/>
              <a:gd name="connsiteX8" fmla="*/ 0 w 2336041"/>
              <a:gd name="connsiteY8" fmla="*/ 233604 h 437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041" h="4374851">
                <a:moveTo>
                  <a:pt x="0" y="233604"/>
                </a:moveTo>
                <a:cubicBezTo>
                  <a:pt x="0" y="104588"/>
                  <a:pt x="104588" y="0"/>
                  <a:pt x="233604" y="0"/>
                </a:cubicBezTo>
                <a:lnTo>
                  <a:pt x="2102437" y="0"/>
                </a:lnTo>
                <a:cubicBezTo>
                  <a:pt x="2231453" y="0"/>
                  <a:pt x="2336041" y="104588"/>
                  <a:pt x="2336041" y="233604"/>
                </a:cubicBezTo>
                <a:lnTo>
                  <a:pt x="2336041" y="4141247"/>
                </a:lnTo>
                <a:cubicBezTo>
                  <a:pt x="2336041" y="4270263"/>
                  <a:pt x="2231453" y="4374851"/>
                  <a:pt x="2102437" y="4374851"/>
                </a:cubicBezTo>
                <a:lnTo>
                  <a:pt x="233604" y="4374851"/>
                </a:lnTo>
                <a:cubicBezTo>
                  <a:pt x="104588" y="4374851"/>
                  <a:pt x="0" y="4270263"/>
                  <a:pt x="0" y="4141247"/>
                </a:cubicBezTo>
                <a:lnTo>
                  <a:pt x="0" y="233604"/>
                </a:lnTo>
                <a:close/>
              </a:path>
            </a:pathLst>
          </a:cu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3123356" numCol="1" spcCol="1270" anchor="ctr" anchorCtr="0">
            <a:noAutofit/>
          </a:bodyPr>
          <a:lstStyle/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Component 2: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To establish surveillance working groups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81EADB1-AF9A-44CD-834E-EC88070B5CDE}"/>
              </a:ext>
            </a:extLst>
          </p:cNvPr>
          <p:cNvSpPr/>
          <p:nvPr/>
        </p:nvSpPr>
        <p:spPr>
          <a:xfrm>
            <a:off x="2527045" y="3389147"/>
            <a:ext cx="2361053" cy="1721116"/>
          </a:xfrm>
          <a:custGeom>
            <a:avLst/>
            <a:gdLst>
              <a:gd name="connsiteX0" fmla="*/ 0 w 2361053"/>
              <a:gd name="connsiteY0" fmla="*/ 172112 h 1721116"/>
              <a:gd name="connsiteX1" fmla="*/ 172112 w 2361053"/>
              <a:gd name="connsiteY1" fmla="*/ 0 h 1721116"/>
              <a:gd name="connsiteX2" fmla="*/ 2188941 w 2361053"/>
              <a:gd name="connsiteY2" fmla="*/ 0 h 1721116"/>
              <a:gd name="connsiteX3" fmla="*/ 2361053 w 2361053"/>
              <a:gd name="connsiteY3" fmla="*/ 172112 h 1721116"/>
              <a:gd name="connsiteX4" fmla="*/ 2361053 w 2361053"/>
              <a:gd name="connsiteY4" fmla="*/ 1549004 h 1721116"/>
              <a:gd name="connsiteX5" fmla="*/ 2188941 w 2361053"/>
              <a:gd name="connsiteY5" fmla="*/ 1721116 h 1721116"/>
              <a:gd name="connsiteX6" fmla="*/ 172112 w 2361053"/>
              <a:gd name="connsiteY6" fmla="*/ 1721116 h 1721116"/>
              <a:gd name="connsiteX7" fmla="*/ 0 w 2361053"/>
              <a:gd name="connsiteY7" fmla="*/ 1549004 h 1721116"/>
              <a:gd name="connsiteX8" fmla="*/ 0 w 2361053"/>
              <a:gd name="connsiteY8" fmla="*/ 172112 h 17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1053" h="1721116">
                <a:moveTo>
                  <a:pt x="0" y="172112"/>
                </a:moveTo>
                <a:cubicBezTo>
                  <a:pt x="0" y="77057"/>
                  <a:pt x="77057" y="0"/>
                  <a:pt x="172112" y="0"/>
                </a:cubicBezTo>
                <a:lnTo>
                  <a:pt x="2188941" y="0"/>
                </a:lnTo>
                <a:cubicBezTo>
                  <a:pt x="2283996" y="0"/>
                  <a:pt x="2361053" y="77057"/>
                  <a:pt x="2361053" y="172112"/>
                </a:cubicBezTo>
                <a:lnTo>
                  <a:pt x="2361053" y="1549004"/>
                </a:lnTo>
                <a:cubicBezTo>
                  <a:pt x="2361053" y="1644059"/>
                  <a:pt x="2283996" y="1721116"/>
                  <a:pt x="2188941" y="1721116"/>
                </a:cubicBezTo>
                <a:lnTo>
                  <a:pt x="172112" y="1721116"/>
                </a:lnTo>
                <a:cubicBezTo>
                  <a:pt x="77057" y="1721116"/>
                  <a:pt x="0" y="1644059"/>
                  <a:pt x="0" y="1549004"/>
                </a:cubicBezTo>
                <a:lnTo>
                  <a:pt x="0" y="17211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410" tIns="50410" rIns="50410" bIns="50410" numCol="1" spcCol="1270" anchor="ctr" anchorCtr="0">
            <a:noAutofit/>
          </a:bodyPr>
          <a:lstStyle/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Institutional capacity</a:t>
            </a:r>
          </a:p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Integrated surveillance and diagnosis along the VC</a:t>
            </a:r>
          </a:p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Assessment of cost-effective control &amp; prevention strategies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5745A9C-8971-421E-ADBA-D5DA258A506F}"/>
              </a:ext>
            </a:extLst>
          </p:cNvPr>
          <p:cNvSpPr/>
          <p:nvPr/>
        </p:nvSpPr>
        <p:spPr>
          <a:xfrm>
            <a:off x="5031631" y="2226126"/>
            <a:ext cx="2191244" cy="4136573"/>
          </a:xfrm>
          <a:custGeom>
            <a:avLst/>
            <a:gdLst>
              <a:gd name="connsiteX0" fmla="*/ 0 w 2191244"/>
              <a:gd name="connsiteY0" fmla="*/ 219124 h 4374851"/>
              <a:gd name="connsiteX1" fmla="*/ 219124 w 2191244"/>
              <a:gd name="connsiteY1" fmla="*/ 0 h 4374851"/>
              <a:gd name="connsiteX2" fmla="*/ 1972120 w 2191244"/>
              <a:gd name="connsiteY2" fmla="*/ 0 h 4374851"/>
              <a:gd name="connsiteX3" fmla="*/ 2191244 w 2191244"/>
              <a:gd name="connsiteY3" fmla="*/ 219124 h 4374851"/>
              <a:gd name="connsiteX4" fmla="*/ 2191244 w 2191244"/>
              <a:gd name="connsiteY4" fmla="*/ 4155727 h 4374851"/>
              <a:gd name="connsiteX5" fmla="*/ 1972120 w 2191244"/>
              <a:gd name="connsiteY5" fmla="*/ 4374851 h 4374851"/>
              <a:gd name="connsiteX6" fmla="*/ 219124 w 2191244"/>
              <a:gd name="connsiteY6" fmla="*/ 4374851 h 4374851"/>
              <a:gd name="connsiteX7" fmla="*/ 0 w 2191244"/>
              <a:gd name="connsiteY7" fmla="*/ 4155727 h 4374851"/>
              <a:gd name="connsiteX8" fmla="*/ 0 w 2191244"/>
              <a:gd name="connsiteY8" fmla="*/ 219124 h 437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244" h="4374851">
                <a:moveTo>
                  <a:pt x="0" y="219124"/>
                </a:moveTo>
                <a:cubicBezTo>
                  <a:pt x="0" y="98105"/>
                  <a:pt x="98105" y="0"/>
                  <a:pt x="219124" y="0"/>
                </a:cubicBezTo>
                <a:lnTo>
                  <a:pt x="1972120" y="0"/>
                </a:lnTo>
                <a:cubicBezTo>
                  <a:pt x="2093139" y="0"/>
                  <a:pt x="2191244" y="98105"/>
                  <a:pt x="2191244" y="219124"/>
                </a:cubicBezTo>
                <a:lnTo>
                  <a:pt x="2191244" y="4155727"/>
                </a:lnTo>
                <a:cubicBezTo>
                  <a:pt x="2191244" y="4276746"/>
                  <a:pt x="2093139" y="4374851"/>
                  <a:pt x="1972120" y="4374851"/>
                </a:cubicBezTo>
                <a:lnTo>
                  <a:pt x="219124" y="4374851"/>
                </a:lnTo>
                <a:cubicBezTo>
                  <a:pt x="98105" y="4374851"/>
                  <a:pt x="0" y="4276746"/>
                  <a:pt x="0" y="4155727"/>
                </a:cubicBezTo>
                <a:lnTo>
                  <a:pt x="0" y="219124"/>
                </a:lnTo>
                <a:close/>
              </a:path>
            </a:pathLst>
          </a:cu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3123356" numCol="1" spcCol="1270" anchor="ctr" anchorCtr="0">
            <a:noAutofit/>
          </a:bodyPr>
          <a:lstStyle/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Component 3:</a:t>
            </a:r>
          </a:p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To conduct a pilot study for e- surveillance &amp; training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8C4BDC3-57E4-41E7-975F-627D9345B4AD}"/>
              </a:ext>
            </a:extLst>
          </p:cNvPr>
          <p:cNvSpPr/>
          <p:nvPr/>
        </p:nvSpPr>
        <p:spPr>
          <a:xfrm>
            <a:off x="5049358" y="3395355"/>
            <a:ext cx="2187552" cy="1739837"/>
          </a:xfrm>
          <a:custGeom>
            <a:avLst/>
            <a:gdLst>
              <a:gd name="connsiteX0" fmla="*/ 0 w 2187552"/>
              <a:gd name="connsiteY0" fmla="*/ 173984 h 1739837"/>
              <a:gd name="connsiteX1" fmla="*/ 173984 w 2187552"/>
              <a:gd name="connsiteY1" fmla="*/ 0 h 1739837"/>
              <a:gd name="connsiteX2" fmla="*/ 2013568 w 2187552"/>
              <a:gd name="connsiteY2" fmla="*/ 0 h 1739837"/>
              <a:gd name="connsiteX3" fmla="*/ 2187552 w 2187552"/>
              <a:gd name="connsiteY3" fmla="*/ 173984 h 1739837"/>
              <a:gd name="connsiteX4" fmla="*/ 2187552 w 2187552"/>
              <a:gd name="connsiteY4" fmla="*/ 1565853 h 1739837"/>
              <a:gd name="connsiteX5" fmla="*/ 2013568 w 2187552"/>
              <a:gd name="connsiteY5" fmla="*/ 1739837 h 1739837"/>
              <a:gd name="connsiteX6" fmla="*/ 173984 w 2187552"/>
              <a:gd name="connsiteY6" fmla="*/ 1739837 h 1739837"/>
              <a:gd name="connsiteX7" fmla="*/ 0 w 2187552"/>
              <a:gd name="connsiteY7" fmla="*/ 1565853 h 1739837"/>
              <a:gd name="connsiteX8" fmla="*/ 0 w 2187552"/>
              <a:gd name="connsiteY8" fmla="*/ 173984 h 173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7552" h="1739837">
                <a:moveTo>
                  <a:pt x="0" y="173984"/>
                </a:moveTo>
                <a:cubicBezTo>
                  <a:pt x="0" y="77895"/>
                  <a:pt x="77895" y="0"/>
                  <a:pt x="173984" y="0"/>
                </a:cubicBezTo>
                <a:lnTo>
                  <a:pt x="2013568" y="0"/>
                </a:lnTo>
                <a:cubicBezTo>
                  <a:pt x="2109657" y="0"/>
                  <a:pt x="2187552" y="77895"/>
                  <a:pt x="2187552" y="173984"/>
                </a:cubicBezTo>
                <a:lnTo>
                  <a:pt x="2187552" y="1565853"/>
                </a:lnTo>
                <a:cubicBezTo>
                  <a:pt x="2187552" y="1661942"/>
                  <a:pt x="2109657" y="1739837"/>
                  <a:pt x="2013568" y="1739837"/>
                </a:cubicBezTo>
                <a:lnTo>
                  <a:pt x="173984" y="1739837"/>
                </a:lnTo>
                <a:cubicBezTo>
                  <a:pt x="77895" y="1739837"/>
                  <a:pt x="0" y="1661942"/>
                  <a:pt x="0" y="1565853"/>
                </a:cubicBezTo>
                <a:lnTo>
                  <a:pt x="0" y="17398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518" tIns="77628" rIns="86518" bIns="77628" numCol="1" spcCol="1270" anchor="ctr" anchorCtr="0">
            <a:noAutofit/>
          </a:bodyPr>
          <a:lstStyle/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vi-V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Developing mobile application and systems</a:t>
            </a:r>
          </a:p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vi-V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Training workshops for e- surveillance system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301EA20-290E-4416-B994-0C204BEFF29D}"/>
              </a:ext>
            </a:extLst>
          </p:cNvPr>
          <p:cNvSpPr/>
          <p:nvPr/>
        </p:nvSpPr>
        <p:spPr>
          <a:xfrm>
            <a:off x="7370975" y="2226126"/>
            <a:ext cx="2200251" cy="4136573"/>
          </a:xfrm>
          <a:custGeom>
            <a:avLst/>
            <a:gdLst>
              <a:gd name="connsiteX0" fmla="*/ 0 w 2200251"/>
              <a:gd name="connsiteY0" fmla="*/ 220025 h 4374851"/>
              <a:gd name="connsiteX1" fmla="*/ 220025 w 2200251"/>
              <a:gd name="connsiteY1" fmla="*/ 0 h 4374851"/>
              <a:gd name="connsiteX2" fmla="*/ 1980226 w 2200251"/>
              <a:gd name="connsiteY2" fmla="*/ 0 h 4374851"/>
              <a:gd name="connsiteX3" fmla="*/ 2200251 w 2200251"/>
              <a:gd name="connsiteY3" fmla="*/ 220025 h 4374851"/>
              <a:gd name="connsiteX4" fmla="*/ 2200251 w 2200251"/>
              <a:gd name="connsiteY4" fmla="*/ 4154826 h 4374851"/>
              <a:gd name="connsiteX5" fmla="*/ 1980226 w 2200251"/>
              <a:gd name="connsiteY5" fmla="*/ 4374851 h 4374851"/>
              <a:gd name="connsiteX6" fmla="*/ 220025 w 2200251"/>
              <a:gd name="connsiteY6" fmla="*/ 4374851 h 4374851"/>
              <a:gd name="connsiteX7" fmla="*/ 0 w 2200251"/>
              <a:gd name="connsiteY7" fmla="*/ 4154826 h 4374851"/>
              <a:gd name="connsiteX8" fmla="*/ 0 w 2200251"/>
              <a:gd name="connsiteY8" fmla="*/ 220025 h 437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0251" h="4374851">
                <a:moveTo>
                  <a:pt x="0" y="220025"/>
                </a:moveTo>
                <a:cubicBezTo>
                  <a:pt x="0" y="98509"/>
                  <a:pt x="98509" y="0"/>
                  <a:pt x="220025" y="0"/>
                </a:cubicBezTo>
                <a:lnTo>
                  <a:pt x="1980226" y="0"/>
                </a:lnTo>
                <a:cubicBezTo>
                  <a:pt x="2101742" y="0"/>
                  <a:pt x="2200251" y="98509"/>
                  <a:pt x="2200251" y="220025"/>
                </a:cubicBezTo>
                <a:lnTo>
                  <a:pt x="2200251" y="4154826"/>
                </a:lnTo>
                <a:cubicBezTo>
                  <a:pt x="2200251" y="4276342"/>
                  <a:pt x="2101742" y="4374851"/>
                  <a:pt x="1980226" y="4374851"/>
                </a:cubicBezTo>
                <a:lnTo>
                  <a:pt x="220025" y="4374851"/>
                </a:lnTo>
                <a:cubicBezTo>
                  <a:pt x="98509" y="4374851"/>
                  <a:pt x="0" y="4276342"/>
                  <a:pt x="0" y="4154826"/>
                </a:cubicBezTo>
                <a:lnTo>
                  <a:pt x="0" y="220025"/>
                </a:lnTo>
                <a:close/>
              </a:path>
            </a:pathLst>
          </a:cu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3123356" numCol="1" spcCol="1270" anchor="ctr" anchorCtr="0">
            <a:noAutofit/>
          </a:bodyPr>
          <a:lstStyle/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Component 4:</a:t>
            </a:r>
          </a:p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To develop method tools for improving health along the VC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AE1A707-4402-43F0-B38C-A6FBDF32E188}"/>
              </a:ext>
            </a:extLst>
          </p:cNvPr>
          <p:cNvSpPr/>
          <p:nvPr/>
        </p:nvSpPr>
        <p:spPr>
          <a:xfrm>
            <a:off x="7385273" y="3409261"/>
            <a:ext cx="2206510" cy="1701003"/>
          </a:xfrm>
          <a:custGeom>
            <a:avLst/>
            <a:gdLst>
              <a:gd name="connsiteX0" fmla="*/ 0 w 2206510"/>
              <a:gd name="connsiteY0" fmla="*/ 170100 h 1701003"/>
              <a:gd name="connsiteX1" fmla="*/ 170100 w 2206510"/>
              <a:gd name="connsiteY1" fmla="*/ 0 h 1701003"/>
              <a:gd name="connsiteX2" fmla="*/ 2036410 w 2206510"/>
              <a:gd name="connsiteY2" fmla="*/ 0 h 1701003"/>
              <a:gd name="connsiteX3" fmla="*/ 2206510 w 2206510"/>
              <a:gd name="connsiteY3" fmla="*/ 170100 h 1701003"/>
              <a:gd name="connsiteX4" fmla="*/ 2206510 w 2206510"/>
              <a:gd name="connsiteY4" fmla="*/ 1530903 h 1701003"/>
              <a:gd name="connsiteX5" fmla="*/ 2036410 w 2206510"/>
              <a:gd name="connsiteY5" fmla="*/ 1701003 h 1701003"/>
              <a:gd name="connsiteX6" fmla="*/ 170100 w 2206510"/>
              <a:gd name="connsiteY6" fmla="*/ 1701003 h 1701003"/>
              <a:gd name="connsiteX7" fmla="*/ 0 w 2206510"/>
              <a:gd name="connsiteY7" fmla="*/ 1530903 h 1701003"/>
              <a:gd name="connsiteX8" fmla="*/ 0 w 2206510"/>
              <a:gd name="connsiteY8" fmla="*/ 170100 h 170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6510" h="1701003">
                <a:moveTo>
                  <a:pt x="0" y="170100"/>
                </a:moveTo>
                <a:cubicBezTo>
                  <a:pt x="0" y="76156"/>
                  <a:pt x="76156" y="0"/>
                  <a:pt x="170100" y="0"/>
                </a:cubicBezTo>
                <a:lnTo>
                  <a:pt x="2036410" y="0"/>
                </a:lnTo>
                <a:cubicBezTo>
                  <a:pt x="2130354" y="0"/>
                  <a:pt x="2206510" y="76156"/>
                  <a:pt x="2206510" y="170100"/>
                </a:cubicBezTo>
                <a:lnTo>
                  <a:pt x="2206510" y="1530903"/>
                </a:lnTo>
                <a:cubicBezTo>
                  <a:pt x="2206510" y="1624847"/>
                  <a:pt x="2130354" y="1701003"/>
                  <a:pt x="2036410" y="1701003"/>
                </a:cubicBezTo>
                <a:lnTo>
                  <a:pt x="170100" y="1701003"/>
                </a:lnTo>
                <a:cubicBezTo>
                  <a:pt x="76156" y="1701003"/>
                  <a:pt x="0" y="1624847"/>
                  <a:pt x="0" y="1530903"/>
                </a:cubicBezTo>
                <a:lnTo>
                  <a:pt x="0" y="17010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81" tIns="76491" rIns="85381" bIns="76491" numCol="1" spcCol="1270" anchor="ctr" anchorCtr="0">
            <a:noAutofit/>
          </a:bodyPr>
          <a:lstStyle/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vi-V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Developing risk map and transmission models</a:t>
            </a:r>
          </a:p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Risk assessment and preparedness tools</a:t>
            </a:r>
          </a:p>
          <a:p>
            <a:pPr marL="119063" marR="0" lvl="0" indent="-119063" algn="l" defTabSz="6223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- Cost-effective strategies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726C15F-70A5-404F-AA0C-088F2BC0F528}"/>
              </a:ext>
            </a:extLst>
          </p:cNvPr>
          <p:cNvSpPr/>
          <p:nvPr/>
        </p:nvSpPr>
        <p:spPr>
          <a:xfrm>
            <a:off x="9719327" y="2226126"/>
            <a:ext cx="2275829" cy="4136573"/>
          </a:xfrm>
          <a:custGeom>
            <a:avLst/>
            <a:gdLst>
              <a:gd name="connsiteX0" fmla="*/ 0 w 2275829"/>
              <a:gd name="connsiteY0" fmla="*/ 227583 h 4374851"/>
              <a:gd name="connsiteX1" fmla="*/ 227583 w 2275829"/>
              <a:gd name="connsiteY1" fmla="*/ 0 h 4374851"/>
              <a:gd name="connsiteX2" fmla="*/ 2048246 w 2275829"/>
              <a:gd name="connsiteY2" fmla="*/ 0 h 4374851"/>
              <a:gd name="connsiteX3" fmla="*/ 2275829 w 2275829"/>
              <a:gd name="connsiteY3" fmla="*/ 227583 h 4374851"/>
              <a:gd name="connsiteX4" fmla="*/ 2275829 w 2275829"/>
              <a:gd name="connsiteY4" fmla="*/ 4147268 h 4374851"/>
              <a:gd name="connsiteX5" fmla="*/ 2048246 w 2275829"/>
              <a:gd name="connsiteY5" fmla="*/ 4374851 h 4374851"/>
              <a:gd name="connsiteX6" fmla="*/ 227583 w 2275829"/>
              <a:gd name="connsiteY6" fmla="*/ 4374851 h 4374851"/>
              <a:gd name="connsiteX7" fmla="*/ 0 w 2275829"/>
              <a:gd name="connsiteY7" fmla="*/ 4147268 h 4374851"/>
              <a:gd name="connsiteX8" fmla="*/ 0 w 2275829"/>
              <a:gd name="connsiteY8" fmla="*/ 227583 h 437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829" h="4374851">
                <a:moveTo>
                  <a:pt x="0" y="227583"/>
                </a:moveTo>
                <a:cubicBezTo>
                  <a:pt x="0" y="101892"/>
                  <a:pt x="101892" y="0"/>
                  <a:pt x="227583" y="0"/>
                </a:cubicBezTo>
                <a:lnTo>
                  <a:pt x="2048246" y="0"/>
                </a:lnTo>
                <a:cubicBezTo>
                  <a:pt x="2173937" y="0"/>
                  <a:pt x="2275829" y="101892"/>
                  <a:pt x="2275829" y="227583"/>
                </a:cubicBezTo>
                <a:lnTo>
                  <a:pt x="2275829" y="4147268"/>
                </a:lnTo>
                <a:cubicBezTo>
                  <a:pt x="2275829" y="4272959"/>
                  <a:pt x="2173937" y="4374851"/>
                  <a:pt x="2048246" y="4374851"/>
                </a:cubicBezTo>
                <a:lnTo>
                  <a:pt x="227583" y="4374851"/>
                </a:lnTo>
                <a:cubicBezTo>
                  <a:pt x="101892" y="4374851"/>
                  <a:pt x="0" y="4272959"/>
                  <a:pt x="0" y="4147268"/>
                </a:cubicBezTo>
                <a:lnTo>
                  <a:pt x="0" y="227583"/>
                </a:lnTo>
                <a:close/>
              </a:path>
            </a:pathLst>
          </a:cu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3123356" numCol="1" spcCol="1270" anchor="ctr" anchorCtr="0">
            <a:noAutofit/>
          </a:bodyPr>
          <a:lstStyle/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Component 5:</a:t>
            </a:r>
          </a:p>
          <a:p>
            <a:pPr marL="0" marR="0" lvl="0" indent="0" algn="ctr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 To implement community-based  interventions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BD25225-6282-4C28-9EA4-3A44A2F1A3A1}"/>
              </a:ext>
            </a:extLst>
          </p:cNvPr>
          <p:cNvSpPr/>
          <p:nvPr/>
        </p:nvSpPr>
        <p:spPr>
          <a:xfrm>
            <a:off x="9762770" y="3387840"/>
            <a:ext cx="2232674" cy="1680662"/>
          </a:xfrm>
          <a:custGeom>
            <a:avLst/>
            <a:gdLst>
              <a:gd name="connsiteX0" fmla="*/ 0 w 2232674"/>
              <a:gd name="connsiteY0" fmla="*/ 168066 h 1680662"/>
              <a:gd name="connsiteX1" fmla="*/ 168066 w 2232674"/>
              <a:gd name="connsiteY1" fmla="*/ 0 h 1680662"/>
              <a:gd name="connsiteX2" fmla="*/ 2064608 w 2232674"/>
              <a:gd name="connsiteY2" fmla="*/ 0 h 1680662"/>
              <a:gd name="connsiteX3" fmla="*/ 2232674 w 2232674"/>
              <a:gd name="connsiteY3" fmla="*/ 168066 h 1680662"/>
              <a:gd name="connsiteX4" fmla="*/ 2232674 w 2232674"/>
              <a:gd name="connsiteY4" fmla="*/ 1512596 h 1680662"/>
              <a:gd name="connsiteX5" fmla="*/ 2064608 w 2232674"/>
              <a:gd name="connsiteY5" fmla="*/ 1680662 h 1680662"/>
              <a:gd name="connsiteX6" fmla="*/ 168066 w 2232674"/>
              <a:gd name="connsiteY6" fmla="*/ 1680662 h 1680662"/>
              <a:gd name="connsiteX7" fmla="*/ 0 w 2232674"/>
              <a:gd name="connsiteY7" fmla="*/ 1512596 h 1680662"/>
              <a:gd name="connsiteX8" fmla="*/ 0 w 2232674"/>
              <a:gd name="connsiteY8" fmla="*/ 168066 h 1680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32674" h="1680662">
                <a:moveTo>
                  <a:pt x="0" y="168066"/>
                </a:moveTo>
                <a:cubicBezTo>
                  <a:pt x="0" y="75246"/>
                  <a:pt x="75246" y="0"/>
                  <a:pt x="168066" y="0"/>
                </a:cubicBezTo>
                <a:lnTo>
                  <a:pt x="2064608" y="0"/>
                </a:lnTo>
                <a:cubicBezTo>
                  <a:pt x="2157428" y="0"/>
                  <a:pt x="2232674" y="75246"/>
                  <a:pt x="2232674" y="168066"/>
                </a:cubicBezTo>
                <a:lnTo>
                  <a:pt x="2232674" y="1512596"/>
                </a:lnTo>
                <a:cubicBezTo>
                  <a:pt x="2232674" y="1605416"/>
                  <a:pt x="2157428" y="1680662"/>
                  <a:pt x="2064608" y="1680662"/>
                </a:cubicBezTo>
                <a:lnTo>
                  <a:pt x="168066" y="1680662"/>
                </a:lnTo>
                <a:cubicBezTo>
                  <a:pt x="75246" y="1680662"/>
                  <a:pt x="0" y="1605416"/>
                  <a:pt x="0" y="1512596"/>
                </a:cubicBezTo>
                <a:lnTo>
                  <a:pt x="0" y="16806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0185" tIns="94945" rIns="110185" bIns="94945" numCol="1" spcCol="1270" anchor="ctr" anchorCtr="0">
            <a:noAutofit/>
          </a:bodyPr>
          <a:lstStyle/>
          <a:p>
            <a:pPr marL="119063" marR="0" lvl="0" indent="-119063" algn="l" defTabSz="10668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-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Low-cost interventions (e.g., livestock management and biosecurity) </a:t>
            </a:r>
          </a:p>
          <a:p>
            <a:pPr marL="119063" marR="0" lvl="0" indent="-119063" algn="l" defTabSz="10668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72201E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Times New Roman" panose="02020603050405020304" pitchFamily="18" charset="0"/>
              </a:rPr>
              <a:t>-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Arial" panose="020B0604020202020204" pitchFamily="34" charset="0"/>
              </a:rPr>
              <a:t>Capacity building (e.g., outbreak investigation, vaccines and drug use)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0972147-4034-4887-8C05-76381F94FC33}"/>
              </a:ext>
            </a:extLst>
          </p:cNvPr>
          <p:cNvGraphicFramePr/>
          <p:nvPr/>
        </p:nvGraphicFramePr>
        <p:xfrm>
          <a:off x="236317" y="5760708"/>
          <a:ext cx="11760139" cy="544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Picture 8">
            <a:extLst>
              <a:ext uri="{FF2B5EF4-FFF2-40B4-BE49-F238E27FC236}">
                <a16:creationId xmlns:a16="http://schemas.microsoft.com/office/drawing/2014/main" id="{2A7572FF-32E3-4BEF-9EF3-7C9647C83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982" y="5786314"/>
            <a:ext cx="617041" cy="48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B7AC66-FF46-49FF-AD63-7721BDC8F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7116" y="5786314"/>
            <a:ext cx="513509" cy="48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70060395-D757-4F73-9E6D-B36BB918A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717" y="5786314"/>
            <a:ext cx="501468" cy="48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15F295-8ECF-4F32-88F9-D314D8D70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0274" y="5786312"/>
            <a:ext cx="486262" cy="47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>
            <a:extLst>
              <a:ext uri="{FF2B5EF4-FFF2-40B4-BE49-F238E27FC236}">
                <a16:creationId xmlns:a16="http://schemas.microsoft.com/office/drawing/2014/main" id="{B061D6ED-9F18-48B8-9931-3A32D9A53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632" y="5786314"/>
            <a:ext cx="501468" cy="48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4270105D-488E-4294-AF63-DA55CA969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6189" y="5786312"/>
            <a:ext cx="486262" cy="47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96E847-7C85-4289-B792-01A4E8955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6543" y="5786314"/>
            <a:ext cx="521706" cy="50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3B7B678-2EA0-4119-9A2F-6C8F97AC646A}"/>
              </a:ext>
            </a:extLst>
          </p:cNvPr>
          <p:cNvSpPr/>
          <p:nvPr/>
        </p:nvSpPr>
        <p:spPr>
          <a:xfrm>
            <a:off x="215043" y="5188906"/>
            <a:ext cx="11733217" cy="52421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: Rounded Corners 4">
            <a:extLst>
              <a:ext uri="{FF2B5EF4-FFF2-40B4-BE49-F238E27FC236}">
                <a16:creationId xmlns:a16="http://schemas.microsoft.com/office/drawing/2014/main" id="{7D71ED03-234D-45DF-B77B-AA3676AFCB6C}"/>
              </a:ext>
            </a:extLst>
          </p:cNvPr>
          <p:cNvSpPr txBox="1"/>
          <p:nvPr/>
        </p:nvSpPr>
        <p:spPr>
          <a:xfrm>
            <a:off x="236316" y="5214496"/>
            <a:ext cx="11690671" cy="4730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marL="0" marR="0" lvl="0" indent="0" algn="ctr" defTabSz="889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Cross cutting aspects: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ICT, E-training, Gender &amp; equity, Climate change, and Animal welfare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3715DB-FC40-40DA-A0FB-F618CE35A6CC}"/>
              </a:ext>
            </a:extLst>
          </p:cNvPr>
          <p:cNvSpPr txBox="1"/>
          <p:nvPr/>
        </p:nvSpPr>
        <p:spPr bwMode="auto">
          <a:xfrm>
            <a:off x="358140" y="6495290"/>
            <a:ext cx="6096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TAEZDs: Transboundary Animal and Emerging Zoonotic Diseases </a:t>
            </a:r>
          </a:p>
        </p:txBody>
      </p:sp>
    </p:spTree>
    <p:extLst>
      <p:ext uri="{BB962C8B-B14F-4D97-AF65-F5344CB8AC3E}">
        <p14:creationId xmlns:p14="http://schemas.microsoft.com/office/powerpoint/2010/main" val="2720807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9;p15" descr="Google Shape;99;p15">
            <a:extLst>
              <a:ext uri="{FF2B5EF4-FFF2-40B4-BE49-F238E27FC236}">
                <a16:creationId xmlns:a16="http://schemas.microsoft.com/office/drawing/2014/main" id="{3488E8CB-ACF5-66DA-E700-BC0BD69842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705"/>
          <a:stretch>
            <a:fillRect/>
          </a:stretch>
        </p:blipFill>
        <p:spPr>
          <a:xfrm>
            <a:off x="-9446" y="-2143"/>
            <a:ext cx="707560" cy="71977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79B23FFC-9400-31F4-E67A-1A5588A6BAEE}"/>
              </a:ext>
            </a:extLst>
          </p:cNvPr>
          <p:cNvCxnSpPr/>
          <p:nvPr/>
        </p:nvCxnSpPr>
        <p:spPr>
          <a:xfrm>
            <a:off x="792480" y="717631"/>
            <a:ext cx="10955383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타원 1">
            <a:extLst>
              <a:ext uri="{FF2B5EF4-FFF2-40B4-BE49-F238E27FC236}">
                <a16:creationId xmlns:a16="http://schemas.microsoft.com/office/drawing/2014/main" id="{AB63485F-9C7A-6975-41C8-83872A425D1E}"/>
              </a:ext>
            </a:extLst>
          </p:cNvPr>
          <p:cNvSpPr/>
          <p:nvPr/>
        </p:nvSpPr>
        <p:spPr>
          <a:xfrm>
            <a:off x="5245427" y="1285941"/>
            <a:ext cx="418666" cy="420959"/>
          </a:xfrm>
          <a:prstGeom prst="ellipse">
            <a:avLst/>
          </a:prstGeom>
          <a:solidFill>
            <a:srgbClr val="02B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ore-KR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94B769-366C-7A4B-48C8-AE6A1977BAC2}"/>
              </a:ext>
            </a:extLst>
          </p:cNvPr>
          <p:cNvSpPr txBox="1"/>
          <p:nvPr/>
        </p:nvSpPr>
        <p:spPr>
          <a:xfrm>
            <a:off x="8928983" y="1346903"/>
            <a:ext cx="423558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ore-K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03</a:t>
            </a:r>
            <a:endParaRPr kumimoji="0" lang="ko-Kore-KR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178AE7B-E40A-41AB-A80B-C9CA6063AB47}"/>
              </a:ext>
            </a:extLst>
          </p:cNvPr>
          <p:cNvGrpSpPr/>
          <p:nvPr/>
        </p:nvGrpSpPr>
        <p:grpSpPr>
          <a:xfrm>
            <a:off x="103299" y="1001418"/>
            <a:ext cx="11800825" cy="5715486"/>
            <a:chOff x="103299" y="1001418"/>
            <a:chExt cx="11800825" cy="5715486"/>
          </a:xfrm>
        </p:grpSpPr>
        <p:sp>
          <p:nvSpPr>
            <p:cNvPr id="28" name="모서리가 둥근 직사각형 1">
              <a:extLst>
                <a:ext uri="{FF2B5EF4-FFF2-40B4-BE49-F238E27FC236}">
                  <a16:creationId xmlns:a16="http://schemas.microsoft.com/office/drawing/2014/main" id="{CA398B38-492F-77C1-7CD6-C9D69F8B05DC}"/>
                </a:ext>
              </a:extLst>
            </p:cNvPr>
            <p:cNvSpPr/>
            <p:nvPr/>
          </p:nvSpPr>
          <p:spPr>
            <a:xfrm>
              <a:off x="1239028" y="2116153"/>
              <a:ext cx="6591107" cy="2750656"/>
            </a:xfrm>
            <a:prstGeom prst="roundRect">
              <a:avLst>
                <a:gd name="adj" fmla="val 4397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ore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57" name="모서리가 둥근 직사각형 163">
              <a:extLst>
                <a:ext uri="{FF2B5EF4-FFF2-40B4-BE49-F238E27FC236}">
                  <a16:creationId xmlns:a16="http://schemas.microsoft.com/office/drawing/2014/main" id="{9847286F-9F7E-CC5A-F0D0-1BA8AB716A6B}"/>
                </a:ext>
              </a:extLst>
            </p:cNvPr>
            <p:cNvSpPr/>
            <p:nvPr/>
          </p:nvSpPr>
          <p:spPr>
            <a:xfrm>
              <a:off x="4834209" y="5021360"/>
              <a:ext cx="3576517" cy="1647464"/>
            </a:xfrm>
            <a:prstGeom prst="roundRect">
              <a:avLst>
                <a:gd name="adj" fmla="val 11230"/>
              </a:avLst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ore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58" name="모서리가 둥근 직사각형 151">
              <a:extLst>
                <a:ext uri="{FF2B5EF4-FFF2-40B4-BE49-F238E27FC236}">
                  <a16:creationId xmlns:a16="http://schemas.microsoft.com/office/drawing/2014/main" id="{0AA02B5B-FB21-9AC9-3250-2BCDD8764F7D}"/>
                </a:ext>
              </a:extLst>
            </p:cNvPr>
            <p:cNvSpPr/>
            <p:nvPr/>
          </p:nvSpPr>
          <p:spPr>
            <a:xfrm>
              <a:off x="1202764" y="5013048"/>
              <a:ext cx="3493061" cy="1703856"/>
            </a:xfrm>
            <a:prstGeom prst="roundRect">
              <a:avLst>
                <a:gd name="adj" fmla="val 11230"/>
              </a:avLst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ore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089EE1C-1FEE-D5A1-BC1F-11C77B851BDC}"/>
                </a:ext>
              </a:extLst>
            </p:cNvPr>
            <p:cNvSpPr txBox="1"/>
            <p:nvPr/>
          </p:nvSpPr>
          <p:spPr>
            <a:xfrm>
              <a:off x="1847569" y="3814078"/>
              <a:ext cx="1719442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The farm owner</a:t>
              </a:r>
              <a:endParaRPr kumimoji="0" lang="en-US" altLang="ko-K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(Farmhouse)</a:t>
              </a:r>
              <a:endParaRPr kumimoji="0" lang="ko-KR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078E4FE-3ABA-D33C-F80D-406C3EAE33C4}"/>
                </a:ext>
              </a:extLst>
            </p:cNvPr>
            <p:cNvSpPr txBox="1"/>
            <p:nvPr/>
          </p:nvSpPr>
          <p:spPr>
            <a:xfrm>
              <a:off x="9661521" y="3801281"/>
              <a:ext cx="1692391" cy="4308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ore-KR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Sub-DAH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Local authority</a:t>
              </a:r>
              <a:r>
                <a:rPr kumimoji="0" lang="en-US" altLang="ko-Kore-KR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endParaRPr kumimoji="0" lang="en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04D737D-F52F-11E8-DFF7-3EF6F212B2AD}"/>
                </a:ext>
              </a:extLst>
            </p:cNvPr>
            <p:cNvSpPr txBox="1"/>
            <p:nvPr/>
          </p:nvSpPr>
          <p:spPr>
            <a:xfrm>
              <a:off x="5848192" y="3884582"/>
              <a:ext cx="1270202" cy="27573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ore-KR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Vet/AHWs</a:t>
              </a:r>
              <a:endParaRPr kumimoji="0" lang="en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7410A06-6406-5038-0111-6A2C193A7993}"/>
                </a:ext>
              </a:extLst>
            </p:cNvPr>
            <p:cNvSpPr txBox="1"/>
            <p:nvPr/>
          </p:nvSpPr>
          <p:spPr>
            <a:xfrm>
              <a:off x="4929040" y="5153595"/>
              <a:ext cx="2930442" cy="147356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Manage all inquires from dedicated farmers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Provide Q&amp;A answers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farmers only after registering their inquiries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 sub-DAH (default)</a:t>
              </a:r>
              <a:endPara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004830C-9EF3-3BC7-41DE-A3499CE24439}"/>
                </a:ext>
              </a:extLst>
            </p:cNvPr>
            <p:cNvSpPr txBox="1"/>
            <p:nvPr/>
          </p:nvSpPr>
          <p:spPr>
            <a:xfrm>
              <a:off x="1274119" y="5166578"/>
              <a:ext cx="3286884" cy="1113296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Ask a Vet </a:t>
              </a:r>
              <a:r>
                <a:rPr kumimoji="0" lang="en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(describe symptoms and share images)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to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Vet/sub-DAH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(only after receiving the answer)</a:t>
              </a:r>
              <a:endParaRPr kumimoji="0" lang="en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pic>
          <p:nvPicPr>
            <p:cNvPr id="76" name="그림 75">
              <a:extLst>
                <a:ext uri="{FF2B5EF4-FFF2-40B4-BE49-F238E27FC236}">
                  <a16:creationId xmlns:a16="http://schemas.microsoft.com/office/drawing/2014/main" id="{4EA8A1B0-7406-0EFC-A4AB-F8FE0335B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3012" y="2623275"/>
              <a:ext cx="1062244" cy="1073309"/>
            </a:xfrm>
            <a:prstGeom prst="rect">
              <a:avLst/>
            </a:prstGeom>
          </p:spPr>
        </p:pic>
        <p:cxnSp>
          <p:nvCxnSpPr>
            <p:cNvPr id="77" name="직선 화살표 연결선 76">
              <a:extLst>
                <a:ext uri="{FF2B5EF4-FFF2-40B4-BE49-F238E27FC236}">
                  <a16:creationId xmlns:a16="http://schemas.microsoft.com/office/drawing/2014/main" id="{5A73FFCB-03E0-EFCC-5E87-255AE95A7A0A}"/>
                </a:ext>
              </a:extLst>
            </p:cNvPr>
            <p:cNvCxnSpPr>
              <a:cxnSpLocks/>
              <a:endCxn id="81" idx="1"/>
            </p:cNvCxnSpPr>
            <p:nvPr/>
          </p:nvCxnSpPr>
          <p:spPr>
            <a:xfrm>
              <a:off x="3268913" y="3232550"/>
              <a:ext cx="2828173" cy="124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그림 79">
              <a:extLst>
                <a:ext uri="{FF2B5EF4-FFF2-40B4-BE49-F238E27FC236}">
                  <a16:creationId xmlns:a16="http://schemas.microsoft.com/office/drawing/2014/main" id="{3C5591BE-3EBD-BCD2-A5D4-7B147B9AC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3982" y="2477078"/>
              <a:ext cx="1125548" cy="1133646"/>
            </a:xfrm>
            <a:prstGeom prst="rect">
              <a:avLst/>
            </a:prstGeom>
          </p:spPr>
        </p:pic>
        <p:pic>
          <p:nvPicPr>
            <p:cNvPr id="81" name="그림 80">
              <a:extLst>
                <a:ext uri="{FF2B5EF4-FFF2-40B4-BE49-F238E27FC236}">
                  <a16:creationId xmlns:a16="http://schemas.microsoft.com/office/drawing/2014/main" id="{DBA37052-A995-3D3A-1120-5CE4C3521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7086" y="2693082"/>
              <a:ext cx="1268767" cy="1081432"/>
            </a:xfrm>
            <a:prstGeom prst="rect">
              <a:avLst/>
            </a:prstGeom>
          </p:spPr>
        </p:pic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2B295D00-1DF6-C50A-7532-FAF83778F296}"/>
                </a:ext>
              </a:extLst>
            </p:cNvPr>
            <p:cNvGrpSpPr/>
            <p:nvPr/>
          </p:nvGrpSpPr>
          <p:grpSpPr>
            <a:xfrm>
              <a:off x="135864" y="1010718"/>
              <a:ext cx="886592" cy="934129"/>
              <a:chOff x="2987534" y="4579610"/>
              <a:chExt cx="2797936" cy="426728"/>
            </a:xfrm>
          </p:grpSpPr>
          <p:sp>
            <p:nvSpPr>
              <p:cNvPr id="88" name="모서리가 둥근 직사각형 115">
                <a:extLst>
                  <a:ext uri="{FF2B5EF4-FFF2-40B4-BE49-F238E27FC236}">
                    <a16:creationId xmlns:a16="http://schemas.microsoft.com/office/drawing/2014/main" id="{DE0FD8EA-95FA-2EE2-05B4-EC7A038B2128}"/>
                  </a:ext>
                </a:extLst>
              </p:cNvPr>
              <p:cNvSpPr/>
              <p:nvPr/>
            </p:nvSpPr>
            <p:spPr>
              <a:xfrm>
                <a:off x="2987534" y="4579610"/>
                <a:ext cx="2797936" cy="426728"/>
              </a:xfrm>
              <a:prstGeom prst="roundRect">
                <a:avLst>
                  <a:gd name="adj" fmla="val 11929"/>
                </a:avLst>
              </a:prstGeom>
              <a:solidFill>
                <a:srgbClr val="02B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ore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3066BDDF-43CF-15DF-54BB-69D10062DAF9}"/>
                  </a:ext>
                </a:extLst>
              </p:cNvPr>
              <p:cNvSpPr txBox="1"/>
              <p:nvPr/>
            </p:nvSpPr>
            <p:spPr>
              <a:xfrm>
                <a:off x="3109860" y="4728671"/>
                <a:ext cx="2580531" cy="14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Users</a:t>
                </a:r>
              </a:p>
            </p:txBody>
          </p:sp>
        </p:grp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16E25B44-403D-C99C-EF50-4845B6107182}"/>
                </a:ext>
              </a:extLst>
            </p:cNvPr>
            <p:cNvGrpSpPr/>
            <p:nvPr/>
          </p:nvGrpSpPr>
          <p:grpSpPr>
            <a:xfrm>
              <a:off x="1098403" y="1001418"/>
              <a:ext cx="3644677" cy="943429"/>
              <a:chOff x="956613" y="5523644"/>
              <a:chExt cx="3644677" cy="943429"/>
            </a:xfrm>
          </p:grpSpPr>
          <p:sp>
            <p:nvSpPr>
              <p:cNvPr id="91" name="모서리가 둥근 직사각형 27">
                <a:extLst>
                  <a:ext uri="{FF2B5EF4-FFF2-40B4-BE49-F238E27FC236}">
                    <a16:creationId xmlns:a16="http://schemas.microsoft.com/office/drawing/2014/main" id="{C91899DB-D1EB-79E6-C9CF-B641B1B0FFB3}"/>
                  </a:ext>
                </a:extLst>
              </p:cNvPr>
              <p:cNvSpPr/>
              <p:nvPr/>
            </p:nvSpPr>
            <p:spPr>
              <a:xfrm>
                <a:off x="956613" y="5523644"/>
                <a:ext cx="3644677" cy="9434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ore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E8578AF-BB31-3896-5406-36A21AD0D062}"/>
                  </a:ext>
                </a:extLst>
              </p:cNvPr>
              <p:cNvSpPr txBox="1"/>
              <p:nvPr/>
            </p:nvSpPr>
            <p:spPr>
              <a:xfrm>
                <a:off x="1714719" y="5865315"/>
                <a:ext cx="157424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Farm owner </a:t>
                </a:r>
                <a:endParaRPr kumimoji="0" lang="ko-Kore-KR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grpSp>
            <p:nvGrpSpPr>
              <p:cNvPr id="93" name="그룹 92">
                <a:extLst>
                  <a:ext uri="{FF2B5EF4-FFF2-40B4-BE49-F238E27FC236}">
                    <a16:creationId xmlns:a16="http://schemas.microsoft.com/office/drawing/2014/main" id="{38C396EC-045A-93B6-FC5E-3639E7BF36FE}"/>
                  </a:ext>
                </a:extLst>
              </p:cNvPr>
              <p:cNvGrpSpPr/>
              <p:nvPr/>
            </p:nvGrpSpPr>
            <p:grpSpPr>
              <a:xfrm>
                <a:off x="1284249" y="5820317"/>
                <a:ext cx="429150" cy="420959"/>
                <a:chOff x="1708837" y="2228026"/>
                <a:chExt cx="429150" cy="420959"/>
              </a:xfrm>
            </p:grpSpPr>
            <p:sp>
              <p:nvSpPr>
                <p:cNvPr id="94" name="타원 93">
                  <a:extLst>
                    <a:ext uri="{FF2B5EF4-FFF2-40B4-BE49-F238E27FC236}">
                      <a16:creationId xmlns:a16="http://schemas.microsoft.com/office/drawing/2014/main" id="{9886BEBF-CF67-2792-A56B-89533932CBFA}"/>
                    </a:ext>
                  </a:extLst>
                </p:cNvPr>
                <p:cNvSpPr/>
                <p:nvPr/>
              </p:nvSpPr>
              <p:spPr>
                <a:xfrm>
                  <a:off x="1708837" y="2228026"/>
                  <a:ext cx="418666" cy="420959"/>
                </a:xfrm>
                <a:prstGeom prst="ellipse">
                  <a:avLst/>
                </a:prstGeom>
                <a:solidFill>
                  <a:srgbClr val="02B95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ko-Kore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48A64B35-9A9F-DD8C-F0B3-9BA949B0D4BF}"/>
                    </a:ext>
                  </a:extLst>
                </p:cNvPr>
                <p:cNvSpPr txBox="1"/>
                <p:nvPr/>
              </p:nvSpPr>
              <p:spPr>
                <a:xfrm>
                  <a:off x="1714429" y="2273503"/>
                  <a:ext cx="423558" cy="307777"/>
                </a:xfrm>
                <a:prstGeom prst="rect">
                  <a:avLst/>
                </a:prstGeom>
                <a:noFill/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ore-KR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retendard" panose="02000503000000020004" pitchFamily="50" charset="-127"/>
                      <a:ea typeface="Pretendard" panose="02000503000000020004" pitchFamily="50" charset="-127"/>
                      <a:cs typeface="Pretendard" panose="02000503000000020004" pitchFamily="50" charset="-127"/>
                    </a:rPr>
                    <a:t>01</a:t>
                  </a:r>
                  <a:endParaRPr kumimoji="0" lang="ko-Kore-KR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</p:grpSp>
        </p:grp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A81CCB1B-235F-9932-7A43-C45EAA7D1459}"/>
                </a:ext>
              </a:extLst>
            </p:cNvPr>
            <p:cNvGrpSpPr/>
            <p:nvPr/>
          </p:nvGrpSpPr>
          <p:grpSpPr>
            <a:xfrm>
              <a:off x="8586925" y="1015361"/>
              <a:ext cx="3317199" cy="943429"/>
              <a:chOff x="4281273" y="5523644"/>
              <a:chExt cx="3184446" cy="943429"/>
            </a:xfrm>
          </p:grpSpPr>
          <p:sp>
            <p:nvSpPr>
              <p:cNvPr id="97" name="모서리가 둥근 직사각형 28">
                <a:extLst>
                  <a:ext uri="{FF2B5EF4-FFF2-40B4-BE49-F238E27FC236}">
                    <a16:creationId xmlns:a16="http://schemas.microsoft.com/office/drawing/2014/main" id="{EDCE1FED-E27E-F6F7-C3E6-F8E059D4480A}"/>
                  </a:ext>
                </a:extLst>
              </p:cNvPr>
              <p:cNvSpPr/>
              <p:nvPr/>
            </p:nvSpPr>
            <p:spPr>
              <a:xfrm>
                <a:off x="4281273" y="5523644"/>
                <a:ext cx="3184446" cy="9434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ore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F8A327A8-DCF3-FE11-3B0A-8A50252195DB}"/>
                  </a:ext>
                </a:extLst>
              </p:cNvPr>
              <p:cNvSpPr txBox="1"/>
              <p:nvPr/>
            </p:nvSpPr>
            <p:spPr>
              <a:xfrm>
                <a:off x="5053426" y="5753846"/>
                <a:ext cx="163858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Sub – DAH /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Local authority</a:t>
                </a:r>
              </a:p>
            </p:txBody>
          </p:sp>
        </p:grpSp>
        <p:grpSp>
          <p:nvGrpSpPr>
            <p:cNvPr id="101" name="그룹 100">
              <a:extLst>
                <a:ext uri="{FF2B5EF4-FFF2-40B4-BE49-F238E27FC236}">
                  <a16:creationId xmlns:a16="http://schemas.microsoft.com/office/drawing/2014/main" id="{57D6CAC1-6ED0-E355-5A3D-7A275CE10ADA}"/>
                </a:ext>
              </a:extLst>
            </p:cNvPr>
            <p:cNvGrpSpPr/>
            <p:nvPr/>
          </p:nvGrpSpPr>
          <p:grpSpPr>
            <a:xfrm>
              <a:off x="4921682" y="1005738"/>
              <a:ext cx="3489044" cy="943429"/>
              <a:chOff x="7848921" y="5544192"/>
              <a:chExt cx="3489044" cy="943429"/>
            </a:xfrm>
          </p:grpSpPr>
          <p:sp>
            <p:nvSpPr>
              <p:cNvPr id="102" name="모서리가 둥근 직사각형 29">
                <a:extLst>
                  <a:ext uri="{FF2B5EF4-FFF2-40B4-BE49-F238E27FC236}">
                    <a16:creationId xmlns:a16="http://schemas.microsoft.com/office/drawing/2014/main" id="{0A1CE8BC-52A1-D438-7040-7F8EC0175BD5}"/>
                  </a:ext>
                </a:extLst>
              </p:cNvPr>
              <p:cNvSpPr/>
              <p:nvPr/>
            </p:nvSpPr>
            <p:spPr>
              <a:xfrm>
                <a:off x="7848921" y="5544192"/>
                <a:ext cx="3489044" cy="9434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ore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CBB005C-46B9-5FE1-5BFA-BF704908C99F}"/>
                  </a:ext>
                </a:extLst>
              </p:cNvPr>
              <p:cNvSpPr txBox="1"/>
              <p:nvPr/>
            </p:nvSpPr>
            <p:spPr>
              <a:xfrm>
                <a:off x="8611817" y="5769552"/>
                <a:ext cx="248280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Vet /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Animal</a:t>
                </a:r>
                <a:r>
                  <a:rPr kumimoji="0" lang="ko-KR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 </a:t>
                </a:r>
                <a:r>
                  <a:rPr kumimoji="0" lang="en-US" altLang="ko-KR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Health</a:t>
                </a:r>
                <a:r>
                  <a:rPr kumimoji="0" lang="ko-KR" altLang="en-US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 </a:t>
                </a:r>
                <a:r>
                  <a:rPr kumimoji="0" lang="en-US" altLang="ko-KR" sz="16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Workers</a:t>
                </a:r>
                <a:endParaRPr kumimoji="0" lang="ko-Kore-KR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</p:grpSp>
        <p:cxnSp>
          <p:nvCxnSpPr>
            <p:cNvPr id="107" name="직선 화살표 연결선 106">
              <a:extLst>
                <a:ext uri="{FF2B5EF4-FFF2-40B4-BE49-F238E27FC236}">
                  <a16:creationId xmlns:a16="http://schemas.microsoft.com/office/drawing/2014/main" id="{21176337-E523-E0AE-5837-3A2638A657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7843" y="3408600"/>
              <a:ext cx="2858157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모서리가 둥근 직사각형 163">
              <a:extLst>
                <a:ext uri="{FF2B5EF4-FFF2-40B4-BE49-F238E27FC236}">
                  <a16:creationId xmlns:a16="http://schemas.microsoft.com/office/drawing/2014/main" id="{658C93E4-D7EE-524A-AC11-13021F755651}"/>
                </a:ext>
              </a:extLst>
            </p:cNvPr>
            <p:cNvSpPr/>
            <p:nvPr/>
          </p:nvSpPr>
          <p:spPr>
            <a:xfrm>
              <a:off x="8600543" y="5030366"/>
              <a:ext cx="3303580" cy="1647464"/>
            </a:xfrm>
            <a:prstGeom prst="roundRect">
              <a:avLst>
                <a:gd name="adj" fmla="val 11230"/>
              </a:avLst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ore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09F049C-1F95-32AB-8B6B-5853680E3894}"/>
                </a:ext>
              </a:extLst>
            </p:cNvPr>
            <p:cNvSpPr txBox="1"/>
            <p:nvPr/>
          </p:nvSpPr>
          <p:spPr>
            <a:xfrm>
              <a:off x="8675074" y="5193582"/>
              <a:ext cx="2930442" cy="128224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View all inquiries from dedicated vets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Provide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Q&amp;A answers (support vet)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to</a:t>
              </a:r>
              <a:r>
                <a: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farmers (only after registering  the inquiry</a:t>
              </a:r>
              <a:endPara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 to vets (default)</a:t>
              </a:r>
              <a:endPara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cxnSp>
          <p:nvCxnSpPr>
            <p:cNvPr id="118" name="직선 연결선 117">
              <a:extLst>
                <a:ext uri="{FF2B5EF4-FFF2-40B4-BE49-F238E27FC236}">
                  <a16:creationId xmlns:a16="http://schemas.microsoft.com/office/drawing/2014/main" id="{26121850-D33E-7B2F-3C43-A941F4B3C347}"/>
                </a:ext>
              </a:extLst>
            </p:cNvPr>
            <p:cNvCxnSpPr>
              <a:cxnSpLocks/>
            </p:cNvCxnSpPr>
            <p:nvPr/>
          </p:nvCxnSpPr>
          <p:spPr>
            <a:xfrm>
              <a:off x="2662238" y="4674731"/>
              <a:ext cx="7934518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직선 연결선 119">
              <a:extLst>
                <a:ext uri="{FF2B5EF4-FFF2-40B4-BE49-F238E27FC236}">
                  <a16:creationId xmlns:a16="http://schemas.microsoft.com/office/drawing/2014/main" id="{E3CAF340-D19A-33BC-A4CD-22EAF9F982B3}"/>
                </a:ext>
              </a:extLst>
            </p:cNvPr>
            <p:cNvCxnSpPr>
              <a:cxnSpLocks/>
            </p:cNvCxnSpPr>
            <p:nvPr/>
          </p:nvCxnSpPr>
          <p:spPr>
            <a:xfrm>
              <a:off x="10596756" y="4318039"/>
              <a:ext cx="0" cy="336752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71E89E0-8CB6-DB00-A2E9-9A82BB236FD2}"/>
                </a:ext>
              </a:extLst>
            </p:cNvPr>
            <p:cNvSpPr txBox="1"/>
            <p:nvPr/>
          </p:nvSpPr>
          <p:spPr>
            <a:xfrm>
              <a:off x="3979618" y="2838129"/>
              <a:ext cx="1219485" cy="18897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ko-KR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2B95C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Ask a vet &amp; Call</a:t>
              </a:r>
              <a:endPara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02B95C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3B107EA8-05EB-E927-5EE8-E866EE54AE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5853" y="3305210"/>
              <a:ext cx="2465585" cy="0"/>
            </a:xfrm>
            <a:prstGeom prst="straightConnector1">
              <a:avLst/>
            </a:prstGeom>
            <a:ln w="25400">
              <a:solidFill>
                <a:srgbClr val="02B95C"/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C5CAEA9-F0FA-CCD2-1163-248C5213CB51}"/>
                </a:ext>
              </a:extLst>
            </p:cNvPr>
            <p:cNvSpPr txBox="1"/>
            <p:nvPr/>
          </p:nvSpPr>
          <p:spPr>
            <a:xfrm>
              <a:off x="8091085" y="2958801"/>
              <a:ext cx="1378744" cy="27375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ko-KR" sz="1100" b="1" i="0" u="none" strike="noStrike" kern="1200" cap="none" spc="0" normalizeH="0" baseline="0" noProof="0">
                  <a:ln>
                    <a:noFill/>
                  </a:ln>
                  <a:solidFill>
                    <a:srgbClr val="02B95C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Call each other</a:t>
              </a:r>
              <a:endParaRPr kumimoji="0" lang="en-US" altLang="ko-KR" sz="1100" b="1" i="0" u="none" strike="noStrike" kern="1200" cap="none" spc="0" normalizeH="0" baseline="0" noProof="0">
                <a:ln>
                  <a:noFill/>
                </a:ln>
                <a:solidFill>
                  <a:srgbClr val="02B95C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9AB70760-B3D5-76D5-F571-24E6B4BBC245}"/>
                </a:ext>
              </a:extLst>
            </p:cNvPr>
            <p:cNvGrpSpPr/>
            <p:nvPr/>
          </p:nvGrpSpPr>
          <p:grpSpPr>
            <a:xfrm>
              <a:off x="103299" y="1991788"/>
              <a:ext cx="927224" cy="4686042"/>
              <a:chOff x="2191457" y="4579610"/>
              <a:chExt cx="3489386" cy="443486"/>
            </a:xfrm>
          </p:grpSpPr>
          <p:sp>
            <p:nvSpPr>
              <p:cNvPr id="43" name="모서리가 둥근 직사각형 115">
                <a:extLst>
                  <a:ext uri="{FF2B5EF4-FFF2-40B4-BE49-F238E27FC236}">
                    <a16:creationId xmlns:a16="http://schemas.microsoft.com/office/drawing/2014/main" id="{DBBC5A8B-DEBB-3F36-4906-761E33CCB094}"/>
                  </a:ext>
                </a:extLst>
              </p:cNvPr>
              <p:cNvSpPr/>
              <p:nvPr/>
            </p:nvSpPr>
            <p:spPr>
              <a:xfrm>
                <a:off x="2314005" y="4579610"/>
                <a:ext cx="3272513" cy="443486"/>
              </a:xfrm>
              <a:prstGeom prst="roundRect">
                <a:avLst>
                  <a:gd name="adj" fmla="val 9334"/>
                </a:avLst>
              </a:prstGeom>
              <a:solidFill>
                <a:srgbClr val="02B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ore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84270D8-384A-1A90-CFB0-46284C3546F2}"/>
                  </a:ext>
                </a:extLst>
              </p:cNvPr>
              <p:cNvSpPr txBox="1"/>
              <p:nvPr/>
            </p:nvSpPr>
            <p:spPr>
              <a:xfrm>
                <a:off x="2191457" y="4735468"/>
                <a:ext cx="3489386" cy="92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Flow</a:t>
                </a:r>
              </a:p>
              <a:p>
                <a:pPr marL="0" marR="0" lvl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&amp;</a:t>
                </a:r>
              </a:p>
              <a:p>
                <a:pPr marL="0" marR="0" lvl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Main</a:t>
                </a:r>
              </a:p>
              <a:p>
                <a:pPr marL="0" marR="0" lvl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" altLang="ko-Kore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highlight>
                      <a:srgbClr val="000000">
                        <a:alpha val="0"/>
                      </a:srgbClr>
                    </a:highlight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Features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83BE07B-4332-634D-A48E-028D247832F3}"/>
                </a:ext>
              </a:extLst>
            </p:cNvPr>
            <p:cNvSpPr txBox="1"/>
            <p:nvPr/>
          </p:nvSpPr>
          <p:spPr>
            <a:xfrm>
              <a:off x="5241291" y="1334390"/>
              <a:ext cx="423558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ore-KR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02</a:t>
              </a:r>
              <a:endParaRPr kumimoji="0" lang="ko-Kore-KR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A47EC869-6A1E-55C1-305E-29D8F2D7B755}"/>
                </a:ext>
              </a:extLst>
            </p:cNvPr>
            <p:cNvSpPr/>
            <p:nvPr/>
          </p:nvSpPr>
          <p:spPr>
            <a:xfrm>
              <a:off x="8936091" y="1295482"/>
              <a:ext cx="418666" cy="420959"/>
            </a:xfrm>
            <a:prstGeom prst="ellipse">
              <a:avLst/>
            </a:prstGeom>
            <a:solidFill>
              <a:srgbClr val="02B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ore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726EB8A-A66C-1C7B-34C9-2BF766A5AAA3}"/>
                </a:ext>
              </a:extLst>
            </p:cNvPr>
            <p:cNvSpPr txBox="1"/>
            <p:nvPr/>
          </p:nvSpPr>
          <p:spPr>
            <a:xfrm>
              <a:off x="5940832" y="4381171"/>
              <a:ext cx="1377330" cy="25355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altLang="ko-KR" sz="1100" b="1" i="0" u="none" strike="noStrike" kern="1200" cap="none" spc="0" normalizeH="0" baseline="0" noProof="0">
                  <a:ln>
                    <a:noFill/>
                  </a:ln>
                  <a:solidFill>
                    <a:srgbClr val="02B95C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Answer &amp; Call</a:t>
              </a:r>
              <a:endParaRPr kumimoji="0" lang="en-US" altLang="ko-KR" sz="1100" b="1" i="0" u="none" strike="noStrike" kern="1200" cap="none" spc="0" normalizeH="0" baseline="0" noProof="0">
                <a:ln>
                  <a:noFill/>
                </a:ln>
                <a:solidFill>
                  <a:srgbClr val="02B95C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57362A-C7BE-034D-602C-1AB7E165E464}"/>
                </a:ext>
              </a:extLst>
            </p:cNvPr>
            <p:cNvSpPr txBox="1"/>
            <p:nvPr/>
          </p:nvSpPr>
          <p:spPr>
            <a:xfrm>
              <a:off x="4049240" y="3484770"/>
              <a:ext cx="1268767" cy="19953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1200" cap="none" spc="0" normalizeH="0" baseline="0" noProof="0">
                  <a:ln>
                    <a:noFill/>
                  </a:ln>
                  <a:solidFill>
                    <a:srgbClr val="02B95C"/>
                  </a:solidFill>
                  <a:effectLst/>
                  <a:highlight>
                    <a:srgbClr val="000000">
                      <a:alpha val="0"/>
                    </a:srgbClr>
                  </a:highlight>
                  <a:uLnTx/>
                  <a:uFillTx/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Answer &amp; Call</a:t>
              </a:r>
              <a:endParaRPr kumimoji="0" lang="en-US" altLang="ko-KR" sz="1100" b="1" i="0" u="none" strike="noStrike" kern="1200" cap="none" spc="0" normalizeH="0" baseline="0" noProof="0">
                <a:ln>
                  <a:noFill/>
                </a:ln>
                <a:solidFill>
                  <a:srgbClr val="02B95C"/>
                </a:solidFill>
                <a:effectLst/>
                <a:uLnTx/>
                <a:uFillTx/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id="{0FC5137B-9772-6417-7CF6-C4482E79AF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7401" y="4318039"/>
              <a:ext cx="0" cy="320635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id="{FED573C7-5BA1-42C2-8662-30EC0D380C36}"/>
              </a:ext>
            </a:extLst>
          </p:cNvPr>
          <p:cNvSpPr txBox="1">
            <a:spLocks/>
          </p:cNvSpPr>
          <p:nvPr/>
        </p:nvSpPr>
        <p:spPr>
          <a:xfrm>
            <a:off x="992328" y="186099"/>
            <a:ext cx="8323005" cy="508466"/>
          </a:xfrm>
        </p:spPr>
        <p:txBody>
          <a:bodyPr anchor="b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Mobile application developed by AIDKOREA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9310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B25FD830-90D1-C084-D821-673B50AADC2D}"/>
              </a:ext>
            </a:extLst>
          </p:cNvPr>
          <p:cNvSpPr txBox="1"/>
          <p:nvPr/>
        </p:nvSpPr>
        <p:spPr>
          <a:xfrm>
            <a:off x="2957175" y="741751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Core Values</a:t>
            </a:r>
            <a:endParaRPr lang="ko-Kore-KR" altLang="en-US" sz="3200" b="1" dirty="0">
              <a:latin typeface="LINE Seed Sans" panose="020B0503020203020204" pitchFamily="34" charset="0"/>
              <a:cs typeface="LINE Seed Sans" panose="020B05030202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123404-9BBF-DC4F-A1E1-2220526C4BDC}"/>
              </a:ext>
            </a:extLst>
          </p:cNvPr>
          <p:cNvSpPr txBox="1"/>
          <p:nvPr/>
        </p:nvSpPr>
        <p:spPr>
          <a:xfrm>
            <a:off x="1623665" y="4046033"/>
            <a:ext cx="93524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latinLnBrk="1"/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Timely proactive communication and </a:t>
            </a:r>
            <a:r>
              <a:rPr lang="en" altLang="ko-Kore-KR" sz="1600" b="1" u="none" strike="noStrike" kern="1200" dirty="0">
                <a:solidFill>
                  <a:srgbClr val="02B95C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cost-effective control measures </a:t>
            </a:r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in the community</a:t>
            </a:r>
            <a:endParaRPr lang="en-US" altLang="ko-KR" sz="1600" kern="1200" dirty="0">
              <a:solidFill>
                <a:schemeClr val="tx1"/>
              </a:solidFill>
              <a:effectLst/>
              <a:latin typeface="LINE Seed Sans" panose="020B0503020203020204" pitchFamily="34" charset="0"/>
              <a:ea typeface="LINE Seed Sans" panose="020B0503020203020204" pitchFamily="34" charset="0"/>
              <a:cs typeface="LINE Seed Sans" panose="020B0503020203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E3F614-1895-FC8F-8B02-18D10521EB5B}"/>
              </a:ext>
            </a:extLst>
          </p:cNvPr>
          <p:cNvSpPr txBox="1"/>
          <p:nvPr/>
        </p:nvSpPr>
        <p:spPr>
          <a:xfrm>
            <a:off x="1623665" y="2838881"/>
            <a:ext cx="89380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Provide improved </a:t>
            </a:r>
            <a:r>
              <a:rPr lang="en" altLang="ko-Kore-KR" sz="1600" b="1" u="none" strike="noStrike" kern="1200" dirty="0">
                <a:solidFill>
                  <a:srgbClr val="02B95C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high-quality professional veterinary services in the community </a:t>
            </a:r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through the mobile application </a:t>
            </a:r>
            <a:endParaRPr lang="en-US" altLang="ko-KR" sz="1600" kern="1200" dirty="0">
              <a:solidFill>
                <a:schemeClr val="dk1"/>
              </a:solidFill>
              <a:effectLst/>
              <a:latin typeface="LINE Seed Sans" panose="020B0503020203020204" pitchFamily="34" charset="0"/>
              <a:ea typeface="LINE Seed Sans" panose="020B0503020203020204" pitchFamily="34" charset="0"/>
              <a:cs typeface="LINE Seed Sans" panose="020B05030202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7310C2-52D0-3C0B-75BB-6D886F535C63}"/>
              </a:ext>
            </a:extLst>
          </p:cNvPr>
          <p:cNvSpPr txBox="1"/>
          <p:nvPr/>
        </p:nvSpPr>
        <p:spPr>
          <a:xfrm>
            <a:off x="1623665" y="5167539"/>
            <a:ext cx="75306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latinLnBrk="1"/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Enable </a:t>
            </a:r>
            <a:r>
              <a:rPr lang="en" altLang="ko-Kore-KR" sz="1600" b="1" u="none" strike="noStrike" kern="1200" dirty="0">
                <a:solidFill>
                  <a:srgbClr val="02B95C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data-driven livestock health care </a:t>
            </a:r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and </a:t>
            </a:r>
            <a:r>
              <a:rPr lang="en" altLang="ko-Kore-KR" sz="1600" b="1" u="none" strike="noStrike" kern="1200" dirty="0">
                <a:solidFill>
                  <a:srgbClr val="02B95C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improve farm productivity </a:t>
            </a:r>
            <a:endParaRPr lang="ko-KR" altLang="en-US" sz="1600" b="1" dirty="0">
              <a:solidFill>
                <a:srgbClr val="02B95C"/>
              </a:solidFill>
              <a:latin typeface="LINE Seed Sans" panose="020B0503020203020204" pitchFamily="34" charset="0"/>
              <a:cs typeface="LINE Seed Sans" panose="020B0503020203020204" pitchFamily="34" charset="0"/>
            </a:endParaRP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3234792-6665-FE54-6983-2BCD8C81489D}"/>
              </a:ext>
            </a:extLst>
          </p:cNvPr>
          <p:cNvGrpSpPr/>
          <p:nvPr/>
        </p:nvGrpSpPr>
        <p:grpSpPr>
          <a:xfrm>
            <a:off x="861901" y="1724619"/>
            <a:ext cx="537727" cy="537727"/>
            <a:chOff x="1615455" y="2134203"/>
            <a:chExt cx="537727" cy="537727"/>
          </a:xfrm>
        </p:grpSpPr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F6B34A47-5BB1-D3F9-64B3-C8955CE3B8CD}"/>
                </a:ext>
              </a:extLst>
            </p:cNvPr>
            <p:cNvSpPr/>
            <p:nvPr/>
          </p:nvSpPr>
          <p:spPr>
            <a:xfrm>
              <a:off x="1615455" y="2134203"/>
              <a:ext cx="537727" cy="537727"/>
            </a:xfrm>
            <a:prstGeom prst="ellipse">
              <a:avLst/>
            </a:prstGeom>
            <a:solidFill>
              <a:srgbClr val="02B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16BAAC-D3FE-A791-3750-D4CAC32B46D8}"/>
                </a:ext>
              </a:extLst>
            </p:cNvPr>
            <p:cNvSpPr txBox="1"/>
            <p:nvPr/>
          </p:nvSpPr>
          <p:spPr>
            <a:xfrm>
              <a:off x="1669985" y="2243414"/>
              <a:ext cx="428667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ore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01</a:t>
              </a:r>
              <a:endParaRPr lang="ko-Kore-KR" altLang="en-US" sz="1600" b="1" dirty="0">
                <a:solidFill>
                  <a:schemeClr val="bg1"/>
                </a:solidFill>
                <a:latin typeface="LINE Seed Sans" panose="020B0503020203020204" pitchFamily="34" charset="0"/>
                <a:cs typeface="LINE Seed Sans" panose="020B0503020203020204" pitchFamily="34" charset="0"/>
              </a:endParaRP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37EA8B2-135C-7996-8A0B-33722B0E596F}"/>
              </a:ext>
            </a:extLst>
          </p:cNvPr>
          <p:cNvGrpSpPr/>
          <p:nvPr/>
        </p:nvGrpSpPr>
        <p:grpSpPr>
          <a:xfrm>
            <a:off x="861901" y="2833664"/>
            <a:ext cx="537727" cy="537727"/>
            <a:chOff x="1615455" y="4040006"/>
            <a:chExt cx="537727" cy="537727"/>
          </a:xfrm>
        </p:grpSpPr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B7513E04-820E-5581-18F6-B78187A7FCA1}"/>
                </a:ext>
              </a:extLst>
            </p:cNvPr>
            <p:cNvSpPr/>
            <p:nvPr/>
          </p:nvSpPr>
          <p:spPr>
            <a:xfrm>
              <a:off x="1615455" y="4040006"/>
              <a:ext cx="537727" cy="537727"/>
            </a:xfrm>
            <a:prstGeom prst="ellipse">
              <a:avLst/>
            </a:prstGeom>
            <a:solidFill>
              <a:srgbClr val="02B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DA90B97-C124-F434-5BBE-D19F4B4E8A4F}"/>
                </a:ext>
              </a:extLst>
            </p:cNvPr>
            <p:cNvSpPr txBox="1"/>
            <p:nvPr/>
          </p:nvSpPr>
          <p:spPr>
            <a:xfrm>
              <a:off x="1642720" y="4158842"/>
              <a:ext cx="483197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ore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0</a:t>
              </a:r>
              <a:r>
                <a:rPr lang="en-US" altLang="ko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2</a:t>
              </a:r>
              <a:endParaRPr lang="ko-Kore-KR" altLang="en-US" sz="1600" b="1" dirty="0">
                <a:solidFill>
                  <a:schemeClr val="bg1"/>
                </a:solidFill>
                <a:latin typeface="LINE Seed Sans" panose="020B0503020203020204" pitchFamily="34" charset="0"/>
                <a:cs typeface="LINE Seed Sans" panose="020B0503020203020204" pitchFamily="34" charset="0"/>
              </a:endParaRP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C4B9A134-9CA7-CA0B-D773-1FFB6CA41F2E}"/>
              </a:ext>
            </a:extLst>
          </p:cNvPr>
          <p:cNvGrpSpPr/>
          <p:nvPr/>
        </p:nvGrpSpPr>
        <p:grpSpPr>
          <a:xfrm>
            <a:off x="861901" y="3942708"/>
            <a:ext cx="537727" cy="537727"/>
            <a:chOff x="2642170" y="4308869"/>
            <a:chExt cx="537727" cy="537727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55330B0E-DA77-1CB6-63FA-3A4CC1E5A060}"/>
                </a:ext>
              </a:extLst>
            </p:cNvPr>
            <p:cNvSpPr/>
            <p:nvPr/>
          </p:nvSpPr>
          <p:spPr>
            <a:xfrm>
              <a:off x="2642170" y="4308869"/>
              <a:ext cx="537727" cy="537727"/>
            </a:xfrm>
            <a:prstGeom prst="ellipse">
              <a:avLst/>
            </a:prstGeom>
            <a:solidFill>
              <a:srgbClr val="02B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9CA3DF5-C284-C06C-B157-43EA07CE9694}"/>
                </a:ext>
              </a:extLst>
            </p:cNvPr>
            <p:cNvSpPr txBox="1"/>
            <p:nvPr/>
          </p:nvSpPr>
          <p:spPr>
            <a:xfrm>
              <a:off x="2669435" y="4418080"/>
              <a:ext cx="483197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ore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0</a:t>
              </a:r>
              <a:r>
                <a:rPr lang="en-US" altLang="ko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3</a:t>
              </a:r>
              <a:endParaRPr lang="ko-Kore-KR" altLang="en-US" sz="1600" b="1" dirty="0">
                <a:solidFill>
                  <a:schemeClr val="bg1"/>
                </a:solidFill>
                <a:latin typeface="LINE Seed Sans" panose="020B0503020203020204" pitchFamily="34" charset="0"/>
                <a:cs typeface="LINE Seed Sans" panose="020B0503020203020204" pitchFamily="34" charset="0"/>
              </a:endParaRP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AA208562-6FDD-8865-389C-3DD2D5483945}"/>
              </a:ext>
            </a:extLst>
          </p:cNvPr>
          <p:cNvGrpSpPr/>
          <p:nvPr/>
        </p:nvGrpSpPr>
        <p:grpSpPr>
          <a:xfrm>
            <a:off x="861901" y="5051752"/>
            <a:ext cx="537727" cy="537727"/>
            <a:chOff x="2642170" y="4308869"/>
            <a:chExt cx="537727" cy="537727"/>
          </a:xfrm>
        </p:grpSpPr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C04E5933-35B9-93F2-98B0-FE1BBC9C8BF5}"/>
                </a:ext>
              </a:extLst>
            </p:cNvPr>
            <p:cNvSpPr/>
            <p:nvPr/>
          </p:nvSpPr>
          <p:spPr>
            <a:xfrm>
              <a:off x="2642170" y="4308869"/>
              <a:ext cx="537727" cy="537727"/>
            </a:xfrm>
            <a:prstGeom prst="ellipse">
              <a:avLst/>
            </a:prstGeom>
            <a:solidFill>
              <a:srgbClr val="02B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ore-KR" alt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10B37E8-A24B-E0B1-F16A-474B8147CC73}"/>
                </a:ext>
              </a:extLst>
            </p:cNvPr>
            <p:cNvSpPr txBox="1"/>
            <p:nvPr/>
          </p:nvSpPr>
          <p:spPr>
            <a:xfrm>
              <a:off x="2669435" y="4418080"/>
              <a:ext cx="483197" cy="3385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ore-KR" sz="1600" b="1" dirty="0">
                  <a:solidFill>
                    <a:schemeClr val="bg1"/>
                  </a:solidFill>
                  <a:latin typeface="LINE Seed Sans" panose="020B0503020203020204" pitchFamily="34" charset="0"/>
                  <a:ea typeface="LINE Seed Sans" panose="020B0503020203020204" pitchFamily="34" charset="0"/>
                  <a:cs typeface="LINE Seed Sans" panose="020B0503020203020204" pitchFamily="34" charset="0"/>
                </a:rPr>
                <a:t>04</a:t>
              </a:r>
              <a:endParaRPr lang="ko-Kore-KR" altLang="en-US" sz="1600" b="1" dirty="0">
                <a:solidFill>
                  <a:schemeClr val="bg1"/>
                </a:solidFill>
                <a:latin typeface="LINE Seed Sans" panose="020B0503020203020204" pitchFamily="34" charset="0"/>
                <a:cs typeface="LINE Seed Sans" panose="020B0503020203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7EFC6D4-2F01-9506-1DFC-88C06298ECDA}"/>
              </a:ext>
            </a:extLst>
          </p:cNvPr>
          <p:cNvSpPr txBox="1"/>
          <p:nvPr/>
        </p:nvSpPr>
        <p:spPr>
          <a:xfrm>
            <a:off x="1623665" y="1814266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latinLnBrk="1"/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Establish </a:t>
            </a:r>
            <a:r>
              <a:rPr lang="en" altLang="ko-Kore-KR" sz="1600" b="1" u="none" strike="noStrike" kern="1200" dirty="0">
                <a:solidFill>
                  <a:srgbClr val="02B95C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better/advanced disease surveillance </a:t>
            </a:r>
            <a:r>
              <a:rPr lang="en" altLang="ko-Kore-KR" sz="1600" u="none" strike="noStrike" kern="1200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LINE Seed Sans" panose="020B0503020203020204" pitchFamily="34" charset="0"/>
                <a:ea typeface="LINE Seed Sans" panose="020B0503020203020204" pitchFamily="34" charset="0"/>
                <a:cs typeface="LINE Seed Sans" panose="020B0503020203020204" pitchFamily="34" charset="0"/>
              </a:rPr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20138965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e CGIAR Presentation Template.potx" id="{C5F9D4B5-DA7C-1444-8144-02481FBCEBBB}" vid="{ABE1C16C-2A90-CB4F-8F35-6678360F49D8}"/>
    </a:ext>
  </a:extLst>
</a:theme>
</file>

<file path=ppt/theme/theme5.xml><?xml version="1.0" encoding="utf-8"?>
<a:theme xmlns:a="http://schemas.openxmlformats.org/drawingml/2006/main" name="2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-presentation-template-2020" id="{09A534A2-3839-4C4F-B0F0-2DCD10AFC39C}" vid="{EB064C96-A503-4F32-9FC3-84563E441D78}"/>
    </a:ext>
  </a:extLst>
</a:theme>
</file>

<file path=ppt/theme/theme6.xml><?xml version="1.0" encoding="utf-8"?>
<a:theme xmlns:a="http://schemas.openxmlformats.org/drawingml/2006/main" name="3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5B5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898</Words>
  <Application>Microsoft Office PowerPoint</Application>
  <PresentationFormat>Widescreen</PresentationFormat>
  <Paragraphs>156</Paragraphs>
  <Slides>17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44" baseType="lpstr">
      <vt:lpstr>.AppleSystemUIFont</vt:lpstr>
      <vt:lpstr>Aileron Regular Bold</vt:lpstr>
      <vt:lpstr>Anantason SemiBold</vt:lpstr>
      <vt:lpstr>Aptos</vt:lpstr>
      <vt:lpstr>Arial</vt:lpstr>
      <vt:lpstr>Avenir Black</vt:lpstr>
      <vt:lpstr>Avenir Book</vt:lpstr>
      <vt:lpstr>Avenir Medium</vt:lpstr>
      <vt:lpstr>Calibri</vt:lpstr>
      <vt:lpstr>Calibri Light</vt:lpstr>
      <vt:lpstr>Calibri-Light</vt:lpstr>
      <vt:lpstr>Courier New</vt:lpstr>
      <vt:lpstr>LINE Seed Sans</vt:lpstr>
      <vt:lpstr>Montserrat</vt:lpstr>
      <vt:lpstr>Montserrat ExtraBold</vt:lpstr>
      <vt:lpstr>Pretendard</vt:lpstr>
      <vt:lpstr>Times New Roman</vt:lpstr>
      <vt:lpstr>Wingdings</vt:lpstr>
      <vt:lpstr>ilri_powerpoint_template_apr2013</vt:lpstr>
      <vt:lpstr>Office Theme</vt:lpstr>
      <vt:lpstr>1_ilri_powerpoint_template_apr2013</vt:lpstr>
      <vt:lpstr>5_Office Theme</vt:lpstr>
      <vt:lpstr>2_ilri_powerpoint_template_apr2013</vt:lpstr>
      <vt:lpstr>3_ilri_powerpoint_template_apr2013</vt:lpstr>
      <vt:lpstr>1_Office Theme</vt:lpstr>
      <vt:lpstr>2_Office Theme</vt:lpstr>
      <vt:lpstr>think-cell Slide</vt:lpstr>
      <vt:lpstr>PowerPoint Presentation</vt:lpstr>
      <vt:lpstr>CGIAR</vt:lpstr>
      <vt:lpstr>PowerPoint Presentation</vt:lpstr>
      <vt:lpstr>ILRI One Health strategy </vt:lpstr>
      <vt:lpstr>Major projects: One Health science, capacity building and operationalization</vt:lpstr>
      <vt:lpstr>Project introduction</vt:lpstr>
      <vt:lpstr>PowerPoint Presentation</vt:lpstr>
      <vt:lpstr>PowerPoint Presentation</vt:lpstr>
      <vt:lpstr>PowerPoint Presentation</vt:lpstr>
      <vt:lpstr>Mobile application developed by AIDKOREA</vt:lpstr>
      <vt:lpstr>Mobile application developed by AIDKOREA</vt:lpstr>
      <vt:lpstr>Mobile application developed by AIDKOREA</vt:lpstr>
      <vt:lpstr>Mobile application developed by AIDKOREA</vt:lpstr>
      <vt:lpstr>Other projects at ILRI using ICT for health surveillance</vt:lpstr>
      <vt:lpstr>Web-based RVF decision support tool (Bernard Bett)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2024-05-13T06:31:58Z</dcterms:created>
  <dcterms:modified xsi:type="dcterms:W3CDTF">2024-05-13T06:36:26Z</dcterms:modified>
</cp:coreProperties>
</file>