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0"/>
  </p:notesMasterIdLst>
  <p:handoutMasterIdLst>
    <p:handoutMasterId r:id="rId11"/>
  </p:handoutMasterIdLst>
  <p:sldIdLst>
    <p:sldId id="639" r:id="rId5"/>
    <p:sldId id="645" r:id="rId6"/>
    <p:sldId id="646" r:id="rId7"/>
    <p:sldId id="647" r:id="rId8"/>
    <p:sldId id="648" r:id="rId9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6100"/>
    <a:srgbClr val="000000"/>
    <a:srgbClr val="99D99C"/>
    <a:srgbClr val="79CD7D"/>
    <a:srgbClr val="53672B"/>
    <a:srgbClr val="749882"/>
    <a:srgbClr val="738A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292" autoAdjust="0"/>
    <p:restoredTop sz="94660"/>
  </p:normalViewPr>
  <p:slideViewPr>
    <p:cSldViewPr snapToGrid="0">
      <p:cViewPr varScale="1">
        <p:scale>
          <a:sx n="67" d="100"/>
          <a:sy n="67" d="100"/>
        </p:scale>
        <p:origin x="324" y="4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89" cy="496332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899" y="0"/>
            <a:ext cx="2946189" cy="496332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r">
              <a:defRPr sz="1200"/>
            </a:lvl1pPr>
          </a:lstStyle>
          <a:p>
            <a:fld id="{1852E84D-20E4-492C-A08D-5556568C5F87}" type="datetimeFigureOut">
              <a:rPr lang="de-CH" smtClean="0"/>
              <a:t>01.10.2019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28716"/>
            <a:ext cx="2946189" cy="496332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899" y="9428716"/>
            <a:ext cx="2946189" cy="496332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r">
              <a:defRPr sz="1200"/>
            </a:lvl1pPr>
          </a:lstStyle>
          <a:p>
            <a:fld id="{00A57C43-AF24-400A-B7B5-7ACF9A012BE7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48122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055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6" y="0"/>
            <a:ext cx="2945659" cy="498055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r">
              <a:defRPr sz="1200"/>
            </a:lvl1pPr>
          </a:lstStyle>
          <a:p>
            <a:fld id="{0E560CF4-7A56-4CD1-9740-C3F89E41847B}" type="datetimeFigureOut">
              <a:rPr lang="en-GB" smtClean="0"/>
              <a:pPr/>
              <a:t>01/10/2019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68" tIns="45784" rIns="91568" bIns="4578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568" tIns="45784" rIns="91568" bIns="4578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5"/>
            <a:ext cx="2945659" cy="498054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6" y="9428585"/>
            <a:ext cx="2945659" cy="498054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r">
              <a:defRPr sz="1200"/>
            </a:lvl1pPr>
          </a:lstStyle>
          <a:p>
            <a:fld id="{2573ADB7-77CD-4ED1-89B6-CB5F692F9ED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937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3ADB7-77CD-4ED1-89B6-CB5F692F9ED2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9031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FF36A3-CD41-4283-8367-0402E1698230}" type="datetime1">
              <a:rPr lang="en-US" altLang="en-US" smtClean="0"/>
              <a:pPr/>
              <a:t>10/1/2019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FAF2FD-B4D4-459F-9F64-40B2C815375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3392" y="476672"/>
            <a:ext cx="10972800" cy="504056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>
            <a:lvl1pPr>
              <a:defRPr sz="2800">
                <a:solidFill>
                  <a:srgbClr val="53672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97559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9AF47F-F0F9-4E10-947A-6086F3B05731}" type="datetime1">
              <a:rPr lang="en-US" altLang="en-US" smtClean="0"/>
              <a:pPr/>
              <a:t>10/1/2019</a:t>
            </a:fld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C9BCDF-3CA1-4651-8BDE-22ACF8FA351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480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056A91-D9C1-4944-9AB4-5828BEB109E5}" type="datetime1">
              <a:rPr lang="en-US" altLang="en-US" smtClean="0"/>
              <a:pPr/>
              <a:t>10/1/2019</a:t>
            </a:fld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234DA5-D066-4640-B729-2BCF7A5591C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130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476672"/>
            <a:ext cx="10972800" cy="504056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>
            <a:lvl1pPr>
              <a:defRPr sz="2800">
                <a:solidFill>
                  <a:srgbClr val="53672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Courier New" pitchFamily="49" charset="0"/>
              <a:buChar char="o"/>
              <a:defRPr sz="2400"/>
            </a:lvl1pPr>
            <a:lvl2pPr>
              <a:buFont typeface="Arial" pitchFamily="34" charset="0"/>
              <a:buChar char="•"/>
              <a:defRPr sz="2000"/>
            </a:lvl2pPr>
            <a:lvl3pPr>
              <a:defRPr sz="20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E016DB-E62E-4E90-AA75-A1507ED9A69F}" type="datetime1">
              <a:rPr lang="en-US" altLang="en-US" smtClean="0"/>
              <a:pPr/>
              <a:t>10/1/2019</a:t>
            </a:fld>
            <a:endParaRPr lang="en-US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53189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fld id="{12C9BCDF-3CA1-4651-8BDE-22ACF8FA351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640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solidFill>
                  <a:srgbClr val="53672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0FE67D-8904-48B3-B50F-060C9532040C}" type="datetime1">
              <a:rPr lang="en-US" altLang="en-US" smtClean="0"/>
              <a:pPr/>
              <a:t>10/1/2019</a:t>
            </a:fld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86A03-612F-4D95-B410-9E69DD4A8B0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527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23392" y="332656"/>
            <a:ext cx="10972800" cy="648072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>
            <a:lvl1pPr>
              <a:defRPr sz="2800">
                <a:solidFill>
                  <a:srgbClr val="53672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4A272F-7611-4851-9383-78E23238DA56}" type="datetime1">
              <a:rPr lang="en-US" altLang="en-US" smtClean="0"/>
              <a:pPr/>
              <a:t>10/1/2019</a:t>
            </a:fld>
            <a:endParaRPr lang="en-US" altLang="en-US"/>
          </a:p>
        </p:txBody>
      </p:sp>
      <p:sp>
        <p:nvSpPr>
          <p:cNvPr id="4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22A812-5C60-4998-B9C2-79BC78EEE21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008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23392" y="332656"/>
            <a:ext cx="10972800" cy="648072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>
            <a:lvl1pPr>
              <a:defRPr sz="2800">
                <a:solidFill>
                  <a:srgbClr val="53672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BC791E-8266-4735-AC9F-3E4580BDF662}" type="datetime1">
              <a:rPr lang="en-US" altLang="en-US" smtClean="0"/>
              <a:pPr/>
              <a:t>10/1/2019</a:t>
            </a:fld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52B1A3-7A46-4A1B-939E-E22AFA7D7AD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13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 userDrawn="1"/>
        </p:nvSpPr>
        <p:spPr>
          <a:xfrm>
            <a:off x="624417" y="188913"/>
            <a:ext cx="10972800" cy="792162"/>
          </a:xfrm>
          <a:prstGeom prst="roundRec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anchor="ctr">
            <a:normAutofit/>
          </a:bodyPr>
          <a:lstStyle>
            <a:lvl1pPr>
              <a:defRPr sz="280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pPr algn="ctr">
              <a:spcBef>
                <a:spcPct val="0"/>
              </a:spcBef>
              <a:defRPr/>
            </a:pPr>
            <a:r>
              <a:rPr lang="en-US" sz="2800">
                <a:solidFill>
                  <a:srgbClr val="9BBB59">
                    <a:lumMod val="75000"/>
                  </a:srgbClr>
                </a:solidFill>
                <a:latin typeface="Trebuchet MS"/>
                <a:ea typeface="ＭＳ Ｐゴシック" panose="020B0600070205080204" pitchFamily="34" charset="-128"/>
              </a:rPr>
              <a:t>Click to edit Master title style</a:t>
            </a:r>
            <a:endParaRPr lang="en-US" sz="2800" dirty="0">
              <a:solidFill>
                <a:srgbClr val="9BBB59">
                  <a:lumMod val="75000"/>
                </a:srgbClr>
              </a:solidFill>
              <a:latin typeface="Trebuchet MS"/>
              <a:ea typeface="ＭＳ Ｐゴシック" panose="020B0600070205080204" pitchFamily="34" charset="-128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476D52-9E39-49EE-9088-A6EE2D8843C4}" type="datetime1">
              <a:rPr lang="en-US" altLang="en-US" smtClean="0"/>
              <a:pPr/>
              <a:t>10/1/2019</a:t>
            </a:fld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9CDD4-10E5-446F-9633-96E01BA4EEA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658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64B28927-91D8-AB43-973D-CC161BA8D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2" y="332656"/>
            <a:ext cx="8828105" cy="648072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>
            <a:lvl1pPr>
              <a:defRPr sz="2800">
                <a:solidFill>
                  <a:srgbClr val="53672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46BD431-B720-4740-82BC-63CEACD6EDB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 bwMode="auto">
          <a:xfrm>
            <a:off x="7315200" y="3641725"/>
            <a:ext cx="4876800" cy="3216275"/>
          </a:xfrm>
          <a:custGeom>
            <a:avLst/>
            <a:gdLst>
              <a:gd name="connsiteX0" fmla="*/ 0 w 4876800"/>
              <a:gd name="connsiteY0" fmla="*/ 0 h 3216275"/>
              <a:gd name="connsiteX1" fmla="*/ 4876800 w 4876800"/>
              <a:gd name="connsiteY1" fmla="*/ 0 h 3216275"/>
              <a:gd name="connsiteX2" fmla="*/ 4876800 w 4876800"/>
              <a:gd name="connsiteY2" fmla="*/ 3216275 h 3216275"/>
              <a:gd name="connsiteX3" fmla="*/ 0 w 4876800"/>
              <a:gd name="connsiteY3" fmla="*/ 3216275 h 3216275"/>
              <a:gd name="connsiteX4" fmla="*/ 0 w 4876800"/>
              <a:gd name="connsiteY4" fmla="*/ 0 h 3216275"/>
              <a:gd name="connsiteX0" fmla="*/ 812800 w 4876800"/>
              <a:gd name="connsiteY0" fmla="*/ 7815 h 3216275"/>
              <a:gd name="connsiteX1" fmla="*/ 4876800 w 4876800"/>
              <a:gd name="connsiteY1" fmla="*/ 0 h 3216275"/>
              <a:gd name="connsiteX2" fmla="*/ 4876800 w 4876800"/>
              <a:gd name="connsiteY2" fmla="*/ 3216275 h 3216275"/>
              <a:gd name="connsiteX3" fmla="*/ 0 w 4876800"/>
              <a:gd name="connsiteY3" fmla="*/ 3216275 h 3216275"/>
              <a:gd name="connsiteX4" fmla="*/ 812800 w 4876800"/>
              <a:gd name="connsiteY4" fmla="*/ 7815 h 3216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00" h="3216275">
                <a:moveTo>
                  <a:pt x="812800" y="7815"/>
                </a:moveTo>
                <a:lnTo>
                  <a:pt x="4876800" y="0"/>
                </a:lnTo>
                <a:lnTo>
                  <a:pt x="4876800" y="3216275"/>
                </a:lnTo>
                <a:lnTo>
                  <a:pt x="0" y="3216275"/>
                </a:lnTo>
                <a:lnTo>
                  <a:pt x="812800" y="7815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00F8563-4469-5643-BC5E-C67DB6A3B4E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 bwMode="auto">
          <a:xfrm>
            <a:off x="8144117" y="0"/>
            <a:ext cx="4047881" cy="3571631"/>
          </a:xfrm>
          <a:custGeom>
            <a:avLst/>
            <a:gdLst>
              <a:gd name="connsiteX0" fmla="*/ 0 w 4071327"/>
              <a:gd name="connsiteY0" fmla="*/ 0 h 3571631"/>
              <a:gd name="connsiteX1" fmla="*/ 4071327 w 4071327"/>
              <a:gd name="connsiteY1" fmla="*/ 0 h 3571631"/>
              <a:gd name="connsiteX2" fmla="*/ 4071327 w 4071327"/>
              <a:gd name="connsiteY2" fmla="*/ 3571631 h 3571631"/>
              <a:gd name="connsiteX3" fmla="*/ 0 w 4071327"/>
              <a:gd name="connsiteY3" fmla="*/ 3571631 h 3571631"/>
              <a:gd name="connsiteX4" fmla="*/ 0 w 4071327"/>
              <a:gd name="connsiteY4" fmla="*/ 0 h 3571631"/>
              <a:gd name="connsiteX0" fmla="*/ 937846 w 4071327"/>
              <a:gd name="connsiteY0" fmla="*/ 0 h 3571631"/>
              <a:gd name="connsiteX1" fmla="*/ 4071327 w 4071327"/>
              <a:gd name="connsiteY1" fmla="*/ 0 h 3571631"/>
              <a:gd name="connsiteX2" fmla="*/ 4071327 w 4071327"/>
              <a:gd name="connsiteY2" fmla="*/ 3571631 h 3571631"/>
              <a:gd name="connsiteX3" fmla="*/ 0 w 4071327"/>
              <a:gd name="connsiteY3" fmla="*/ 3571631 h 3571631"/>
              <a:gd name="connsiteX4" fmla="*/ 937846 w 4071327"/>
              <a:gd name="connsiteY4" fmla="*/ 0 h 3571631"/>
              <a:gd name="connsiteX0" fmla="*/ 914400 w 4047881"/>
              <a:gd name="connsiteY0" fmla="*/ 0 h 3571631"/>
              <a:gd name="connsiteX1" fmla="*/ 4047881 w 4047881"/>
              <a:gd name="connsiteY1" fmla="*/ 0 h 3571631"/>
              <a:gd name="connsiteX2" fmla="*/ 4047881 w 4047881"/>
              <a:gd name="connsiteY2" fmla="*/ 3571631 h 3571631"/>
              <a:gd name="connsiteX3" fmla="*/ 0 w 4047881"/>
              <a:gd name="connsiteY3" fmla="*/ 3571631 h 3571631"/>
              <a:gd name="connsiteX4" fmla="*/ 914400 w 4047881"/>
              <a:gd name="connsiteY4" fmla="*/ 0 h 3571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47881" h="3571631">
                <a:moveTo>
                  <a:pt x="914400" y="0"/>
                </a:moveTo>
                <a:lnTo>
                  <a:pt x="4047881" y="0"/>
                </a:lnTo>
                <a:lnTo>
                  <a:pt x="4047881" y="3571631"/>
                </a:lnTo>
                <a:lnTo>
                  <a:pt x="0" y="3571631"/>
                </a:lnTo>
                <a:lnTo>
                  <a:pt x="91440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937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008ECED-7C6B-8445-943A-06B14CC673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315721" y="-8312"/>
            <a:ext cx="4876280" cy="6866312"/>
          </a:xfrm>
          <a:custGeom>
            <a:avLst/>
            <a:gdLst>
              <a:gd name="connsiteX0" fmla="*/ 0 w 3812251"/>
              <a:gd name="connsiteY0" fmla="*/ 0 h 6858000"/>
              <a:gd name="connsiteX1" fmla="*/ 3812251 w 3812251"/>
              <a:gd name="connsiteY1" fmla="*/ 0 h 6858000"/>
              <a:gd name="connsiteX2" fmla="*/ 3812251 w 3812251"/>
              <a:gd name="connsiteY2" fmla="*/ 6858000 h 6858000"/>
              <a:gd name="connsiteX3" fmla="*/ 0 w 3812251"/>
              <a:gd name="connsiteY3" fmla="*/ 6858000 h 6858000"/>
              <a:gd name="connsiteX4" fmla="*/ 0 w 3812251"/>
              <a:gd name="connsiteY4" fmla="*/ 0 h 6858000"/>
              <a:gd name="connsiteX0" fmla="*/ 1720734 w 5532985"/>
              <a:gd name="connsiteY0" fmla="*/ 0 h 6858000"/>
              <a:gd name="connsiteX1" fmla="*/ 5532985 w 5532985"/>
              <a:gd name="connsiteY1" fmla="*/ 0 h 6858000"/>
              <a:gd name="connsiteX2" fmla="*/ 5532985 w 5532985"/>
              <a:gd name="connsiteY2" fmla="*/ 6858000 h 6858000"/>
              <a:gd name="connsiteX3" fmla="*/ 0 w 5532985"/>
              <a:gd name="connsiteY3" fmla="*/ 6849687 h 6858000"/>
              <a:gd name="connsiteX4" fmla="*/ 1720734 w 5532985"/>
              <a:gd name="connsiteY4" fmla="*/ 0 h 6858000"/>
              <a:gd name="connsiteX0" fmla="*/ 2435628 w 5532985"/>
              <a:gd name="connsiteY0" fmla="*/ 24938 h 6858000"/>
              <a:gd name="connsiteX1" fmla="*/ 5532985 w 5532985"/>
              <a:gd name="connsiteY1" fmla="*/ 0 h 6858000"/>
              <a:gd name="connsiteX2" fmla="*/ 5532985 w 5532985"/>
              <a:gd name="connsiteY2" fmla="*/ 6858000 h 6858000"/>
              <a:gd name="connsiteX3" fmla="*/ 0 w 5532985"/>
              <a:gd name="connsiteY3" fmla="*/ 6849687 h 6858000"/>
              <a:gd name="connsiteX4" fmla="*/ 2435628 w 5532985"/>
              <a:gd name="connsiteY4" fmla="*/ 24938 h 6858000"/>
              <a:gd name="connsiteX0" fmla="*/ 1778923 w 4876280"/>
              <a:gd name="connsiteY0" fmla="*/ 24938 h 6858000"/>
              <a:gd name="connsiteX1" fmla="*/ 4876280 w 4876280"/>
              <a:gd name="connsiteY1" fmla="*/ 0 h 6858000"/>
              <a:gd name="connsiteX2" fmla="*/ 4876280 w 4876280"/>
              <a:gd name="connsiteY2" fmla="*/ 6858000 h 6858000"/>
              <a:gd name="connsiteX3" fmla="*/ 0 w 4876280"/>
              <a:gd name="connsiteY3" fmla="*/ 6849687 h 6858000"/>
              <a:gd name="connsiteX4" fmla="*/ 1778923 w 4876280"/>
              <a:gd name="connsiteY4" fmla="*/ 24938 h 6858000"/>
              <a:gd name="connsiteX0" fmla="*/ 1737359 w 4876280"/>
              <a:gd name="connsiteY0" fmla="*/ 0 h 6866312"/>
              <a:gd name="connsiteX1" fmla="*/ 4876280 w 4876280"/>
              <a:gd name="connsiteY1" fmla="*/ 8312 h 6866312"/>
              <a:gd name="connsiteX2" fmla="*/ 4876280 w 4876280"/>
              <a:gd name="connsiteY2" fmla="*/ 6866312 h 6866312"/>
              <a:gd name="connsiteX3" fmla="*/ 0 w 4876280"/>
              <a:gd name="connsiteY3" fmla="*/ 6857999 h 6866312"/>
              <a:gd name="connsiteX4" fmla="*/ 1737359 w 4876280"/>
              <a:gd name="connsiteY4" fmla="*/ 0 h 6866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280" h="6866312">
                <a:moveTo>
                  <a:pt x="1737359" y="0"/>
                </a:moveTo>
                <a:lnTo>
                  <a:pt x="4876280" y="8312"/>
                </a:lnTo>
                <a:lnTo>
                  <a:pt x="4876280" y="6866312"/>
                </a:lnTo>
                <a:lnTo>
                  <a:pt x="0" y="6857999"/>
                </a:lnTo>
                <a:lnTo>
                  <a:pt x="1737359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625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48EC57-F297-41D0-81D8-E716D85C86C9}" type="datetime1">
              <a:rPr lang="en-US" altLang="en-US" smtClean="0"/>
              <a:pPr/>
              <a:t>10/1/2019</a:t>
            </a:fld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16A5A5-520D-40B4-A062-7F2F4AE2E0C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953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0"/>
            <a:ext cx="109728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Text example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53189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Georgia" panose="02040502050405020303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5FC3761-0247-4A0C-9BD5-632166878007}" type="datetime1">
              <a:rPr lang="en-US" altLang="en-US" smtClean="0">
                <a:ea typeface="ＭＳ Ｐゴシック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10/1/2019</a:t>
            </a:fld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5318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Sixth Multi-stakeholder Partnership (MSP) meeting  Panama 20-23 June 2016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53189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Georgia" panose="02040502050405020303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D054CDD-4CE3-40C0-8AFF-1F5CBDEA0CA1}" type="slidenum">
              <a:rPr lang="en-US" altLang="en-US">
                <a:ea typeface="ＭＳ Ｐゴシック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98462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82" r:id="rId7"/>
    <p:sldLayoutId id="2147483683" r:id="rId8"/>
    <p:sldLayoutId id="2147483679" r:id="rId9"/>
    <p:sldLayoutId id="2147483680" r:id="rId10"/>
    <p:sldLayoutId id="214748368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+mj-lt"/>
          <a:ea typeface="ＭＳ Ｐゴシック" panose="020B0600070205080204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rebuchet MS" pitchFamily="34" charset="0"/>
          <a:ea typeface="ＭＳ Ｐゴシック" panose="020B0600070205080204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rebuchet MS" pitchFamily="34" charset="0"/>
          <a:ea typeface="ＭＳ Ｐゴシック" panose="020B0600070205080204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rebuchet MS" pitchFamily="34" charset="0"/>
          <a:ea typeface="ＭＳ Ｐゴシック" panose="020B0600070205080204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rebuchet MS" pitchFamily="34" charset="0"/>
          <a:ea typeface="ＭＳ Ｐゴシック" panose="020B0600070205080204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32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5436" y="5644834"/>
            <a:ext cx="5024175" cy="50989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059" y="182951"/>
            <a:ext cx="4532672" cy="940262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D40F45D2-31AB-42C5-92B0-4101D5225586}"/>
              </a:ext>
            </a:extLst>
          </p:cNvPr>
          <p:cNvSpPr txBox="1">
            <a:spLocks/>
          </p:cNvSpPr>
          <p:nvPr/>
        </p:nvSpPr>
        <p:spPr bwMode="auto">
          <a:xfrm>
            <a:off x="491710" y="3847781"/>
            <a:ext cx="11208580" cy="1507552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txBody>
          <a:bodyPr anchor="ctr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53672B"/>
                </a:solidFill>
                <a:latin typeface="+mj-lt"/>
                <a:ea typeface="MS PGothic" panose="020B0600070205080204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rebuchet MS" pitchFamily="34" charset="0"/>
                <a:ea typeface="MS PGothic" panose="020B0600070205080204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rebuchet MS" pitchFamily="34" charset="0"/>
                <a:ea typeface="MS PGothic" panose="020B0600070205080204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rebuchet MS" pitchFamily="34" charset="0"/>
                <a:ea typeface="MS PGothic" panose="020B0600070205080204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rebuchet MS" pitchFamily="34" charset="0"/>
                <a:ea typeface="MS PGothic" panose="020B0600070205080204" pitchFamily="34" charset="-128"/>
                <a:cs typeface="MS PGothic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rebuchet M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rebuchet M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rebuchet M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l"/>
            <a:r>
              <a:rPr lang="en-GB" sz="2000" b="1" dirty="0"/>
              <a:t>Lightning presentation at a parallel session, 9th Multi-Stakeholder Partnership Meeting of the Global Agenda for Sustainable Livestock, Manhattan, Kansas</a:t>
            </a:r>
            <a:r>
              <a:rPr lang="en-GB" sz="2000" b="1"/>
              <a:t>, 9-12 </a:t>
            </a:r>
            <a:r>
              <a:rPr lang="en-GB" sz="2000" b="1" dirty="0"/>
              <a:t>September 2019</a:t>
            </a:r>
          </a:p>
        </p:txBody>
      </p:sp>
      <p:sp>
        <p:nvSpPr>
          <p:cNvPr id="12" name="Rechteck 2">
            <a:extLst>
              <a:ext uri="{FF2B5EF4-FFF2-40B4-BE49-F238E27FC236}">
                <a16:creationId xmlns:a16="http://schemas.microsoft.com/office/drawing/2014/main" id="{DC0053FD-0DB0-4813-8915-19CB59016D27}"/>
              </a:ext>
            </a:extLst>
          </p:cNvPr>
          <p:cNvSpPr/>
          <p:nvPr/>
        </p:nvSpPr>
        <p:spPr>
          <a:xfrm>
            <a:off x="491710" y="1724123"/>
            <a:ext cx="11187901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chemeClr val="accent3">
                    <a:lumMod val="75000"/>
                  </a:schemeClr>
                </a:solidFill>
              </a:rPr>
              <a:t>Improving collaboration between research </a:t>
            </a:r>
            <a:r>
              <a:rPr lang="en-GB" sz="2800">
                <a:solidFill>
                  <a:schemeClr val="accent3">
                    <a:lumMod val="75000"/>
                  </a:schemeClr>
                </a:solidFill>
              </a:rPr>
              <a:t>and the private </a:t>
            </a:r>
            <a:r>
              <a:rPr lang="en-GB" sz="2800" dirty="0">
                <a:solidFill>
                  <a:schemeClr val="accent3">
                    <a:lumMod val="75000"/>
                  </a:schemeClr>
                </a:solidFill>
              </a:rPr>
              <a:t>sector to accelerate livestock innovation for sustainability into use</a:t>
            </a:r>
          </a:p>
          <a:p>
            <a:endParaRPr lang="en-GB" sz="2800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Samuel </a:t>
            </a:r>
            <a:r>
              <a:rPr lang="en-GB" sz="2000" dirty="0" err="1">
                <a:solidFill>
                  <a:schemeClr val="accent3">
                    <a:lumMod val="75000"/>
                  </a:schemeClr>
                </a:solidFill>
              </a:rPr>
              <a:t>Thevasagayam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, BMGF</a:t>
            </a:r>
          </a:p>
        </p:txBody>
      </p:sp>
    </p:spTree>
    <p:extLst>
      <p:ext uri="{BB962C8B-B14F-4D97-AF65-F5344CB8AC3E}">
        <p14:creationId xmlns:p14="http://schemas.microsoft.com/office/powerpoint/2010/main" val="1986081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7AE8A1-3D55-40F3-9899-5CD9372B5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498" y="490119"/>
            <a:ext cx="10972800" cy="504056"/>
          </a:xfrm>
        </p:spPr>
        <p:txBody>
          <a:bodyPr>
            <a:normAutofit fontScale="90000"/>
          </a:bodyPr>
          <a:lstStyle/>
          <a:p>
            <a:r>
              <a:rPr lang="de-CH" dirty="0"/>
              <a:t>Introducing me!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DA10BDD-FFD0-493A-92EB-9A6E54A75D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Responsible for the livestock portfolio of investments </a:t>
            </a:r>
          </a:p>
          <a:p>
            <a:r>
              <a:rPr lang="de-CH" dirty="0"/>
              <a:t>At the Bill &amp; Melinda Gates Foundation</a:t>
            </a:r>
          </a:p>
          <a:p>
            <a:r>
              <a:rPr lang="de-CH" dirty="0"/>
              <a:t>Overall goal: Inclusive Agriculture Transformation and Economic growth of poor people depending on Animal Agriculture.  </a:t>
            </a:r>
          </a:p>
          <a:p>
            <a:pPr lvl="1"/>
            <a:r>
              <a:rPr lang="de-CH" dirty="0"/>
              <a:t>Partner and invest in both public and private sectors - solutions needed by poor livestock owners realize the potential of their livestock assets ....through a government enabled, private sector led market oriented approach</a:t>
            </a:r>
          </a:p>
          <a:p>
            <a:pPr lvl="1"/>
            <a:r>
              <a:rPr lang="de-CH" dirty="0"/>
              <a:t>Believe public sector critical for research that cannot be fully justified based on ROI; private sector is best suited to address customer facing aspects and deliver solutions</a:t>
            </a:r>
          </a:p>
          <a:p>
            <a:pPr lvl="1"/>
            <a:r>
              <a:rPr lang="de-CH" dirty="0"/>
              <a:t>Connect and align the objectives of the producer, private sector and public sector for sustainability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97949" y="6400484"/>
            <a:ext cx="2029968" cy="384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#</a:t>
            </a:r>
            <a:r>
              <a:rPr lang="en-GB" dirty="0" err="1">
                <a:solidFill>
                  <a:schemeClr val="accent5"/>
                </a:solidFill>
              </a:rPr>
              <a:t>LivestockAgenda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482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7AE8A1-3D55-40F3-9899-5CD9372B5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498" y="490119"/>
            <a:ext cx="10972800" cy="504056"/>
          </a:xfrm>
        </p:spPr>
        <p:txBody>
          <a:bodyPr>
            <a:noAutofit/>
          </a:bodyPr>
          <a:lstStyle/>
          <a:p>
            <a:r>
              <a:rPr lang="de-CH" sz="1800" b="1" dirty="0"/>
              <a:t>My example that worked: African Poultry Multiplication Initiative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DA10BDD-FFD0-493A-92EB-9A6E54A75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01271"/>
            <a:ext cx="11468846" cy="5062070"/>
          </a:xfrm>
        </p:spPr>
        <p:txBody>
          <a:bodyPr/>
          <a:lstStyle/>
          <a:p>
            <a:r>
              <a:rPr lang="de-CH" sz="1800" dirty="0"/>
              <a:t>Purpose: to enhance productivity, household income, improve household nutrition and empower women.</a:t>
            </a:r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pPr marL="0" indent="0">
              <a:buNone/>
            </a:pPr>
            <a:endParaRPr lang="de-CH" dirty="0"/>
          </a:p>
          <a:p>
            <a:endParaRPr lang="de-CH" dirty="0"/>
          </a:p>
          <a:p>
            <a:endParaRPr lang="de-CH" dirty="0"/>
          </a:p>
          <a:p>
            <a:pPr marL="457200" lvl="1" indent="0">
              <a:buNone/>
            </a:pPr>
            <a:endParaRPr lang="de-CH" sz="1800" dirty="0"/>
          </a:p>
          <a:p>
            <a:pPr marL="457200" lvl="1" indent="0">
              <a:buNone/>
            </a:pPr>
            <a:r>
              <a:rPr lang="de-CH" sz="1800" dirty="0"/>
              <a:t>		Why?</a:t>
            </a:r>
          </a:p>
          <a:p>
            <a:pPr lvl="4"/>
            <a:r>
              <a:rPr lang="de-CH" sz="1800" dirty="0"/>
              <a:t>Critical factor 1: Incentives aligned across all stakeholders</a:t>
            </a:r>
          </a:p>
          <a:p>
            <a:pPr lvl="4"/>
            <a:r>
              <a:rPr lang="de-CH" sz="1800" dirty="0"/>
              <a:t>Critical factor 2: Brought together ‘best’ or ‘most suitable’ partners for each of the components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97949" y="6400484"/>
            <a:ext cx="2029968" cy="384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#</a:t>
            </a:r>
            <a:r>
              <a:rPr lang="en-GB" dirty="0" err="1">
                <a:solidFill>
                  <a:schemeClr val="accent5"/>
                </a:solidFill>
              </a:rPr>
              <a:t>LivestockAgenda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7A3CC0-595D-40A1-9760-64268B18D035}"/>
              </a:ext>
            </a:extLst>
          </p:cNvPr>
          <p:cNvSpPr/>
          <p:nvPr/>
        </p:nvSpPr>
        <p:spPr>
          <a:xfrm>
            <a:off x="746561" y="1631431"/>
            <a:ext cx="4572500" cy="53493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AAA09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model delivers sustainable value for all stakeholders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64991F-D960-45F4-ADB0-0A691C67A8C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435" y="1850476"/>
            <a:ext cx="4866196" cy="2798758"/>
          </a:xfrm>
          <a:prstGeom prst="rect">
            <a:avLst/>
          </a:prstGeom>
        </p:spPr>
      </p:pic>
      <p:sp>
        <p:nvSpPr>
          <p:cNvPr id="14" name="AutoShape 3">
            <a:extLst>
              <a:ext uri="{FF2B5EF4-FFF2-40B4-BE49-F238E27FC236}">
                <a16:creationId xmlns:a16="http://schemas.microsoft.com/office/drawing/2014/main" id="{16F3D1FC-A49B-4916-91EC-AC0D251E3D80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3149186" y="1684148"/>
            <a:ext cx="8656637" cy="118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solidFill>
                <a:srgbClr val="59452A"/>
              </a:solidFill>
              <a:latin typeface="Arial"/>
            </a:endParaRPr>
          </a:p>
        </p:txBody>
      </p:sp>
      <p:sp>
        <p:nvSpPr>
          <p:cNvPr id="18" name="Freeform 12">
            <a:extLst>
              <a:ext uri="{FF2B5EF4-FFF2-40B4-BE49-F238E27FC236}">
                <a16:creationId xmlns:a16="http://schemas.microsoft.com/office/drawing/2014/main" id="{8B62B216-170C-4D36-BF40-308DA581746B}"/>
              </a:ext>
            </a:extLst>
          </p:cNvPr>
          <p:cNvSpPr>
            <a:spLocks/>
          </p:cNvSpPr>
          <p:nvPr/>
        </p:nvSpPr>
        <p:spPr bwMode="auto">
          <a:xfrm>
            <a:off x="10460092" y="1777681"/>
            <a:ext cx="146304" cy="995620"/>
          </a:xfrm>
          <a:custGeom>
            <a:avLst/>
            <a:gdLst>
              <a:gd name="T0" fmla="*/ 0 w 67"/>
              <a:gd name="T1" fmla="*/ 0 h 133"/>
              <a:gd name="T2" fmla="*/ 67 w 67"/>
              <a:gd name="T3" fmla="*/ 67 h 133"/>
              <a:gd name="T4" fmla="*/ 0 w 67"/>
              <a:gd name="T5" fmla="*/ 133 h 133"/>
              <a:gd name="T6" fmla="*/ 0 w 67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" h="133">
                <a:moveTo>
                  <a:pt x="0" y="0"/>
                </a:moveTo>
                <a:lnTo>
                  <a:pt x="67" y="67"/>
                </a:lnTo>
                <a:lnTo>
                  <a:pt x="0" y="133"/>
                </a:lnTo>
                <a:lnTo>
                  <a:pt x="0" y="0"/>
                </a:lnTo>
                <a:close/>
              </a:path>
            </a:pathLst>
          </a:custGeom>
          <a:solidFill>
            <a:srgbClr val="9B24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9452A"/>
              </a:solidFill>
              <a:effectLst/>
              <a:uLnTx/>
              <a:uFillTx/>
              <a:latin typeface="Arial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53C85EC-D26A-4EE3-9894-0B1B38A98C59}"/>
              </a:ext>
            </a:extLst>
          </p:cNvPr>
          <p:cNvGrpSpPr/>
          <p:nvPr/>
        </p:nvGrpSpPr>
        <p:grpSpPr>
          <a:xfrm>
            <a:off x="5121354" y="1751947"/>
            <a:ext cx="6429859" cy="1576934"/>
            <a:chOff x="3050082" y="1554737"/>
            <a:chExt cx="8871655" cy="153536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6F97D1-210C-488A-9CDB-CB7D6E085A8E}"/>
                </a:ext>
              </a:extLst>
            </p:cNvPr>
            <p:cNvSpPr/>
            <p:nvPr/>
          </p:nvSpPr>
          <p:spPr>
            <a:xfrm>
              <a:off x="3070498" y="1554737"/>
              <a:ext cx="8851239" cy="1535366"/>
            </a:xfrm>
            <a:prstGeom prst="rect">
              <a:avLst/>
            </a:prstGeom>
            <a:solidFill>
              <a:srgbClr val="AAA092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29765210-57A0-41D5-976E-707E7C2189DB}"/>
                </a:ext>
              </a:extLst>
            </p:cNvPr>
            <p:cNvGrpSpPr/>
            <p:nvPr/>
          </p:nvGrpSpPr>
          <p:grpSpPr>
            <a:xfrm>
              <a:off x="3050082" y="1645428"/>
              <a:ext cx="8803399" cy="1396975"/>
              <a:chOff x="3050082" y="1687259"/>
              <a:chExt cx="8803399" cy="1396975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E5CE9D3-8F38-402B-AEE8-650C1E1E7C3B}"/>
                  </a:ext>
                </a:extLst>
              </p:cNvPr>
              <p:cNvSpPr/>
              <p:nvPr/>
            </p:nvSpPr>
            <p:spPr>
              <a:xfrm>
                <a:off x="3050082" y="2868790"/>
                <a:ext cx="1465466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800" b="1" dirty="0">
                    <a:solidFill>
                      <a:srgbClr val="000000"/>
                    </a:solidFill>
                    <a:latin typeface="Arial"/>
                  </a:rPr>
                  <a:t>Amo: parent stock rearing</a:t>
                </a:r>
                <a:endParaRPr lang="en-US" sz="800" b="1" dirty="0">
                  <a:solidFill>
                    <a:srgbClr val="59452A"/>
                  </a:solidFill>
                  <a:latin typeface="Arial"/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7FD6379F-7911-457E-96AB-154007C8DD31}"/>
                  </a:ext>
                </a:extLst>
              </p:cNvPr>
              <p:cNvSpPr/>
              <p:nvPr/>
            </p:nvSpPr>
            <p:spPr>
              <a:xfrm>
                <a:off x="5074302" y="2856749"/>
                <a:ext cx="151996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800" b="1" dirty="0">
                    <a:solidFill>
                      <a:srgbClr val="000000"/>
                    </a:solidFill>
                    <a:latin typeface="Arial"/>
                  </a:rPr>
                  <a:t>Amo: Incubation/ Hatching</a:t>
                </a:r>
                <a:endParaRPr lang="en-US" sz="800" b="1" dirty="0">
                  <a:solidFill>
                    <a:srgbClr val="59452A"/>
                  </a:solidFill>
                  <a:latin typeface="Arial"/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9D4B7C2-F828-459E-8550-C5C8626EB435}"/>
                  </a:ext>
                </a:extLst>
              </p:cNvPr>
              <p:cNvSpPr/>
              <p:nvPr/>
            </p:nvSpPr>
            <p:spPr>
              <a:xfrm>
                <a:off x="7204139" y="2858764"/>
                <a:ext cx="1350050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800" b="1" dirty="0">
                    <a:solidFill>
                      <a:srgbClr val="000000"/>
                    </a:solidFill>
                    <a:latin typeface="Arial"/>
                  </a:rPr>
                  <a:t>Brooding &amp; Vaccination</a:t>
                </a:r>
                <a:endParaRPr lang="en-US" sz="800" b="1" dirty="0">
                  <a:solidFill>
                    <a:srgbClr val="59452A"/>
                  </a:solidFill>
                  <a:latin typeface="Arial"/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804C2E6A-9C31-4D52-9A99-E5FACEFF3263}"/>
                  </a:ext>
                </a:extLst>
              </p:cNvPr>
              <p:cNvSpPr/>
              <p:nvPr/>
            </p:nvSpPr>
            <p:spPr>
              <a:xfrm>
                <a:off x="8806388" y="2859488"/>
                <a:ext cx="1141659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800" b="1" dirty="0">
                    <a:solidFill>
                      <a:srgbClr val="000000"/>
                    </a:solidFill>
                    <a:latin typeface="Arial"/>
                  </a:rPr>
                  <a:t>      Farmer Training</a:t>
                </a:r>
                <a:endParaRPr lang="en-US" sz="800" b="1" dirty="0">
                  <a:solidFill>
                    <a:srgbClr val="59452A"/>
                  </a:solidFill>
                  <a:latin typeface="Arial"/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C3DB813D-01D7-4C22-9FCC-062C7A8EC28A}"/>
                  </a:ext>
                </a:extLst>
              </p:cNvPr>
              <p:cNvSpPr/>
              <p:nvPr/>
            </p:nvSpPr>
            <p:spPr>
              <a:xfrm>
                <a:off x="10468698" y="2865037"/>
                <a:ext cx="1096775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800" b="1" dirty="0">
                    <a:solidFill>
                      <a:srgbClr val="000000"/>
                    </a:solidFill>
                    <a:latin typeface="Arial"/>
                  </a:rPr>
                  <a:t>         </a:t>
                </a:r>
                <a:r>
                  <a:rPr lang="en-US" sz="800" b="1" dirty="0" err="1">
                    <a:solidFill>
                      <a:srgbClr val="000000"/>
                    </a:solidFill>
                    <a:latin typeface="Arial"/>
                  </a:rPr>
                  <a:t>Noilers</a:t>
                </a:r>
                <a:r>
                  <a:rPr lang="en-US" sz="800" b="1" dirty="0">
                    <a:solidFill>
                      <a:srgbClr val="000000"/>
                    </a:solidFill>
                    <a:latin typeface="Arial"/>
                  </a:rPr>
                  <a:t> in NG</a:t>
                </a:r>
                <a:endParaRPr lang="en-US" sz="800" b="1" dirty="0">
                  <a:solidFill>
                    <a:srgbClr val="59452A"/>
                  </a:solidFill>
                  <a:latin typeface="Arial"/>
                </a:endParaRPr>
              </a:p>
            </p:txBody>
          </p:sp>
          <p:sp>
            <p:nvSpPr>
              <p:cNvPr id="15" name="Freeform 9">
                <a:extLst>
                  <a:ext uri="{FF2B5EF4-FFF2-40B4-BE49-F238E27FC236}">
                    <a16:creationId xmlns:a16="http://schemas.microsoft.com/office/drawing/2014/main" id="{5E4783E8-8089-4054-8C12-7B231BC65C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5845" y="1777681"/>
                <a:ext cx="146304" cy="995620"/>
              </a:xfrm>
              <a:custGeom>
                <a:avLst/>
                <a:gdLst>
                  <a:gd name="T0" fmla="*/ 0 w 66"/>
                  <a:gd name="T1" fmla="*/ 0 h 133"/>
                  <a:gd name="T2" fmla="*/ 66 w 66"/>
                  <a:gd name="T3" fmla="*/ 67 h 133"/>
                  <a:gd name="T4" fmla="*/ 0 w 66"/>
                  <a:gd name="T5" fmla="*/ 133 h 133"/>
                  <a:gd name="T6" fmla="*/ 0 w 66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133">
                    <a:moveTo>
                      <a:pt x="0" y="0"/>
                    </a:moveTo>
                    <a:lnTo>
                      <a:pt x="66" y="67"/>
                    </a:lnTo>
                    <a:lnTo>
                      <a:pt x="0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24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452A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6" name="Freeform 10">
                <a:extLst>
                  <a:ext uri="{FF2B5EF4-FFF2-40B4-BE49-F238E27FC236}">
                    <a16:creationId xmlns:a16="http://schemas.microsoft.com/office/drawing/2014/main" id="{998F25E8-2D06-4B2F-A2C7-FC9E80B375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971" y="1777681"/>
                <a:ext cx="146304" cy="995620"/>
              </a:xfrm>
              <a:custGeom>
                <a:avLst/>
                <a:gdLst>
                  <a:gd name="T0" fmla="*/ 0 w 66"/>
                  <a:gd name="T1" fmla="*/ 0 h 133"/>
                  <a:gd name="T2" fmla="*/ 66 w 66"/>
                  <a:gd name="T3" fmla="*/ 67 h 133"/>
                  <a:gd name="T4" fmla="*/ 0 w 66"/>
                  <a:gd name="T5" fmla="*/ 133 h 133"/>
                  <a:gd name="T6" fmla="*/ 0 w 66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133">
                    <a:moveTo>
                      <a:pt x="0" y="0"/>
                    </a:moveTo>
                    <a:lnTo>
                      <a:pt x="66" y="67"/>
                    </a:lnTo>
                    <a:lnTo>
                      <a:pt x="0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24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452A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7" name="Freeform 11">
                <a:extLst>
                  <a:ext uri="{FF2B5EF4-FFF2-40B4-BE49-F238E27FC236}">
                    <a16:creationId xmlns:a16="http://schemas.microsoft.com/office/drawing/2014/main" id="{847C49E1-E1A9-46FD-A8DD-04F45DE99A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0856" y="1843619"/>
                <a:ext cx="146304" cy="995620"/>
              </a:xfrm>
              <a:custGeom>
                <a:avLst/>
                <a:gdLst>
                  <a:gd name="T0" fmla="*/ 0 w 60"/>
                  <a:gd name="T1" fmla="*/ 0 h 133"/>
                  <a:gd name="T2" fmla="*/ 60 w 60"/>
                  <a:gd name="T3" fmla="*/ 67 h 133"/>
                  <a:gd name="T4" fmla="*/ 0 w 60"/>
                  <a:gd name="T5" fmla="*/ 133 h 133"/>
                  <a:gd name="T6" fmla="*/ 0 w 60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33">
                    <a:moveTo>
                      <a:pt x="0" y="0"/>
                    </a:moveTo>
                    <a:lnTo>
                      <a:pt x="60" y="67"/>
                    </a:lnTo>
                    <a:lnTo>
                      <a:pt x="0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24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452A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8ED42A5F-3FD1-44D3-B92D-F43E279741C1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153283" y="1687259"/>
                <a:ext cx="1751126" cy="1176464"/>
              </a:xfrm>
              <a:prstGeom prst="rect">
                <a:avLst/>
              </a:prstGeom>
            </p:spPr>
          </p:pic>
          <p:pic>
            <p:nvPicPr>
              <p:cNvPr id="20" name="Picture 7">
                <a:extLst>
                  <a:ext uri="{FF2B5EF4-FFF2-40B4-BE49-F238E27FC236}">
                    <a16:creationId xmlns:a16="http://schemas.microsoft.com/office/drawing/2014/main" id="{04591058-BD97-4F47-B004-EA8300B8659D}"/>
                  </a:ext>
                </a:extLst>
              </p:cNvPr>
              <p:cNvPicPr preferRelativeResize="0">
                <a:picLocks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-2267"/>
              <a:stretch>
                <a:fillRect/>
              </a:stretch>
            </p:blipFill>
            <p:spPr bwMode="auto">
              <a:xfrm>
                <a:off x="5112916" y="1687259"/>
                <a:ext cx="1792194" cy="11764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" name="Content Placeholder 3">
                <a:extLst>
                  <a:ext uri="{FF2B5EF4-FFF2-40B4-BE49-F238E27FC236}">
                    <a16:creationId xmlns:a16="http://schemas.microsoft.com/office/drawing/2014/main" id="{D4B08FD3-9118-49C6-9CF5-D2267F818A97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897028" y="1687259"/>
                <a:ext cx="1518224" cy="1176464"/>
              </a:xfrm>
              <a:prstGeom prst="rect">
                <a:avLst/>
              </a:prstGeom>
            </p:spPr>
          </p:pic>
          <p:pic>
            <p:nvPicPr>
              <p:cNvPr id="22" name="Content Placeholder 2">
                <a:extLst>
                  <a:ext uri="{FF2B5EF4-FFF2-40B4-BE49-F238E27FC236}">
                    <a16:creationId xmlns:a16="http://schemas.microsoft.com/office/drawing/2014/main" id="{26142D11-E3A8-495F-8A82-ACEED866CF49}"/>
                  </a:ext>
                </a:extLst>
              </p:cNvPr>
              <p:cNvPicPr preferRelativeResize="0">
                <a:picLocks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7083404" y="1687259"/>
                <a:ext cx="1591521" cy="1176464"/>
              </a:xfrm>
              <a:prstGeom prst="rect">
                <a:avLst/>
              </a:prstGeom>
              <a:noFill/>
            </p:spPr>
          </p:pic>
          <p:pic>
            <p:nvPicPr>
              <p:cNvPr id="23" name="Content Placeholder 4">
                <a:extLst>
                  <a:ext uri="{FF2B5EF4-FFF2-40B4-BE49-F238E27FC236}">
                    <a16:creationId xmlns:a16="http://schemas.microsoft.com/office/drawing/2014/main" id="{6D66B77E-6193-4203-9FF0-4A9CED42EE5C}"/>
                  </a:ext>
                </a:extLst>
              </p:cNvPr>
              <p:cNvPicPr preferRelativeResize="0">
                <a:picLocks noChangeArrowheads="1"/>
              </p:cNvPicPr>
              <p:nvPr/>
            </p:nvPicPr>
            <p:blipFill rotWithShape="1"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5652"/>
              <a:stretch/>
            </p:blipFill>
            <p:spPr>
              <a:xfrm>
                <a:off x="10560601" y="1687259"/>
                <a:ext cx="1292880" cy="1176464"/>
              </a:xfrm>
              <a:prstGeom prst="rect">
                <a:avLst/>
              </a:prstGeom>
            </p:spPr>
          </p:pic>
          <p:sp>
            <p:nvSpPr>
              <p:cNvPr id="30" name="Freeform 11">
                <a:extLst>
                  <a:ext uri="{FF2B5EF4-FFF2-40B4-BE49-F238E27FC236}">
                    <a16:creationId xmlns:a16="http://schemas.microsoft.com/office/drawing/2014/main" id="{01A5570E-7BEF-46B1-9C8E-FF46178D4D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49081" y="1750987"/>
                <a:ext cx="146304" cy="995620"/>
              </a:xfrm>
              <a:custGeom>
                <a:avLst/>
                <a:gdLst>
                  <a:gd name="T0" fmla="*/ 0 w 60"/>
                  <a:gd name="T1" fmla="*/ 0 h 133"/>
                  <a:gd name="T2" fmla="*/ 60 w 60"/>
                  <a:gd name="T3" fmla="*/ 67 h 133"/>
                  <a:gd name="T4" fmla="*/ 0 w 60"/>
                  <a:gd name="T5" fmla="*/ 133 h 133"/>
                  <a:gd name="T6" fmla="*/ 0 w 60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33">
                    <a:moveTo>
                      <a:pt x="0" y="0"/>
                    </a:moveTo>
                    <a:lnTo>
                      <a:pt x="60" y="67"/>
                    </a:lnTo>
                    <a:lnTo>
                      <a:pt x="0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24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452A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</p:grp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F17578B8-D672-4E40-9530-D71B8A8EFFF7}"/>
              </a:ext>
            </a:extLst>
          </p:cNvPr>
          <p:cNvSpPr txBox="1">
            <a:spLocks/>
          </p:cNvSpPr>
          <p:nvPr/>
        </p:nvSpPr>
        <p:spPr bwMode="auto">
          <a:xfrm>
            <a:off x="5037901" y="3429001"/>
            <a:ext cx="7040545" cy="1494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400"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ourier New" pitchFamily="49" charset="0"/>
              <a:buNone/>
            </a:pPr>
            <a:r>
              <a:rPr lang="en-US" sz="1600" dirty="0" err="1"/>
              <a:t>Ethiochicken</a:t>
            </a:r>
            <a:r>
              <a:rPr lang="en-US" sz="1600" dirty="0"/>
              <a:t> – independent evaluation:</a:t>
            </a:r>
          </a:p>
          <a:p>
            <a:r>
              <a:rPr lang="en-US" sz="1600" dirty="0"/>
              <a:t>&gt;85 % household producers are women </a:t>
            </a:r>
          </a:p>
          <a:p>
            <a:r>
              <a:rPr lang="en-US" sz="1600" dirty="0"/>
              <a:t>DPP &gt;2x productive vs indigenous chicken in eggs: 30-50% sold, rest consumed</a:t>
            </a:r>
          </a:p>
          <a:p>
            <a:r>
              <a:rPr lang="en-US" sz="1600" dirty="0"/>
              <a:t>Eggs = 20% higher price, 3.5x household income; </a:t>
            </a:r>
          </a:p>
          <a:p>
            <a:r>
              <a:rPr lang="en-US" sz="1600" dirty="0"/>
              <a:t>Chicken = 30% higher price, &gt;2x household income </a:t>
            </a:r>
          </a:p>
        </p:txBody>
      </p:sp>
    </p:spTree>
    <p:extLst>
      <p:ext uri="{BB962C8B-B14F-4D97-AF65-F5344CB8AC3E}">
        <p14:creationId xmlns:p14="http://schemas.microsoft.com/office/powerpoint/2010/main" val="950746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7AE8A1-3D55-40F3-9899-5CD9372B5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234" y="77742"/>
            <a:ext cx="10972800" cy="504056"/>
          </a:xfrm>
        </p:spPr>
        <p:txBody>
          <a:bodyPr>
            <a:normAutofit/>
          </a:bodyPr>
          <a:lstStyle/>
          <a:p>
            <a:r>
              <a:rPr lang="de-CH" sz="1800" b="1" dirty="0"/>
              <a:t>My example that hasn’t worked so well</a:t>
            </a:r>
            <a:r>
              <a:rPr lang="de-CH" sz="1800" b="1" u="sng" dirty="0"/>
              <a:t> yet: </a:t>
            </a:r>
            <a:r>
              <a:rPr lang="de-CH" sz="1800" b="1" dirty="0"/>
              <a:t>Adoption of solution at scale for control of porcine cysticercosis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DA10BDD-FFD0-493A-92EB-9A6E54A75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6035" y="3636151"/>
            <a:ext cx="8258292" cy="2293265"/>
          </a:xfrm>
        </p:spPr>
        <p:txBody>
          <a:bodyPr/>
          <a:lstStyle/>
          <a:p>
            <a:pPr marL="0" indent="0">
              <a:buNone/>
            </a:pPr>
            <a:r>
              <a:rPr lang="de-CH" sz="1800" dirty="0"/>
              <a:t>   Why? </a:t>
            </a:r>
          </a:p>
          <a:p>
            <a:pPr lvl="1"/>
            <a:r>
              <a:rPr lang="de-CH" sz="1800" dirty="0"/>
              <a:t>Critical factor 1: Didn’t fully anticipate market realities: who pays? who gains?</a:t>
            </a:r>
          </a:p>
          <a:p>
            <a:pPr lvl="1"/>
            <a:r>
              <a:rPr lang="de-CH" sz="1800" dirty="0"/>
              <a:t>Critical factor 2: Perhaps didn’t start with the end in mind and line up critical stakeholders to avoid delays in adoption at scale?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97949" y="6400484"/>
            <a:ext cx="2029968" cy="384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#</a:t>
            </a:r>
            <a:r>
              <a:rPr lang="en-GB" dirty="0" err="1">
                <a:solidFill>
                  <a:schemeClr val="accent5"/>
                </a:solidFill>
              </a:rPr>
              <a:t>LivestockAgenda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9E720A6E-3865-4279-B1D4-CD5887A7B7EC}"/>
              </a:ext>
            </a:extLst>
          </p:cNvPr>
          <p:cNvSpPr txBox="1">
            <a:spLocks noChangeArrowheads="1"/>
          </p:cNvSpPr>
          <p:nvPr/>
        </p:nvSpPr>
        <p:spPr>
          <a:xfrm>
            <a:off x="226108" y="717188"/>
            <a:ext cx="3467359" cy="351402"/>
          </a:xfrm>
          <a:prstGeom prst="rect">
            <a:avLst/>
          </a:prstGeom>
        </p:spPr>
        <p:txBody>
          <a:bodyPr vert="horz" lIns="91440" tIns="12801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40404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Cysticercosis - a public health issue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77B6BFB-11FF-40F4-8F73-126F99469E1B}"/>
              </a:ext>
            </a:extLst>
          </p:cNvPr>
          <p:cNvSpPr/>
          <p:nvPr/>
        </p:nvSpPr>
        <p:spPr>
          <a:xfrm>
            <a:off x="227122" y="1111198"/>
            <a:ext cx="4631760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</a:pPr>
            <a:r>
              <a:rPr lang="en-GB" sz="1600" dirty="0">
                <a:solidFill>
                  <a:srgbClr val="404040"/>
                </a:solidFill>
              </a:rPr>
              <a:t>In 1993 it was identified as one of six potentially eradicable diseases</a:t>
            </a:r>
          </a:p>
          <a:p>
            <a:pPr lvl="0">
              <a:spcBef>
                <a:spcPts val="1200"/>
              </a:spcBef>
            </a:pPr>
            <a:r>
              <a:rPr lang="en-GB" sz="1600" dirty="0">
                <a:solidFill>
                  <a:srgbClr val="404040"/>
                </a:solidFill>
                <a:ea typeface="+mj-ea"/>
                <a:cs typeface="+mj-cs"/>
              </a:rPr>
              <a:t>Joint FAO/ WHO Expert Meeting 2012: #1 of 24 food borne parasitic disease of global importance</a:t>
            </a:r>
          </a:p>
          <a:p>
            <a:pPr lvl="0">
              <a:spcBef>
                <a:spcPts val="1200"/>
              </a:spcBef>
            </a:pPr>
            <a:endParaRPr lang="en-GB" sz="1400" dirty="0">
              <a:solidFill>
                <a:srgbClr val="404040"/>
              </a:solidFill>
              <a:latin typeface="Arial"/>
              <a:ea typeface="+mj-ea"/>
              <a:cs typeface="+mj-cs"/>
            </a:endParaRPr>
          </a:p>
          <a:p>
            <a:pPr lvl="0">
              <a:spcBef>
                <a:spcPts val="1200"/>
              </a:spcBef>
            </a:pPr>
            <a:endParaRPr lang="en-GB" sz="1400" dirty="0">
              <a:solidFill>
                <a:srgbClr val="404040"/>
              </a:solidFill>
              <a:latin typeface="Arial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1195190D-E161-49D0-809A-415FA52561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181" y="2484716"/>
            <a:ext cx="3549787" cy="285824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7CA532A-5A28-412A-A85B-2F5D9F00B727}"/>
              </a:ext>
            </a:extLst>
          </p:cNvPr>
          <p:cNvSpPr txBox="1"/>
          <p:nvPr/>
        </p:nvSpPr>
        <p:spPr>
          <a:xfrm>
            <a:off x="4814047" y="711088"/>
            <a:ext cx="415587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University of Melbourne (Prof </a:t>
            </a:r>
            <a:r>
              <a:rPr lang="en-US" sz="1600" dirty="0" err="1"/>
              <a:t>Lightowlers</a:t>
            </a:r>
            <a:r>
              <a:rPr lang="en-US" sz="1600" dirty="0"/>
              <a:t>)</a:t>
            </a:r>
          </a:p>
          <a:p>
            <a:r>
              <a:rPr lang="en-US" sz="1600" dirty="0"/>
              <a:t>Exceptionally effective vaccine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99.5% and 100% (Mexico)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100% (Cameroon)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99.5% (Peru)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99.3% (Honduras)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94 to 100% (China and Peru)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" name="Content Placeholder 3">
            <a:extLst>
              <a:ext uri="{FF2B5EF4-FFF2-40B4-BE49-F238E27FC236}">
                <a16:creationId xmlns:a16="http://schemas.microsoft.com/office/drawing/2014/main" id="{038F5E56-5CD1-47D8-8A86-109A2FF149D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81658" y="821011"/>
            <a:ext cx="1201396" cy="2442677"/>
          </a:xfrm>
          <a:prstGeom prst="rect">
            <a:avLst/>
          </a:prstGeom>
        </p:spPr>
      </p:pic>
      <p:grpSp>
        <p:nvGrpSpPr>
          <p:cNvPr id="11" name="Group 2">
            <a:extLst>
              <a:ext uri="{FF2B5EF4-FFF2-40B4-BE49-F238E27FC236}">
                <a16:creationId xmlns:a16="http://schemas.microsoft.com/office/drawing/2014/main" id="{FADDA526-9A16-491F-A64D-BC8832F283B4}"/>
              </a:ext>
            </a:extLst>
          </p:cNvPr>
          <p:cNvGrpSpPr>
            <a:grpSpLocks/>
          </p:cNvGrpSpPr>
          <p:nvPr/>
        </p:nvGrpSpPr>
        <p:grpSpPr bwMode="auto">
          <a:xfrm>
            <a:off x="10069996" y="934453"/>
            <a:ext cx="1906851" cy="2323260"/>
            <a:chOff x="3946524" y="1276350"/>
            <a:chExt cx="4824413" cy="4286449"/>
          </a:xfrm>
        </p:grpSpPr>
        <p:pic>
          <p:nvPicPr>
            <p:cNvPr id="12" name="Picture 5">
              <a:extLst>
                <a:ext uri="{FF2B5EF4-FFF2-40B4-BE49-F238E27FC236}">
                  <a16:creationId xmlns:a16="http://schemas.microsoft.com/office/drawing/2014/main" id="{DD21FD3C-38AA-45CD-86B7-96C35272EE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46524" y="2852936"/>
              <a:ext cx="4824413" cy="270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 descr="Image result for animal pharma">
              <a:extLst>
                <a:ext uri="{FF2B5EF4-FFF2-40B4-BE49-F238E27FC236}">
                  <a16:creationId xmlns:a16="http://schemas.microsoft.com/office/drawing/2014/main" id="{340C5978-6FE0-4EAF-9C31-D83B3F560D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46524" y="1276350"/>
              <a:ext cx="3998923" cy="1446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1452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7AE8A1-3D55-40F3-9899-5CD9372B5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498" y="490119"/>
            <a:ext cx="10972800" cy="504056"/>
          </a:xfrm>
        </p:spPr>
        <p:txBody>
          <a:bodyPr>
            <a:normAutofit fontScale="90000"/>
          </a:bodyPr>
          <a:lstStyle/>
          <a:p>
            <a:r>
              <a:rPr lang="de-CH" dirty="0"/>
              <a:t>My advice for public research and private sector based innovations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DA10BDD-FFD0-493A-92EB-9A6E54A75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269" y="1600201"/>
            <a:ext cx="10972800" cy="4525963"/>
          </a:xfrm>
        </p:spPr>
        <p:txBody>
          <a:bodyPr/>
          <a:lstStyle/>
          <a:p>
            <a:r>
              <a:rPr lang="de-CH" dirty="0"/>
              <a:t>For investors</a:t>
            </a:r>
          </a:p>
          <a:p>
            <a:pPr lvl="1"/>
            <a:r>
              <a:rPr lang="de-CH" dirty="0"/>
              <a:t>Be clear about Development efforts vs Humanitarian efforts (Solve vs Help) </a:t>
            </a:r>
          </a:p>
          <a:p>
            <a:pPr lvl="1"/>
            <a:r>
              <a:rPr lang="de-CH" dirty="0"/>
              <a:t>Ensure the partner who is critical to sustain the desired outcome is in the driver’s seat</a:t>
            </a:r>
          </a:p>
          <a:p>
            <a:pPr marL="457200" lvl="1" indent="0">
              <a:buNone/>
            </a:pPr>
            <a:endParaRPr lang="de-CH" dirty="0"/>
          </a:p>
          <a:p>
            <a:r>
              <a:rPr lang="de-CH" dirty="0"/>
              <a:t>For implementors</a:t>
            </a:r>
          </a:p>
          <a:p>
            <a:pPr lvl="1"/>
            <a:r>
              <a:rPr lang="de-CH" dirty="0"/>
              <a:t>Start with the end in mind</a:t>
            </a:r>
          </a:p>
          <a:p>
            <a:pPr lvl="1"/>
            <a:r>
              <a:rPr lang="de-CH" dirty="0"/>
              <a:t>Don’t try to do everything. Stick to your expertise, bring the best of you and connect with others  who are best at what is needed.   </a:t>
            </a:r>
          </a:p>
          <a:p>
            <a:pPr marL="457200" lvl="1" indent="0">
              <a:buNone/>
            </a:pPr>
            <a:endParaRPr lang="de-CH" dirty="0"/>
          </a:p>
        </p:txBody>
      </p:sp>
      <p:sp>
        <p:nvSpPr>
          <p:cNvPr id="4" name="TextBox 3"/>
          <p:cNvSpPr txBox="1"/>
          <p:nvPr/>
        </p:nvSpPr>
        <p:spPr>
          <a:xfrm>
            <a:off x="5097949" y="6400484"/>
            <a:ext cx="2029968" cy="384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#</a:t>
            </a:r>
            <a:r>
              <a:rPr lang="en-GB" dirty="0" err="1">
                <a:solidFill>
                  <a:schemeClr val="accent5"/>
                </a:solidFill>
              </a:rPr>
              <a:t>LivestockAgenda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838111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45EE2F81B283B4DA76825726DF86711" ma:contentTypeVersion="10" ma:contentTypeDescription="Create a new document." ma:contentTypeScope="" ma:versionID="3941ed24f0a6b0fc5dc2bc39b5e54899">
  <xsd:schema xmlns:xsd="http://www.w3.org/2001/XMLSchema" xmlns:xs="http://www.w3.org/2001/XMLSchema" xmlns:p="http://schemas.microsoft.com/office/2006/metadata/properties" xmlns:ns1="http://schemas.microsoft.com/sharepoint/v3" xmlns:ns2="96cda1e5-0e99-4c39-b38a-219fe6c6b62c" xmlns:ns3="7c5802ef-0258-4009-a14c-3eaa85c367ab" targetNamespace="http://schemas.microsoft.com/office/2006/metadata/properties" ma:root="true" ma:fieldsID="2fdb77007396d90b29806db4b5178fe4" ns1:_="" ns2:_="" ns3:_="">
    <xsd:import namespace="http://schemas.microsoft.com/sharepoint/v3"/>
    <xsd:import namespace="96cda1e5-0e99-4c39-b38a-219fe6c6b62c"/>
    <xsd:import namespace="7c5802ef-0258-4009-a14c-3eaa85c367ab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cda1e5-0e99-4c39-b38a-219fe6c6b62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5802ef-0258-4009-a14c-3eaa85c367a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1DE7E37-43DB-4A0D-A429-0DCC7C671A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BA88395-D27C-4F99-AF72-E61FAB2B9BBF}">
  <ds:schemaRefs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96cda1e5-0e99-4c39-b38a-219fe6c6b62c"/>
    <ds:schemaRef ds:uri="http://purl.org/dc/elements/1.1/"/>
    <ds:schemaRef ds:uri="http://schemas.microsoft.com/office/2006/metadata/properties"/>
    <ds:schemaRef ds:uri="7c5802ef-0258-4009-a14c-3eaa85c367ab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2FB045E-83F8-40CA-8E2E-962B867ED9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6cda1e5-0e99-4c39-b38a-219fe6c6b62c"/>
    <ds:schemaRef ds:uri="7c5802ef-0258-4009-a14c-3eaa85c367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11611</TotalTime>
  <Words>490</Words>
  <Application>Microsoft Office PowerPoint</Application>
  <PresentationFormat>Widescreen</PresentationFormat>
  <Paragraphs>62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Courier New</vt:lpstr>
      <vt:lpstr>Georgia</vt:lpstr>
      <vt:lpstr>Trebuchet MS</vt:lpstr>
      <vt:lpstr>Wingdings</vt:lpstr>
      <vt:lpstr>2_Office Theme</vt:lpstr>
      <vt:lpstr>PowerPoint Presentation</vt:lpstr>
      <vt:lpstr>Introducing me!</vt:lpstr>
      <vt:lpstr>My example that worked: African Poultry Multiplication Initiative</vt:lpstr>
      <vt:lpstr>My example that hasn’t worked so well yet: Adoption of solution at scale for control of porcine cysticercosis</vt:lpstr>
      <vt:lpstr>My advice for public research and private sector based innovations </vt:lpstr>
    </vt:vector>
  </TitlesOfParts>
  <Company>FAO of the UN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Henning</dc:title>
  <dc:creator>Cristiana Giovannini (AGAL)</dc:creator>
  <cp:lastModifiedBy>Mulat, Bizuwork (ILRI)</cp:lastModifiedBy>
  <cp:revision>501</cp:revision>
  <cp:lastPrinted>2018-09-29T08:45:34Z</cp:lastPrinted>
  <dcterms:created xsi:type="dcterms:W3CDTF">2016-02-22T09:09:00Z</dcterms:created>
  <dcterms:modified xsi:type="dcterms:W3CDTF">2019-10-01T08:15:11Z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0x010100A45EE2F81B283B4DA76825726DF86711</vt:lpwstr>
  </property>
</Properties>
</file>