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1"/>
  </p:notesMasterIdLst>
  <p:sldIdLst>
    <p:sldId id="256" r:id="rId2"/>
    <p:sldId id="274" r:id="rId3"/>
    <p:sldId id="257" r:id="rId4"/>
    <p:sldId id="280" r:id="rId5"/>
    <p:sldId id="258" r:id="rId6"/>
    <p:sldId id="264" r:id="rId7"/>
    <p:sldId id="275" r:id="rId8"/>
    <p:sldId id="259" r:id="rId9"/>
    <p:sldId id="269" r:id="rId10"/>
    <p:sldId id="270" r:id="rId11"/>
    <p:sldId id="271" r:id="rId12"/>
    <p:sldId id="272" r:id="rId13"/>
    <p:sldId id="273" r:id="rId14"/>
    <p:sldId id="268" r:id="rId15"/>
    <p:sldId id="276" r:id="rId16"/>
    <p:sldId id="277" r:id="rId17"/>
    <p:sldId id="278" r:id="rId18"/>
    <p:sldId id="279" r:id="rId19"/>
    <p:sldId id="281" r:id="rId2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89CDA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741" autoAdjust="0"/>
    <p:restoredTop sz="94660" autoAdjust="0"/>
  </p:normalViewPr>
  <p:slideViewPr>
    <p:cSldViewPr>
      <p:cViewPr varScale="1">
        <p:scale>
          <a:sx n="112" d="100"/>
          <a:sy n="112" d="100"/>
        </p:scale>
        <p:origin x="1638" y="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DD94F46-80B9-408E-A2B2-5C0874AF8371}" type="doc">
      <dgm:prSet loTypeId="urn:microsoft.com/office/officeart/2005/8/layout/hierarchy6" loCatId="hierarchy" qsTypeId="urn:microsoft.com/office/officeart/2005/8/quickstyle/simple2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1C6DC500-82D2-4E52-8A96-372451BACA7F}">
      <dgm:prSet phldrT="[Text]" custT="1"/>
      <dgm:spPr>
        <a:solidFill>
          <a:schemeClr val="accent2"/>
        </a:solidFill>
      </dgm:spPr>
      <dgm:t>
        <a:bodyPr/>
        <a:lstStyle/>
        <a:p>
          <a:pPr>
            <a:spcAft>
              <a:spcPts val="0"/>
            </a:spcAft>
          </a:pPr>
          <a:r>
            <a:rPr lang="en-US" sz="2000" b="1" dirty="0">
              <a:latin typeface="Garamond" pitchFamily="18" charset="0"/>
              <a:cs typeface="Times New Roman" pitchFamily="18" charset="0"/>
            </a:rPr>
            <a:t>National PCU</a:t>
          </a:r>
        </a:p>
        <a:p>
          <a:pPr>
            <a:spcAft>
              <a:spcPts val="0"/>
            </a:spcAft>
          </a:pPr>
          <a:r>
            <a:rPr lang="en-US" sz="2000" b="1" dirty="0">
              <a:latin typeface="Garamond" pitchFamily="18" charset="0"/>
              <a:cs typeface="Times New Roman" pitchFamily="18" charset="0"/>
            </a:rPr>
            <a:t>(EU- &amp; </a:t>
          </a:r>
          <a:r>
            <a:rPr lang="en-US" sz="2000" b="1" dirty="0" err="1">
              <a:latin typeface="Garamond" pitchFamily="18" charset="0"/>
              <a:cs typeface="Times New Roman" pitchFamily="18" charset="0"/>
            </a:rPr>
            <a:t>MoA</a:t>
          </a:r>
          <a:r>
            <a:rPr lang="en-US" sz="2000" b="1" dirty="0">
              <a:latin typeface="Garamond" pitchFamily="18" charset="0"/>
              <a:cs typeface="Times New Roman" pitchFamily="18" charset="0"/>
            </a:rPr>
            <a:t>- TAT </a:t>
          </a:r>
          <a:r>
            <a:rPr lang="en-US" sz="1600" b="1" dirty="0">
              <a:latin typeface="Garamond" pitchFamily="18" charset="0"/>
              <a:cs typeface="Times New Roman" pitchFamily="18" charset="0"/>
            </a:rPr>
            <a:t>)</a:t>
          </a:r>
        </a:p>
      </dgm:t>
    </dgm:pt>
    <dgm:pt modelId="{D3E6CED5-8C30-4FA4-A59F-7F87EE772908}" type="parTrans" cxnId="{6F60A79B-20A4-4CE0-B141-4A632ED3C57B}">
      <dgm:prSet/>
      <dgm:spPr/>
      <dgm:t>
        <a:bodyPr/>
        <a:lstStyle/>
        <a:p>
          <a:endParaRPr lang="en-US"/>
        </a:p>
      </dgm:t>
    </dgm:pt>
    <dgm:pt modelId="{7979B835-C187-43CA-AADA-036A6B49D4C1}" type="sibTrans" cxnId="{6F60A79B-20A4-4CE0-B141-4A632ED3C57B}">
      <dgm:prSet/>
      <dgm:spPr/>
      <dgm:t>
        <a:bodyPr/>
        <a:lstStyle/>
        <a:p>
          <a:endParaRPr lang="en-US"/>
        </a:p>
      </dgm:t>
    </dgm:pt>
    <dgm:pt modelId="{B95DE5FF-5681-43C8-9304-B2D53139EE17}">
      <dgm:prSet phldrT="[Text]" custT="1"/>
      <dgm:spPr/>
      <dgm:t>
        <a:bodyPr/>
        <a:lstStyle/>
        <a:p>
          <a:r>
            <a:rPr lang="en-US" sz="2000" dirty="0">
              <a:latin typeface="Garamond" pitchFamily="18" charset="0"/>
              <a:cs typeface="Times New Roman" pitchFamily="18" charset="0"/>
            </a:rPr>
            <a:t>SRS, PDB </a:t>
          </a:r>
        </a:p>
      </dgm:t>
    </dgm:pt>
    <dgm:pt modelId="{4DA66037-5798-4458-A3DB-F74A39A77FDB}" type="parTrans" cxnId="{D0CB8543-1CEB-477B-BCBD-816D5A37B308}">
      <dgm:prSet/>
      <dgm:spPr>
        <a:ln w="12700">
          <a:headEnd type="triangle"/>
          <a:tailEnd type="triangle" w="lg" len="lg"/>
        </a:ln>
      </dgm:spPr>
      <dgm:t>
        <a:bodyPr/>
        <a:lstStyle/>
        <a:p>
          <a:endParaRPr lang="en-US"/>
        </a:p>
      </dgm:t>
    </dgm:pt>
    <dgm:pt modelId="{4D4511C7-97E2-4624-8CE2-23F3096CE323}" type="sibTrans" cxnId="{D0CB8543-1CEB-477B-BCBD-816D5A37B308}">
      <dgm:prSet/>
      <dgm:spPr/>
      <dgm:t>
        <a:bodyPr/>
        <a:lstStyle/>
        <a:p>
          <a:endParaRPr lang="en-US"/>
        </a:p>
      </dgm:t>
    </dgm:pt>
    <dgm:pt modelId="{91B8FB11-52A7-487D-A4D4-2E6583142230}">
      <dgm:prSet custT="1"/>
      <dgm:spPr/>
      <dgm:t>
        <a:bodyPr/>
        <a:lstStyle/>
        <a:p>
          <a:r>
            <a:rPr lang="en-US" sz="2000" b="1" dirty="0">
              <a:latin typeface="Garamond" pitchFamily="18" charset="0"/>
              <a:cs typeface="Times New Roman" pitchFamily="18" charset="0"/>
            </a:rPr>
            <a:t>Regional Animal Health Directorate</a:t>
          </a:r>
        </a:p>
      </dgm:t>
    </dgm:pt>
    <dgm:pt modelId="{E4E7995D-3D4D-4B51-9202-D2B8B67CCAB8}" type="parTrans" cxnId="{D0DE8A9F-F2DC-4257-A5D6-D621749665A0}">
      <dgm:prSet/>
      <dgm:spPr>
        <a:ln>
          <a:tailEnd type="arrow"/>
        </a:ln>
      </dgm:spPr>
      <dgm:t>
        <a:bodyPr/>
        <a:lstStyle/>
        <a:p>
          <a:endParaRPr lang="en-US"/>
        </a:p>
      </dgm:t>
    </dgm:pt>
    <dgm:pt modelId="{4203A292-6B90-4A85-8225-FED6E155DB8F}" type="sibTrans" cxnId="{D0DE8A9F-F2DC-4257-A5D6-D621749665A0}">
      <dgm:prSet/>
      <dgm:spPr/>
      <dgm:t>
        <a:bodyPr/>
        <a:lstStyle/>
        <a:p>
          <a:endParaRPr lang="en-US"/>
        </a:p>
      </dgm:t>
    </dgm:pt>
    <dgm:pt modelId="{B54AE84E-D928-43E5-9B8E-F53DCDC7CF6F}">
      <dgm:prSet/>
      <dgm:spPr/>
      <dgm:t>
        <a:bodyPr/>
        <a:lstStyle/>
        <a:p>
          <a:r>
            <a:rPr lang="en-US" b="1" dirty="0">
              <a:solidFill>
                <a:schemeClr val="tx1"/>
              </a:solidFill>
              <a:latin typeface="Garamond" pitchFamily="18" charset="0"/>
              <a:cs typeface="Times New Roman" pitchFamily="18" charset="0"/>
            </a:rPr>
            <a:t>Regional Lab and Animal Feed directorate  </a:t>
          </a:r>
        </a:p>
      </dgm:t>
    </dgm:pt>
    <dgm:pt modelId="{0DC4580D-8EE8-46B3-8F94-E86A10F59D85}" type="parTrans" cxnId="{80ABC1A1-0746-4E7A-BC90-116CBD4D3930}">
      <dgm:prSet/>
      <dgm:spPr/>
      <dgm:t>
        <a:bodyPr/>
        <a:lstStyle/>
        <a:p>
          <a:endParaRPr lang="en-US"/>
        </a:p>
      </dgm:t>
    </dgm:pt>
    <dgm:pt modelId="{FD15E947-6D55-4D11-B993-2B5654E6C50E}" type="sibTrans" cxnId="{80ABC1A1-0746-4E7A-BC90-116CBD4D3930}">
      <dgm:prSet/>
      <dgm:spPr/>
      <dgm:t>
        <a:bodyPr/>
        <a:lstStyle/>
        <a:p>
          <a:endParaRPr lang="en-US"/>
        </a:p>
      </dgm:t>
    </dgm:pt>
    <dgm:pt modelId="{2FA051CE-7B1E-47AF-BE9C-78F8204B4FA2}">
      <dgm:prSet/>
      <dgm:spPr/>
      <dgm:t>
        <a:bodyPr/>
        <a:lstStyle/>
        <a:p>
          <a:r>
            <a:rPr lang="en-US" b="1" dirty="0" err="1">
              <a:solidFill>
                <a:schemeClr val="tx1"/>
              </a:solidFill>
              <a:latin typeface="Garamond" pitchFamily="18" charset="0"/>
              <a:cs typeface="Times New Roman" pitchFamily="18" charset="0"/>
            </a:rPr>
            <a:t>Woreda</a:t>
          </a:r>
          <a:r>
            <a:rPr lang="en-US" b="1" dirty="0">
              <a:solidFill>
                <a:schemeClr val="tx1"/>
              </a:solidFill>
              <a:latin typeface="Garamond" pitchFamily="18" charset="0"/>
              <a:cs typeface="Times New Roman" pitchFamily="18" charset="0"/>
            </a:rPr>
            <a:t> PD Office</a:t>
          </a:r>
        </a:p>
      </dgm:t>
    </dgm:pt>
    <dgm:pt modelId="{88966275-3987-49A2-A2F0-59F286BCBEDA}" type="parTrans" cxnId="{2C21E426-DE7C-4765-AF58-A638D3194F72}">
      <dgm:prSet/>
      <dgm:spPr/>
      <dgm:t>
        <a:bodyPr/>
        <a:lstStyle/>
        <a:p>
          <a:endParaRPr lang="en-US"/>
        </a:p>
      </dgm:t>
    </dgm:pt>
    <dgm:pt modelId="{2DC36985-DF6E-487F-AD19-2E4372668DE1}" type="sibTrans" cxnId="{2C21E426-DE7C-4765-AF58-A638D3194F72}">
      <dgm:prSet/>
      <dgm:spPr/>
      <dgm:t>
        <a:bodyPr/>
        <a:lstStyle/>
        <a:p>
          <a:endParaRPr lang="en-US"/>
        </a:p>
      </dgm:t>
    </dgm:pt>
    <dgm:pt modelId="{EB32C2F6-62C6-49FB-B128-63D9BDAB2C23}">
      <dgm:prSet custT="1"/>
      <dgm:spPr/>
      <dgm:t>
        <a:bodyPr/>
        <a:lstStyle/>
        <a:p>
          <a:pPr algn="ctr">
            <a:spcAft>
              <a:spcPts val="0"/>
            </a:spcAft>
          </a:pPr>
          <a:r>
            <a:rPr lang="en-US" sz="1400" b="1" dirty="0">
              <a:solidFill>
                <a:schemeClr val="tx1"/>
              </a:solidFill>
              <a:latin typeface="Garamond" pitchFamily="18" charset="0"/>
              <a:cs typeface="Times New Roman" pitchFamily="18" charset="0"/>
            </a:rPr>
            <a:t>Regional PCU- 7 Staffs</a:t>
          </a:r>
        </a:p>
        <a:p>
          <a:pPr algn="just">
            <a:spcAft>
              <a:spcPts val="0"/>
            </a:spcAft>
          </a:pPr>
          <a:r>
            <a:rPr lang="en-US" sz="1600" b="1" dirty="0">
              <a:solidFill>
                <a:schemeClr val="tx1"/>
              </a:solidFill>
              <a:latin typeface="Garamond" pitchFamily="18" charset="0"/>
              <a:cs typeface="Times New Roman" pitchFamily="18" charset="0"/>
            </a:rPr>
            <a:t>      </a:t>
          </a:r>
          <a:r>
            <a:rPr lang="en-US" sz="1800" b="1" dirty="0">
              <a:solidFill>
                <a:schemeClr val="tx1"/>
              </a:solidFill>
              <a:latin typeface="Garamond" pitchFamily="18" charset="0"/>
              <a:cs typeface="Times New Roman" pitchFamily="18" charset="0"/>
            </a:rPr>
            <a:t>Coordinator, MEAL,  Finance Officer, Accountant, cashier, Assistance  &amp; driver  </a:t>
          </a:r>
        </a:p>
      </dgm:t>
    </dgm:pt>
    <dgm:pt modelId="{A57B760D-7B4D-4435-AC5D-113F31243576}" type="sibTrans" cxnId="{423B577F-ABC4-4FE4-9B47-91124D5D7CED}">
      <dgm:prSet/>
      <dgm:spPr/>
      <dgm:t>
        <a:bodyPr/>
        <a:lstStyle/>
        <a:p>
          <a:endParaRPr lang="en-US"/>
        </a:p>
      </dgm:t>
    </dgm:pt>
    <dgm:pt modelId="{D99EF36A-D061-4BF2-B0DF-6AB3D25D34A4}" type="parTrans" cxnId="{423B577F-ABC4-4FE4-9B47-91124D5D7CED}">
      <dgm:prSet/>
      <dgm:spPr>
        <a:ln>
          <a:tailEnd type="triangle" w="med" len="lg"/>
        </a:ln>
      </dgm:spPr>
      <dgm:t>
        <a:bodyPr/>
        <a:lstStyle/>
        <a:p>
          <a:endParaRPr lang="en-US"/>
        </a:p>
      </dgm:t>
    </dgm:pt>
    <dgm:pt modelId="{B8C21868-B9F9-4A6C-8158-33CABFE03483}">
      <dgm:prSet/>
      <dgm:spPr>
        <a:ln>
          <a:solidFill>
            <a:schemeClr val="accent2">
              <a:alpha val="77000"/>
            </a:schemeClr>
          </a:solidFill>
        </a:ln>
      </dgm:spPr>
      <dgm:t>
        <a:bodyPr/>
        <a:lstStyle/>
        <a:p>
          <a:r>
            <a:rPr lang="en-US" b="1" dirty="0">
              <a:solidFill>
                <a:schemeClr val="tx1"/>
              </a:solidFill>
              <a:latin typeface="Garamond" pitchFamily="18" charset="0"/>
            </a:rPr>
            <a:t>ILR- EVA </a:t>
          </a:r>
        </a:p>
      </dgm:t>
    </dgm:pt>
    <dgm:pt modelId="{A1C55F74-706C-4C4A-A78F-91EF609FD8EC}" type="parTrans" cxnId="{05F0ED14-4D3D-4281-B576-038F6D8FCDD8}">
      <dgm:prSet/>
      <dgm:spPr>
        <a:ln>
          <a:tailEnd type="stealth"/>
        </a:ln>
      </dgm:spPr>
      <dgm:t>
        <a:bodyPr/>
        <a:lstStyle/>
        <a:p>
          <a:endParaRPr lang="en-US"/>
        </a:p>
      </dgm:t>
    </dgm:pt>
    <dgm:pt modelId="{4EAC8E59-BCB7-4E5E-AE52-3F778103AECF}" type="sibTrans" cxnId="{05F0ED14-4D3D-4281-B576-038F6D8FCDD8}">
      <dgm:prSet/>
      <dgm:spPr/>
      <dgm:t>
        <a:bodyPr/>
        <a:lstStyle/>
        <a:p>
          <a:endParaRPr lang="en-US"/>
        </a:p>
      </dgm:t>
    </dgm:pt>
    <dgm:pt modelId="{782482F3-1BF1-48A5-8588-4EBC0979786C}" type="pres">
      <dgm:prSet presAssocID="{1DD94F46-80B9-408E-A2B2-5C0874AF8371}" presName="mainComposite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</dgm:pt>
    <dgm:pt modelId="{13168CD3-4F0A-4362-A506-6A75176853F4}" type="pres">
      <dgm:prSet presAssocID="{1DD94F46-80B9-408E-A2B2-5C0874AF8371}" presName="hierFlow" presStyleCnt="0"/>
      <dgm:spPr/>
    </dgm:pt>
    <dgm:pt modelId="{44C0A06F-FF94-4027-85E2-517BAAFF175E}" type="pres">
      <dgm:prSet presAssocID="{1DD94F46-80B9-408E-A2B2-5C0874AF8371}" presName="hierChild1" presStyleCnt="0">
        <dgm:presLayoutVars>
          <dgm:chPref val="1"/>
          <dgm:animOne val="branch"/>
          <dgm:animLvl val="lvl"/>
        </dgm:presLayoutVars>
      </dgm:prSet>
      <dgm:spPr/>
    </dgm:pt>
    <dgm:pt modelId="{40E45502-6374-4B96-BDAE-51F189CC31EE}" type="pres">
      <dgm:prSet presAssocID="{1C6DC500-82D2-4E52-8A96-372451BACA7F}" presName="Name14" presStyleCnt="0"/>
      <dgm:spPr/>
    </dgm:pt>
    <dgm:pt modelId="{4E5376B4-84FD-41E3-A486-F3052F4FF634}" type="pres">
      <dgm:prSet presAssocID="{1C6DC500-82D2-4E52-8A96-372451BACA7F}" presName="level1Shape" presStyleLbl="node0" presStyleIdx="0" presStyleCnt="1" custScaleX="330837" custScaleY="79717" custLinFactNeighborX="55733" custLinFactNeighborY="485">
        <dgm:presLayoutVars>
          <dgm:chPref val="3"/>
        </dgm:presLayoutVars>
      </dgm:prSet>
      <dgm:spPr/>
    </dgm:pt>
    <dgm:pt modelId="{3FC5B547-8AE6-4E15-A4D0-EBC60C596E79}" type="pres">
      <dgm:prSet presAssocID="{1C6DC500-82D2-4E52-8A96-372451BACA7F}" presName="hierChild2" presStyleCnt="0"/>
      <dgm:spPr/>
    </dgm:pt>
    <dgm:pt modelId="{38FBB106-34BE-4F2B-A744-18CA2875B0B0}" type="pres">
      <dgm:prSet presAssocID="{A1C55F74-706C-4C4A-A78F-91EF609FD8EC}" presName="Name19" presStyleLbl="parChTrans1D2" presStyleIdx="0" presStyleCnt="2"/>
      <dgm:spPr/>
    </dgm:pt>
    <dgm:pt modelId="{D3E730C3-00F6-4353-92D0-E330883F078F}" type="pres">
      <dgm:prSet presAssocID="{B8C21868-B9F9-4A6C-8158-33CABFE03483}" presName="Name21" presStyleCnt="0"/>
      <dgm:spPr/>
    </dgm:pt>
    <dgm:pt modelId="{54AA514F-BDC5-4706-A888-0E526AD15D77}" type="pres">
      <dgm:prSet presAssocID="{B8C21868-B9F9-4A6C-8158-33CABFE03483}" presName="level2Shape" presStyleLbl="node2" presStyleIdx="0" presStyleCnt="2" custScaleX="136845" custScaleY="48461" custLinFactNeighborX="13265" custLinFactNeighborY="-5144"/>
      <dgm:spPr/>
    </dgm:pt>
    <dgm:pt modelId="{496758FE-C5C1-43F6-ABDF-5E446D608A8B}" type="pres">
      <dgm:prSet presAssocID="{B8C21868-B9F9-4A6C-8158-33CABFE03483}" presName="hierChild3" presStyleCnt="0"/>
      <dgm:spPr/>
    </dgm:pt>
    <dgm:pt modelId="{AE4C6208-846F-48DF-8368-201ECE97ECC9}" type="pres">
      <dgm:prSet presAssocID="{4DA66037-5798-4458-A3DB-F74A39A77FDB}" presName="Name19" presStyleLbl="parChTrans1D2" presStyleIdx="1" presStyleCnt="2"/>
      <dgm:spPr/>
    </dgm:pt>
    <dgm:pt modelId="{B327EBE7-86E0-4AA3-8E15-7420F7101FBB}" type="pres">
      <dgm:prSet presAssocID="{B95DE5FF-5681-43C8-9304-B2D53139EE17}" presName="Name21" presStyleCnt="0"/>
      <dgm:spPr/>
    </dgm:pt>
    <dgm:pt modelId="{B99B4DA2-D82E-4535-BE99-10518208BE65}" type="pres">
      <dgm:prSet presAssocID="{B95DE5FF-5681-43C8-9304-B2D53139EE17}" presName="level2Shape" presStyleLbl="node2" presStyleIdx="1" presStyleCnt="2" custScaleX="213800" custScaleY="67830" custLinFactNeighborX="-1725" custLinFactNeighborY="-11428"/>
      <dgm:spPr/>
    </dgm:pt>
    <dgm:pt modelId="{FB4BAF2D-7383-4A14-93C0-3A09210501D0}" type="pres">
      <dgm:prSet presAssocID="{B95DE5FF-5681-43C8-9304-B2D53139EE17}" presName="hierChild3" presStyleCnt="0"/>
      <dgm:spPr/>
    </dgm:pt>
    <dgm:pt modelId="{17E5FE53-9B84-4B5E-9EC0-D995AD448C6F}" type="pres">
      <dgm:prSet presAssocID="{E4E7995D-3D4D-4B51-9202-D2B8B67CCAB8}" presName="Name19" presStyleLbl="parChTrans1D3" presStyleIdx="0" presStyleCnt="1"/>
      <dgm:spPr/>
    </dgm:pt>
    <dgm:pt modelId="{CBAE598B-6B92-4D0C-A2DB-D0E15C4DC890}" type="pres">
      <dgm:prSet presAssocID="{91B8FB11-52A7-487D-A4D4-2E6583142230}" presName="Name21" presStyleCnt="0"/>
      <dgm:spPr/>
    </dgm:pt>
    <dgm:pt modelId="{1FBFB340-AF7E-4375-A22E-1FE2B71B141D}" type="pres">
      <dgm:prSet presAssocID="{91B8FB11-52A7-487D-A4D4-2E6583142230}" presName="level2Shape" presStyleLbl="node3" presStyleIdx="0" presStyleCnt="1" custScaleX="383702" custScaleY="46758"/>
      <dgm:spPr/>
    </dgm:pt>
    <dgm:pt modelId="{EB7151FA-4BAE-45EF-A98D-13B194E5F5FE}" type="pres">
      <dgm:prSet presAssocID="{91B8FB11-52A7-487D-A4D4-2E6583142230}" presName="hierChild3" presStyleCnt="0"/>
      <dgm:spPr/>
    </dgm:pt>
    <dgm:pt modelId="{5C658268-91E1-4593-BBCA-515CE64622F4}" type="pres">
      <dgm:prSet presAssocID="{D99EF36A-D061-4BF2-B0DF-6AB3D25D34A4}" presName="Name19" presStyleLbl="parChTrans1D4" presStyleIdx="0" presStyleCnt="3"/>
      <dgm:spPr/>
    </dgm:pt>
    <dgm:pt modelId="{30236703-05B0-485E-84BA-2761991A8F33}" type="pres">
      <dgm:prSet presAssocID="{EB32C2F6-62C6-49FB-B128-63D9BDAB2C23}" presName="Name21" presStyleCnt="0"/>
      <dgm:spPr/>
    </dgm:pt>
    <dgm:pt modelId="{C1977BCB-6241-4456-B27E-31C68895E51D}" type="pres">
      <dgm:prSet presAssocID="{EB32C2F6-62C6-49FB-B128-63D9BDAB2C23}" presName="level2Shape" presStyleLbl="node4" presStyleIdx="0" presStyleCnt="3" custAng="0" custScaleX="576168" custScaleY="67892" custLinFactNeighborX="-701" custLinFactNeighborY="-8540"/>
      <dgm:spPr/>
    </dgm:pt>
    <dgm:pt modelId="{DBD1007D-D130-44BC-BD3E-37BF79D8B3BA}" type="pres">
      <dgm:prSet presAssocID="{EB32C2F6-62C6-49FB-B128-63D9BDAB2C23}" presName="hierChild3" presStyleCnt="0"/>
      <dgm:spPr/>
    </dgm:pt>
    <dgm:pt modelId="{D04EE8D5-3064-4FF1-8336-41CF3CAB85C2}" type="pres">
      <dgm:prSet presAssocID="{0DC4580D-8EE8-46B3-8F94-E86A10F59D85}" presName="Name19" presStyleLbl="parChTrans1D4" presStyleIdx="1" presStyleCnt="3"/>
      <dgm:spPr/>
    </dgm:pt>
    <dgm:pt modelId="{380E11A3-4AA8-4729-8DB4-68C6767F70E3}" type="pres">
      <dgm:prSet presAssocID="{B54AE84E-D928-43E5-9B8E-F53DCDC7CF6F}" presName="Name21" presStyleCnt="0"/>
      <dgm:spPr/>
    </dgm:pt>
    <dgm:pt modelId="{C4D01416-CDAC-4014-8A8F-09F16AE9E1D7}" type="pres">
      <dgm:prSet presAssocID="{B54AE84E-D928-43E5-9B8E-F53DCDC7CF6F}" presName="level2Shape" presStyleLbl="node4" presStyleIdx="1" presStyleCnt="3" custScaleX="275875" custScaleY="47903"/>
      <dgm:spPr/>
    </dgm:pt>
    <dgm:pt modelId="{84EECE6E-8877-4737-A062-4101E0D4A348}" type="pres">
      <dgm:prSet presAssocID="{B54AE84E-D928-43E5-9B8E-F53DCDC7CF6F}" presName="hierChild3" presStyleCnt="0"/>
      <dgm:spPr/>
    </dgm:pt>
    <dgm:pt modelId="{4CC7AF89-37B5-433A-A9FE-CB9F539E869D}" type="pres">
      <dgm:prSet presAssocID="{88966275-3987-49A2-A2F0-59F286BCBEDA}" presName="Name19" presStyleLbl="parChTrans1D4" presStyleIdx="2" presStyleCnt="3"/>
      <dgm:spPr/>
    </dgm:pt>
    <dgm:pt modelId="{0AF4AC56-26BE-43FD-B159-84D37BCD64D0}" type="pres">
      <dgm:prSet presAssocID="{2FA051CE-7B1E-47AF-BE9C-78F8204B4FA2}" presName="Name21" presStyleCnt="0"/>
      <dgm:spPr/>
    </dgm:pt>
    <dgm:pt modelId="{6FB0F6BF-4EB2-4C01-9101-1211075645D7}" type="pres">
      <dgm:prSet presAssocID="{2FA051CE-7B1E-47AF-BE9C-78F8204B4FA2}" presName="level2Shape" presStyleLbl="node4" presStyleIdx="2" presStyleCnt="3" custScaleX="209581" custScaleY="44233"/>
      <dgm:spPr/>
    </dgm:pt>
    <dgm:pt modelId="{9CA8093C-848E-436C-A46C-83EB062FAE70}" type="pres">
      <dgm:prSet presAssocID="{2FA051CE-7B1E-47AF-BE9C-78F8204B4FA2}" presName="hierChild3" presStyleCnt="0"/>
      <dgm:spPr/>
    </dgm:pt>
    <dgm:pt modelId="{6C2C6B48-4A46-49DD-AF80-47699FE54DC1}" type="pres">
      <dgm:prSet presAssocID="{1DD94F46-80B9-408E-A2B2-5C0874AF8371}" presName="bgShapesFlow" presStyleCnt="0"/>
      <dgm:spPr/>
    </dgm:pt>
  </dgm:ptLst>
  <dgm:cxnLst>
    <dgm:cxn modelId="{E4F5B70E-17CD-467A-96C8-B375A97E29BD}" type="presOf" srcId="{D99EF36A-D061-4BF2-B0DF-6AB3D25D34A4}" destId="{5C658268-91E1-4593-BBCA-515CE64622F4}" srcOrd="0" destOrd="0" presId="urn:microsoft.com/office/officeart/2005/8/layout/hierarchy6"/>
    <dgm:cxn modelId="{05F0ED14-4D3D-4281-B576-038F6D8FCDD8}" srcId="{1C6DC500-82D2-4E52-8A96-372451BACA7F}" destId="{B8C21868-B9F9-4A6C-8158-33CABFE03483}" srcOrd="0" destOrd="0" parTransId="{A1C55F74-706C-4C4A-A78F-91EF609FD8EC}" sibTransId="{4EAC8E59-BCB7-4E5E-AE52-3F778103AECF}"/>
    <dgm:cxn modelId="{2C21E426-DE7C-4765-AF58-A638D3194F72}" srcId="{EB32C2F6-62C6-49FB-B128-63D9BDAB2C23}" destId="{2FA051CE-7B1E-47AF-BE9C-78F8204B4FA2}" srcOrd="1" destOrd="0" parTransId="{88966275-3987-49A2-A2F0-59F286BCBEDA}" sibTransId="{2DC36985-DF6E-487F-AD19-2E4372668DE1}"/>
    <dgm:cxn modelId="{E79B6342-83F1-45DC-B993-CF97798CE170}" type="presOf" srcId="{88966275-3987-49A2-A2F0-59F286BCBEDA}" destId="{4CC7AF89-37B5-433A-A9FE-CB9F539E869D}" srcOrd="0" destOrd="0" presId="urn:microsoft.com/office/officeart/2005/8/layout/hierarchy6"/>
    <dgm:cxn modelId="{D0CB8543-1CEB-477B-BCBD-816D5A37B308}" srcId="{1C6DC500-82D2-4E52-8A96-372451BACA7F}" destId="{B95DE5FF-5681-43C8-9304-B2D53139EE17}" srcOrd="1" destOrd="0" parTransId="{4DA66037-5798-4458-A3DB-F74A39A77FDB}" sibTransId="{4D4511C7-97E2-4624-8CE2-23F3096CE323}"/>
    <dgm:cxn modelId="{062F3E44-C509-4F2C-A925-D10D38F39A92}" type="presOf" srcId="{2FA051CE-7B1E-47AF-BE9C-78F8204B4FA2}" destId="{6FB0F6BF-4EB2-4C01-9101-1211075645D7}" srcOrd="0" destOrd="0" presId="urn:microsoft.com/office/officeart/2005/8/layout/hierarchy6"/>
    <dgm:cxn modelId="{20E07754-86FD-4D6C-AFC1-DD16B4811DF1}" type="presOf" srcId="{EB32C2F6-62C6-49FB-B128-63D9BDAB2C23}" destId="{C1977BCB-6241-4456-B27E-31C68895E51D}" srcOrd="0" destOrd="0" presId="urn:microsoft.com/office/officeart/2005/8/layout/hierarchy6"/>
    <dgm:cxn modelId="{3A4B6658-6264-46D0-B180-CC5953AC9F2C}" type="presOf" srcId="{B54AE84E-D928-43E5-9B8E-F53DCDC7CF6F}" destId="{C4D01416-CDAC-4014-8A8F-09F16AE9E1D7}" srcOrd="0" destOrd="0" presId="urn:microsoft.com/office/officeart/2005/8/layout/hierarchy6"/>
    <dgm:cxn modelId="{2643227C-8913-4624-BDEB-7C492FBF78C3}" type="presOf" srcId="{B95DE5FF-5681-43C8-9304-B2D53139EE17}" destId="{B99B4DA2-D82E-4535-BE99-10518208BE65}" srcOrd="0" destOrd="0" presId="urn:microsoft.com/office/officeart/2005/8/layout/hierarchy6"/>
    <dgm:cxn modelId="{423B577F-ABC4-4FE4-9B47-91124D5D7CED}" srcId="{91B8FB11-52A7-487D-A4D4-2E6583142230}" destId="{EB32C2F6-62C6-49FB-B128-63D9BDAB2C23}" srcOrd="0" destOrd="0" parTransId="{D99EF36A-D061-4BF2-B0DF-6AB3D25D34A4}" sibTransId="{A57B760D-7B4D-4435-AC5D-113F31243576}"/>
    <dgm:cxn modelId="{8D396382-C0AD-4620-ADCE-A60D9F1DFBA9}" type="presOf" srcId="{91B8FB11-52A7-487D-A4D4-2E6583142230}" destId="{1FBFB340-AF7E-4375-A22E-1FE2B71B141D}" srcOrd="0" destOrd="0" presId="urn:microsoft.com/office/officeart/2005/8/layout/hierarchy6"/>
    <dgm:cxn modelId="{AAFEBA88-1FEC-4C72-B2EB-E019F48FADBA}" type="presOf" srcId="{4DA66037-5798-4458-A3DB-F74A39A77FDB}" destId="{AE4C6208-846F-48DF-8368-201ECE97ECC9}" srcOrd="0" destOrd="0" presId="urn:microsoft.com/office/officeart/2005/8/layout/hierarchy6"/>
    <dgm:cxn modelId="{4142BF99-6B6D-4B72-830A-33F05124582C}" type="presOf" srcId="{1C6DC500-82D2-4E52-8A96-372451BACA7F}" destId="{4E5376B4-84FD-41E3-A486-F3052F4FF634}" srcOrd="0" destOrd="0" presId="urn:microsoft.com/office/officeart/2005/8/layout/hierarchy6"/>
    <dgm:cxn modelId="{6F60A79B-20A4-4CE0-B141-4A632ED3C57B}" srcId="{1DD94F46-80B9-408E-A2B2-5C0874AF8371}" destId="{1C6DC500-82D2-4E52-8A96-372451BACA7F}" srcOrd="0" destOrd="0" parTransId="{D3E6CED5-8C30-4FA4-A59F-7F87EE772908}" sibTransId="{7979B835-C187-43CA-AADA-036A6B49D4C1}"/>
    <dgm:cxn modelId="{D0DE8A9F-F2DC-4257-A5D6-D621749665A0}" srcId="{B95DE5FF-5681-43C8-9304-B2D53139EE17}" destId="{91B8FB11-52A7-487D-A4D4-2E6583142230}" srcOrd="0" destOrd="0" parTransId="{E4E7995D-3D4D-4B51-9202-D2B8B67CCAB8}" sibTransId="{4203A292-6B90-4A85-8225-FED6E155DB8F}"/>
    <dgm:cxn modelId="{80ABC1A1-0746-4E7A-BC90-116CBD4D3930}" srcId="{EB32C2F6-62C6-49FB-B128-63D9BDAB2C23}" destId="{B54AE84E-D928-43E5-9B8E-F53DCDC7CF6F}" srcOrd="0" destOrd="0" parTransId="{0DC4580D-8EE8-46B3-8F94-E86A10F59D85}" sibTransId="{FD15E947-6D55-4D11-B993-2B5654E6C50E}"/>
    <dgm:cxn modelId="{60EFC1A8-55A5-41C9-BD4F-5F1799B17150}" type="presOf" srcId="{B8C21868-B9F9-4A6C-8158-33CABFE03483}" destId="{54AA514F-BDC5-4706-A888-0E526AD15D77}" srcOrd="0" destOrd="0" presId="urn:microsoft.com/office/officeart/2005/8/layout/hierarchy6"/>
    <dgm:cxn modelId="{C9915FD0-A207-4E6B-A9BF-FABC5A05612F}" type="presOf" srcId="{E4E7995D-3D4D-4B51-9202-D2B8B67CCAB8}" destId="{17E5FE53-9B84-4B5E-9EC0-D995AD448C6F}" srcOrd="0" destOrd="0" presId="urn:microsoft.com/office/officeart/2005/8/layout/hierarchy6"/>
    <dgm:cxn modelId="{D5F17FDF-334A-4F17-BDCB-1605646BD061}" type="presOf" srcId="{0DC4580D-8EE8-46B3-8F94-E86A10F59D85}" destId="{D04EE8D5-3064-4FF1-8336-41CF3CAB85C2}" srcOrd="0" destOrd="0" presId="urn:microsoft.com/office/officeart/2005/8/layout/hierarchy6"/>
    <dgm:cxn modelId="{1329B7E0-84BE-4212-AE4E-5DC0B289E1FA}" type="presOf" srcId="{1DD94F46-80B9-408E-A2B2-5C0874AF8371}" destId="{782482F3-1BF1-48A5-8588-4EBC0979786C}" srcOrd="0" destOrd="0" presId="urn:microsoft.com/office/officeart/2005/8/layout/hierarchy6"/>
    <dgm:cxn modelId="{4D70AEE1-D453-458E-A3EF-762B046D58D8}" type="presOf" srcId="{A1C55F74-706C-4C4A-A78F-91EF609FD8EC}" destId="{38FBB106-34BE-4F2B-A744-18CA2875B0B0}" srcOrd="0" destOrd="0" presId="urn:microsoft.com/office/officeart/2005/8/layout/hierarchy6"/>
    <dgm:cxn modelId="{03FD4342-F042-40C9-91EC-E642922E1CF2}" type="presParOf" srcId="{782482F3-1BF1-48A5-8588-4EBC0979786C}" destId="{13168CD3-4F0A-4362-A506-6A75176853F4}" srcOrd="0" destOrd="0" presId="urn:microsoft.com/office/officeart/2005/8/layout/hierarchy6"/>
    <dgm:cxn modelId="{A163B9D8-7308-467B-B052-02C8E0535791}" type="presParOf" srcId="{13168CD3-4F0A-4362-A506-6A75176853F4}" destId="{44C0A06F-FF94-4027-85E2-517BAAFF175E}" srcOrd="0" destOrd="0" presId="urn:microsoft.com/office/officeart/2005/8/layout/hierarchy6"/>
    <dgm:cxn modelId="{4B649BA3-2CE6-4DEB-9867-8600456D76A1}" type="presParOf" srcId="{44C0A06F-FF94-4027-85E2-517BAAFF175E}" destId="{40E45502-6374-4B96-BDAE-51F189CC31EE}" srcOrd="0" destOrd="0" presId="urn:microsoft.com/office/officeart/2005/8/layout/hierarchy6"/>
    <dgm:cxn modelId="{6F852D7B-AB08-4F2C-8B9B-FA50D6098258}" type="presParOf" srcId="{40E45502-6374-4B96-BDAE-51F189CC31EE}" destId="{4E5376B4-84FD-41E3-A486-F3052F4FF634}" srcOrd="0" destOrd="0" presId="urn:microsoft.com/office/officeart/2005/8/layout/hierarchy6"/>
    <dgm:cxn modelId="{B2C818CC-9D60-4398-86CA-6E448968A971}" type="presParOf" srcId="{40E45502-6374-4B96-BDAE-51F189CC31EE}" destId="{3FC5B547-8AE6-4E15-A4D0-EBC60C596E79}" srcOrd="1" destOrd="0" presId="urn:microsoft.com/office/officeart/2005/8/layout/hierarchy6"/>
    <dgm:cxn modelId="{9595EE7D-26E0-4768-979E-72482CA0A8D5}" type="presParOf" srcId="{3FC5B547-8AE6-4E15-A4D0-EBC60C596E79}" destId="{38FBB106-34BE-4F2B-A744-18CA2875B0B0}" srcOrd="0" destOrd="0" presId="urn:microsoft.com/office/officeart/2005/8/layout/hierarchy6"/>
    <dgm:cxn modelId="{12DC9A3D-DEF7-46C9-8FE2-EEC5F278BD8F}" type="presParOf" srcId="{3FC5B547-8AE6-4E15-A4D0-EBC60C596E79}" destId="{D3E730C3-00F6-4353-92D0-E330883F078F}" srcOrd="1" destOrd="0" presId="urn:microsoft.com/office/officeart/2005/8/layout/hierarchy6"/>
    <dgm:cxn modelId="{698E45EA-4C3A-4C28-9D36-CE69B76CFF88}" type="presParOf" srcId="{D3E730C3-00F6-4353-92D0-E330883F078F}" destId="{54AA514F-BDC5-4706-A888-0E526AD15D77}" srcOrd="0" destOrd="0" presId="urn:microsoft.com/office/officeart/2005/8/layout/hierarchy6"/>
    <dgm:cxn modelId="{185CF9B1-2714-4635-B22F-1C381B99E2C5}" type="presParOf" srcId="{D3E730C3-00F6-4353-92D0-E330883F078F}" destId="{496758FE-C5C1-43F6-ABDF-5E446D608A8B}" srcOrd="1" destOrd="0" presId="urn:microsoft.com/office/officeart/2005/8/layout/hierarchy6"/>
    <dgm:cxn modelId="{27B806C1-DFAC-420D-8F82-5E6C744EE779}" type="presParOf" srcId="{3FC5B547-8AE6-4E15-A4D0-EBC60C596E79}" destId="{AE4C6208-846F-48DF-8368-201ECE97ECC9}" srcOrd="2" destOrd="0" presId="urn:microsoft.com/office/officeart/2005/8/layout/hierarchy6"/>
    <dgm:cxn modelId="{B5B737B4-9BFF-4C87-8B67-2492AB02148A}" type="presParOf" srcId="{3FC5B547-8AE6-4E15-A4D0-EBC60C596E79}" destId="{B327EBE7-86E0-4AA3-8E15-7420F7101FBB}" srcOrd="3" destOrd="0" presId="urn:microsoft.com/office/officeart/2005/8/layout/hierarchy6"/>
    <dgm:cxn modelId="{5CD563A3-EBCC-4696-A8B2-15DF2B752A21}" type="presParOf" srcId="{B327EBE7-86E0-4AA3-8E15-7420F7101FBB}" destId="{B99B4DA2-D82E-4535-BE99-10518208BE65}" srcOrd="0" destOrd="0" presId="urn:microsoft.com/office/officeart/2005/8/layout/hierarchy6"/>
    <dgm:cxn modelId="{6182081E-4D0B-48AE-91FC-5C5D92063E88}" type="presParOf" srcId="{B327EBE7-86E0-4AA3-8E15-7420F7101FBB}" destId="{FB4BAF2D-7383-4A14-93C0-3A09210501D0}" srcOrd="1" destOrd="0" presId="urn:microsoft.com/office/officeart/2005/8/layout/hierarchy6"/>
    <dgm:cxn modelId="{A81B4976-FA98-4143-B2DB-2E1AA63101A7}" type="presParOf" srcId="{FB4BAF2D-7383-4A14-93C0-3A09210501D0}" destId="{17E5FE53-9B84-4B5E-9EC0-D995AD448C6F}" srcOrd="0" destOrd="0" presId="urn:microsoft.com/office/officeart/2005/8/layout/hierarchy6"/>
    <dgm:cxn modelId="{2AF61E1A-92DA-4234-8A31-02CB80234B33}" type="presParOf" srcId="{FB4BAF2D-7383-4A14-93C0-3A09210501D0}" destId="{CBAE598B-6B92-4D0C-A2DB-D0E15C4DC890}" srcOrd="1" destOrd="0" presId="urn:microsoft.com/office/officeart/2005/8/layout/hierarchy6"/>
    <dgm:cxn modelId="{D3712331-0A59-42A5-B93E-ABB9BCF23709}" type="presParOf" srcId="{CBAE598B-6B92-4D0C-A2DB-D0E15C4DC890}" destId="{1FBFB340-AF7E-4375-A22E-1FE2B71B141D}" srcOrd="0" destOrd="0" presId="urn:microsoft.com/office/officeart/2005/8/layout/hierarchy6"/>
    <dgm:cxn modelId="{DEEC724E-B2F8-40D7-9A1F-3EDE545931EB}" type="presParOf" srcId="{CBAE598B-6B92-4D0C-A2DB-D0E15C4DC890}" destId="{EB7151FA-4BAE-45EF-A98D-13B194E5F5FE}" srcOrd="1" destOrd="0" presId="urn:microsoft.com/office/officeart/2005/8/layout/hierarchy6"/>
    <dgm:cxn modelId="{86A37C2D-6CE3-43BC-9E4B-CC92F65065E3}" type="presParOf" srcId="{EB7151FA-4BAE-45EF-A98D-13B194E5F5FE}" destId="{5C658268-91E1-4593-BBCA-515CE64622F4}" srcOrd="0" destOrd="0" presId="urn:microsoft.com/office/officeart/2005/8/layout/hierarchy6"/>
    <dgm:cxn modelId="{1491DB3A-8001-4B8F-BA13-23F4796BBA33}" type="presParOf" srcId="{EB7151FA-4BAE-45EF-A98D-13B194E5F5FE}" destId="{30236703-05B0-485E-84BA-2761991A8F33}" srcOrd="1" destOrd="0" presId="urn:microsoft.com/office/officeart/2005/8/layout/hierarchy6"/>
    <dgm:cxn modelId="{66D29DA7-DA93-4BD7-BED4-DADCB285FDCB}" type="presParOf" srcId="{30236703-05B0-485E-84BA-2761991A8F33}" destId="{C1977BCB-6241-4456-B27E-31C68895E51D}" srcOrd="0" destOrd="0" presId="urn:microsoft.com/office/officeart/2005/8/layout/hierarchy6"/>
    <dgm:cxn modelId="{E324720F-86FA-4353-890B-1A67F587819D}" type="presParOf" srcId="{30236703-05B0-485E-84BA-2761991A8F33}" destId="{DBD1007D-D130-44BC-BD3E-37BF79D8B3BA}" srcOrd="1" destOrd="0" presId="urn:microsoft.com/office/officeart/2005/8/layout/hierarchy6"/>
    <dgm:cxn modelId="{5E2FA763-15C1-4C44-9B12-FC58F622B3D5}" type="presParOf" srcId="{DBD1007D-D130-44BC-BD3E-37BF79D8B3BA}" destId="{D04EE8D5-3064-4FF1-8336-41CF3CAB85C2}" srcOrd="0" destOrd="0" presId="urn:microsoft.com/office/officeart/2005/8/layout/hierarchy6"/>
    <dgm:cxn modelId="{87FB1050-D3D1-4CE9-9BB1-CE6459AEF246}" type="presParOf" srcId="{DBD1007D-D130-44BC-BD3E-37BF79D8B3BA}" destId="{380E11A3-4AA8-4729-8DB4-68C6767F70E3}" srcOrd="1" destOrd="0" presId="urn:microsoft.com/office/officeart/2005/8/layout/hierarchy6"/>
    <dgm:cxn modelId="{710ABDCF-F95B-4B29-8791-26022DC7F0B3}" type="presParOf" srcId="{380E11A3-4AA8-4729-8DB4-68C6767F70E3}" destId="{C4D01416-CDAC-4014-8A8F-09F16AE9E1D7}" srcOrd="0" destOrd="0" presId="urn:microsoft.com/office/officeart/2005/8/layout/hierarchy6"/>
    <dgm:cxn modelId="{B20546CE-58DC-4D16-8FD1-AA5740126B53}" type="presParOf" srcId="{380E11A3-4AA8-4729-8DB4-68C6767F70E3}" destId="{84EECE6E-8877-4737-A062-4101E0D4A348}" srcOrd="1" destOrd="0" presId="urn:microsoft.com/office/officeart/2005/8/layout/hierarchy6"/>
    <dgm:cxn modelId="{F245E7DA-3561-43F2-8CCC-71ABA4E5326A}" type="presParOf" srcId="{DBD1007D-D130-44BC-BD3E-37BF79D8B3BA}" destId="{4CC7AF89-37B5-433A-A9FE-CB9F539E869D}" srcOrd="2" destOrd="0" presId="urn:microsoft.com/office/officeart/2005/8/layout/hierarchy6"/>
    <dgm:cxn modelId="{6D7D49A4-EA9F-4694-9204-F483A49E2143}" type="presParOf" srcId="{DBD1007D-D130-44BC-BD3E-37BF79D8B3BA}" destId="{0AF4AC56-26BE-43FD-B159-84D37BCD64D0}" srcOrd="3" destOrd="0" presId="urn:microsoft.com/office/officeart/2005/8/layout/hierarchy6"/>
    <dgm:cxn modelId="{51A28E3A-834A-4569-A953-107CE3C2230F}" type="presParOf" srcId="{0AF4AC56-26BE-43FD-B159-84D37BCD64D0}" destId="{6FB0F6BF-4EB2-4C01-9101-1211075645D7}" srcOrd="0" destOrd="0" presId="urn:microsoft.com/office/officeart/2005/8/layout/hierarchy6"/>
    <dgm:cxn modelId="{B13C4682-B669-460F-AB3A-D6EB09F0ADBA}" type="presParOf" srcId="{0AF4AC56-26BE-43FD-B159-84D37BCD64D0}" destId="{9CA8093C-848E-436C-A46C-83EB062FAE70}" srcOrd="1" destOrd="0" presId="urn:microsoft.com/office/officeart/2005/8/layout/hierarchy6"/>
    <dgm:cxn modelId="{6A768785-AAC8-4B20-B0C0-78AC2244E0A4}" type="presParOf" srcId="{782482F3-1BF1-48A5-8588-4EBC0979786C}" destId="{6C2C6B48-4A46-49DD-AF80-47699FE54DC1}" srcOrd="1" destOrd="0" presId="urn:microsoft.com/office/officeart/2005/8/layout/hierarchy6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E5376B4-84FD-41E3-A486-F3052F4FF634}">
      <dsp:nvSpPr>
        <dsp:cNvPr id="0" name=""/>
        <dsp:cNvSpPr/>
      </dsp:nvSpPr>
      <dsp:spPr>
        <a:xfrm>
          <a:off x="1397860" y="298094"/>
          <a:ext cx="4850543" cy="779176"/>
        </a:xfrm>
        <a:prstGeom prst="roundRect">
          <a:avLst>
            <a:gd name="adj" fmla="val 10000"/>
          </a:avLst>
        </a:prstGeom>
        <a:solidFill>
          <a:schemeClr val="accent2"/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US" sz="2000" b="1" kern="1200" dirty="0">
              <a:latin typeface="Garamond" pitchFamily="18" charset="0"/>
              <a:cs typeface="Times New Roman" pitchFamily="18" charset="0"/>
            </a:rPr>
            <a:t>National PCU</a:t>
          </a:r>
        </a:p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US" sz="2000" b="1" kern="1200" dirty="0">
              <a:latin typeface="Garamond" pitchFamily="18" charset="0"/>
              <a:cs typeface="Times New Roman" pitchFamily="18" charset="0"/>
            </a:rPr>
            <a:t>(EU- &amp; </a:t>
          </a:r>
          <a:r>
            <a:rPr lang="en-US" sz="2000" b="1" kern="1200" dirty="0" err="1">
              <a:latin typeface="Garamond" pitchFamily="18" charset="0"/>
              <a:cs typeface="Times New Roman" pitchFamily="18" charset="0"/>
            </a:rPr>
            <a:t>MoA</a:t>
          </a:r>
          <a:r>
            <a:rPr lang="en-US" sz="2000" b="1" kern="1200" dirty="0">
              <a:latin typeface="Garamond" pitchFamily="18" charset="0"/>
              <a:cs typeface="Times New Roman" pitchFamily="18" charset="0"/>
            </a:rPr>
            <a:t>- TAT </a:t>
          </a:r>
          <a:r>
            <a:rPr lang="en-US" sz="1600" b="1" kern="1200" dirty="0">
              <a:latin typeface="Garamond" pitchFamily="18" charset="0"/>
              <a:cs typeface="Times New Roman" pitchFamily="18" charset="0"/>
            </a:rPr>
            <a:t>)</a:t>
          </a:r>
        </a:p>
      </dsp:txBody>
      <dsp:txXfrm>
        <a:off x="1420681" y="320915"/>
        <a:ext cx="4804901" cy="733534"/>
      </dsp:txXfrm>
    </dsp:sp>
    <dsp:sp modelId="{38FBB106-34BE-4F2B-A744-18CA2875B0B0}">
      <dsp:nvSpPr>
        <dsp:cNvPr id="0" name=""/>
        <dsp:cNvSpPr/>
      </dsp:nvSpPr>
      <dsp:spPr>
        <a:xfrm>
          <a:off x="1413262" y="1077271"/>
          <a:ext cx="2409870" cy="335952"/>
        </a:xfrm>
        <a:custGeom>
          <a:avLst/>
          <a:gdLst/>
          <a:ahLst/>
          <a:cxnLst/>
          <a:rect l="0" t="0" r="0" b="0"/>
          <a:pathLst>
            <a:path>
              <a:moveTo>
                <a:pt x="2409870" y="0"/>
              </a:moveTo>
              <a:lnTo>
                <a:pt x="2409870" y="167976"/>
              </a:lnTo>
              <a:lnTo>
                <a:pt x="0" y="167976"/>
              </a:lnTo>
              <a:lnTo>
                <a:pt x="0" y="335952"/>
              </a:lnTo>
            </a:path>
          </a:pathLst>
        </a:custGeom>
        <a:noFill/>
        <a:ln w="25400" cap="flat" cmpd="sng" algn="ctr">
          <a:solidFill>
            <a:scrgbClr r="0" g="0" b="0"/>
          </a:solidFill>
          <a:prstDash val="solid"/>
          <a:tailEnd type="stealth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4AA514F-BDC5-4706-A888-0E526AD15D77}">
      <dsp:nvSpPr>
        <dsp:cNvPr id="0" name=""/>
        <dsp:cNvSpPr/>
      </dsp:nvSpPr>
      <dsp:spPr>
        <a:xfrm>
          <a:off x="410090" y="1413223"/>
          <a:ext cx="2006343" cy="473671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2">
              <a:alpha val="77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b="1" kern="1200" dirty="0">
              <a:solidFill>
                <a:schemeClr val="tx1"/>
              </a:solidFill>
              <a:latin typeface="Garamond" pitchFamily="18" charset="0"/>
            </a:rPr>
            <a:t>ILR- EVA </a:t>
          </a:r>
        </a:p>
      </dsp:txBody>
      <dsp:txXfrm>
        <a:off x="423963" y="1427096"/>
        <a:ext cx="1978597" cy="445925"/>
      </dsp:txXfrm>
    </dsp:sp>
    <dsp:sp modelId="{AE4C6208-846F-48DF-8368-201ECE97ECC9}">
      <dsp:nvSpPr>
        <dsp:cNvPr id="0" name=""/>
        <dsp:cNvSpPr/>
      </dsp:nvSpPr>
      <dsp:spPr>
        <a:xfrm>
          <a:off x="3823132" y="1077271"/>
          <a:ext cx="380676" cy="27453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37265"/>
              </a:lnTo>
              <a:lnTo>
                <a:pt x="380676" y="137265"/>
              </a:lnTo>
              <a:lnTo>
                <a:pt x="380676" y="274530"/>
              </a:lnTo>
            </a:path>
          </a:pathLst>
        </a:custGeom>
        <a:noFill/>
        <a:ln w="12700" cap="flat" cmpd="sng" algn="ctr">
          <a:solidFill>
            <a:scrgbClr r="0" g="0" b="0"/>
          </a:solidFill>
          <a:prstDash val="solid"/>
          <a:headEnd type="triangle"/>
          <a:tailEnd type="triangle" w="lg" len="lg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99B4DA2-D82E-4535-BE99-10518208BE65}">
      <dsp:nvSpPr>
        <dsp:cNvPr id="0" name=""/>
        <dsp:cNvSpPr/>
      </dsp:nvSpPr>
      <dsp:spPr>
        <a:xfrm>
          <a:off x="2636502" y="1351801"/>
          <a:ext cx="3134613" cy="662989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>
              <a:latin typeface="Garamond" pitchFamily="18" charset="0"/>
              <a:cs typeface="Times New Roman" pitchFamily="18" charset="0"/>
            </a:rPr>
            <a:t>SRS, PDB </a:t>
          </a:r>
        </a:p>
      </dsp:txBody>
      <dsp:txXfrm>
        <a:off x="2655920" y="1371219"/>
        <a:ext cx="3095777" cy="624153"/>
      </dsp:txXfrm>
    </dsp:sp>
    <dsp:sp modelId="{17E5FE53-9B84-4B5E-9EC0-D995AD448C6F}">
      <dsp:nvSpPr>
        <dsp:cNvPr id="0" name=""/>
        <dsp:cNvSpPr/>
      </dsp:nvSpPr>
      <dsp:spPr>
        <a:xfrm>
          <a:off x="4158089" y="2014791"/>
          <a:ext cx="91440" cy="502672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51336"/>
              </a:lnTo>
              <a:lnTo>
                <a:pt x="71010" y="251336"/>
              </a:lnTo>
              <a:lnTo>
                <a:pt x="71010" y="502672"/>
              </a:lnTo>
            </a:path>
          </a:pathLst>
        </a:custGeom>
        <a:noFill/>
        <a:ln w="25400" cap="flat" cmpd="sng" algn="ctr">
          <a:solidFill>
            <a:scrgbClr r="0" g="0" b="0"/>
          </a:solidFill>
          <a:prstDash val="solid"/>
          <a:tailEnd type="arrow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FBFB340-AF7E-4375-A22E-1FE2B71B141D}">
      <dsp:nvSpPr>
        <dsp:cNvPr id="0" name=""/>
        <dsp:cNvSpPr/>
      </dsp:nvSpPr>
      <dsp:spPr>
        <a:xfrm>
          <a:off x="1416289" y="2517463"/>
          <a:ext cx="5625620" cy="457026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b="1" kern="1200" dirty="0">
              <a:latin typeface="Garamond" pitchFamily="18" charset="0"/>
              <a:cs typeface="Times New Roman" pitchFamily="18" charset="0"/>
            </a:rPr>
            <a:t>Regional Animal Health Directorate</a:t>
          </a:r>
        </a:p>
      </dsp:txBody>
      <dsp:txXfrm>
        <a:off x="1429675" y="2530849"/>
        <a:ext cx="5598848" cy="430254"/>
      </dsp:txXfrm>
    </dsp:sp>
    <dsp:sp modelId="{5C658268-91E1-4593-BBCA-515CE64622F4}">
      <dsp:nvSpPr>
        <dsp:cNvPr id="0" name=""/>
        <dsp:cNvSpPr/>
      </dsp:nvSpPr>
      <dsp:spPr>
        <a:xfrm>
          <a:off x="4178003" y="2974489"/>
          <a:ext cx="91440" cy="307499"/>
        </a:xfrm>
        <a:custGeom>
          <a:avLst/>
          <a:gdLst/>
          <a:ahLst/>
          <a:cxnLst/>
          <a:rect l="0" t="0" r="0" b="0"/>
          <a:pathLst>
            <a:path>
              <a:moveTo>
                <a:pt x="51096" y="0"/>
              </a:moveTo>
              <a:lnTo>
                <a:pt x="51096" y="153749"/>
              </a:lnTo>
              <a:lnTo>
                <a:pt x="45720" y="153749"/>
              </a:lnTo>
              <a:lnTo>
                <a:pt x="45720" y="307499"/>
              </a:lnTo>
            </a:path>
          </a:pathLst>
        </a:custGeom>
        <a:noFill/>
        <a:ln w="25400" cap="flat" cmpd="sng" algn="ctr">
          <a:solidFill>
            <a:scrgbClr r="0" g="0" b="0"/>
          </a:solidFill>
          <a:prstDash val="solid"/>
          <a:tailEnd type="triangle" w="med" len="lg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1977BCB-6241-4456-B27E-31C68895E51D}">
      <dsp:nvSpPr>
        <dsp:cNvPr id="0" name=""/>
        <dsp:cNvSpPr/>
      </dsp:nvSpPr>
      <dsp:spPr>
        <a:xfrm>
          <a:off x="0" y="3281988"/>
          <a:ext cx="8447447" cy="663595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US" sz="1400" b="1" kern="1200" dirty="0">
              <a:solidFill>
                <a:schemeClr val="tx1"/>
              </a:solidFill>
              <a:latin typeface="Garamond" pitchFamily="18" charset="0"/>
              <a:cs typeface="Times New Roman" pitchFamily="18" charset="0"/>
            </a:rPr>
            <a:t>Regional PCU- 7 Staffs</a:t>
          </a:r>
        </a:p>
        <a:p>
          <a:pPr marL="0" lvl="0" indent="0" algn="just" defTabSz="622300">
            <a:lnSpc>
              <a:spcPct val="9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US" sz="1600" b="1" kern="1200" dirty="0">
              <a:solidFill>
                <a:schemeClr val="tx1"/>
              </a:solidFill>
              <a:latin typeface="Garamond" pitchFamily="18" charset="0"/>
              <a:cs typeface="Times New Roman" pitchFamily="18" charset="0"/>
            </a:rPr>
            <a:t>      </a:t>
          </a:r>
          <a:r>
            <a:rPr lang="en-US" sz="1800" b="1" kern="1200" dirty="0">
              <a:solidFill>
                <a:schemeClr val="tx1"/>
              </a:solidFill>
              <a:latin typeface="Garamond" pitchFamily="18" charset="0"/>
              <a:cs typeface="Times New Roman" pitchFamily="18" charset="0"/>
            </a:rPr>
            <a:t>Coordinator, MEAL,  Finance Officer, Accountant, cashier, Assistance  &amp; driver  </a:t>
          </a:r>
        </a:p>
      </dsp:txBody>
      <dsp:txXfrm>
        <a:off x="19436" y="3301424"/>
        <a:ext cx="8408575" cy="624723"/>
      </dsp:txXfrm>
    </dsp:sp>
    <dsp:sp modelId="{D04EE8D5-3064-4FF1-8336-41CF3CAB85C2}">
      <dsp:nvSpPr>
        <dsp:cNvPr id="0" name=""/>
        <dsp:cNvSpPr/>
      </dsp:nvSpPr>
      <dsp:spPr>
        <a:xfrm>
          <a:off x="2472799" y="3945584"/>
          <a:ext cx="1750923" cy="474443"/>
        </a:xfrm>
        <a:custGeom>
          <a:avLst/>
          <a:gdLst/>
          <a:ahLst/>
          <a:cxnLst/>
          <a:rect l="0" t="0" r="0" b="0"/>
          <a:pathLst>
            <a:path>
              <a:moveTo>
                <a:pt x="1750923" y="0"/>
              </a:moveTo>
              <a:lnTo>
                <a:pt x="1750923" y="237221"/>
              </a:lnTo>
              <a:lnTo>
                <a:pt x="0" y="237221"/>
              </a:lnTo>
              <a:lnTo>
                <a:pt x="0" y="474443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4D01416-CDAC-4014-8A8F-09F16AE9E1D7}">
      <dsp:nvSpPr>
        <dsp:cNvPr id="0" name=""/>
        <dsp:cNvSpPr/>
      </dsp:nvSpPr>
      <dsp:spPr>
        <a:xfrm>
          <a:off x="450438" y="4420028"/>
          <a:ext cx="4044722" cy="468217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b="1" kern="1200" dirty="0">
              <a:solidFill>
                <a:schemeClr val="tx1"/>
              </a:solidFill>
              <a:latin typeface="Garamond" pitchFamily="18" charset="0"/>
              <a:cs typeface="Times New Roman" pitchFamily="18" charset="0"/>
            </a:rPr>
            <a:t>Regional Lab and Animal Feed directorate  </a:t>
          </a:r>
        </a:p>
      </dsp:txBody>
      <dsp:txXfrm>
        <a:off x="464152" y="4433742"/>
        <a:ext cx="4017294" cy="440789"/>
      </dsp:txXfrm>
    </dsp:sp>
    <dsp:sp modelId="{4CC7AF89-37B5-433A-A9FE-CB9F539E869D}">
      <dsp:nvSpPr>
        <dsp:cNvPr id="0" name=""/>
        <dsp:cNvSpPr/>
      </dsp:nvSpPr>
      <dsp:spPr>
        <a:xfrm>
          <a:off x="4223723" y="3945584"/>
          <a:ext cx="2247658" cy="47444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37221"/>
              </a:lnTo>
              <a:lnTo>
                <a:pt x="2247658" y="237221"/>
              </a:lnTo>
              <a:lnTo>
                <a:pt x="2247658" y="474443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FB0F6BF-4EB2-4C01-9101-1211075645D7}">
      <dsp:nvSpPr>
        <dsp:cNvPr id="0" name=""/>
        <dsp:cNvSpPr/>
      </dsp:nvSpPr>
      <dsp:spPr>
        <a:xfrm>
          <a:off x="4935003" y="4420028"/>
          <a:ext cx="3072757" cy="432346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b="1" kern="1200" dirty="0" err="1">
              <a:solidFill>
                <a:schemeClr val="tx1"/>
              </a:solidFill>
              <a:latin typeface="Garamond" pitchFamily="18" charset="0"/>
              <a:cs typeface="Times New Roman" pitchFamily="18" charset="0"/>
            </a:rPr>
            <a:t>Woreda</a:t>
          </a:r>
          <a:r>
            <a:rPr lang="en-US" sz="1700" b="1" kern="1200" dirty="0">
              <a:solidFill>
                <a:schemeClr val="tx1"/>
              </a:solidFill>
              <a:latin typeface="Garamond" pitchFamily="18" charset="0"/>
              <a:cs typeface="Times New Roman" pitchFamily="18" charset="0"/>
            </a:rPr>
            <a:t> PD Office</a:t>
          </a:r>
        </a:p>
      </dsp:txBody>
      <dsp:txXfrm>
        <a:off x="4947666" y="4432691"/>
        <a:ext cx="3047431" cy="40702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6">
  <dgm:title val=""/>
  <dgm:desc val=""/>
  <dgm:catLst>
    <dgm:cat type="hierarchy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</dgm:ptLst>
      <dgm:cxnLst>
        <dgm:cxn modelId="7" srcId="0" destId="1" srcOrd="0" destOrd="0"/>
        <dgm:cxn modelId="8" srcId="1" destId="2" srcOrd="0" destOrd="0"/>
        <dgm:cxn modelId="9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10" srcId="0" destId="4" srcOrd="1" destOrd="0"/>
        <dgm:cxn modelId="11" srcId="0" destId="5" srcOrd="2" destOrd="0"/>
        <dgm:cxn modelId="12" srcId="0" destId="6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3"/>
      </dgm:ptLst>
      <dgm:cxnLst>
        <dgm:cxn modelId="4" srcId="0" destId="1" srcOrd="0" destOrd="0"/>
        <dgm:cxn modelId="13" srcId="1" destId="11" srcOrd="0" destOrd="0"/>
        <dgm:cxn modelId="14" srcId="1" destId="12" srcOrd="1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  <dgm:pt modelId="4"/>
        <dgm:pt modelId="5"/>
        <dgm:pt modelId="6"/>
        <dgm:pt modelId="7"/>
      </dgm:ptLst>
      <dgm:cxnLst>
        <dgm:cxn modelId="8" srcId="0" destId="1" srcOrd="0" destOrd="0"/>
        <dgm:cxn modelId="9" srcId="1" destId="2" srcOrd="0" destOrd="0"/>
        <dgm:cxn modelId="10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  <dgm:cxn modelId="11" srcId="0" destId="4" srcOrd="1" destOrd="0"/>
        <dgm:cxn modelId="12" srcId="0" destId="5" srcOrd="2" destOrd="0"/>
        <dgm:cxn modelId="13" srcId="0" destId="6" srcOrd="3" destOrd="0"/>
        <dgm:cxn modelId="14" srcId="0" destId="7" srcOrd="4" destOrd="0"/>
      </dgm:cxnLst>
      <dgm:bg/>
      <dgm:whole/>
    </dgm:dataModel>
  </dgm:clrData>
  <dgm:layoutNode name="mainComposite">
    <dgm:varLst>
      <dgm:chPref val="1"/>
      <dgm:dir/>
      <dgm:animOne val="branch"/>
      <dgm:animLvl val="lvl"/>
      <dgm:resizeHandles val="exact"/>
    </dgm:varLst>
    <dgm:alg type="composite">
      <dgm:param type="vertAlign" val="mid"/>
      <dgm:param type="horzAlign" val="ctr"/>
    </dgm:alg>
    <dgm:shape xmlns:r="http://schemas.openxmlformats.org/officeDocument/2006/relationships" r:blip="">
      <dgm:adjLst/>
    </dgm:shape>
    <dgm:presOf/>
    <dgm:choose name="Name0">
      <dgm:if name="Name1" axis="ch" ptType="node" func="cnt" op="gte" val="2">
        <dgm:choose name="Name2">
          <dgm:if name="Name3" func="var" arg="dir" op="equ" val="norm">
            <dgm:constrLst>
              <dgm:constr type="l" for="ch" forName="hierFlow" refType="w" fact="0.3"/>
              <dgm:constr type="t" for="ch" forName="hierFlow"/>
              <dgm:constr type="r" for="ch" forName="hierFlow" refType="w" fact="0.98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if>
          <dgm:else name="Name4">
            <dgm:constrLst>
              <dgm:constr type="l" for="ch" forName="hierFlow" refType="w" fact="0.02"/>
              <dgm:constr type="t" for="ch" forName="hierFlow"/>
              <dgm:constr type="r" for="ch" forName="hierFlow" refType="w" fact="0.7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else>
        </dgm:choose>
      </dgm:if>
      <dgm:else name="Name5">
        <dgm:constrLst>
          <dgm:constr type="l" for="ch" forName="hierFlow"/>
          <dgm:constr type="t" for="ch" forName="hierFlow"/>
          <dgm:constr type="r" for="ch" forName="hierFlow" refType="w"/>
          <dgm:constr type="b" for="ch" forName="hierFlow" refType="h"/>
          <dgm:constr type="l" for="ch" forName="bgShapesFlow"/>
          <dgm:constr type="t" for="ch" forName="bgShapesFlow"/>
          <dgm:constr type="r" for="ch" forName="bgShapesFlow" refType="w"/>
          <dgm:constr type="b" for="ch" forName="bgShapesFlow" refType="h"/>
          <dgm:constr type="w" for="des" forName="level1Shape" refType="w"/>
          <dgm:constr type="h" for="des" forName="level1Shape" refType="w" refFor="des" refForName="level1Shape" fact="0.66667"/>
          <dgm:constr type="w" for="des" forName="level2Shape" refType="w" refFor="des" refForName="level1Shape" op="equ"/>
          <dgm:constr type="h" for="des" forName="level2Shape" refType="h" refFor="des" refForName="level1Shape" op="equ"/>
          <dgm:constr type="sp" for="des" refType="h" refFor="des" refForName="level1Shape" op="equ" fact="0.4"/>
          <dgm:constr type="sibSp" for="des" forName="hierChild1" refType="w" refFor="des" refForName="level1Shape" op="equ" fact="0.3"/>
          <dgm:constr type="sibSp" for="des" forName="hierChild2" refType="sibSp" refFor="des" refForName="hierChild1" op="equ"/>
          <dgm:constr type="sibSp" for="des" forName="hierChild3" refType="sibSp" refFor="des" refForName="hierChild1" op="equ"/>
          <dgm:constr type="userA" for="des" refType="h" refFor="des" refForName="level1Shape" op="equ"/>
          <dgm:constr type="userB" for="des" refType="sp" refFor="des" op="equ"/>
          <dgm:constr type="h" for="des" forName="firstBuf" refType="h" refFor="des" refForName="level1Shape" fact="0.1"/>
        </dgm:constrLst>
      </dgm:else>
    </dgm:choose>
    <dgm:ruleLst/>
    <dgm:layoutNode name="hierFlow">
      <dgm:alg type="lin">
        <dgm:param type="linDir" val="fromT"/>
        <dgm:param type="nodeVertAlign" val="t"/>
        <dgm:param type="vertAlign" val="t"/>
        <dgm:param type="nodeHorzAlign" val="ctr"/>
        <dgm:param type="fallback" val="2D"/>
      </dgm:alg>
      <dgm:shape xmlns:r="http://schemas.openxmlformats.org/officeDocument/2006/relationships" r:blip="">
        <dgm:adjLst/>
      </dgm:shape>
      <dgm:presOf/>
      <dgm:constrLst/>
      <dgm:ruleLst/>
      <dgm:choose name="Name6">
        <dgm:if name="Name7" axis="ch" ptType="node" func="cnt" op="gte" val="2">
          <dgm:layoutNode name="firstBuf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8"/>
      </dgm:choose>
      <dgm:layoutNode name="hierChild1">
        <dgm:varLst>
          <dgm:chPref val="1"/>
          <dgm:animOne val="branch"/>
          <dgm:animLvl val="lvl"/>
        </dgm:varLst>
        <dgm:choose name="Name9">
          <dgm:if name="Name10" func="var" arg="dir" op="equ" val="norm">
            <dgm:alg type="hierChild">
              <dgm:param type="linDir" val="fromL"/>
              <dgm:param type="vertAlign" val="t"/>
            </dgm:alg>
          </dgm:if>
          <dgm:else name="Name11">
            <dgm:alg type="hierChild">
              <dgm:param type="linDir" val="fromR"/>
              <dgm:param type="vertAlign" val="t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primFontSz" for="des" ptType="node" op="equ"/>
        </dgm:constrLst>
        <dgm:ruleLst/>
        <dgm:forEach name="Name12" axis="ch" cnt="3">
          <dgm:forEach name="Name13" axis="self" ptType="node">
            <dgm:layoutNode name="Name14">
              <dgm:alg type="hierRoot"/>
              <dgm:shape xmlns:r="http://schemas.openxmlformats.org/officeDocument/2006/relationships" r:blip="">
                <dgm:adjLst/>
              </dgm:shape>
              <dgm:presOf/>
              <dgm:constrLst/>
              <dgm:ruleLst/>
              <dgm:layoutNode name="level1Shape" styleLbl="node0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primFontSz" val="65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hierChild2">
                <dgm:choose name="Name15">
                  <dgm:if name="Name16" func="var" arg="dir" op="equ" val="norm">
                    <dgm:alg type="hierChild">
                      <dgm:param type="linDir" val="fromL"/>
                    </dgm:alg>
                  </dgm:if>
                  <dgm:else name="Name17">
                    <dgm:alg type="hierChild">
                      <dgm:param type="linDir" val="from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  <dgm:forEach name="repeat" axis="ch">
                  <dgm:forEach name="Name18" axis="self" ptType="parTrans" cnt="1">
                    <dgm:layoutNode name="Name19">
                      <dgm:alg type="conn">
                        <dgm:param type="dim" val="1D"/>
                        <dgm:param type="endSty" val="noArr"/>
                        <dgm:param type="connRout" val="bend"/>
                        <dgm:param type="begPts" val="bCtr"/>
                        <dgm:param type="endPts" val="tCtr"/>
                      </dgm:alg>
                      <dgm:shape xmlns:r="http://schemas.openxmlformats.org/officeDocument/2006/relationships" type="conn" r:blip="">
                        <dgm:adjLst/>
                      </dgm:shape>
                      <dgm:presOf axis="self"/>
                      <dgm:constrLst>
                        <dgm:constr type="w" val="1"/>
                        <dgm:constr type="h" val="1"/>
                        <dgm:constr type="begPad"/>
                        <dgm:constr type="endPad"/>
                      </dgm:constrLst>
                      <dgm:ruleLst/>
                    </dgm:layoutNode>
                  </dgm:forEach>
                  <dgm:forEach name="Name20" axis="self" ptType="node">
                    <dgm:layoutNode name="Name21">
                      <dgm:alg type="hierRoot"/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/>
                      <dgm:layoutNode name="level2Shape">
                        <dgm:alg type="tx"/>
                        <dgm:shape xmlns:r="http://schemas.openxmlformats.org/officeDocument/2006/relationships" type="roundRect" r:blip="">
                          <dgm:adjLst>
                            <dgm:adj idx="1" val="0.1"/>
                          </dgm:adjLst>
                        </dgm:shape>
                        <dgm:presOf axis="self"/>
                        <dgm:constrLst>
                          <dgm:constr type="primFontSz" val="65"/>
                          <dgm:constr type="tMarg" refType="primFontSz" fact="0.3"/>
                          <dgm:constr type="bMarg" refType="primFontSz" fact="0.3"/>
                          <dgm:constr type="lMarg" refType="primFontSz" fact="0.3"/>
                          <dgm:constr type="r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hierChild3">
                        <dgm:choose name="Name22">
                          <dgm:if name="Name23" func="var" arg="dir" op="equ" val="norm">
                            <dgm:alg type="hierChild">
                              <dgm:param type="linDir" val="fromL"/>
                            </dgm:alg>
                          </dgm:if>
                          <dgm:else name="Name24">
                            <dgm:alg type="hierChild">
                              <dgm:param type="linDir" val="fromR"/>
                            </dgm:alg>
                          </dgm:else>
                        </dgm:choose>
                        <dgm:shape xmlns:r="http://schemas.openxmlformats.org/officeDocument/2006/relationships" r:blip="">
                          <dgm:adjLst/>
                        </dgm:shape>
                        <dgm:presOf/>
                        <dgm:constrLst/>
                        <dgm:ruleLst/>
                        <dgm:forEach name="Name25" ref="repeat"/>
                      </dgm:layoutNode>
                    </dgm:layoutNode>
                  </dgm:forEach>
                </dgm:forEach>
              </dgm:layoutNode>
            </dgm:layoutNode>
          </dgm:forEach>
        </dgm:forEach>
      </dgm:layoutNode>
    </dgm:layoutNode>
    <dgm:layoutNode name="bgShapesFlow">
      <dgm:alg type="lin">
        <dgm:param type="linDir" val="fromT"/>
        <dgm:param type="nodeVertAlign" val="t"/>
        <dgm:param type="vertAlign" val="t"/>
        <dgm:param type="nodeHorzAlign" val="ctr"/>
      </dgm:alg>
      <dgm:shape xmlns:r="http://schemas.openxmlformats.org/officeDocument/2006/relationships" r:blip="">
        <dgm:adjLst/>
      </dgm:shape>
      <dgm:presOf/>
      <dgm:constrLst>
        <dgm:constr type="userB"/>
        <dgm:constr type="w" for="ch" forName="rectComp" refType="w"/>
        <dgm:constr type="h" for="ch" forName="rectComp" refType="h"/>
        <dgm:constr type="w" for="des" forName="bgRect" refType="w"/>
        <dgm:constr type="primFontSz" for="des" forName="bgRectTx" op="equ"/>
      </dgm:constrLst>
      <dgm:ruleLst/>
      <dgm:forEach name="Name26" axis="ch" ptType="node" st="2">
        <dgm:layoutNode name="rectComp">
          <dgm:alg type="composite">
            <dgm:param type="vertAlign" val="t"/>
            <dgm:param type="horzAlign" val="ctr"/>
          </dgm:alg>
          <dgm:shape xmlns:r="http://schemas.openxmlformats.org/officeDocument/2006/relationships" r:blip="">
            <dgm:adjLst/>
          </dgm:shape>
          <dgm:presOf/>
          <dgm:choose name="Name27">
            <dgm:if name="Name28" func="var" arg="dir" op="equ" val="norm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l" for="ch" forName="bgRectTx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if>
            <dgm:else name="Name29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r" for="ch" forName="bgRectTx" refType="w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else>
          </dgm:choose>
          <dgm:ruleLst/>
          <dgm:layoutNode name="bgRect" styleLbl="bgShp">
            <dgm:alg type="sp"/>
            <dgm:shape xmlns:r="http://schemas.openxmlformats.org/officeDocument/2006/relationships" type="roundRect" r:blip="" zOrderOff="-999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bgRectTx" styleLbl="bgShp">
            <dgm:varLst>
              <dgm:bulletEnabled val="1"/>
            </dgm:varLst>
            <dgm:alg type="tx"/>
            <dgm:presOf axis="desOrSelf" ptType="node"/>
            <dgm:shape xmlns:r="http://schemas.openxmlformats.org/officeDocument/2006/relationships" type="rect" r:blip="" zOrderOff="-999" hideGeom="1">
              <dgm:adjLst/>
            </dgm:shape>
            <dgm:constrLst>
              <dgm:constr type="primFontSz" val="65"/>
            </dgm:constrLst>
            <dgm:ruleLst>
              <dgm:rule type="primFontSz" val="5" fact="NaN" max="NaN"/>
            </dgm:ruleLst>
          </dgm:layoutNode>
        </dgm:layoutNode>
        <dgm:choose name="Name30">
          <dgm:if name="Name31" axis="self" ptType="node" func="revPos" op="gte" val="2">
            <dgm:layoutNode name="spComp">
              <dgm:alg type="composite">
                <dgm:param type="vertAlign" val="t"/>
                <dgm:param type="horzAlign" val="ctr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userA"/>
                <dgm:constr type="userB"/>
                <dgm:constr type="l" for="ch" forName="vSp"/>
                <dgm:constr type="t" for="ch" forName="vSp"/>
                <dgm:constr type="h" for="ch" forName="vSp" refType="userB"/>
                <dgm:constr type="hOff" for="ch" forName="vSp" refType="userA" fact="-0.2"/>
              </dgm:constrLst>
              <dgm:ruleLst/>
              <dgm:layoutNode name="vSp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32"/>
        </dgm:choos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0C4097A-840C-46FA-A832-335045964EF5}" type="datetimeFigureOut">
              <a:rPr lang="en-US" smtClean="0"/>
              <a:t>11/14/2024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0AD4A3B-93F9-4B1A-8546-A16E6EBEC8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15808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AD4A3B-93F9-4B1A-8546-A16E6EBEC859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747388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AD4A3B-93F9-4B1A-8546-A16E6EBEC859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21831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2251BE-9834-4892-A5F8-C130DE09E698}" type="datetime1">
              <a:rPr lang="en-US" smtClean="0"/>
              <a:t>11/14/2024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2F8DE9-1381-4BD2-9BB4-55A404C0E7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74746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0AD72C-981E-4C01-B858-E9259CA59CE2}" type="datetime1">
              <a:rPr lang="en-US" smtClean="0"/>
              <a:t>11/14/2024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2F8DE9-1381-4BD2-9BB4-55A404C0E7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25974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C89ED0-5F7C-408F-A86F-3B4CC26FC912}" type="datetime1">
              <a:rPr lang="en-US" smtClean="0"/>
              <a:t>11/14/2024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2F8DE9-1381-4BD2-9BB4-55A404C0E7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44602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3A3EF3-123B-4551-9F33-E327609B06B6}" type="datetime1">
              <a:rPr lang="en-US" smtClean="0"/>
              <a:t>11/14/2024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2F8DE9-1381-4BD2-9BB4-55A404C0E7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26859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B27EAA-836C-4517-AD6D-05149DB88E7C}" type="datetime1">
              <a:rPr lang="en-US" smtClean="0"/>
              <a:t>11/14/2024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2F8DE9-1381-4BD2-9BB4-55A404C0E7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6990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6D8E2E-EB2C-491C-8F18-EC7600C6562F}" type="datetime1">
              <a:rPr lang="en-US" smtClean="0"/>
              <a:t>11/14/2024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2F8DE9-1381-4BD2-9BB4-55A404C0E7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58350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8C0A-F26B-4D6D-B1A1-D45D99FF2561}" type="datetime1">
              <a:rPr lang="en-US" smtClean="0"/>
              <a:t>11/14/2024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2F8DE9-1381-4BD2-9BB4-55A404C0E7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7652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34DCD-5FB6-4DD6-92D2-340523BBF713}" type="datetime1">
              <a:rPr lang="en-US" smtClean="0"/>
              <a:t>11/14/2024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2F8DE9-1381-4BD2-9BB4-55A404C0E7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1610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38A1CD-218B-4E43-BA29-21A5B28C8AEB}" type="datetime1">
              <a:rPr lang="en-US" smtClean="0"/>
              <a:t>11/14/2024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2F8DE9-1381-4BD2-9BB4-55A404C0E7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41428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2BE4B1-FBC2-452E-A2A3-EE1EEE043EF8}" type="datetime1">
              <a:rPr lang="en-US" smtClean="0"/>
              <a:t>11/14/2024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2F8DE9-1381-4BD2-9BB4-55A404C0E7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84238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2CCFF8-DB3D-42A9-80CA-C9B7A7ACC866}" type="datetime1">
              <a:rPr lang="en-US" smtClean="0"/>
              <a:t>11/14/2024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2F8DE9-1381-4BD2-9BB4-55A404C0E7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51258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6115C9-3969-4B89-B6C9-5F85A915A646}" type="datetime1">
              <a:rPr lang="en-US" smtClean="0"/>
              <a:t>11/14/2024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2F8DE9-1381-4BD2-9BB4-55A404C0E7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23289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0" y="1"/>
            <a:ext cx="9144000" cy="2133599"/>
          </a:xfr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br>
              <a:rPr lang="en-US" sz="4800" b="1" dirty="0">
                <a:latin typeface="Times New Roman" pitchFamily="18" charset="0"/>
                <a:cs typeface="Times New Roman" pitchFamily="18" charset="0"/>
              </a:rPr>
            </a:br>
            <a:r>
              <a:rPr lang="en-US" sz="4000" b="1" dirty="0">
                <a:latin typeface="Garamond" pitchFamily="18" charset="0"/>
                <a:cs typeface="Times New Roman" pitchFamily="18" charset="0"/>
              </a:rPr>
              <a:t>Somali Regional State </a:t>
            </a:r>
            <a:br>
              <a:rPr lang="en-US" sz="3600" dirty="0">
                <a:latin typeface="Garamond" pitchFamily="18" charset="0"/>
                <a:cs typeface="Times New Roman" pitchFamily="18" charset="0"/>
              </a:rPr>
            </a:br>
            <a:r>
              <a:rPr lang="en-US" sz="3600" b="1" dirty="0">
                <a:latin typeface="Garamond" pitchFamily="18" charset="0"/>
                <a:cs typeface="Times New Roman" pitchFamily="18" charset="0"/>
              </a:rPr>
              <a:t>Pastoral Development  Bureau</a:t>
            </a:r>
            <a:endParaRPr lang="en-US" dirty="0">
              <a:latin typeface="Garamond" pitchFamily="18" charset="0"/>
            </a:endParaRPr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9424" y="2590800"/>
            <a:ext cx="9114576" cy="2438400"/>
          </a:xfrm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n-GB" b="1" dirty="0">
                <a:solidFill>
                  <a:schemeClr val="tx2"/>
                </a:solidFill>
                <a:latin typeface="Garamond" pitchFamily="18" charset="0"/>
                <a:cs typeface="Times New Roman" pitchFamily="18" charset="0"/>
              </a:rPr>
              <a:t>EU- RESTORE Joint Launching Workshop </a:t>
            </a:r>
          </a:p>
          <a:p>
            <a:r>
              <a:rPr lang="en-GB" b="1" dirty="0">
                <a:solidFill>
                  <a:schemeClr val="accent1"/>
                </a:solidFill>
                <a:latin typeface="Garamond" pitchFamily="18" charset="0"/>
                <a:cs typeface="Times New Roman" pitchFamily="18" charset="0"/>
              </a:rPr>
              <a:t>Dr Ahmed Yusuf Roble </a:t>
            </a:r>
          </a:p>
          <a:p>
            <a:r>
              <a:rPr lang="en-GB" b="1">
                <a:solidFill>
                  <a:srgbClr val="FF0000"/>
                </a:solidFill>
                <a:latin typeface="Garamond" pitchFamily="18" charset="0"/>
                <a:cs typeface="Times New Roman" pitchFamily="18" charset="0"/>
              </a:rPr>
              <a:t>Somali </a:t>
            </a:r>
            <a:r>
              <a:rPr lang="en-GB" b="1" dirty="0">
                <a:solidFill>
                  <a:srgbClr val="FF0000"/>
                </a:solidFill>
                <a:latin typeface="Garamond" pitchFamily="18" charset="0"/>
                <a:cs typeface="Times New Roman" pitchFamily="18" charset="0"/>
              </a:rPr>
              <a:t>Region RESTORE Project </a:t>
            </a:r>
          </a:p>
          <a:p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2819400" y="5029200"/>
            <a:ext cx="5791200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>
              <a:spcBef>
                <a:spcPct val="20000"/>
              </a:spcBef>
            </a:pPr>
            <a:r>
              <a:rPr lang="en-GB" sz="20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@ILRI </a:t>
            </a:r>
            <a:r>
              <a:rPr lang="en-GB" sz="2000" b="1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Azage</a:t>
            </a:r>
            <a:r>
              <a:rPr lang="en-GB" sz="20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Auditorium   </a:t>
            </a:r>
          </a:p>
          <a:p>
            <a:pPr lvl="0" algn="r">
              <a:spcBef>
                <a:spcPct val="20000"/>
              </a:spcBef>
            </a:pPr>
            <a:r>
              <a:rPr lang="en-GB" sz="20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Addis Ababa , Ethiopia</a:t>
            </a:r>
          </a:p>
          <a:p>
            <a:pPr lvl="0" algn="r">
              <a:spcBef>
                <a:spcPct val="20000"/>
              </a:spcBef>
            </a:pPr>
            <a:r>
              <a:rPr lang="en-GB" sz="20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8November, 2024</a:t>
            </a:r>
          </a:p>
        </p:txBody>
      </p:sp>
      <p:pic>
        <p:nvPicPr>
          <p:cNvPr id="11" name="Picture 10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5016" y="368935"/>
            <a:ext cx="965200" cy="565150"/>
          </a:xfrm>
          <a:prstGeom prst="rect">
            <a:avLst/>
          </a:prstGeom>
          <a:solidFill>
            <a:srgbClr val="000000">
              <a:alpha val="80000"/>
            </a:srgbClr>
          </a:solidFill>
          <a:ln>
            <a:solidFill>
              <a:srgbClr val="000000"/>
            </a:solidFill>
          </a:ln>
        </p:spPr>
      </p:pic>
      <p:pic>
        <p:nvPicPr>
          <p:cNvPr id="12" name="Picture 11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4800" y="334796"/>
            <a:ext cx="1016000" cy="577850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pic>
        <p:nvPicPr>
          <p:cNvPr id="13" name="Picture 12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368935"/>
            <a:ext cx="990600" cy="504190"/>
          </a:xfrm>
          <a:prstGeom prst="rect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</p:pic>
    </p:spTree>
    <p:extLst>
      <p:ext uri="{BB962C8B-B14F-4D97-AF65-F5344CB8AC3E}">
        <p14:creationId xmlns:p14="http://schemas.microsoft.com/office/powerpoint/2010/main" val="321883776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09600"/>
          </a:xfrm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0">
            <a:scrgbClr r="0" g="0" b="0"/>
          </a:lnRef>
          <a:fillRef idx="1002">
            <a:schemeClr val="lt2"/>
          </a:fillRef>
          <a:effectRef idx="0">
            <a:scrgbClr r="0" g="0" b="0"/>
          </a:effectRef>
          <a:fontRef idx="major"/>
        </p:style>
        <p:txBody>
          <a:bodyPr>
            <a:normAutofit fontScale="90000"/>
          </a:bodyPr>
          <a:lstStyle/>
          <a:p>
            <a:pPr algn="l"/>
            <a:r>
              <a:rPr lang="en-US" sz="3600" b="1" dirty="0">
                <a:latin typeface="Garamond" pitchFamily="18" charset="0"/>
              </a:rPr>
              <a:t> </a:t>
            </a:r>
            <a:r>
              <a:rPr lang="en-US" sz="4000" b="1" dirty="0">
                <a:latin typeface="Garamond" pitchFamily="18" charset="0"/>
              </a:rPr>
              <a:t>Result two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609600"/>
            <a:ext cx="8991600" cy="5867400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en-US" sz="1800" b="1" dirty="0">
                <a:latin typeface="Garamond" pitchFamily="18" charset="0"/>
              </a:rPr>
              <a:t>The quality and reliability of integrated public and private veterinary service delivery improved;</a:t>
            </a:r>
          </a:p>
          <a:p>
            <a:pPr marL="0" indent="0" algn="just">
              <a:buNone/>
            </a:pPr>
            <a:r>
              <a:rPr lang="en-US" sz="1800" b="1" dirty="0">
                <a:latin typeface="Garamond" pitchFamily="18" charset="0"/>
              </a:rPr>
              <a:t>2.1</a:t>
            </a:r>
            <a:r>
              <a:rPr lang="en-US" sz="1800" dirty="0">
                <a:latin typeface="Garamond" pitchFamily="18" charset="0"/>
              </a:rPr>
              <a:t> Strengthen public and private vet service delivery through  trainings and  follow up </a:t>
            </a:r>
          </a:p>
          <a:p>
            <a:pPr lvl="1" algn="just"/>
            <a:r>
              <a:rPr lang="en-US" sz="1800" dirty="0">
                <a:latin typeface="Garamond" pitchFamily="18" charset="0"/>
              </a:rPr>
              <a:t>Training need assessment </a:t>
            </a:r>
          </a:p>
          <a:p>
            <a:pPr lvl="1" algn="just"/>
            <a:r>
              <a:rPr lang="en-US" sz="1800" dirty="0">
                <a:latin typeface="Garamond" pitchFamily="18" charset="0"/>
              </a:rPr>
              <a:t> </a:t>
            </a:r>
            <a:r>
              <a:rPr lang="en-US" sz="1800" dirty="0" err="1">
                <a:latin typeface="Garamond" pitchFamily="18" charset="0"/>
              </a:rPr>
              <a:t>ToT</a:t>
            </a:r>
            <a:r>
              <a:rPr lang="en-US" sz="1800" dirty="0">
                <a:latin typeface="Garamond" pitchFamily="18" charset="0"/>
              </a:rPr>
              <a:t> for </a:t>
            </a:r>
            <a:r>
              <a:rPr lang="en-US" sz="1800" dirty="0">
                <a:solidFill>
                  <a:srgbClr val="C00000"/>
                </a:solidFill>
                <a:latin typeface="Garamond" pitchFamily="18" charset="0"/>
              </a:rPr>
              <a:t>ADNIS and DOVAR </a:t>
            </a:r>
            <a:r>
              <a:rPr lang="en-US" sz="1800" dirty="0">
                <a:latin typeface="Garamond" pitchFamily="18" charset="0"/>
              </a:rPr>
              <a:t>system </a:t>
            </a:r>
          </a:p>
          <a:p>
            <a:pPr lvl="1" algn="just"/>
            <a:r>
              <a:rPr lang="en-US" sz="1800" dirty="0">
                <a:latin typeface="Garamond" pitchFamily="18" charset="0"/>
              </a:rPr>
              <a:t>ADNIS and DOVAR System Training cascading </a:t>
            </a:r>
          </a:p>
          <a:p>
            <a:pPr marL="0" indent="0" algn="just">
              <a:buNone/>
            </a:pPr>
            <a:r>
              <a:rPr lang="en-US" sz="1800" b="1" dirty="0">
                <a:latin typeface="Garamond" pitchFamily="18" charset="0"/>
              </a:rPr>
              <a:t>2.2</a:t>
            </a:r>
            <a:r>
              <a:rPr lang="en-US" sz="1800" dirty="0">
                <a:latin typeface="Garamond" pitchFamily="18" charset="0"/>
              </a:rPr>
              <a:t> Strengthen/ establish private Vet pharmacies (PVPs) and rural drug vendors (RDVs) run by private veterinary professionals</a:t>
            </a:r>
          </a:p>
          <a:p>
            <a:pPr lvl="1" algn="just"/>
            <a:r>
              <a:rPr lang="en-US" sz="1800" dirty="0">
                <a:latin typeface="Garamond" pitchFamily="18" charset="0"/>
              </a:rPr>
              <a:t> Support the  </a:t>
            </a:r>
            <a:r>
              <a:rPr lang="en-US" sz="1800" dirty="0">
                <a:solidFill>
                  <a:srgbClr val="C00000"/>
                </a:solidFill>
                <a:latin typeface="Garamond" pitchFamily="18" charset="0"/>
              </a:rPr>
              <a:t>8 PVPs </a:t>
            </a:r>
            <a:r>
              <a:rPr lang="en-US" sz="1800" dirty="0">
                <a:latin typeface="Garamond" pitchFamily="18" charset="0"/>
              </a:rPr>
              <a:t>from the project  </a:t>
            </a:r>
            <a:r>
              <a:rPr lang="en-US" sz="1800" dirty="0" err="1">
                <a:latin typeface="Garamond" pitchFamily="18" charset="0"/>
              </a:rPr>
              <a:t>woredas</a:t>
            </a:r>
            <a:endParaRPr lang="en-US" sz="1800" dirty="0">
              <a:latin typeface="Garamond" pitchFamily="18" charset="0"/>
            </a:endParaRPr>
          </a:p>
          <a:p>
            <a:pPr marL="0" indent="0" algn="just">
              <a:buNone/>
            </a:pPr>
            <a:r>
              <a:rPr lang="en-US" sz="1800" b="1" dirty="0">
                <a:latin typeface="Garamond" pitchFamily="18" charset="0"/>
              </a:rPr>
              <a:t>2.3</a:t>
            </a:r>
            <a:r>
              <a:rPr lang="en-US" sz="1800" dirty="0">
                <a:latin typeface="Garamond" pitchFamily="18" charset="0"/>
              </a:rPr>
              <a:t> Identify and </a:t>
            </a:r>
            <a:r>
              <a:rPr lang="en-US" sz="1800" dirty="0">
                <a:solidFill>
                  <a:srgbClr val="C00000"/>
                </a:solidFill>
                <a:latin typeface="Garamond" pitchFamily="18" charset="0"/>
              </a:rPr>
              <a:t>train CAHWs</a:t>
            </a:r>
            <a:r>
              <a:rPr lang="en-US" sz="1800" dirty="0">
                <a:latin typeface="Garamond" pitchFamily="18" charset="0"/>
              </a:rPr>
              <a:t>, equip with start-up veterinary kits and link them to PVPs and RDVs to access vet. Drugs and provide basic services.</a:t>
            </a:r>
          </a:p>
          <a:p>
            <a:pPr marL="0" indent="0" algn="just">
              <a:buNone/>
            </a:pPr>
            <a:r>
              <a:rPr lang="en-US" sz="1800" b="1" dirty="0">
                <a:latin typeface="Garamond" pitchFamily="18" charset="0"/>
              </a:rPr>
              <a:t>2.4</a:t>
            </a:r>
            <a:r>
              <a:rPr lang="en-US" sz="1800" dirty="0">
                <a:latin typeface="Garamond" pitchFamily="18" charset="0"/>
              </a:rPr>
              <a:t> Support improvement of business skills and entrepreneurship development on young and women animal health professionals to expand &amp; improve veterinary</a:t>
            </a:r>
          </a:p>
          <a:p>
            <a:pPr marL="0" indent="0" algn="just">
              <a:lnSpc>
                <a:spcPct val="170000"/>
              </a:lnSpc>
              <a:buNone/>
            </a:pPr>
            <a:r>
              <a:rPr lang="en-US" sz="1800" b="1" dirty="0">
                <a:latin typeface="Garamond" pitchFamily="18" charset="0"/>
              </a:rPr>
              <a:t>2.5 </a:t>
            </a:r>
            <a:r>
              <a:rPr lang="en-US" sz="1800" dirty="0">
                <a:latin typeface="Garamond" pitchFamily="18" charset="0"/>
              </a:rPr>
              <a:t>Strengthen the control and eradication </a:t>
            </a:r>
            <a:r>
              <a:rPr lang="en-US" sz="1800" dirty="0">
                <a:solidFill>
                  <a:srgbClr val="C00000"/>
                </a:solidFill>
                <a:latin typeface="Garamond" pitchFamily="18" charset="0"/>
              </a:rPr>
              <a:t>of PPR and other TADs </a:t>
            </a:r>
            <a:r>
              <a:rPr lang="en-US" sz="1800" dirty="0">
                <a:latin typeface="Garamond" pitchFamily="18" charset="0"/>
              </a:rPr>
              <a:t>disease by conducting;</a:t>
            </a:r>
          </a:p>
          <a:p>
            <a:pPr lvl="1" algn="just"/>
            <a:r>
              <a:rPr lang="en-US" sz="1800" dirty="0">
                <a:solidFill>
                  <a:srgbClr val="FF0000"/>
                </a:solidFill>
                <a:latin typeface="Garamond" pitchFamily="18" charset="0"/>
              </a:rPr>
              <a:t>PDS -12</a:t>
            </a:r>
          </a:p>
          <a:p>
            <a:pPr lvl="1" algn="just"/>
            <a:r>
              <a:rPr lang="en-US" sz="1800" dirty="0">
                <a:latin typeface="Garamond" pitchFamily="18" charset="0"/>
              </a:rPr>
              <a:t>Outbreak investigation</a:t>
            </a:r>
            <a:r>
              <a:rPr lang="en-US" sz="1800" dirty="0">
                <a:solidFill>
                  <a:srgbClr val="FF0000"/>
                </a:solidFill>
                <a:latin typeface="Garamond" pitchFamily="18" charset="0"/>
              </a:rPr>
              <a:t>,- </a:t>
            </a:r>
            <a:r>
              <a:rPr lang="en-US" sz="1800" dirty="0">
                <a:solidFill>
                  <a:srgbClr val="C00000"/>
                </a:solidFill>
                <a:latin typeface="Garamond" pitchFamily="18" charset="0"/>
              </a:rPr>
              <a:t>16</a:t>
            </a:r>
          </a:p>
          <a:p>
            <a:pPr lvl="1" algn="just"/>
            <a:r>
              <a:rPr lang="en-US" sz="1800" dirty="0">
                <a:latin typeface="Garamond" pitchFamily="18" charset="0"/>
              </a:rPr>
              <a:t>support Regional PPR Task force and Coordination meeting – once per year  </a:t>
            </a:r>
          </a:p>
          <a:p>
            <a:pPr lvl="1" algn="just"/>
            <a:r>
              <a:rPr lang="en-US" sz="1800" dirty="0">
                <a:latin typeface="Garamond" pitchFamily="18" charset="0"/>
              </a:rPr>
              <a:t> Risk-based vaccination- </a:t>
            </a:r>
            <a:r>
              <a:rPr lang="en-US" sz="1800" dirty="0">
                <a:solidFill>
                  <a:srgbClr val="C00000"/>
                </a:solidFill>
                <a:latin typeface="Garamond" pitchFamily="18" charset="0"/>
              </a:rPr>
              <a:t>2.5M livestock heads </a:t>
            </a:r>
          </a:p>
          <a:p>
            <a:pPr lvl="2"/>
            <a:endParaRPr lang="en-US" sz="1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2F8DE9-1381-4BD2-9BB4-55A404C0E7A8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455032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"/>
          </a:xfrm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0">
            <a:scrgbClr r="0" g="0" b="0"/>
          </a:lnRef>
          <a:fillRef idx="1002">
            <a:schemeClr val="lt2"/>
          </a:fillRef>
          <a:effectRef idx="0">
            <a:scrgbClr r="0" g="0" b="0"/>
          </a:effectRef>
          <a:fontRef idx="major"/>
        </p:style>
        <p:txBody>
          <a:bodyPr>
            <a:noAutofit/>
          </a:bodyPr>
          <a:lstStyle/>
          <a:p>
            <a:pPr algn="l"/>
            <a:r>
              <a:rPr lang="en-US" sz="3600" b="1" dirty="0">
                <a:latin typeface="Garamond" pitchFamily="18" charset="0"/>
              </a:rPr>
              <a:t>Cont.'s…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762000"/>
            <a:ext cx="8915400" cy="5364163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sz="2600" b="1" dirty="0">
                <a:latin typeface="Garamond" pitchFamily="18" charset="0"/>
              </a:rPr>
              <a:t>2.6 </a:t>
            </a:r>
            <a:r>
              <a:rPr lang="en-US" sz="2600" dirty="0">
                <a:latin typeface="Garamond" pitchFamily="18" charset="0"/>
              </a:rPr>
              <a:t>Support reduction of young and adult stock mortality in different production systems as herd health intervention through; </a:t>
            </a:r>
          </a:p>
          <a:p>
            <a:pPr lvl="1"/>
            <a:r>
              <a:rPr lang="en-US" sz="2200" dirty="0">
                <a:latin typeface="Garamond" pitchFamily="18" charset="0"/>
              </a:rPr>
              <a:t> Need  assessment , </a:t>
            </a:r>
            <a:r>
              <a:rPr lang="en-US" sz="2200" dirty="0" err="1">
                <a:latin typeface="Garamond" pitchFamily="18" charset="0"/>
              </a:rPr>
              <a:t>ToT</a:t>
            </a:r>
            <a:r>
              <a:rPr lang="en-US" sz="2200" dirty="0">
                <a:latin typeface="Garamond" pitchFamily="18" charset="0"/>
              </a:rPr>
              <a:t> training  to regional and  zonal AH staffs</a:t>
            </a:r>
          </a:p>
          <a:p>
            <a:pPr lvl="1"/>
            <a:r>
              <a:rPr lang="en-US" sz="2200" dirty="0">
                <a:latin typeface="Garamond" pitchFamily="18" charset="0"/>
              </a:rPr>
              <a:t>Cascading training  for </a:t>
            </a:r>
            <a:r>
              <a:rPr lang="en-US" sz="2200" dirty="0" err="1">
                <a:latin typeface="Garamond" pitchFamily="18" charset="0"/>
              </a:rPr>
              <a:t>woreda</a:t>
            </a:r>
            <a:r>
              <a:rPr lang="en-US" sz="2200" dirty="0">
                <a:latin typeface="Garamond" pitchFamily="18" charset="0"/>
              </a:rPr>
              <a:t> AH- staffs </a:t>
            </a:r>
          </a:p>
          <a:p>
            <a:pPr marL="0" indent="0">
              <a:buNone/>
            </a:pPr>
            <a:r>
              <a:rPr lang="en-US" sz="2600" b="1" dirty="0">
                <a:latin typeface="Garamond" pitchFamily="18" charset="0"/>
              </a:rPr>
              <a:t>2.7</a:t>
            </a:r>
            <a:r>
              <a:rPr lang="en-US" sz="2600" dirty="0">
                <a:latin typeface="Garamond" pitchFamily="18" charset="0"/>
              </a:rPr>
              <a:t> Strengthen the operational and technical capacity of regional laboratories’ diagnostic capacity through </a:t>
            </a:r>
          </a:p>
          <a:p>
            <a:pPr lvl="1"/>
            <a:r>
              <a:rPr lang="en-US" sz="2200" dirty="0">
                <a:latin typeface="Garamond" pitchFamily="18" charset="0"/>
              </a:rPr>
              <a:t>purchase and supply of equipment, kits and consumables </a:t>
            </a:r>
          </a:p>
          <a:p>
            <a:pPr marL="0" indent="0">
              <a:buNone/>
            </a:pPr>
            <a:r>
              <a:rPr lang="en-US" sz="2600" b="1" dirty="0">
                <a:latin typeface="Garamond" pitchFamily="18" charset="0"/>
              </a:rPr>
              <a:t>2.8</a:t>
            </a:r>
            <a:r>
              <a:rPr lang="en-US" sz="2600" dirty="0">
                <a:latin typeface="Garamond" pitchFamily="18" charset="0"/>
              </a:rPr>
              <a:t> Strengthen disease reporting (ADNIS/DOVAR) of the region through.</a:t>
            </a:r>
          </a:p>
          <a:p>
            <a:pPr lvl="1"/>
            <a:r>
              <a:rPr lang="en-US" sz="2200" dirty="0">
                <a:latin typeface="Garamond" pitchFamily="18" charset="0"/>
              </a:rPr>
              <a:t> Purchase of server, high capacity computers with accessories and</a:t>
            </a:r>
          </a:p>
          <a:p>
            <a:pPr lvl="1"/>
            <a:r>
              <a:rPr lang="en-US" sz="2200" dirty="0">
                <a:latin typeface="Garamond" pitchFamily="18" charset="0"/>
              </a:rPr>
              <a:t> Trainings</a:t>
            </a:r>
          </a:p>
          <a:p>
            <a:pPr marL="0" indent="0">
              <a:buNone/>
            </a:pPr>
            <a:r>
              <a:rPr lang="en-US" sz="2600" b="1" dirty="0">
                <a:latin typeface="Garamond" pitchFamily="18" charset="0"/>
              </a:rPr>
              <a:t>2.9</a:t>
            </a:r>
            <a:r>
              <a:rPr lang="en-US" sz="2600" dirty="0">
                <a:latin typeface="Garamond" pitchFamily="18" charset="0"/>
              </a:rPr>
              <a:t> Facilitate business starter credit support scheme for female &amp; young graduates.</a:t>
            </a:r>
          </a:p>
          <a:p>
            <a:pPr lvl="1"/>
            <a:r>
              <a:rPr lang="en-US" sz="2200" dirty="0">
                <a:latin typeface="Garamond" pitchFamily="18" charset="0"/>
              </a:rPr>
              <a:t> Selected 12 groups/individuals of professionals – 2/3 Group member </a:t>
            </a:r>
          </a:p>
          <a:p>
            <a:pPr lvl="1"/>
            <a:r>
              <a:rPr lang="en-US" sz="2200" dirty="0">
                <a:latin typeface="Garamond" pitchFamily="18" charset="0"/>
              </a:rPr>
              <a:t>Business Skill and entrepreneur training </a:t>
            </a:r>
          </a:p>
          <a:p>
            <a:pPr marL="0" indent="0">
              <a:buNone/>
            </a:pPr>
            <a:r>
              <a:rPr lang="en-GB" sz="2600" b="1" dirty="0">
                <a:latin typeface="Garamond" pitchFamily="18" charset="0"/>
              </a:rPr>
              <a:t>2.10 </a:t>
            </a:r>
            <a:r>
              <a:rPr lang="en-GB" sz="2600" dirty="0">
                <a:latin typeface="Garamond" pitchFamily="18" charset="0"/>
              </a:rPr>
              <a:t>Support adoption of partial cost recovery and revolving fund administration on </a:t>
            </a:r>
            <a:r>
              <a:rPr lang="en-GB" sz="2600" dirty="0" err="1">
                <a:latin typeface="Garamond" pitchFamily="18" charset="0"/>
              </a:rPr>
              <a:t>woreda</a:t>
            </a:r>
            <a:r>
              <a:rPr lang="en-GB" sz="2600" dirty="0">
                <a:latin typeface="Garamond" pitchFamily="18" charset="0"/>
              </a:rPr>
              <a:t> public clinic health service </a:t>
            </a:r>
          </a:p>
          <a:p>
            <a:pPr lvl="1"/>
            <a:r>
              <a:rPr lang="en-GB" sz="2200" dirty="0">
                <a:latin typeface="Garamond" pitchFamily="18" charset="0"/>
              </a:rPr>
              <a:t>Assessment, document/guideline and awareness creation)</a:t>
            </a:r>
            <a:endParaRPr lang="en-US" sz="2200" dirty="0">
              <a:latin typeface="Garamond" pitchFamily="18" charset="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2F8DE9-1381-4BD2-9BB4-55A404C0E7A8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769417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09600"/>
          </a:xfrm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0">
            <a:scrgbClr r="0" g="0" b="0"/>
          </a:lnRef>
          <a:fillRef idx="1002">
            <a:schemeClr val="lt2"/>
          </a:fillRef>
          <a:effectRef idx="0">
            <a:scrgbClr r="0" g="0" b="0"/>
          </a:effectRef>
          <a:fontRef idx="major"/>
        </p:style>
        <p:txBody>
          <a:bodyPr>
            <a:noAutofit/>
          </a:bodyPr>
          <a:lstStyle/>
          <a:p>
            <a:pPr algn="l"/>
            <a:r>
              <a:rPr lang="en-US" sz="3600" b="1" dirty="0">
                <a:latin typeface="Garamond" pitchFamily="18" charset="0"/>
              </a:rPr>
              <a:t>Result- 4                                   Cont.'s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762000"/>
            <a:ext cx="8839200" cy="5867400"/>
          </a:xfrm>
        </p:spPr>
        <p:txBody>
          <a:bodyPr>
            <a:normAutofit fontScale="25000" lnSpcReduction="20000"/>
          </a:bodyPr>
          <a:lstStyle/>
          <a:p>
            <a:pPr marL="0" marR="0" indent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000" b="1" dirty="0">
                <a:latin typeface="Garamond" pitchFamily="18" charset="0"/>
              </a:rPr>
              <a:t>Availability and Quality of livestock feeds improved through farmers/ pastoralists -private sector driven fodder production and marketing</a:t>
            </a:r>
            <a:endParaRPr lang="en-US" sz="8000" b="1" dirty="0">
              <a:latin typeface="Times New Roman"/>
              <a:ea typeface="Times New Roman"/>
            </a:endParaRPr>
          </a:p>
          <a:p>
            <a:pPr marL="0" marR="0" indent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dirty="0">
                <a:latin typeface="Times New Roman"/>
                <a:ea typeface="Times New Roman"/>
              </a:rPr>
              <a:t> </a:t>
            </a:r>
            <a:r>
              <a:rPr lang="en-US" sz="8000" b="1" dirty="0">
                <a:latin typeface="Garamond" pitchFamily="18" charset="0"/>
                <a:ea typeface="Times New Roman"/>
              </a:rPr>
              <a:t>4.1 </a:t>
            </a:r>
            <a:r>
              <a:rPr lang="en-US" sz="8000" dirty="0">
                <a:latin typeface="Garamond" pitchFamily="18" charset="0"/>
                <a:ea typeface="Times New Roman"/>
              </a:rPr>
              <a:t>Establish/support existing youth/women groups and  community-based Rangeland Management through;</a:t>
            </a:r>
          </a:p>
          <a:p>
            <a:pPr lvl="1" algn="just">
              <a:lnSpc>
                <a:spcPct val="120000"/>
              </a:lnSpc>
              <a:spcBef>
                <a:spcPts val="0"/>
              </a:spcBef>
            </a:pPr>
            <a:r>
              <a:rPr lang="en-US" sz="8000" dirty="0">
                <a:latin typeface="Garamond" pitchFamily="18" charset="0"/>
                <a:ea typeface="Times New Roman"/>
              </a:rPr>
              <a:t> </a:t>
            </a:r>
            <a:r>
              <a:rPr lang="en-US" sz="6400" dirty="0">
                <a:latin typeface="Garamond" pitchFamily="18" charset="0"/>
                <a:ea typeface="Times New Roman"/>
              </a:rPr>
              <a:t>Supply of simple machines (mold) and  bush clearing materials (hand tools), </a:t>
            </a:r>
          </a:p>
          <a:p>
            <a:pPr lvl="1" algn="just">
              <a:lnSpc>
                <a:spcPct val="120000"/>
              </a:lnSpc>
              <a:spcBef>
                <a:spcPts val="0"/>
              </a:spcBef>
            </a:pPr>
            <a:r>
              <a:rPr lang="en-US" sz="6400" dirty="0">
                <a:latin typeface="Garamond" pitchFamily="18" charset="0"/>
                <a:ea typeface="Times New Roman"/>
              </a:rPr>
              <a:t>  Provision of improved forage seeds and</a:t>
            </a:r>
          </a:p>
          <a:p>
            <a:pPr lvl="1" algn="just">
              <a:lnSpc>
                <a:spcPct val="120000"/>
              </a:lnSpc>
              <a:spcBef>
                <a:spcPts val="0"/>
              </a:spcBef>
            </a:pPr>
            <a:r>
              <a:rPr lang="en-US" sz="6400" dirty="0">
                <a:latin typeface="Garamond" pitchFamily="18" charset="0"/>
                <a:ea typeface="Times New Roman"/>
              </a:rPr>
              <a:t>  Capacity trainings  on rangeland management </a:t>
            </a:r>
          </a:p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-US" sz="8000" b="1" dirty="0">
                <a:latin typeface="Garamond" pitchFamily="18" charset="0"/>
                <a:ea typeface="Times New Roman"/>
              </a:rPr>
              <a:t>4.2</a:t>
            </a:r>
            <a:r>
              <a:rPr lang="en-US" sz="8000" dirty="0">
                <a:latin typeface="Garamond" pitchFamily="18" charset="0"/>
                <a:ea typeface="Times New Roman"/>
              </a:rPr>
              <a:t>. Identify and Support women/youth group in production of multi-nutrient blocks  through;  </a:t>
            </a:r>
          </a:p>
          <a:p>
            <a:pPr lvl="1" algn="just">
              <a:lnSpc>
                <a:spcPct val="120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6400" dirty="0">
                <a:latin typeface="Garamond" pitchFamily="18" charset="0"/>
                <a:ea typeface="Times New Roman"/>
              </a:rPr>
              <a:t>Supply, simple-adaptable machines including mold, molasses storage tanker</a:t>
            </a:r>
          </a:p>
          <a:p>
            <a:pPr lvl="1" algn="just">
              <a:lnSpc>
                <a:spcPct val="120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6400" dirty="0">
                <a:latin typeface="Garamond" pitchFamily="18" charset="0"/>
                <a:ea typeface="Times New Roman"/>
              </a:rPr>
              <a:t>Training on mineral block production, concentrate feed production and marketing</a:t>
            </a:r>
          </a:p>
          <a:p>
            <a:pPr marL="0" marR="0" indent="0" algn="just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-US" sz="8000" b="1" dirty="0">
                <a:latin typeface="Garamond" pitchFamily="18" charset="0"/>
                <a:ea typeface="Times New Roman"/>
              </a:rPr>
              <a:t>4.3</a:t>
            </a:r>
            <a:r>
              <a:rPr lang="en-US" sz="8000" dirty="0">
                <a:latin typeface="Garamond" pitchFamily="18" charset="0"/>
                <a:ea typeface="Times New Roman"/>
              </a:rPr>
              <a:t>. Conduct capacity build training for the livestock feed value chain actors on the forage establishment and seed production, forage development strategies</a:t>
            </a:r>
          </a:p>
          <a:p>
            <a:pPr marL="0" marR="0" indent="0" algn="just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-US" sz="8000" b="1" dirty="0">
                <a:latin typeface="Garamond" pitchFamily="18" charset="0"/>
                <a:ea typeface="Times New Roman"/>
              </a:rPr>
              <a:t>4.4 </a:t>
            </a:r>
            <a:r>
              <a:rPr lang="en-US" sz="8000" dirty="0">
                <a:latin typeface="Garamond" pitchFamily="18" charset="0"/>
                <a:ea typeface="Times New Roman"/>
              </a:rPr>
              <a:t> Support commercial fodder and forage development through </a:t>
            </a:r>
          </a:p>
          <a:p>
            <a:pPr lvl="1" algn="just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7600" dirty="0">
                <a:latin typeface="Garamond" pitchFamily="18" charset="0"/>
                <a:ea typeface="Times New Roman"/>
              </a:rPr>
              <a:t>Irrigation schemes and support mechanization of feed production and processing. (Solar pump, diesel, electrical pumps, etc.) (ILRI)</a:t>
            </a:r>
          </a:p>
          <a:p>
            <a:endParaRPr lang="en-US" sz="8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2F8DE9-1381-4BD2-9BB4-55A404C0E7A8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947277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"/>
          </a:xfrm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0">
            <a:scrgbClr r="0" g="0" b="0"/>
          </a:lnRef>
          <a:fillRef idx="1002">
            <a:schemeClr val="lt2"/>
          </a:fillRef>
          <a:effectRef idx="0">
            <a:scrgbClr r="0" g="0" b="0"/>
          </a:effectRef>
          <a:fontRef idx="major"/>
        </p:style>
        <p:txBody>
          <a:bodyPr>
            <a:normAutofit/>
          </a:bodyPr>
          <a:lstStyle/>
          <a:p>
            <a:pPr algn="l"/>
            <a:r>
              <a:rPr lang="en-US" sz="3600" b="1" dirty="0">
                <a:latin typeface="Garamond" pitchFamily="18" charset="0"/>
              </a:rPr>
              <a:t>Result- 5 - Cont.'s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838200"/>
            <a:ext cx="8991600" cy="5715000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en-US" sz="2400" b="1" dirty="0">
                <a:latin typeface="Garamond" pitchFamily="18" charset="0"/>
              </a:rPr>
              <a:t>The quality of hide and skin enhanced through improved animal health intervention;</a:t>
            </a:r>
            <a:endParaRPr lang="en-US" sz="2400" dirty="0">
              <a:latin typeface="Garamond" pitchFamily="18" charset="0"/>
            </a:endParaRPr>
          </a:p>
          <a:p>
            <a:pPr marL="0" indent="0" algn="just">
              <a:buNone/>
            </a:pPr>
            <a:r>
              <a:rPr lang="en-US" sz="2000" b="1" dirty="0">
                <a:latin typeface="Garamond" pitchFamily="18" charset="0"/>
              </a:rPr>
              <a:t>5.1</a:t>
            </a:r>
            <a:r>
              <a:rPr lang="en-US" sz="2000" dirty="0">
                <a:latin typeface="Garamond" pitchFamily="18" charset="0"/>
              </a:rPr>
              <a:t> Purchase and supply of </a:t>
            </a:r>
            <a:r>
              <a:rPr lang="en-US" sz="2000" dirty="0" err="1">
                <a:latin typeface="Garamond" pitchFamily="18" charset="0"/>
              </a:rPr>
              <a:t>ecto</a:t>
            </a:r>
            <a:r>
              <a:rPr lang="en-US" sz="2000" dirty="0">
                <a:latin typeface="Garamond" pitchFamily="18" charset="0"/>
              </a:rPr>
              <a:t>-parasite control inputs;</a:t>
            </a:r>
          </a:p>
          <a:p>
            <a:pPr lvl="1" algn="just"/>
            <a:r>
              <a:rPr lang="en-US" sz="2000" dirty="0">
                <a:latin typeface="Garamond" pitchFamily="18" charset="0"/>
              </a:rPr>
              <a:t>   Acaracide chemicals, knapsack sprayers and PP materials</a:t>
            </a:r>
          </a:p>
          <a:p>
            <a:pPr marL="0" indent="0" algn="just">
              <a:buNone/>
            </a:pPr>
            <a:r>
              <a:rPr lang="en-US" sz="2000" b="1" dirty="0">
                <a:latin typeface="Garamond" pitchFamily="18" charset="0"/>
              </a:rPr>
              <a:t>5.2. </a:t>
            </a:r>
            <a:r>
              <a:rPr lang="en-US" sz="2000" dirty="0">
                <a:latin typeface="Garamond" pitchFamily="18" charset="0"/>
              </a:rPr>
              <a:t>Conduct assessment on existing skin and hide damaging diseases and develop a control strategy;</a:t>
            </a:r>
          </a:p>
          <a:p>
            <a:pPr lvl="1" algn="just"/>
            <a:r>
              <a:rPr lang="en-US" sz="2000" dirty="0">
                <a:latin typeface="Garamond" pitchFamily="18" charset="0"/>
              </a:rPr>
              <a:t>Pre intervention assessment survey</a:t>
            </a:r>
          </a:p>
          <a:p>
            <a:pPr lvl="1" algn="just"/>
            <a:r>
              <a:rPr lang="en-US" sz="2000" dirty="0">
                <a:latin typeface="Garamond" pitchFamily="18" charset="0"/>
              </a:rPr>
              <a:t>Post intervention assessment survey  </a:t>
            </a:r>
          </a:p>
          <a:p>
            <a:pPr marL="0" indent="0" algn="just">
              <a:buNone/>
            </a:pPr>
            <a:r>
              <a:rPr lang="en-US" sz="2000" b="1" dirty="0">
                <a:latin typeface="Garamond" pitchFamily="18" charset="0"/>
              </a:rPr>
              <a:t>5.3</a:t>
            </a:r>
            <a:r>
              <a:rPr lang="en-US" sz="2000" dirty="0">
                <a:latin typeface="Garamond" pitchFamily="18" charset="0"/>
              </a:rPr>
              <a:t>. Provide training on the control of skin and hide damaging diseases</a:t>
            </a:r>
          </a:p>
          <a:p>
            <a:pPr lvl="1" algn="just">
              <a:buFont typeface="Garamond" pitchFamily="18" charset="0"/>
              <a:buChar char="–"/>
            </a:pPr>
            <a:r>
              <a:rPr lang="en-US" sz="2000" dirty="0">
                <a:latin typeface="Garamond" pitchFamily="18" charset="0"/>
              </a:rPr>
              <a:t>Training </a:t>
            </a:r>
          </a:p>
          <a:p>
            <a:pPr marL="0" indent="0" algn="just">
              <a:buNone/>
            </a:pPr>
            <a:r>
              <a:rPr lang="en-US" sz="2000" b="1" dirty="0">
                <a:latin typeface="Garamond" pitchFamily="18" charset="0"/>
              </a:rPr>
              <a:t>5.4</a:t>
            </a:r>
            <a:r>
              <a:rPr lang="en-US" sz="2000" dirty="0">
                <a:latin typeface="Garamond" pitchFamily="18" charset="0"/>
              </a:rPr>
              <a:t>. Undertake strategic control on skin and hide damaging disease</a:t>
            </a:r>
          </a:p>
          <a:p>
            <a:pPr marL="457200" lvl="1" indent="0" algn="just">
              <a:buNone/>
            </a:pPr>
            <a:r>
              <a:rPr lang="en-US" sz="2000" dirty="0">
                <a:latin typeface="Garamond" pitchFamily="18" charset="0"/>
              </a:rPr>
              <a:t>-6 Vaccination control campaigns</a:t>
            </a:r>
          </a:p>
          <a:p>
            <a:pPr marL="0" indent="0" algn="just">
              <a:buNone/>
            </a:pPr>
            <a:r>
              <a:rPr lang="en-US" sz="2000" b="1" dirty="0">
                <a:latin typeface="Garamond" pitchFamily="18" charset="0"/>
              </a:rPr>
              <a:t>5.5</a:t>
            </a:r>
            <a:r>
              <a:rPr lang="en-US" sz="2000" dirty="0">
                <a:latin typeface="Garamond" pitchFamily="18" charset="0"/>
              </a:rPr>
              <a:t>. Conduct stakeholder’s consultative workshop </a:t>
            </a:r>
          </a:p>
          <a:p>
            <a:pPr lvl="1" algn="just"/>
            <a:r>
              <a:rPr lang="en-US" sz="2000" dirty="0">
                <a:latin typeface="Garamond" pitchFamily="18" charset="0"/>
              </a:rPr>
              <a:t> awareness creation on hide and skin quality.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2F8DE9-1381-4BD2-9BB4-55A404C0E7A8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479512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62000"/>
          </a:xfrm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0">
            <a:scrgbClr r="0" g="0" b="0"/>
          </a:lnRef>
          <a:fillRef idx="1002">
            <a:schemeClr val="lt2"/>
          </a:fillRef>
          <a:effectRef idx="0">
            <a:scrgbClr r="0" g="0" b="0"/>
          </a:effectRef>
          <a:fontRef idx="major"/>
        </p:style>
        <p:txBody>
          <a:bodyPr>
            <a:normAutofit/>
          </a:bodyPr>
          <a:lstStyle/>
          <a:p>
            <a:pPr algn="l"/>
            <a:r>
              <a:rPr lang="en-GB" b="1" dirty="0">
                <a:latin typeface="Garamond" pitchFamily="18" charset="0"/>
                <a:cs typeface="Times New Roman" pitchFamily="18" charset="0"/>
              </a:rPr>
              <a:t>5</a:t>
            </a:r>
            <a:r>
              <a:rPr lang="en-GB" sz="4000" b="1" dirty="0">
                <a:latin typeface="Garamond" pitchFamily="18" charset="0"/>
                <a:cs typeface="Times New Roman" pitchFamily="18" charset="0"/>
              </a:rPr>
              <a:t>. Implementation Modality</a:t>
            </a:r>
            <a:endParaRPr lang="en-US" dirty="0">
              <a:latin typeface="Garamond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838200"/>
            <a:ext cx="8915400" cy="5638800"/>
          </a:xfrm>
        </p:spPr>
        <p:txBody>
          <a:bodyPr>
            <a:normAutofit fontScale="92500"/>
          </a:bodyPr>
          <a:lstStyle/>
          <a:p>
            <a:pPr marL="0" indent="0" algn="just">
              <a:buNone/>
            </a:pPr>
            <a:r>
              <a:rPr lang="en-US" sz="2600" dirty="0">
                <a:latin typeface="Garamond" pitchFamily="18" charset="0"/>
                <a:cs typeface="Times New Roman" pitchFamily="18" charset="0"/>
              </a:rPr>
              <a:t>Pastoral Development Bureau is mandated and responsible </a:t>
            </a:r>
            <a:r>
              <a:rPr lang="en-GB" sz="2600" b="1" dirty="0">
                <a:latin typeface="Garamond" pitchFamily="18" charset="0"/>
                <a:cs typeface="Times New Roman" pitchFamily="18" charset="0"/>
              </a:rPr>
              <a:t> </a:t>
            </a:r>
            <a:r>
              <a:rPr lang="en-GB" sz="2600" dirty="0">
                <a:latin typeface="Garamond" pitchFamily="18" charset="0"/>
                <a:cs typeface="Times New Roman" pitchFamily="18" charset="0"/>
              </a:rPr>
              <a:t>for</a:t>
            </a:r>
            <a:r>
              <a:rPr lang="en-GB" sz="2600" b="1" dirty="0">
                <a:latin typeface="Garamond" pitchFamily="18" charset="0"/>
                <a:cs typeface="Times New Roman" pitchFamily="18" charset="0"/>
              </a:rPr>
              <a:t> </a:t>
            </a:r>
          </a:p>
          <a:p>
            <a:pPr lvl="1" algn="just"/>
            <a:r>
              <a:rPr lang="en-US" sz="2200" dirty="0">
                <a:latin typeface="Garamond" pitchFamily="18" charset="0"/>
                <a:cs typeface="Times New Roman" pitchFamily="18" charset="0"/>
              </a:rPr>
              <a:t>the execution of the livestock policy and strategies, legislatives and investments within the  region</a:t>
            </a:r>
          </a:p>
          <a:p>
            <a:pPr lvl="1" algn="just"/>
            <a:r>
              <a:rPr lang="en-US" sz="2200" dirty="0">
                <a:latin typeface="Garamond" pitchFamily="18" charset="0"/>
                <a:cs typeface="Times New Roman" pitchFamily="18" charset="0"/>
              </a:rPr>
              <a:t> Integrated animal health services including: Improve animal health service, undertaking of animal diseases surveillance and outbreak investigation,  disease control and risk-based vaccination activities, technical back stopping’s, and </a:t>
            </a:r>
          </a:p>
          <a:p>
            <a:pPr lvl="1" algn="just"/>
            <a:r>
              <a:rPr lang="en-US" sz="2200" dirty="0">
                <a:latin typeface="Garamond" pitchFamily="18" charset="0"/>
                <a:cs typeface="Times New Roman" pitchFamily="18" charset="0"/>
              </a:rPr>
              <a:t>Monitoring and supervision of public and private veterinary service deliveries at all levels, </a:t>
            </a:r>
          </a:p>
          <a:p>
            <a:pPr lvl="1" algn="just"/>
            <a:r>
              <a:rPr lang="en-US" sz="2400" dirty="0">
                <a:latin typeface="Garamond" pitchFamily="18" charset="0"/>
                <a:cs typeface="Times New Roman" pitchFamily="18" charset="0"/>
              </a:rPr>
              <a:t>coordination and management of the project planned activities and is also accountable for the proper use of the project budget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.  </a:t>
            </a:r>
            <a:endParaRPr lang="en-US" sz="2200" dirty="0">
              <a:latin typeface="Garamond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r>
              <a:rPr lang="en-US" sz="2200" dirty="0">
                <a:latin typeface="Garamond" pitchFamily="18" charset="0"/>
              </a:rPr>
              <a:t>ILRI- EVA will support the project in the procurement of technical supplies</a:t>
            </a:r>
            <a:r>
              <a:rPr lang="en-US" sz="3000" dirty="0"/>
              <a:t>,</a:t>
            </a:r>
          </a:p>
          <a:p>
            <a:pPr lvl="1"/>
            <a:r>
              <a:rPr lang="en-US" sz="2600" dirty="0"/>
              <a:t> </a:t>
            </a:r>
            <a:r>
              <a:rPr lang="en-US" sz="2200" dirty="0">
                <a:latin typeface="Garamond" pitchFamily="18" charset="0"/>
              </a:rPr>
              <a:t>Lab and clinical equipment, machineries, motorbikes, consumables, and other materials for regional labs and  </a:t>
            </a:r>
            <a:r>
              <a:rPr lang="en-US" sz="2200" dirty="0" err="1">
                <a:latin typeface="Garamond" pitchFamily="18" charset="0"/>
              </a:rPr>
              <a:t>woreda</a:t>
            </a:r>
            <a:r>
              <a:rPr lang="en-US" sz="2200" dirty="0">
                <a:latin typeface="Garamond" pitchFamily="18" charset="0"/>
              </a:rPr>
              <a:t> animal health clinics </a:t>
            </a:r>
          </a:p>
          <a:p>
            <a:pPr lvl="1"/>
            <a:r>
              <a:rPr lang="en-US" sz="2200" dirty="0">
                <a:latin typeface="Garamond" pitchFamily="18" charset="0"/>
              </a:rPr>
              <a:t>animal feed producing and processing simple machines for groups and establishments</a:t>
            </a:r>
          </a:p>
          <a:p>
            <a:pPr lvl="1"/>
            <a:endParaRPr lang="en-US" sz="2400" dirty="0">
              <a:latin typeface="Garamond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2F8DE9-1381-4BD2-9BB4-55A404C0E7A8}" type="slidenum">
              <a:rPr lang="en-US" sz="1400" b="1" smtClean="0">
                <a:latin typeface="Garamond" pitchFamily="18" charset="0"/>
              </a:rPr>
              <a:t>14</a:t>
            </a:fld>
            <a:endParaRPr lang="en-US" sz="1800" b="1" dirty="0">
              <a:latin typeface="Garamond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8830449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38200"/>
          </a:xfrm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0">
            <a:scrgbClr r="0" g="0" b="0"/>
          </a:lnRef>
          <a:fillRef idx="1002">
            <a:schemeClr val="lt2"/>
          </a:fillRef>
          <a:effectRef idx="0">
            <a:scrgbClr r="0" g="0" b="0"/>
          </a:effectRef>
          <a:fontRef idx="major"/>
        </p:style>
        <p:txBody>
          <a:bodyPr>
            <a:normAutofit/>
          </a:bodyPr>
          <a:lstStyle/>
          <a:p>
            <a:pPr algn="l"/>
            <a:r>
              <a:rPr lang="en-US" sz="3600" b="1" dirty="0">
                <a:latin typeface="Garamond" pitchFamily="18" charset="0"/>
              </a:rPr>
              <a:t>6. Implementation Progress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914400"/>
            <a:ext cx="8991600" cy="54864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>
                <a:latin typeface="Garamond" pitchFamily="18" charset="0"/>
              </a:rPr>
              <a:t>Grant contract- Somali ER- RESTORE   </a:t>
            </a:r>
          </a:p>
          <a:p>
            <a:pPr lvl="1"/>
            <a:r>
              <a:rPr lang="en-US" sz="2000" dirty="0">
                <a:latin typeface="Garamond" pitchFamily="18" charset="0"/>
              </a:rPr>
              <a:t>  </a:t>
            </a:r>
            <a:r>
              <a:rPr lang="en-US" sz="2000" dirty="0" err="1">
                <a:latin typeface="Garamond" pitchFamily="18" charset="0"/>
              </a:rPr>
              <a:t>DoA</a:t>
            </a:r>
            <a:r>
              <a:rPr lang="en-US" sz="2000" dirty="0">
                <a:latin typeface="Garamond" pitchFamily="18" charset="0"/>
              </a:rPr>
              <a:t>  signed on 5 July, 2024 </a:t>
            </a:r>
          </a:p>
          <a:p>
            <a:pPr marL="0" indent="0">
              <a:buNone/>
            </a:pPr>
            <a:r>
              <a:rPr lang="en-US" sz="2400" dirty="0">
                <a:latin typeface="Garamond" pitchFamily="18" charset="0"/>
              </a:rPr>
              <a:t>Set up of Project Coordination</a:t>
            </a:r>
          </a:p>
          <a:p>
            <a:pPr lvl="1"/>
            <a:r>
              <a:rPr lang="en-US" sz="2000" dirty="0">
                <a:latin typeface="Garamond" pitchFamily="18" charset="0"/>
              </a:rPr>
              <a:t>Project staffs were hired through process of PDB- Human resource</a:t>
            </a:r>
          </a:p>
          <a:p>
            <a:pPr lvl="1"/>
            <a:r>
              <a:rPr lang="en-US" sz="2000" dirty="0">
                <a:latin typeface="Garamond" pitchFamily="18" charset="0"/>
              </a:rPr>
              <a:t> Annual action plan developed</a:t>
            </a:r>
          </a:p>
          <a:p>
            <a:pPr lvl="1"/>
            <a:r>
              <a:rPr lang="en-US" sz="2000" dirty="0">
                <a:latin typeface="Garamond" pitchFamily="18" charset="0"/>
              </a:rPr>
              <a:t>Technical procurement plan and  specification  developed- under  regional level </a:t>
            </a:r>
          </a:p>
          <a:p>
            <a:pPr lvl="1"/>
            <a:r>
              <a:rPr lang="en-US" sz="2000" dirty="0">
                <a:latin typeface="Garamond" pitchFamily="18" charset="0"/>
              </a:rPr>
              <a:t>Technical procurement plan  and specification –ILRI</a:t>
            </a:r>
          </a:p>
          <a:p>
            <a:pPr lvl="1"/>
            <a:r>
              <a:rPr lang="en-US" sz="2000" dirty="0">
                <a:latin typeface="Garamond" pitchFamily="18" charset="0"/>
              </a:rPr>
              <a:t>EU- Finance and procurement procedure  training </a:t>
            </a:r>
          </a:p>
          <a:p>
            <a:pPr lvl="1"/>
            <a:r>
              <a:rPr lang="en-US" sz="2000" dirty="0">
                <a:latin typeface="Garamond" pitchFamily="18" charset="0"/>
              </a:rPr>
              <a:t>Baseline assessment conducted – draft stage reporting 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A42F8DE9-1381-4BD2-9BB4-55A404C0E7A8}" type="slidenum">
              <a:rPr lang="en-US" sz="1500" b="1" smtClean="0">
                <a:latin typeface="Garamond" pitchFamily="18" charset="0"/>
              </a:rPr>
              <a:pPr algn="ctr"/>
              <a:t>15</a:t>
            </a:fld>
            <a:endParaRPr lang="en-US" sz="1500" b="1" dirty="0">
              <a:latin typeface="Garamond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846865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62000"/>
          </a:xfrm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0">
            <a:scrgbClr r="0" g="0" b="0"/>
          </a:lnRef>
          <a:fillRef idx="1002">
            <a:schemeClr val="lt2"/>
          </a:fillRef>
          <a:effectRef idx="0">
            <a:scrgbClr r="0" g="0" b="0"/>
          </a:effectRef>
          <a:fontRef idx="major"/>
        </p:style>
        <p:txBody>
          <a:bodyPr>
            <a:noAutofit/>
          </a:bodyPr>
          <a:lstStyle/>
          <a:p>
            <a:pPr algn="l"/>
            <a:br>
              <a:rPr lang="en-US" sz="3200" b="1" dirty="0">
                <a:latin typeface="Times New Roman" pitchFamily="18" charset="0"/>
                <a:cs typeface="Times New Roman" pitchFamily="18" charset="0"/>
              </a:rPr>
            </a:br>
            <a:r>
              <a:rPr lang="en-US" sz="3600" b="1" dirty="0">
                <a:latin typeface="Garamond" pitchFamily="18" charset="0"/>
                <a:cs typeface="Times New Roman" pitchFamily="18" charset="0"/>
              </a:rPr>
              <a:t>7. Coordination and Management Unit</a:t>
            </a:r>
            <a:br>
              <a:rPr lang="en-US" sz="3600" b="1" dirty="0">
                <a:latin typeface="Garamond" pitchFamily="18" charset="0"/>
                <a:cs typeface="Times New Roman" pitchFamily="18" charset="0"/>
              </a:rPr>
            </a:br>
            <a:endParaRPr lang="en-US" sz="3600" dirty="0">
              <a:latin typeface="Garamond" pitchFamily="18" charset="0"/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68261763"/>
              </p:ext>
            </p:extLst>
          </p:nvPr>
        </p:nvGraphicFramePr>
        <p:xfrm>
          <a:off x="457200" y="838200"/>
          <a:ext cx="8458200" cy="5181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Rectangle 5"/>
          <p:cNvSpPr/>
          <p:nvPr/>
        </p:nvSpPr>
        <p:spPr>
          <a:xfrm>
            <a:off x="6544901" y="2376006"/>
            <a:ext cx="2057400" cy="5334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schemeClr val="tx1"/>
                </a:solidFill>
                <a:latin typeface="Garamond" pitchFamily="18" charset="0"/>
                <a:cs typeface="Times New Roman" pitchFamily="18" charset="0"/>
              </a:rPr>
              <a:t>Regional</a:t>
            </a:r>
            <a:r>
              <a:rPr lang="en-US" sz="1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Project Steering Committee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986BCDCC-B166-4501-A85C-D959BC8C8CE7}" type="slidenum">
              <a:rPr lang="en-US" sz="1400" b="1" smtClean="0">
                <a:solidFill>
                  <a:schemeClr val="tx1"/>
                </a:solidFill>
                <a:latin typeface="Garamond" pitchFamily="18" charset="0"/>
                <a:cs typeface="Times New Roman" pitchFamily="18" charset="0"/>
              </a:rPr>
              <a:pPr algn="ctr"/>
              <a:t>16</a:t>
            </a:fld>
            <a:endParaRPr lang="en-US" sz="1400" b="1" dirty="0">
              <a:solidFill>
                <a:schemeClr val="tx1"/>
              </a:solidFill>
              <a:latin typeface="Garamond" pitchFamily="18" charset="0"/>
              <a:cs typeface="Times New Roman" pitchFamily="18" charset="0"/>
            </a:endParaRPr>
          </a:p>
        </p:txBody>
      </p:sp>
      <p:sp>
        <p:nvSpPr>
          <p:cNvPr id="3" name="Right Arrow 2"/>
          <p:cNvSpPr/>
          <p:nvPr/>
        </p:nvSpPr>
        <p:spPr>
          <a:xfrm>
            <a:off x="6248400" y="2619847"/>
            <a:ext cx="304800" cy="4571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592678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38200"/>
          </a:xfrm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0">
            <a:scrgbClr r="0" g="0" b="0"/>
          </a:lnRef>
          <a:fillRef idx="1002">
            <a:schemeClr val="lt2"/>
          </a:fillRef>
          <a:effectRef idx="0">
            <a:scrgbClr r="0" g="0" b="0"/>
          </a:effectRef>
          <a:fontRef idx="major"/>
        </p:style>
        <p:txBody>
          <a:bodyPr>
            <a:normAutofit fontScale="90000"/>
          </a:bodyPr>
          <a:lstStyle/>
          <a:p>
            <a:pPr algn="l"/>
            <a:br>
              <a:rPr lang="en-US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4000" b="1" dirty="0">
                <a:latin typeface="Garamond" pitchFamily="18" charset="0"/>
                <a:cs typeface="Times New Roman" pitchFamily="18" charset="0"/>
              </a:rPr>
              <a:t>8. Monitoring and Evaluation</a:t>
            </a:r>
            <a:br>
              <a:rPr lang="en-US" sz="4000" b="1" dirty="0">
                <a:solidFill>
                  <a:srgbClr val="FF0000"/>
                </a:solidFill>
                <a:latin typeface="Garamond" pitchFamily="18" charset="0"/>
                <a:cs typeface="Times New Roman" pitchFamily="18" charset="0"/>
              </a:rPr>
            </a:br>
            <a:endParaRPr lang="en-US" sz="4000" b="1" dirty="0">
              <a:latin typeface="Garamond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066800"/>
            <a:ext cx="8915400" cy="5334000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n-US" dirty="0">
                <a:latin typeface="Garamond" pitchFamily="18" charset="0"/>
                <a:cs typeface="Times New Roman" pitchFamily="18" charset="0"/>
              </a:rPr>
              <a:t>Monitoring: </a:t>
            </a:r>
          </a:p>
          <a:p>
            <a:pPr lvl="1" algn="just"/>
            <a:r>
              <a:rPr lang="en-US" dirty="0" err="1">
                <a:solidFill>
                  <a:srgbClr val="C00000"/>
                </a:solidFill>
                <a:latin typeface="Garamond" pitchFamily="18" charset="0"/>
                <a:cs typeface="Times New Roman" pitchFamily="18" charset="0"/>
              </a:rPr>
              <a:t>BoPD</a:t>
            </a:r>
            <a:r>
              <a:rPr lang="en-US" dirty="0">
                <a:solidFill>
                  <a:srgbClr val="C00000"/>
                </a:solidFill>
                <a:latin typeface="Garamond" pitchFamily="18" charset="0"/>
                <a:cs typeface="Times New Roman" pitchFamily="18" charset="0"/>
              </a:rPr>
              <a:t>;</a:t>
            </a:r>
            <a:r>
              <a:rPr lang="en-US" dirty="0">
                <a:latin typeface="Garamond" pitchFamily="18" charset="0"/>
                <a:cs typeface="Times New Roman" pitchFamily="18" charset="0"/>
              </a:rPr>
              <a:t>  establish  a regular internal, technical and financial monitoring system for the action.</a:t>
            </a:r>
          </a:p>
          <a:p>
            <a:pPr lvl="1" algn="just"/>
            <a:r>
              <a:rPr lang="en-US" dirty="0">
                <a:latin typeface="Garamond" pitchFamily="18" charset="0"/>
                <a:cs typeface="Times New Roman" pitchFamily="18" charset="0"/>
              </a:rPr>
              <a:t> The EU external Results Oriented Monitoring (ROM) via  independent consultants, </a:t>
            </a:r>
          </a:p>
          <a:p>
            <a:pPr marL="0" indent="0" algn="just">
              <a:buNone/>
            </a:pPr>
            <a:r>
              <a:rPr lang="en-US" dirty="0">
                <a:latin typeface="Garamond" pitchFamily="18" charset="0"/>
                <a:cs typeface="Times New Roman" pitchFamily="18" charset="0"/>
              </a:rPr>
              <a:t>Evaluation: </a:t>
            </a:r>
          </a:p>
          <a:p>
            <a:pPr lvl="1" algn="just"/>
            <a:r>
              <a:rPr lang="en-US" dirty="0">
                <a:solidFill>
                  <a:srgbClr val="C00000"/>
                </a:solidFill>
                <a:latin typeface="Garamond" pitchFamily="18" charset="0"/>
                <a:cs typeface="Times New Roman" pitchFamily="18" charset="0"/>
              </a:rPr>
              <a:t>EU- and </a:t>
            </a:r>
            <a:r>
              <a:rPr lang="en-US" dirty="0" err="1">
                <a:solidFill>
                  <a:srgbClr val="C00000"/>
                </a:solidFill>
                <a:latin typeface="Garamond" pitchFamily="18" charset="0"/>
                <a:cs typeface="Times New Roman" pitchFamily="18" charset="0"/>
              </a:rPr>
              <a:t>MoA</a:t>
            </a:r>
            <a:r>
              <a:rPr lang="en-US" dirty="0">
                <a:solidFill>
                  <a:srgbClr val="C00000"/>
                </a:solidFill>
                <a:latin typeface="Garamond" pitchFamily="18" charset="0"/>
                <a:cs typeface="Times New Roman" pitchFamily="18" charset="0"/>
              </a:rPr>
              <a:t>- TAT </a:t>
            </a:r>
            <a:r>
              <a:rPr lang="en-US" dirty="0">
                <a:latin typeface="Garamond" pitchFamily="18" charset="0"/>
                <a:cs typeface="Times New Roman" pitchFamily="18" charset="0"/>
              </a:rPr>
              <a:t>in order to ensure that implementation An independent evaluation's will be carried out by external evaluators:</a:t>
            </a:r>
          </a:p>
          <a:p>
            <a:pPr lvl="1" algn="just"/>
            <a:r>
              <a:rPr lang="en-US" dirty="0">
                <a:latin typeface="Garamond" pitchFamily="18" charset="0"/>
                <a:cs typeface="Times New Roman" pitchFamily="18" charset="0"/>
              </a:rPr>
              <a:t>The evaluation   </a:t>
            </a:r>
            <a:r>
              <a:rPr lang="en-US" dirty="0">
                <a:latin typeface="Garamond" pitchFamily="18" charset="0"/>
              </a:rPr>
              <a:t>: </a:t>
            </a:r>
            <a:r>
              <a:rPr lang="en-US" b="1" dirty="0">
                <a:latin typeface="Garamond" pitchFamily="18" charset="0"/>
              </a:rPr>
              <a:t> </a:t>
            </a:r>
            <a:r>
              <a:rPr lang="en-US" dirty="0">
                <a:solidFill>
                  <a:srgbClr val="C00000"/>
                </a:solidFill>
                <a:latin typeface="Garamond" pitchFamily="18" charset="0"/>
                <a:cs typeface="Times New Roman" pitchFamily="18" charset="0"/>
              </a:rPr>
              <a:t>Mid-term and  Final  evaluation </a:t>
            </a:r>
          </a:p>
          <a:p>
            <a:pPr marL="0" indent="0" algn="just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2F8DE9-1381-4BD2-9BB4-55A404C0E7A8}" type="slidenum">
              <a:rPr lang="en-US" b="1" smtClean="0">
                <a:latin typeface="Garamond" pitchFamily="18" charset="0"/>
              </a:rPr>
              <a:t>17</a:t>
            </a:fld>
            <a:endParaRPr lang="en-US" b="1" dirty="0">
              <a:latin typeface="Garamond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347951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04800"/>
            <a:ext cx="9144000" cy="685800"/>
          </a:xfrm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0">
            <a:scrgbClr r="0" g="0" b="0"/>
          </a:lnRef>
          <a:fillRef idx="1002">
            <a:schemeClr val="lt2"/>
          </a:fillRef>
          <a:effectRef idx="0">
            <a:scrgbClr r="0" g="0" b="0"/>
          </a:effectRef>
          <a:fontRef idx="major"/>
        </p:style>
        <p:txBody>
          <a:bodyPr>
            <a:normAutofit/>
          </a:bodyPr>
          <a:lstStyle/>
          <a:p>
            <a:pPr algn="l"/>
            <a:r>
              <a:rPr lang="en-US" sz="3600" b="1" dirty="0">
                <a:latin typeface="Garamond" pitchFamily="18" charset="0"/>
              </a:rPr>
              <a:t>9. Budget Summary 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31275159"/>
              </p:ext>
            </p:extLst>
          </p:nvPr>
        </p:nvGraphicFramePr>
        <p:xfrm>
          <a:off x="381000" y="1143000"/>
          <a:ext cx="8305800" cy="475488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533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1816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5908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2000" dirty="0" err="1">
                          <a:latin typeface="Garamond" pitchFamily="18" charset="0"/>
                        </a:rPr>
                        <a:t>Sn</a:t>
                      </a:r>
                      <a:endParaRPr lang="en-US" sz="2000" dirty="0">
                        <a:latin typeface="Garamond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>
                          <a:latin typeface="Garamond" pitchFamily="18" charset="0"/>
                        </a:rPr>
                        <a:t>Description</a:t>
                      </a:r>
                      <a:r>
                        <a:rPr lang="en-US" sz="2000" baseline="0" dirty="0">
                          <a:latin typeface="Garamond" pitchFamily="18" charset="0"/>
                        </a:rPr>
                        <a:t> of Cost </a:t>
                      </a:r>
                      <a:endParaRPr lang="en-US" sz="2000" dirty="0">
                        <a:latin typeface="Garamond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>
                          <a:latin typeface="Garamond" pitchFamily="18" charset="0"/>
                        </a:rPr>
                        <a:t> Total</a:t>
                      </a:r>
                      <a:r>
                        <a:rPr lang="en-US" sz="2000" baseline="0" dirty="0">
                          <a:latin typeface="Garamond" pitchFamily="18" charset="0"/>
                        </a:rPr>
                        <a:t> cost (EUR</a:t>
                      </a:r>
                      <a:endParaRPr lang="en-US" sz="2000" dirty="0">
                        <a:latin typeface="Garamond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>
                          <a:latin typeface="Garamond" pitchFamily="18" charset="0"/>
                        </a:rPr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>
                          <a:latin typeface="Garamond" pitchFamily="18" charset="0"/>
                        </a:rPr>
                        <a:t>Human Resources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u="none" strike="noStrike" dirty="0">
                          <a:effectLst/>
                          <a:latin typeface="Garamond" pitchFamily="18" charset="0"/>
                        </a:rPr>
                        <a:t>       426,368 </a:t>
                      </a:r>
                      <a:endParaRPr lang="en-US" sz="2000" b="0" i="0" u="none" strike="noStrike" dirty="0">
                        <a:effectLst/>
                        <a:latin typeface="Garamond" pitchFamily="18" charset="0"/>
                      </a:endParaRP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>
                          <a:latin typeface="Garamond" pitchFamily="18" charset="0"/>
                        </a:rPr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>
                          <a:latin typeface="Garamond" pitchFamily="18" charset="0"/>
                        </a:rPr>
                        <a:t> Travel local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u="none" strike="noStrike" dirty="0">
                          <a:effectLst/>
                          <a:latin typeface="Garamond" pitchFamily="18" charset="0"/>
                        </a:rPr>
                        <a:t>         40,480 </a:t>
                      </a:r>
                      <a:endParaRPr lang="en-US" sz="2000" b="0" i="0" u="none" strike="noStrike" dirty="0">
                        <a:effectLst/>
                        <a:latin typeface="Garamond" pitchFamily="18" charset="0"/>
                      </a:endParaRP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>
                          <a:latin typeface="Garamond" pitchFamily="18" charset="0"/>
                        </a:rPr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>
                          <a:latin typeface="Garamond" pitchFamily="18" charset="0"/>
                        </a:rPr>
                        <a:t>Equipment and supplies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u="none" strike="noStrike" dirty="0">
                          <a:effectLst/>
                          <a:latin typeface="Garamond" pitchFamily="18" charset="0"/>
                        </a:rPr>
                        <a:t>       321,350 </a:t>
                      </a:r>
                      <a:endParaRPr lang="en-US" sz="2000" b="0" i="0" u="none" strike="noStrike" dirty="0">
                        <a:effectLst/>
                        <a:latin typeface="Garamond" pitchFamily="18" charset="0"/>
                      </a:endParaRP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69240">
                <a:tc>
                  <a:txBody>
                    <a:bodyPr/>
                    <a:lstStyle/>
                    <a:p>
                      <a:r>
                        <a:rPr lang="en-US" sz="2000" dirty="0">
                          <a:latin typeface="Garamond" pitchFamily="18" charset="0"/>
                        </a:rPr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>
                          <a:latin typeface="Garamond" pitchFamily="18" charset="0"/>
                        </a:rPr>
                        <a:t>Project office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u="none" strike="noStrike" dirty="0">
                          <a:effectLst/>
                          <a:latin typeface="Garamond" pitchFamily="18" charset="0"/>
                        </a:rPr>
                        <a:t>       180,000 </a:t>
                      </a:r>
                      <a:endParaRPr lang="en-US" sz="2000" b="0" i="0" u="none" strike="noStrike" dirty="0">
                        <a:effectLst/>
                        <a:latin typeface="Garamond" pitchFamily="18" charset="0"/>
                      </a:endParaRP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>
                          <a:latin typeface="Garamond" pitchFamily="18" charset="0"/>
                        </a:rPr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>
                          <a:latin typeface="Garamond" pitchFamily="18" charset="0"/>
                        </a:rPr>
                        <a:t>Other costs, services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u="none" strike="noStrike" dirty="0">
                          <a:effectLst/>
                          <a:latin typeface="Garamond" pitchFamily="18" charset="0"/>
                        </a:rPr>
                        <a:t>         75,280 </a:t>
                      </a:r>
                      <a:endParaRPr lang="en-US" sz="2000" b="0" i="0" u="none" strike="noStrike" dirty="0">
                        <a:effectLst/>
                        <a:latin typeface="Garamond" pitchFamily="18" charset="0"/>
                      </a:endParaRP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>
                          <a:latin typeface="Garamond" pitchFamily="18" charset="0"/>
                        </a:rPr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>
                          <a:latin typeface="Garamond" pitchFamily="18" charset="0"/>
                        </a:rPr>
                        <a:t>Other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u="none" strike="noStrike" dirty="0">
                          <a:effectLst/>
                          <a:latin typeface="Garamond" pitchFamily="18" charset="0"/>
                        </a:rPr>
                        <a:t>       431,590 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Garamond" pitchFamily="18" charset="0"/>
                      </a:endParaRP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>
                          <a:latin typeface="Garamond" pitchFamily="18" charset="0"/>
                        </a:rPr>
                        <a:t>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>
                          <a:latin typeface="Garamond" pitchFamily="18" charset="0"/>
                        </a:rPr>
                        <a:t>Subtotal direct eligible costs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u="none" strike="noStrike" dirty="0">
                          <a:effectLst/>
                          <a:latin typeface="Garamond" pitchFamily="18" charset="0"/>
                        </a:rPr>
                        <a:t>    </a:t>
                      </a:r>
                      <a:r>
                        <a:rPr lang="en-US" sz="2000" b="1" u="none" strike="noStrike" dirty="0">
                          <a:effectLst/>
                          <a:latin typeface="Garamond" pitchFamily="18" charset="0"/>
                        </a:rPr>
                        <a:t>1,475,068 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Garamond" pitchFamily="18" charset="0"/>
                      </a:endParaRP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>
                          <a:latin typeface="Garamond" pitchFamily="18" charset="0"/>
                        </a:rPr>
                        <a:t>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>
                          <a:latin typeface="Garamond" pitchFamily="18" charset="0"/>
                        </a:rPr>
                        <a:t> Indirect costs (maximum 7% 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u="none" strike="noStrike" dirty="0">
                          <a:effectLst/>
                          <a:latin typeface="Garamond" pitchFamily="18" charset="0"/>
                        </a:rPr>
                        <a:t>       103,255 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Garamond" pitchFamily="18" charset="0"/>
                      </a:endParaRP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>
                          <a:latin typeface="Garamond" pitchFamily="18" charset="0"/>
                        </a:rPr>
                        <a:t>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>
                          <a:latin typeface="Garamond" pitchFamily="18" charset="0"/>
                        </a:rPr>
                        <a:t>Total eligible costs of the Action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u="none" strike="noStrike" dirty="0">
                          <a:effectLst/>
                          <a:latin typeface="Garamond" pitchFamily="18" charset="0"/>
                        </a:rPr>
                        <a:t>    </a:t>
                      </a:r>
                      <a:r>
                        <a:rPr lang="en-US" sz="2000" b="1" u="none" strike="noStrike" dirty="0">
                          <a:effectLst/>
                          <a:latin typeface="Garamond" pitchFamily="18" charset="0"/>
                        </a:rPr>
                        <a:t>1,578,323 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Garamond" pitchFamily="18" charset="0"/>
                      </a:endParaRP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>
                          <a:latin typeface="Garamond" pitchFamily="18" charset="0"/>
                        </a:rPr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>
                          <a:latin typeface="Garamond" pitchFamily="18" charset="0"/>
                        </a:rPr>
                        <a:t> Provision for contingency reserve (max5% 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u="none" strike="noStrike" dirty="0">
                          <a:effectLst/>
                          <a:latin typeface="Garamond" pitchFamily="18" charset="0"/>
                        </a:rPr>
                        <a:t> 73,587 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Garamond" pitchFamily="18" charset="0"/>
                      </a:endParaRP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sz="2000" dirty="0">
                        <a:latin typeface="Garamond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>
                          <a:latin typeface="Garamond" pitchFamily="18" charset="0"/>
                        </a:rPr>
                        <a:t>Total accepted costs of the Action</a:t>
                      </a:r>
                      <a:endParaRPr lang="en-US" sz="2000" b="1" dirty="0">
                        <a:latin typeface="Garamond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1" u="none" strike="noStrike" dirty="0">
                          <a:effectLst/>
                          <a:latin typeface="Garamond" pitchFamily="18" charset="0"/>
                        </a:rPr>
                        <a:t>    1,651,910 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Garamond" pitchFamily="18" charset="0"/>
                      </a:endParaRP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2F8DE9-1381-4BD2-9BB4-55A404C0E7A8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069288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2F8DE9-1381-4BD2-9BB4-55A404C0E7A8}" type="slidenum">
              <a:rPr lang="en-US" smtClean="0"/>
              <a:t>19</a:t>
            </a:fld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0" y="76200"/>
            <a:ext cx="9144000" cy="6781800"/>
          </a:xfrm>
          <a:prstGeom prst="rect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001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b="1" dirty="0">
                <a:solidFill>
                  <a:sysClr val="windowText" lastClr="000000"/>
                </a:solidFill>
                <a:latin typeface="Garamond" pitchFamily="18" charset="0"/>
              </a:rPr>
              <a:t>“</a:t>
            </a:r>
            <a:r>
              <a:rPr lang="en-US" sz="4400" b="1" dirty="0">
                <a:solidFill>
                  <a:srgbClr val="C00000"/>
                </a:solidFill>
                <a:latin typeface="Garamond" pitchFamily="18" charset="0"/>
              </a:rPr>
              <a:t>Thank you for your attention” </a:t>
            </a:r>
          </a:p>
          <a:p>
            <a:pPr algn="ctr"/>
            <a:r>
              <a:rPr lang="en-US" sz="4400" b="1" dirty="0">
                <a:solidFill>
                  <a:srgbClr val="C00000"/>
                </a:solidFill>
                <a:latin typeface="Garamond" pitchFamily="18" charset="0"/>
              </a:rPr>
              <a:t>Question!</a:t>
            </a:r>
          </a:p>
          <a:p>
            <a:pPr algn="ctr"/>
            <a:r>
              <a:rPr lang="en-US" sz="4400" b="1" dirty="0">
                <a:solidFill>
                  <a:srgbClr val="C00000"/>
                </a:solidFill>
                <a:latin typeface="Garamond" pitchFamily="18" charset="0"/>
              </a:rPr>
              <a:t>Comments and </a:t>
            </a:r>
          </a:p>
          <a:p>
            <a:pPr algn="ctr"/>
            <a:r>
              <a:rPr lang="en-US" sz="4400" b="1" dirty="0">
                <a:solidFill>
                  <a:srgbClr val="C00000"/>
                </a:solidFill>
                <a:latin typeface="Garamond" pitchFamily="18" charset="0"/>
              </a:rPr>
              <a:t>Suggestion are appreciated</a:t>
            </a:r>
            <a:r>
              <a:rPr lang="en-US" sz="4400" b="1" dirty="0">
                <a:solidFill>
                  <a:sysClr val="windowText" lastClr="000000"/>
                </a:solidFill>
                <a:latin typeface="Garamond" pitchFamily="18" charset="0"/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31422337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38200"/>
          </a:xfrm>
          <a:ln cap="rnd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l"/>
            <a:r>
              <a:rPr lang="en-US" b="1" dirty="0">
                <a:latin typeface="Garamond" pitchFamily="18" charset="0"/>
              </a:rPr>
              <a:t>Outline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838200"/>
            <a:ext cx="9144000" cy="5287963"/>
          </a:xfrm>
          <a:blipFill>
            <a:blip r:embed="rId2"/>
            <a:tile tx="0" ty="0" sx="100000" sy="100000" flip="none" algn="tl"/>
          </a:blipFill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b="1" dirty="0">
                <a:latin typeface="Garamond" pitchFamily="18" charset="0"/>
              </a:rPr>
              <a:t>Project profile, Introduction 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dirty="0">
                <a:latin typeface="Garamond" pitchFamily="18" charset="0"/>
              </a:rPr>
              <a:t> Objectives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dirty="0">
                <a:latin typeface="Garamond" pitchFamily="18" charset="0"/>
              </a:rPr>
              <a:t>Target , Beneficiaries  and intervention areas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dirty="0">
                <a:latin typeface="Garamond" pitchFamily="18" charset="0"/>
              </a:rPr>
              <a:t>Expected Results- Main Out put 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dirty="0">
                <a:latin typeface="Garamond" pitchFamily="18" charset="0"/>
              </a:rPr>
              <a:t>Implementation Modality 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dirty="0">
                <a:latin typeface="Garamond" pitchFamily="18" charset="0"/>
              </a:rPr>
              <a:t>Progress 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dirty="0">
                <a:latin typeface="Garamond" pitchFamily="18" charset="0"/>
              </a:rPr>
              <a:t>Coordination and Management Unit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dirty="0">
                <a:latin typeface="Garamond" pitchFamily="18" charset="0"/>
              </a:rPr>
              <a:t>Monitoring and Evaluation 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dirty="0">
                <a:latin typeface="Garamond" pitchFamily="18" charset="0"/>
              </a:rPr>
              <a:t>Budget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2F8DE9-1381-4BD2-9BB4-55A404C0E7A8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25200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"/>
          </a:xfrm>
          <a:ln>
            <a:solidFill>
              <a:srgbClr val="689CDA"/>
            </a:solidFill>
          </a:ln>
        </p:spPr>
        <p:style>
          <a:lnRef idx="0">
            <a:scrgbClr r="0" g="0" b="0"/>
          </a:lnRef>
          <a:fillRef idx="1002">
            <a:schemeClr val="lt2"/>
          </a:fillRef>
          <a:effectRef idx="0">
            <a:scrgbClr r="0" g="0" b="0"/>
          </a:effectRef>
          <a:fontRef idx="major"/>
        </p:style>
        <p:txBody>
          <a:bodyPr>
            <a:normAutofit fontScale="90000"/>
          </a:bodyPr>
          <a:lstStyle/>
          <a:p>
            <a:pPr algn="l"/>
            <a:r>
              <a:rPr lang="en-US" b="1" dirty="0">
                <a:latin typeface="Garamond" pitchFamily="18" charset="0"/>
              </a:rPr>
              <a:t>1. </a:t>
            </a:r>
            <a:r>
              <a:rPr lang="en-US" sz="3600" b="1" dirty="0">
                <a:latin typeface="Garamond" pitchFamily="18" charset="0"/>
              </a:rPr>
              <a:t>Project</a:t>
            </a:r>
            <a:r>
              <a:rPr lang="en-US" b="1" dirty="0">
                <a:latin typeface="Garamond" pitchFamily="18" charset="0"/>
              </a:rPr>
              <a:t> Profile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838200"/>
            <a:ext cx="8839200" cy="5287963"/>
          </a:xfrm>
        </p:spPr>
        <p:txBody>
          <a:bodyPr>
            <a:normAutofit/>
          </a:bodyPr>
          <a:lstStyle/>
          <a:p>
            <a:pPr lvl="0" algn="just"/>
            <a:r>
              <a:rPr lang="en-US" sz="2800" dirty="0">
                <a:solidFill>
                  <a:srgbClr val="FF0000"/>
                </a:solidFill>
                <a:latin typeface="Garamond" pitchFamily="18" charset="0"/>
                <a:cs typeface="Times New Roman" pitchFamily="18" charset="0"/>
              </a:rPr>
              <a:t>Project title: </a:t>
            </a:r>
            <a:r>
              <a:rPr lang="en-US" sz="2800" b="1" dirty="0">
                <a:latin typeface="Garamond" pitchFamily="18" charset="0"/>
                <a:cs typeface="Times New Roman" pitchFamily="18" charset="0"/>
              </a:rPr>
              <a:t>Restoration of livestock Services in Drought affected areas </a:t>
            </a:r>
            <a:endParaRPr lang="en-US" sz="2800" b="1" dirty="0">
              <a:solidFill>
                <a:srgbClr val="FF0000"/>
              </a:solidFill>
              <a:latin typeface="Garamond" pitchFamily="18" charset="0"/>
              <a:cs typeface="Times New Roman" pitchFamily="18" charset="0"/>
            </a:endParaRPr>
          </a:p>
          <a:p>
            <a:pPr lvl="0" algn="just"/>
            <a:r>
              <a:rPr lang="en-US" sz="2800" dirty="0">
                <a:solidFill>
                  <a:srgbClr val="FF0000"/>
                </a:solidFill>
                <a:latin typeface="Garamond" pitchFamily="18" charset="0"/>
                <a:cs typeface="Times New Roman" pitchFamily="18" charset="0"/>
              </a:rPr>
              <a:t>Project implementing Agency</a:t>
            </a:r>
            <a:r>
              <a:rPr lang="en-US" sz="2800" dirty="0">
                <a:solidFill>
                  <a:prstClr val="black"/>
                </a:solidFill>
                <a:latin typeface="Garamond" pitchFamily="18" charset="0"/>
                <a:cs typeface="Times New Roman" pitchFamily="18" charset="0"/>
              </a:rPr>
              <a:t>: </a:t>
            </a:r>
            <a:r>
              <a:rPr lang="en-US" sz="2400" dirty="0">
                <a:solidFill>
                  <a:prstClr val="black"/>
                </a:solidFill>
                <a:latin typeface="Garamond" pitchFamily="18" charset="0"/>
                <a:cs typeface="Times New Roman" pitchFamily="18" charset="0"/>
              </a:rPr>
              <a:t>Somali </a:t>
            </a:r>
            <a:r>
              <a:rPr lang="en-US" sz="2000" dirty="0">
                <a:solidFill>
                  <a:prstClr val="black"/>
                </a:solidFill>
                <a:latin typeface="Garamond" pitchFamily="18" charset="0"/>
                <a:cs typeface="Times New Roman" pitchFamily="18" charset="0"/>
              </a:rPr>
              <a:t>Region, </a:t>
            </a:r>
            <a:r>
              <a:rPr lang="en-US" sz="2400" dirty="0">
                <a:solidFill>
                  <a:prstClr val="black"/>
                </a:solidFill>
                <a:latin typeface="Garamond" pitchFamily="18" charset="0"/>
                <a:cs typeface="Times New Roman" pitchFamily="18" charset="0"/>
              </a:rPr>
              <a:t>Pastoral Development Bureau</a:t>
            </a:r>
            <a:r>
              <a:rPr lang="en-US" sz="2800" dirty="0">
                <a:solidFill>
                  <a:prstClr val="black"/>
                </a:solidFill>
                <a:latin typeface="Garamond" pitchFamily="18" charset="0"/>
                <a:cs typeface="Times New Roman" pitchFamily="18" charset="0"/>
              </a:rPr>
              <a:t>.</a:t>
            </a:r>
          </a:p>
          <a:p>
            <a:pPr lvl="0" algn="just"/>
            <a:r>
              <a:rPr lang="en-US" sz="2800" dirty="0">
                <a:solidFill>
                  <a:srgbClr val="FF0000"/>
                </a:solidFill>
                <a:latin typeface="Garamond" pitchFamily="18" charset="0"/>
                <a:cs typeface="Times New Roman" pitchFamily="18" charset="0"/>
              </a:rPr>
              <a:t>Contracting Authority</a:t>
            </a:r>
            <a:r>
              <a:rPr lang="en-US" sz="2800" dirty="0">
                <a:solidFill>
                  <a:prstClr val="black"/>
                </a:solidFill>
                <a:latin typeface="Garamond" pitchFamily="18" charset="0"/>
                <a:cs typeface="Times New Roman" pitchFamily="18" charset="0"/>
              </a:rPr>
              <a:t>: EU</a:t>
            </a:r>
          </a:p>
          <a:p>
            <a:pPr lvl="0" algn="just"/>
            <a:r>
              <a:rPr lang="en-US" sz="2800" dirty="0">
                <a:solidFill>
                  <a:srgbClr val="FF0000"/>
                </a:solidFill>
                <a:latin typeface="Garamond" pitchFamily="18" charset="0"/>
                <a:cs typeface="Times New Roman" pitchFamily="18" charset="0"/>
              </a:rPr>
              <a:t>Donor agency</a:t>
            </a:r>
            <a:r>
              <a:rPr lang="en-US" sz="2800" dirty="0">
                <a:solidFill>
                  <a:prstClr val="black"/>
                </a:solidFill>
                <a:latin typeface="Garamond" pitchFamily="18" charset="0"/>
                <a:cs typeface="Times New Roman" pitchFamily="18" charset="0"/>
              </a:rPr>
              <a:t>: </a:t>
            </a:r>
            <a:r>
              <a:rPr lang="en-US" sz="2400" dirty="0">
                <a:solidFill>
                  <a:prstClr val="black"/>
                </a:solidFill>
                <a:latin typeface="Garamond" pitchFamily="18" charset="0"/>
                <a:cs typeface="Times New Roman" pitchFamily="18" charset="0"/>
              </a:rPr>
              <a:t>European Union </a:t>
            </a:r>
          </a:p>
          <a:p>
            <a:pPr lvl="0" algn="just"/>
            <a:r>
              <a:rPr lang="en-US" sz="2800" dirty="0">
                <a:solidFill>
                  <a:srgbClr val="FF0000"/>
                </a:solidFill>
                <a:latin typeface="Garamond" pitchFamily="18" charset="0"/>
                <a:cs typeface="Times New Roman" pitchFamily="18" charset="0"/>
              </a:rPr>
              <a:t>Project Period</a:t>
            </a:r>
            <a:r>
              <a:rPr lang="en-US" sz="2800" dirty="0">
                <a:solidFill>
                  <a:prstClr val="black"/>
                </a:solidFill>
                <a:latin typeface="Garamond" pitchFamily="18" charset="0"/>
                <a:cs typeface="Times New Roman" pitchFamily="18" charset="0"/>
              </a:rPr>
              <a:t>:   4 years (48 month) </a:t>
            </a:r>
          </a:p>
          <a:p>
            <a:pPr lvl="0" algn="just"/>
            <a:r>
              <a:rPr lang="en-US" sz="2800" dirty="0">
                <a:solidFill>
                  <a:srgbClr val="FF0000"/>
                </a:solidFill>
                <a:latin typeface="Garamond" pitchFamily="18" charset="0"/>
                <a:cs typeface="Times New Roman" pitchFamily="18" charset="0"/>
              </a:rPr>
              <a:t>Total budget allocated</a:t>
            </a:r>
            <a:r>
              <a:rPr lang="en-US" sz="2800" dirty="0">
                <a:solidFill>
                  <a:prstClr val="black"/>
                </a:solidFill>
                <a:latin typeface="Garamond" pitchFamily="18" charset="0"/>
                <a:cs typeface="Times New Roman" pitchFamily="18" charset="0"/>
              </a:rPr>
              <a:t>: 1.651,910 </a:t>
            </a:r>
            <a:r>
              <a:rPr lang="en-US" sz="2400" dirty="0">
                <a:solidFill>
                  <a:prstClr val="black"/>
                </a:solidFill>
                <a:latin typeface="Garamond" pitchFamily="18" charset="0"/>
                <a:cs typeface="Times New Roman" pitchFamily="18" charset="0"/>
              </a:rPr>
              <a:t>EURO fund from European Union and directed implementing by PDB. </a:t>
            </a:r>
          </a:p>
          <a:p>
            <a:pPr lvl="0" algn="just"/>
            <a:r>
              <a:rPr lang="en-US" sz="2400" dirty="0">
                <a:solidFill>
                  <a:srgbClr val="FF0000"/>
                </a:solidFill>
                <a:latin typeface="Garamond" pitchFamily="18" charset="0"/>
                <a:cs typeface="Times New Roman" pitchFamily="18" charset="0"/>
              </a:rPr>
              <a:t>Project areas</a:t>
            </a:r>
            <a:r>
              <a:rPr lang="en-US" sz="2400" dirty="0">
                <a:solidFill>
                  <a:prstClr val="black"/>
                </a:solidFill>
                <a:latin typeface="Garamond" pitchFamily="18" charset="0"/>
                <a:cs typeface="Times New Roman" pitchFamily="18" charset="0"/>
              </a:rPr>
              <a:t>:  6 focal and 8 Non focal </a:t>
            </a:r>
            <a:endParaRPr lang="en-US" sz="2800" dirty="0">
              <a:solidFill>
                <a:prstClr val="black"/>
              </a:solidFill>
              <a:latin typeface="Garamond" pitchFamily="18" charset="0"/>
              <a:cs typeface="Times New Roman" pitchFamily="18" charset="0"/>
            </a:endParaRPr>
          </a:p>
          <a:p>
            <a:pPr lvl="0" algn="just"/>
            <a:r>
              <a:rPr lang="en-US" sz="2800" dirty="0">
                <a:solidFill>
                  <a:srgbClr val="FF0000"/>
                </a:solidFill>
                <a:latin typeface="Garamond" pitchFamily="18" charset="0"/>
                <a:cs typeface="Times New Roman" pitchFamily="18" charset="0"/>
              </a:rPr>
              <a:t>Project Location </a:t>
            </a:r>
            <a:r>
              <a:rPr lang="en-US" sz="2800" dirty="0">
                <a:solidFill>
                  <a:prstClr val="black"/>
                </a:solidFill>
                <a:latin typeface="Garamond" pitchFamily="18" charset="0"/>
                <a:cs typeface="Times New Roman" pitchFamily="18" charset="0"/>
              </a:rPr>
              <a:t>: </a:t>
            </a:r>
            <a:r>
              <a:rPr lang="en-US" sz="2400" dirty="0">
                <a:solidFill>
                  <a:prstClr val="black"/>
                </a:solidFill>
                <a:latin typeface="Garamond" pitchFamily="18" charset="0"/>
                <a:cs typeface="Times New Roman" pitchFamily="18" charset="0"/>
              </a:rPr>
              <a:t>Somali Regional State, PDB, Jigjiga</a:t>
            </a:r>
            <a:endParaRPr lang="en-US" dirty="0">
              <a:latin typeface="Garamond" pitchFamily="18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2F8DE9-1381-4BD2-9BB4-55A404C0E7A8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11656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"/>
          </a:xfrm>
          <a:ln>
            <a:solidFill>
              <a:srgbClr val="689CDA"/>
            </a:solidFill>
          </a:ln>
        </p:spPr>
        <p:style>
          <a:lnRef idx="0">
            <a:scrgbClr r="0" g="0" b="0"/>
          </a:lnRef>
          <a:fillRef idx="1002">
            <a:schemeClr val="lt2"/>
          </a:fillRef>
          <a:effectRef idx="0">
            <a:scrgbClr r="0" g="0" b="0"/>
          </a:effectRef>
          <a:fontRef idx="major"/>
        </p:style>
        <p:txBody>
          <a:bodyPr>
            <a:normAutofit/>
          </a:bodyPr>
          <a:lstStyle/>
          <a:p>
            <a:pPr algn="l"/>
            <a:r>
              <a:rPr lang="en-US" sz="3600" b="1" dirty="0">
                <a:latin typeface="Garamond" pitchFamily="18" charset="0"/>
              </a:rPr>
              <a:t>2. Introduction 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762000"/>
            <a:ext cx="8915400" cy="5715000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en-US" sz="2000" dirty="0">
                <a:latin typeface="Garamond" pitchFamily="18" charset="0"/>
              </a:rPr>
              <a:t>The Somali Region;</a:t>
            </a:r>
          </a:p>
          <a:p>
            <a:pPr lvl="3" algn="just"/>
            <a:r>
              <a:rPr lang="en-US" dirty="0">
                <a:latin typeface="Garamond" pitchFamily="18" charset="0"/>
              </a:rPr>
              <a:t> Has the largest livestock population in Ethiopia, </a:t>
            </a:r>
          </a:p>
          <a:p>
            <a:pPr lvl="3" algn="just"/>
            <a:r>
              <a:rPr lang="en-US" dirty="0">
                <a:latin typeface="Garamond" pitchFamily="18" charset="0"/>
              </a:rPr>
              <a:t> Livestock a vital component of the country’s economic development</a:t>
            </a:r>
          </a:p>
          <a:p>
            <a:pPr lvl="3" algn="just"/>
            <a:r>
              <a:rPr lang="en-US" dirty="0">
                <a:latin typeface="Garamond" pitchFamily="18" charset="0"/>
              </a:rPr>
              <a:t>Food and nutrition security, and poverty reduction efforts. </a:t>
            </a:r>
          </a:p>
          <a:p>
            <a:pPr algn="just"/>
            <a:r>
              <a:rPr lang="en-US" sz="2000" dirty="0">
                <a:latin typeface="Garamond" pitchFamily="18" charset="0"/>
              </a:rPr>
              <a:t>The region’s livestock production systems primarily based on “</a:t>
            </a:r>
            <a:r>
              <a:rPr lang="en-US" sz="2000" dirty="0">
                <a:solidFill>
                  <a:schemeClr val="accent2"/>
                </a:solidFill>
                <a:latin typeface="Garamond" pitchFamily="18" charset="0"/>
              </a:rPr>
              <a:t>traditional management practices”</a:t>
            </a:r>
            <a:r>
              <a:rPr lang="en-US" sz="2000" dirty="0">
                <a:latin typeface="Garamond" pitchFamily="18" charset="0"/>
              </a:rPr>
              <a:t>, however, </a:t>
            </a:r>
            <a:r>
              <a:rPr lang="en-US" sz="2000" dirty="0" err="1">
                <a:latin typeface="Garamond" pitchFamily="18" charset="0"/>
              </a:rPr>
              <a:t>te</a:t>
            </a:r>
            <a:r>
              <a:rPr lang="en-US" sz="2000" dirty="0">
                <a:latin typeface="Garamond" pitchFamily="18" charset="0"/>
              </a:rPr>
              <a:t> system faces significant challenges</a:t>
            </a:r>
            <a:r>
              <a:rPr lang="en-US" sz="2000" dirty="0">
                <a:solidFill>
                  <a:srgbClr val="FF0000"/>
                </a:solidFill>
                <a:latin typeface="Garamond" pitchFamily="18" charset="0"/>
              </a:rPr>
              <a:t>;  widespread animal diseases, limited access to quality health services, and shortages of feed and water issues by drought and conflict. </a:t>
            </a:r>
          </a:p>
          <a:p>
            <a:pPr algn="just"/>
            <a:r>
              <a:rPr lang="en-US" sz="2000" dirty="0">
                <a:latin typeface="Garamond" pitchFamily="18" charset="0"/>
              </a:rPr>
              <a:t>To address these obstacles, it is crucial to implement substantial improvements in veterinary service delivery, livestock feed availability, and the quality of hide and skin production, ensuring a comprehensive approach to strengthening the livelihoods of local communities.</a:t>
            </a:r>
          </a:p>
          <a:p>
            <a:pPr algn="just"/>
            <a:r>
              <a:rPr lang="en-US" sz="2000" dirty="0">
                <a:latin typeface="Garamond" pitchFamily="18" charset="0"/>
              </a:rPr>
              <a:t>Therefore, a new project entitled “</a:t>
            </a:r>
            <a:r>
              <a:rPr lang="en-US" sz="2000" b="1" dirty="0">
                <a:latin typeface="Garamond" pitchFamily="18" charset="0"/>
              </a:rPr>
              <a:t>Restoration of Livestock Services in Drought and Conflict-Affected Areas of Ethiopia-RESTORE </a:t>
            </a:r>
            <a:r>
              <a:rPr lang="en-US" sz="2000" dirty="0">
                <a:latin typeface="Garamond" pitchFamily="18" charset="0"/>
              </a:rPr>
              <a:t>project which is specifically targets the recovery and restoration of the livestock sector in drought-affected areas of the Somali region.</a:t>
            </a:r>
          </a:p>
          <a:p>
            <a:pPr marL="0" indent="0" algn="just">
              <a:buNone/>
            </a:pPr>
            <a:r>
              <a:rPr lang="en-US" sz="2400" dirty="0"/>
              <a:t>. </a:t>
            </a:r>
            <a:endParaRPr lang="en-US" sz="2400" dirty="0">
              <a:solidFill>
                <a:srgbClr val="FF0000"/>
              </a:solidFill>
              <a:latin typeface="Garamond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2F8DE9-1381-4BD2-9BB4-55A404C0E7A8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39143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62000"/>
          </a:xfrm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0">
            <a:scrgbClr r="0" g="0" b="0"/>
          </a:lnRef>
          <a:fillRef idx="1002">
            <a:schemeClr val="lt2"/>
          </a:fillRef>
          <a:effectRef idx="0">
            <a:scrgbClr r="0" g="0" b="0"/>
          </a:effectRef>
          <a:fontRef idx="major"/>
        </p:style>
        <p:txBody>
          <a:bodyPr>
            <a:normAutofit/>
          </a:bodyPr>
          <a:lstStyle/>
          <a:p>
            <a:pPr algn="l"/>
            <a:r>
              <a:rPr lang="en-US" sz="3600" b="1" dirty="0">
                <a:latin typeface="Garamond" pitchFamily="18" charset="0"/>
              </a:rPr>
              <a:t> Cont.'s…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914400"/>
            <a:ext cx="8915400" cy="5211763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n-US" sz="2400" dirty="0">
                <a:latin typeface="Garamond" pitchFamily="18" charset="0"/>
              </a:rPr>
              <a:t>This is  four-year initiative  funded by the EU and aims to support agricultural recovery, improve domestic food production, and enhance food security across Ethiopia. The EU- RESTORE project builds on the experiences and lessons gained from the implementation of the completed 11</a:t>
            </a:r>
            <a:r>
              <a:rPr lang="en-US" sz="2400" baseline="30000" dirty="0">
                <a:latin typeface="Garamond" pitchFamily="18" charset="0"/>
              </a:rPr>
              <a:t>th</a:t>
            </a:r>
            <a:r>
              <a:rPr lang="en-US" sz="2400" dirty="0">
                <a:latin typeface="Garamond" pitchFamily="18" charset="0"/>
              </a:rPr>
              <a:t> EDF HEARD project [2018-2023, 15 Million EUR] and a wider consultation of all concerned stakeholders in the livestock sector</a:t>
            </a:r>
          </a:p>
          <a:p>
            <a:pPr marL="0" indent="0" algn="just">
              <a:buNone/>
            </a:pPr>
            <a:r>
              <a:rPr lang="en-US" sz="2400" b="1" dirty="0">
                <a:latin typeface="Garamond" pitchFamily="18" charset="0"/>
              </a:rPr>
              <a:t>RESTORE Project-  </a:t>
            </a:r>
            <a:r>
              <a:rPr lang="en-US" sz="2400" dirty="0">
                <a:latin typeface="Garamond" pitchFamily="18" charset="0"/>
              </a:rPr>
              <a:t>four year EU funded project implemented in four partners ILRI/EVA and Three regions(</a:t>
            </a:r>
            <a:r>
              <a:rPr lang="en-US" sz="2400" dirty="0" err="1">
                <a:latin typeface="Garamond" pitchFamily="18" charset="0"/>
              </a:rPr>
              <a:t>Amhara</a:t>
            </a:r>
            <a:r>
              <a:rPr lang="en-US" sz="2400" dirty="0">
                <a:latin typeface="Garamond" pitchFamily="18" charset="0"/>
              </a:rPr>
              <a:t>, </a:t>
            </a:r>
            <a:r>
              <a:rPr lang="en-US" sz="2400" dirty="0" err="1">
                <a:latin typeface="Garamond" pitchFamily="18" charset="0"/>
              </a:rPr>
              <a:t>Oromia</a:t>
            </a:r>
            <a:r>
              <a:rPr lang="en-US" sz="2400" dirty="0">
                <a:latin typeface="Garamond" pitchFamily="18" charset="0"/>
              </a:rPr>
              <a:t> Somali,)</a:t>
            </a:r>
          </a:p>
          <a:p>
            <a:pPr lvl="1" algn="just"/>
            <a:r>
              <a:rPr lang="en-US" sz="2000" b="1" u="sng" dirty="0">
                <a:latin typeface="Garamond" pitchFamily="18" charset="0"/>
              </a:rPr>
              <a:t>Over all objectives :</a:t>
            </a:r>
            <a:r>
              <a:rPr lang="en-US" sz="2000" dirty="0">
                <a:latin typeface="Garamond" pitchFamily="18" charset="0"/>
                <a:cs typeface="Times New Roman" pitchFamily="18" charset="0"/>
              </a:rPr>
              <a:t>Enhance food security, nutrition and livelihood resilience for rural communities in the region, with a special emphasis on areas affected by conflict with reduction of GHG emissions.</a:t>
            </a:r>
          </a:p>
          <a:p>
            <a:pPr lvl="1" algn="just"/>
            <a:r>
              <a:rPr lang="en-US" sz="2000" b="1" dirty="0">
                <a:latin typeface="Garamond" pitchFamily="18" charset="0"/>
                <a:cs typeface="Times New Roman" pitchFamily="18" charset="0"/>
              </a:rPr>
              <a:t>Specific Objectives</a:t>
            </a:r>
            <a:r>
              <a:rPr lang="en-US" sz="2000" dirty="0">
                <a:latin typeface="Garamond" pitchFamily="18" charset="0"/>
                <a:cs typeface="Times New Roman" pitchFamily="18" charset="0"/>
              </a:rPr>
              <a:t>: </a:t>
            </a:r>
            <a:r>
              <a:rPr lang="en-US" sz="2000" dirty="0">
                <a:latin typeface="Garamond" pitchFamily="18" charset="0"/>
              </a:rPr>
              <a:t>Sustainable recovery of the livestock system in drought affected areas, improve overall sector productivity, marketing and limiting GHG emissions.</a:t>
            </a:r>
            <a:endParaRPr lang="en-US" sz="2000" dirty="0">
              <a:latin typeface="Garamond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2F8DE9-1381-4BD2-9BB4-55A404C0E7A8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499405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62000"/>
          </a:xfrm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0">
            <a:scrgbClr r="0" g="0" b="0"/>
          </a:lnRef>
          <a:fillRef idx="1002">
            <a:schemeClr val="lt2"/>
          </a:fillRef>
          <a:effectRef idx="0">
            <a:scrgbClr r="0" g="0" b="0"/>
          </a:effectRef>
          <a:fontRef idx="major"/>
        </p:style>
        <p:txBody>
          <a:bodyPr>
            <a:noAutofit/>
          </a:bodyPr>
          <a:lstStyle/>
          <a:p>
            <a:pPr algn="l"/>
            <a:r>
              <a:rPr lang="en-US" sz="3600" b="1" dirty="0">
                <a:latin typeface="Garamond" pitchFamily="18" charset="0"/>
              </a:rPr>
              <a:t>3. Target group and Beneficiaries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762000"/>
            <a:ext cx="8534400" cy="5943600"/>
          </a:xfrm>
        </p:spPr>
        <p:txBody>
          <a:bodyPr>
            <a:normAutofit fontScale="25000" lnSpcReduction="20000"/>
          </a:bodyPr>
          <a:lstStyle/>
          <a:p>
            <a:pPr algn="just">
              <a:buNone/>
            </a:pPr>
            <a:r>
              <a:rPr lang="en-US" sz="4000" dirty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just">
              <a:buNone/>
            </a:pPr>
            <a:r>
              <a:rPr lang="en-US" sz="8000" b="1" dirty="0">
                <a:solidFill>
                  <a:srgbClr val="FF0000"/>
                </a:solidFill>
                <a:latin typeface="Garamond" pitchFamily="18" charset="0"/>
                <a:cs typeface="Times New Roman" pitchFamily="18" charset="0"/>
              </a:rPr>
              <a:t>Target groups </a:t>
            </a:r>
          </a:p>
          <a:p>
            <a:pPr lvl="1">
              <a:lnSpc>
                <a:spcPct val="150000"/>
              </a:lnSpc>
              <a:spcBef>
                <a:spcPts val="0"/>
              </a:spcBef>
              <a:tabLst>
                <a:tab pos="342900" algn="l"/>
              </a:tabLst>
            </a:pPr>
            <a:r>
              <a:rPr lang="en-US" sz="8000" dirty="0">
                <a:effectLst/>
                <a:latin typeface="Garamond" pitchFamily="18" charset="0"/>
                <a:ea typeface="Times New Roman"/>
              </a:rPr>
              <a:t>Regional veterinary laboratories, Animal feed cooperatives </a:t>
            </a:r>
          </a:p>
          <a:p>
            <a:pPr lvl="1">
              <a:lnSpc>
                <a:spcPct val="150000"/>
              </a:lnSpc>
              <a:spcBef>
                <a:spcPts val="0"/>
              </a:spcBef>
              <a:tabLst>
                <a:tab pos="342900" algn="l"/>
              </a:tabLst>
            </a:pPr>
            <a:r>
              <a:rPr lang="en-US" sz="8000" dirty="0" err="1">
                <a:effectLst/>
                <a:latin typeface="Garamond" pitchFamily="18" charset="0"/>
                <a:ea typeface="Times New Roman"/>
              </a:rPr>
              <a:t>Woreda</a:t>
            </a:r>
            <a:r>
              <a:rPr lang="en-US" sz="8000" dirty="0">
                <a:effectLst/>
                <a:latin typeface="Garamond" pitchFamily="18" charset="0"/>
                <a:ea typeface="Times New Roman"/>
              </a:rPr>
              <a:t> veterinary clinics(6) and  health posts(8)</a:t>
            </a:r>
            <a:endParaRPr lang="en-US" sz="8000" dirty="0">
              <a:latin typeface="Garamond" pitchFamily="18" charset="0"/>
              <a:ea typeface="Times New Roman"/>
            </a:endParaRPr>
          </a:p>
          <a:p>
            <a:pPr lvl="1">
              <a:lnSpc>
                <a:spcPct val="150000"/>
              </a:lnSpc>
              <a:spcBef>
                <a:spcPts val="0"/>
              </a:spcBef>
              <a:tabLst>
                <a:tab pos="342900" algn="l"/>
              </a:tabLst>
            </a:pPr>
            <a:r>
              <a:rPr lang="en-US" sz="8000" dirty="0">
                <a:effectLst/>
                <a:latin typeface="Garamond" pitchFamily="18" charset="0"/>
                <a:ea typeface="Times New Roman"/>
              </a:rPr>
              <a:t>Unemployed veterinary graduates and Private veterinary practitioners</a:t>
            </a:r>
            <a:endParaRPr lang="en-US" sz="8000" dirty="0">
              <a:latin typeface="Garamond" pitchFamily="18" charset="0"/>
              <a:ea typeface="Times New Roman"/>
            </a:endParaRPr>
          </a:p>
          <a:p>
            <a:pPr lvl="1">
              <a:lnSpc>
                <a:spcPct val="150000"/>
              </a:lnSpc>
              <a:spcBef>
                <a:spcPts val="0"/>
              </a:spcBef>
              <a:tabLst>
                <a:tab pos="342900" algn="l"/>
              </a:tabLst>
            </a:pPr>
            <a:r>
              <a:rPr lang="en-US" sz="8000" dirty="0">
                <a:effectLst/>
                <a:latin typeface="Garamond" pitchFamily="18" charset="0"/>
                <a:ea typeface="Times New Roman"/>
              </a:rPr>
              <a:t>Selected women and youth from target </a:t>
            </a:r>
            <a:r>
              <a:rPr lang="en-US" sz="8000" dirty="0" err="1">
                <a:effectLst/>
                <a:latin typeface="Garamond" pitchFamily="18" charset="0"/>
                <a:ea typeface="Times New Roman"/>
              </a:rPr>
              <a:t>woreda</a:t>
            </a:r>
            <a:endParaRPr lang="en-US" sz="8000" dirty="0">
              <a:effectLst/>
              <a:latin typeface="Garamond" pitchFamily="18" charset="0"/>
              <a:ea typeface="Times New Roman"/>
            </a:endParaRPr>
          </a:p>
          <a:p>
            <a:pPr lvl="1">
              <a:lnSpc>
                <a:spcPct val="150000"/>
              </a:lnSpc>
              <a:spcBef>
                <a:spcPts val="0"/>
              </a:spcBef>
              <a:tabLst>
                <a:tab pos="342900" algn="l"/>
              </a:tabLst>
            </a:pPr>
            <a:r>
              <a:rPr lang="en-US" sz="8000" dirty="0">
                <a:effectLst/>
                <a:latin typeface="Garamond" pitchFamily="18" charset="0"/>
                <a:ea typeface="Times New Roman"/>
              </a:rPr>
              <a:t>Male and female households’ beneficiaries in the target </a:t>
            </a:r>
            <a:r>
              <a:rPr lang="en-US" sz="8000" dirty="0" err="1">
                <a:effectLst/>
                <a:latin typeface="Garamond" pitchFamily="18" charset="0"/>
                <a:ea typeface="Times New Roman"/>
              </a:rPr>
              <a:t>woredas</a:t>
            </a:r>
            <a:endParaRPr lang="en-US" sz="8000" dirty="0">
              <a:effectLst/>
              <a:latin typeface="Garamond" pitchFamily="18" charset="0"/>
              <a:ea typeface="Times New Roman"/>
            </a:endParaRPr>
          </a:p>
          <a:p>
            <a:pPr algn="just">
              <a:buNone/>
            </a:pPr>
            <a:r>
              <a:rPr lang="en-US" sz="8000" b="1" dirty="0">
                <a:solidFill>
                  <a:srgbClr val="FF0000"/>
                </a:solidFill>
                <a:latin typeface="Garamond" pitchFamily="18" charset="0"/>
                <a:cs typeface="Times New Roman" pitchFamily="18" charset="0"/>
              </a:rPr>
              <a:t>Beneficiaries</a:t>
            </a:r>
          </a:p>
          <a:p>
            <a:pPr marL="0" marR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lang="en-US" sz="7200" dirty="0">
                <a:solidFill>
                  <a:srgbClr val="FF0000"/>
                </a:solidFill>
                <a:latin typeface="Garamond" pitchFamily="18" charset="0"/>
                <a:cs typeface="Times New Roman" pitchFamily="18" charset="0"/>
              </a:rPr>
              <a:t> </a:t>
            </a:r>
            <a:r>
              <a:rPr lang="en-US" sz="8000" dirty="0">
                <a:solidFill>
                  <a:srgbClr val="FF0000"/>
                </a:solidFill>
                <a:latin typeface="Garamond" pitchFamily="18" charset="0"/>
                <a:cs typeface="Times New Roman" pitchFamily="18" charset="0"/>
              </a:rPr>
              <a:t>Direct: </a:t>
            </a:r>
            <a:endParaRPr lang="en-US" sz="7200" dirty="0">
              <a:solidFill>
                <a:srgbClr val="FF0000"/>
              </a:solidFill>
              <a:latin typeface="Garamond" pitchFamily="18" charset="0"/>
              <a:cs typeface="Times New Roman" pitchFamily="18" charset="0"/>
            </a:endParaRPr>
          </a:p>
          <a:p>
            <a:pPr lvl="1">
              <a:lnSpc>
                <a:spcPct val="115000"/>
              </a:lnSpc>
              <a:spcBef>
                <a:spcPts val="600"/>
              </a:spcBef>
            </a:pPr>
            <a:r>
              <a:rPr lang="en-US" sz="8000" dirty="0">
                <a:solidFill>
                  <a:srgbClr val="FF0000"/>
                </a:solidFill>
                <a:effectLst/>
                <a:latin typeface="Garamond" pitchFamily="18" charset="0"/>
                <a:ea typeface="Times New Roman"/>
                <a:cs typeface="Times New Roman" pitchFamily="18" charset="0"/>
              </a:rPr>
              <a:t> </a:t>
            </a:r>
            <a:r>
              <a:rPr lang="fr-FR" sz="8000" dirty="0">
                <a:effectLst/>
                <a:latin typeface="Garamond" pitchFamily="18" charset="0"/>
                <a:ea typeface="Times New Roman"/>
              </a:rPr>
              <a:t>Livestock and  animal feed producers  </a:t>
            </a:r>
            <a:endParaRPr lang="en-US" sz="8000" dirty="0">
              <a:latin typeface="Garamond" pitchFamily="18" charset="0"/>
              <a:ea typeface="Times New Roman"/>
            </a:endParaRPr>
          </a:p>
          <a:p>
            <a:pPr lvl="1">
              <a:lnSpc>
                <a:spcPct val="115000"/>
              </a:lnSpc>
              <a:spcBef>
                <a:spcPts val="600"/>
              </a:spcBef>
            </a:pPr>
            <a:r>
              <a:rPr lang="en-US" sz="8000" dirty="0">
                <a:effectLst/>
                <a:latin typeface="Garamond" pitchFamily="18" charset="0"/>
                <a:ea typeface="Times New Roman"/>
              </a:rPr>
              <a:t>Livestock product processors, consumers, traders </a:t>
            </a:r>
            <a:endParaRPr lang="en-US" sz="8000" dirty="0">
              <a:latin typeface="Garamond" pitchFamily="18" charset="0"/>
              <a:ea typeface="Times New Roman"/>
            </a:endParaRPr>
          </a:p>
          <a:p>
            <a:pPr lvl="1">
              <a:lnSpc>
                <a:spcPct val="115000"/>
              </a:lnSpc>
              <a:spcBef>
                <a:spcPts val="600"/>
              </a:spcBef>
            </a:pPr>
            <a:r>
              <a:rPr lang="en-US" sz="8000" dirty="0">
                <a:effectLst/>
                <a:latin typeface="Garamond" pitchFamily="18" charset="0"/>
                <a:ea typeface="Times New Roman"/>
              </a:rPr>
              <a:t>Women and youth groups in pastoral, Agro pastoral production </a:t>
            </a:r>
          </a:p>
          <a:p>
            <a:pPr algn="just">
              <a:buNone/>
            </a:pPr>
            <a:r>
              <a:rPr lang="en-US" sz="7200" dirty="0">
                <a:solidFill>
                  <a:srgbClr val="FF0000"/>
                </a:solidFill>
                <a:latin typeface="Garamond" pitchFamily="18" charset="0"/>
                <a:cs typeface="Times New Roman" pitchFamily="18" charset="0"/>
              </a:rPr>
              <a:t> </a:t>
            </a:r>
            <a:r>
              <a:rPr lang="en-US" sz="8000" dirty="0">
                <a:solidFill>
                  <a:srgbClr val="FF0000"/>
                </a:solidFill>
                <a:latin typeface="Garamond" pitchFamily="18" charset="0"/>
                <a:cs typeface="Times New Roman" pitchFamily="18" charset="0"/>
              </a:rPr>
              <a:t>Indirect; </a:t>
            </a:r>
          </a:p>
          <a:p>
            <a:pPr lvl="1" algn="just"/>
            <a:r>
              <a:rPr lang="en-US" sz="8000" dirty="0">
                <a:latin typeface="Garamond" pitchFamily="18" charset="0"/>
                <a:cs typeface="Times New Roman" pitchFamily="18" charset="0"/>
              </a:rPr>
              <a:t>Livestock trades , Veterinary drug vendors, Leather industries, animal origin and consumers , </a:t>
            </a:r>
          </a:p>
          <a:p>
            <a:pPr lvl="1" algn="just"/>
            <a:r>
              <a:rPr lang="en-US" sz="8000" dirty="0">
                <a:latin typeface="Garamond" pitchFamily="18" charset="0"/>
              </a:rPr>
              <a:t>Inputs suppliers, products processors, livestock value chain actors, Cooperatives, and associations, Universities, research centers.</a:t>
            </a:r>
          </a:p>
          <a:p>
            <a:pPr algn="just">
              <a:buNone/>
            </a:pPr>
            <a:endParaRPr lang="en-US" sz="3600" dirty="0">
              <a:latin typeface="Garamond" pitchFamily="18" charset="0"/>
              <a:cs typeface="Times New Roman" pitchFamily="18" charset="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2F8DE9-1381-4BD2-9BB4-55A404C0E7A8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940744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"/>
          </a:xfrm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0">
            <a:scrgbClr r="0" g="0" b="0"/>
          </a:lnRef>
          <a:fillRef idx="1002">
            <a:schemeClr val="lt2"/>
          </a:fillRef>
          <a:effectRef idx="0">
            <a:scrgbClr r="0" g="0" b="0"/>
          </a:effectRef>
          <a:fontRef idx="major"/>
        </p:style>
        <p:txBody>
          <a:bodyPr>
            <a:normAutofit/>
          </a:bodyPr>
          <a:lstStyle/>
          <a:p>
            <a:pPr algn="l"/>
            <a:r>
              <a:rPr lang="en-US" sz="3600" b="1" dirty="0">
                <a:latin typeface="Garamond" pitchFamily="18" charset="0"/>
              </a:rPr>
              <a:t>Project intervention </a:t>
            </a:r>
            <a:r>
              <a:rPr lang="en-US" sz="3600" b="1" dirty="0" err="1">
                <a:latin typeface="Garamond" pitchFamily="18" charset="0"/>
              </a:rPr>
              <a:t>woreda</a:t>
            </a:r>
            <a:endParaRPr lang="en-US" sz="3600" b="1" dirty="0">
              <a:latin typeface="Garamond" pitchFamily="18" charset="0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>
          <a:xfrm>
            <a:off x="152400" y="1143000"/>
            <a:ext cx="2743200" cy="4983163"/>
          </a:xfrm>
        </p:spPr>
        <p:txBody>
          <a:bodyPr>
            <a:normAutofit fontScale="92500" lnSpcReduction="20000"/>
          </a:bodyPr>
          <a:lstStyle/>
          <a:p>
            <a:pPr marL="0" indent="0">
              <a:spcBef>
                <a:spcPts val="600"/>
              </a:spcBef>
              <a:buNone/>
            </a:pPr>
            <a:r>
              <a:rPr lang="en-US" sz="2000" b="1" dirty="0">
                <a:latin typeface="Garamond" pitchFamily="18" charset="0"/>
              </a:rPr>
              <a:t>Focal </a:t>
            </a:r>
            <a:r>
              <a:rPr lang="en-US" sz="2000" b="1" dirty="0" err="1">
                <a:latin typeface="Garamond" pitchFamily="18" charset="0"/>
              </a:rPr>
              <a:t>woreda</a:t>
            </a:r>
            <a:r>
              <a:rPr lang="en-US" sz="2000" b="1" dirty="0">
                <a:latin typeface="Garamond" pitchFamily="18" charset="0"/>
              </a:rPr>
              <a:t>(6)</a:t>
            </a:r>
          </a:p>
          <a:p>
            <a:pPr lvl="1">
              <a:spcBef>
                <a:spcPts val="600"/>
              </a:spcBef>
            </a:pPr>
            <a:r>
              <a:rPr lang="en-US" sz="1800" dirty="0" err="1">
                <a:latin typeface="Garamond" pitchFamily="18" charset="0"/>
              </a:rPr>
              <a:t>Dolo</a:t>
            </a:r>
            <a:r>
              <a:rPr lang="en-US" sz="1800" dirty="0">
                <a:latin typeface="Garamond" pitchFamily="18" charset="0"/>
              </a:rPr>
              <a:t> Ado</a:t>
            </a:r>
          </a:p>
          <a:p>
            <a:pPr lvl="1">
              <a:spcBef>
                <a:spcPts val="600"/>
              </a:spcBef>
            </a:pPr>
            <a:r>
              <a:rPr lang="en-US" sz="1800" dirty="0" err="1">
                <a:latin typeface="Garamond" pitchFamily="18" charset="0"/>
              </a:rPr>
              <a:t>Adadle</a:t>
            </a:r>
            <a:endParaRPr lang="en-US" sz="1800" dirty="0">
              <a:latin typeface="Garamond" pitchFamily="18" charset="0"/>
            </a:endParaRPr>
          </a:p>
          <a:p>
            <a:pPr lvl="1">
              <a:spcBef>
                <a:spcPts val="600"/>
              </a:spcBef>
            </a:pPr>
            <a:r>
              <a:rPr lang="en-US" sz="1800" dirty="0">
                <a:latin typeface="Garamond" pitchFamily="18" charset="0"/>
              </a:rPr>
              <a:t>East </a:t>
            </a:r>
            <a:r>
              <a:rPr lang="en-US" sz="1800" dirty="0" err="1">
                <a:latin typeface="Garamond" pitchFamily="18" charset="0"/>
              </a:rPr>
              <a:t>Imay</a:t>
            </a:r>
            <a:endParaRPr lang="en-US" sz="1800" dirty="0">
              <a:latin typeface="Garamond" pitchFamily="18" charset="0"/>
            </a:endParaRPr>
          </a:p>
          <a:p>
            <a:pPr lvl="1">
              <a:spcBef>
                <a:spcPts val="600"/>
              </a:spcBef>
            </a:pPr>
            <a:r>
              <a:rPr lang="en-US" sz="1800" dirty="0" err="1">
                <a:latin typeface="Garamond" pitchFamily="18" charset="0"/>
              </a:rPr>
              <a:t>Charati</a:t>
            </a:r>
            <a:endParaRPr lang="en-US" sz="1800" dirty="0">
              <a:latin typeface="Garamond" pitchFamily="18" charset="0"/>
            </a:endParaRPr>
          </a:p>
          <a:p>
            <a:pPr lvl="1">
              <a:spcBef>
                <a:spcPts val="600"/>
              </a:spcBef>
            </a:pPr>
            <a:r>
              <a:rPr lang="en-US" sz="1800" dirty="0" err="1">
                <a:latin typeface="Garamond" pitchFamily="18" charset="0"/>
              </a:rPr>
              <a:t>Dolobay</a:t>
            </a:r>
            <a:endParaRPr lang="en-US" sz="1800" dirty="0">
              <a:latin typeface="Garamond" pitchFamily="18" charset="0"/>
            </a:endParaRPr>
          </a:p>
          <a:p>
            <a:pPr lvl="1">
              <a:spcBef>
                <a:spcPts val="600"/>
              </a:spcBef>
            </a:pPr>
            <a:r>
              <a:rPr lang="en-US" sz="1800" dirty="0" err="1">
                <a:latin typeface="Garamond" pitchFamily="18" charset="0"/>
              </a:rPr>
              <a:t>Wangey</a:t>
            </a:r>
            <a:endParaRPr lang="en-US" sz="1800" dirty="0">
              <a:latin typeface="Garamond" pitchFamily="18" charset="0"/>
            </a:endParaRPr>
          </a:p>
          <a:p>
            <a:pPr marL="0" indent="0">
              <a:spcBef>
                <a:spcPts val="600"/>
              </a:spcBef>
              <a:buNone/>
            </a:pPr>
            <a:r>
              <a:rPr lang="en-US" sz="2000" b="1" dirty="0">
                <a:latin typeface="Garamond" pitchFamily="18" charset="0"/>
              </a:rPr>
              <a:t>Non- focal </a:t>
            </a:r>
            <a:r>
              <a:rPr lang="en-US" sz="2000" b="1" dirty="0" err="1">
                <a:latin typeface="Garamond" pitchFamily="18" charset="0"/>
              </a:rPr>
              <a:t>woreda</a:t>
            </a:r>
            <a:r>
              <a:rPr lang="en-US" sz="2000" b="1" dirty="0">
                <a:latin typeface="Garamond" pitchFamily="18" charset="0"/>
              </a:rPr>
              <a:t>(8</a:t>
            </a:r>
            <a:r>
              <a:rPr lang="en-US" sz="2000" dirty="0">
                <a:latin typeface="Garamond" pitchFamily="18" charset="0"/>
              </a:rPr>
              <a:t>)</a:t>
            </a:r>
          </a:p>
          <a:p>
            <a:pPr lvl="1">
              <a:spcBef>
                <a:spcPts val="600"/>
              </a:spcBef>
            </a:pPr>
            <a:r>
              <a:rPr lang="en-US" sz="1800" dirty="0" err="1">
                <a:latin typeface="Garamond" pitchFamily="18" charset="0"/>
              </a:rPr>
              <a:t>Dagahbour</a:t>
            </a:r>
            <a:endParaRPr lang="en-US" sz="1800" dirty="0">
              <a:latin typeface="Garamond" pitchFamily="18" charset="0"/>
            </a:endParaRPr>
          </a:p>
          <a:p>
            <a:pPr lvl="1">
              <a:spcBef>
                <a:spcPts val="600"/>
              </a:spcBef>
            </a:pPr>
            <a:r>
              <a:rPr lang="en-US" sz="1800" dirty="0" err="1">
                <a:latin typeface="Garamond" pitchFamily="18" charset="0"/>
              </a:rPr>
              <a:t>Goljano</a:t>
            </a:r>
            <a:endParaRPr lang="en-US" sz="1800" dirty="0">
              <a:latin typeface="Garamond" pitchFamily="18" charset="0"/>
            </a:endParaRPr>
          </a:p>
          <a:p>
            <a:pPr lvl="1">
              <a:spcBef>
                <a:spcPts val="600"/>
              </a:spcBef>
            </a:pPr>
            <a:r>
              <a:rPr lang="en-US" sz="1800" dirty="0">
                <a:latin typeface="Garamond" pitchFamily="18" charset="0"/>
              </a:rPr>
              <a:t>Tuliguled</a:t>
            </a:r>
          </a:p>
          <a:p>
            <a:pPr lvl="1">
              <a:spcBef>
                <a:spcPts val="600"/>
              </a:spcBef>
            </a:pPr>
            <a:r>
              <a:rPr lang="en-US" sz="1800" dirty="0" err="1">
                <a:latin typeface="Garamond" pitchFamily="18" charset="0"/>
              </a:rPr>
              <a:t>Birqod</a:t>
            </a:r>
            <a:endParaRPr lang="en-US" sz="1800" dirty="0">
              <a:latin typeface="Garamond" pitchFamily="18" charset="0"/>
            </a:endParaRPr>
          </a:p>
          <a:p>
            <a:pPr lvl="1">
              <a:spcBef>
                <a:spcPts val="600"/>
              </a:spcBef>
            </a:pPr>
            <a:r>
              <a:rPr lang="en-US" sz="1800" dirty="0" err="1">
                <a:latin typeface="Garamond" pitchFamily="18" charset="0"/>
              </a:rPr>
              <a:t>Fik</a:t>
            </a:r>
            <a:endParaRPr lang="en-US" sz="1800" dirty="0">
              <a:latin typeface="Garamond" pitchFamily="18" charset="0"/>
            </a:endParaRPr>
          </a:p>
          <a:p>
            <a:pPr lvl="1">
              <a:spcBef>
                <a:spcPts val="600"/>
              </a:spcBef>
            </a:pPr>
            <a:r>
              <a:rPr lang="en-US" sz="1800" dirty="0" err="1">
                <a:latin typeface="Garamond" pitchFamily="18" charset="0"/>
              </a:rPr>
              <a:t>Hargelle</a:t>
            </a:r>
            <a:endParaRPr lang="en-US" sz="1800" dirty="0">
              <a:latin typeface="Garamond" pitchFamily="18" charset="0"/>
            </a:endParaRPr>
          </a:p>
          <a:p>
            <a:pPr lvl="1">
              <a:spcBef>
                <a:spcPts val="600"/>
              </a:spcBef>
            </a:pPr>
            <a:r>
              <a:rPr lang="en-US" sz="1800" dirty="0">
                <a:latin typeface="Garamond" pitchFamily="18" charset="0"/>
              </a:rPr>
              <a:t>Shinile</a:t>
            </a:r>
          </a:p>
          <a:p>
            <a:pPr lvl="1">
              <a:spcBef>
                <a:spcPts val="600"/>
              </a:spcBef>
            </a:pPr>
            <a:r>
              <a:rPr lang="en-US" sz="1800" dirty="0" err="1">
                <a:latin typeface="Garamond" pitchFamily="18" charset="0"/>
              </a:rPr>
              <a:t>Hadagale</a:t>
            </a:r>
            <a:endParaRPr lang="en-US" sz="1800" dirty="0">
              <a:latin typeface="Garamond" pitchFamily="18" charset="0"/>
            </a:endParaRPr>
          </a:p>
          <a:p>
            <a:pPr marL="457200" lvl="1" indent="0">
              <a:spcBef>
                <a:spcPts val="600"/>
              </a:spcBef>
              <a:buNone/>
            </a:pPr>
            <a:endParaRPr lang="en-US" sz="1800" dirty="0">
              <a:latin typeface="Garamond" pitchFamily="18" charset="0"/>
            </a:endParaRPr>
          </a:p>
          <a:p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3782" y="762000"/>
            <a:ext cx="6710218" cy="54102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  <a:effectLst/>
        </p:spPr>
      </p:pic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2F8DE9-1381-4BD2-9BB4-55A404C0E7A8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183342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"/>
          </a:xfrm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0">
            <a:scrgbClr r="0" g="0" b="0"/>
          </a:lnRef>
          <a:fillRef idx="1002">
            <a:schemeClr val="lt2"/>
          </a:fillRef>
          <a:effectRef idx="0">
            <a:scrgbClr r="0" g="0" b="0"/>
          </a:effectRef>
          <a:fontRef idx="major"/>
        </p:style>
        <p:txBody>
          <a:bodyPr>
            <a:normAutofit/>
          </a:bodyPr>
          <a:lstStyle/>
          <a:p>
            <a:pPr algn="l"/>
            <a:r>
              <a:rPr lang="en-US" sz="3600" b="1" dirty="0">
                <a:latin typeface="Garamond" pitchFamily="18" charset="0"/>
              </a:rPr>
              <a:t>4. Expected results- Out put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762000"/>
            <a:ext cx="8839200" cy="53641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>
                <a:latin typeface="Garamond" pitchFamily="18" charset="0"/>
              </a:rPr>
              <a:t>The key Expected results under this proposed project are the following four main results for EU- RESTORE</a:t>
            </a:r>
            <a:r>
              <a:rPr lang="en-US" sz="2400" b="1" dirty="0">
                <a:latin typeface="Garamond" pitchFamily="18" charset="0"/>
              </a:rPr>
              <a:t>;</a:t>
            </a:r>
            <a:r>
              <a:rPr lang="en-US" sz="2400" dirty="0">
                <a:latin typeface="Garamond" pitchFamily="18" charset="0"/>
              </a:rPr>
              <a:t>  </a:t>
            </a:r>
            <a:endParaRPr lang="en-US" sz="2400" b="1" dirty="0">
              <a:latin typeface="Garamond" pitchFamily="18" charset="0"/>
            </a:endParaRPr>
          </a:p>
          <a:p>
            <a:pPr algn="just"/>
            <a:r>
              <a:rPr lang="en-US" sz="2400" b="1" dirty="0">
                <a:solidFill>
                  <a:srgbClr val="FF0000"/>
                </a:solidFill>
                <a:effectLst/>
                <a:latin typeface="Garamond" pitchFamily="18" charset="0"/>
              </a:rPr>
              <a:t>Result 1;</a:t>
            </a:r>
            <a:r>
              <a:rPr lang="en-US" sz="2400" b="1" dirty="0">
                <a:effectLst/>
                <a:latin typeface="Garamond" pitchFamily="18" charset="0"/>
              </a:rPr>
              <a:t> </a:t>
            </a:r>
            <a:r>
              <a:rPr lang="en-US" sz="2400" dirty="0">
                <a:effectLst/>
                <a:latin typeface="Garamond" pitchFamily="18" charset="0"/>
              </a:rPr>
              <a:t>Livestock service delivery systems restored in drought affected areas</a:t>
            </a:r>
          </a:p>
          <a:p>
            <a:pPr algn="just"/>
            <a:r>
              <a:rPr lang="en-US" sz="2400" b="1" dirty="0">
                <a:solidFill>
                  <a:srgbClr val="FF0000"/>
                </a:solidFill>
                <a:latin typeface="Garamond" pitchFamily="18" charset="0"/>
              </a:rPr>
              <a:t>Result 2; </a:t>
            </a:r>
            <a:r>
              <a:rPr lang="en-US" sz="2400" dirty="0">
                <a:latin typeface="Garamond" pitchFamily="18" charset="0"/>
              </a:rPr>
              <a:t>improved quality and reliability of integrated public and private veterinary service delivery </a:t>
            </a:r>
          </a:p>
          <a:p>
            <a:pPr algn="just"/>
            <a:r>
              <a:rPr lang="en-US" sz="2400" b="1" dirty="0">
                <a:solidFill>
                  <a:srgbClr val="FF0000"/>
                </a:solidFill>
                <a:latin typeface="Garamond" pitchFamily="18" charset="0"/>
              </a:rPr>
              <a:t>Result 4;</a:t>
            </a:r>
            <a:r>
              <a:rPr lang="en-US" sz="2400" b="1" dirty="0">
                <a:latin typeface="Garamond" pitchFamily="18" charset="0"/>
              </a:rPr>
              <a:t> </a:t>
            </a:r>
            <a:r>
              <a:rPr lang="en-US" sz="2400" dirty="0">
                <a:latin typeface="Garamond" pitchFamily="18" charset="0"/>
              </a:rPr>
              <a:t>Enhanced availability and quality of livestock feeds through private sector-driven fodder production and marketing</a:t>
            </a:r>
          </a:p>
          <a:p>
            <a:pPr>
              <a:lnSpc>
                <a:spcPct val="150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2400" b="1" dirty="0">
                <a:solidFill>
                  <a:srgbClr val="FF0000"/>
                </a:solidFill>
                <a:latin typeface="Garamond" pitchFamily="18" charset="0"/>
              </a:rPr>
              <a:t>Result 5; </a:t>
            </a:r>
            <a:r>
              <a:rPr lang="en-US" sz="2400" dirty="0">
                <a:latin typeface="Garamond" pitchFamily="18" charset="0"/>
                <a:ea typeface="Calibri"/>
                <a:cs typeface="Times New Roman"/>
              </a:rPr>
              <a:t>Enhanced quality of hide and skin through improved animal health intervention</a:t>
            </a:r>
            <a:endParaRPr lang="en-US" sz="2000" dirty="0">
              <a:latin typeface="Garamond" pitchFamily="18" charset="0"/>
              <a:ea typeface="Calibri"/>
              <a:cs typeface="Times New Roman"/>
            </a:endParaRPr>
          </a:p>
          <a:p>
            <a:pPr algn="just"/>
            <a:endParaRPr lang="en-US" sz="2400" dirty="0">
              <a:latin typeface="Garamond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2F8DE9-1381-4BD2-9BB4-55A404C0E7A8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46865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38200"/>
          </a:xfrm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0">
            <a:scrgbClr r="0" g="0" b="0"/>
          </a:lnRef>
          <a:fillRef idx="1002">
            <a:schemeClr val="lt2"/>
          </a:fillRef>
          <a:effectRef idx="0">
            <a:scrgbClr r="0" g="0" b="0"/>
          </a:effectRef>
          <a:fontRef idx="major"/>
        </p:style>
        <p:txBody>
          <a:bodyPr>
            <a:normAutofit/>
          </a:bodyPr>
          <a:lstStyle/>
          <a:p>
            <a:pPr algn="l"/>
            <a:r>
              <a:rPr lang="en-US" sz="3600" b="1" dirty="0">
                <a:latin typeface="Garamond" pitchFamily="18" charset="0"/>
              </a:rPr>
              <a:t>Result- one- Cont.'s…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990600"/>
            <a:ext cx="8763000" cy="5135563"/>
          </a:xfrm>
        </p:spPr>
        <p:txBody>
          <a:bodyPr>
            <a:normAutofit lnSpcReduction="10000"/>
          </a:bodyPr>
          <a:lstStyle/>
          <a:p>
            <a:pPr marL="0" indent="0" algn="just">
              <a:lnSpc>
                <a:spcPct val="115000"/>
              </a:lnSpc>
              <a:buNone/>
            </a:pPr>
            <a:r>
              <a:rPr lang="en-US" sz="2600" b="1" dirty="0">
                <a:latin typeface="Garamond" pitchFamily="18" charset="0"/>
              </a:rPr>
              <a:t>Livestock service delivery systems restored in drought affected areas</a:t>
            </a:r>
            <a:r>
              <a:rPr lang="en-US" sz="2600" dirty="0">
                <a:latin typeface="Garamond" pitchFamily="18" charset="0"/>
              </a:rPr>
              <a:t>; </a:t>
            </a:r>
            <a:r>
              <a:rPr lang="en-US" sz="2600" b="1" dirty="0">
                <a:latin typeface="Garamond" pitchFamily="18" charset="0"/>
              </a:rPr>
              <a:t>Main activities </a:t>
            </a:r>
            <a:endParaRPr lang="en-US" sz="2400" b="1" dirty="0">
              <a:latin typeface="Garamond" pitchFamily="18" charset="0"/>
              <a:ea typeface="Calibri"/>
            </a:endParaRPr>
          </a:p>
          <a:p>
            <a:pPr marL="0" indent="0" algn="just">
              <a:lnSpc>
                <a:spcPct val="115000"/>
              </a:lnSpc>
              <a:buNone/>
            </a:pPr>
            <a:r>
              <a:rPr lang="en-US" sz="2400" b="1" dirty="0">
                <a:latin typeface="Garamond" pitchFamily="18" charset="0"/>
                <a:ea typeface="Calibri"/>
              </a:rPr>
              <a:t>1.1.</a:t>
            </a:r>
            <a:r>
              <a:rPr lang="en-US" sz="2400" dirty="0">
                <a:latin typeface="Garamond" pitchFamily="18" charset="0"/>
                <a:ea typeface="Calibri"/>
              </a:rPr>
              <a:t> Conduct baseline assessment to determine current status of veterinary services  performance and availability and Quality of livestock feeds in the drought affected target  </a:t>
            </a:r>
            <a:r>
              <a:rPr lang="en-US" sz="2400" dirty="0" err="1">
                <a:latin typeface="Garamond" pitchFamily="18" charset="0"/>
                <a:ea typeface="Calibri"/>
              </a:rPr>
              <a:t>woreda</a:t>
            </a:r>
            <a:endParaRPr lang="en-US" sz="2400" dirty="0">
              <a:latin typeface="Garamond" pitchFamily="18" charset="0"/>
              <a:ea typeface="Calibri"/>
            </a:endParaRPr>
          </a:p>
          <a:p>
            <a:pPr marL="0" indent="0" algn="just">
              <a:lnSpc>
                <a:spcPct val="115000"/>
              </a:lnSpc>
              <a:buNone/>
            </a:pPr>
            <a:r>
              <a:rPr lang="en-US" sz="2400" b="1" dirty="0">
                <a:latin typeface="Garamond" pitchFamily="18" charset="0"/>
                <a:ea typeface="Times New Roman"/>
              </a:rPr>
              <a:t>1.2</a:t>
            </a:r>
            <a:r>
              <a:rPr lang="en-US" sz="2400" dirty="0">
                <a:latin typeface="Garamond" pitchFamily="18" charset="0"/>
                <a:ea typeface="Times New Roman"/>
              </a:rPr>
              <a:t>. Upgrade 2  Veterinary clinics in drought affected areas of the PI</a:t>
            </a:r>
          </a:p>
          <a:p>
            <a:pPr marL="0" indent="0" algn="just">
              <a:lnSpc>
                <a:spcPct val="115000"/>
              </a:lnSpc>
              <a:buNone/>
            </a:pPr>
            <a:r>
              <a:rPr lang="en-US" sz="2400" b="1" dirty="0">
                <a:latin typeface="Garamond" pitchFamily="18" charset="0"/>
                <a:ea typeface="Times New Roman"/>
              </a:rPr>
              <a:t>1.3</a:t>
            </a:r>
            <a:r>
              <a:rPr lang="en-US" sz="2400" dirty="0">
                <a:latin typeface="Garamond" pitchFamily="18" charset="0"/>
                <a:ea typeface="Times New Roman"/>
              </a:rPr>
              <a:t>. Equip and furnish of Veterinary clinics of the PIW- focal</a:t>
            </a:r>
          </a:p>
          <a:p>
            <a:pPr lvl="1" algn="just">
              <a:lnSpc>
                <a:spcPct val="115000"/>
              </a:lnSpc>
              <a:spcBef>
                <a:spcPts val="0"/>
              </a:spcBef>
            </a:pPr>
            <a:r>
              <a:rPr lang="en-US" sz="2000" dirty="0">
                <a:latin typeface="Garamond" pitchFamily="18" charset="0"/>
                <a:ea typeface="Times New Roman"/>
              </a:rPr>
              <a:t>Basic veterinary equipment and consumables </a:t>
            </a:r>
          </a:p>
          <a:p>
            <a:pPr lvl="1" algn="just">
              <a:lnSpc>
                <a:spcPct val="115000"/>
              </a:lnSpc>
              <a:spcBef>
                <a:spcPts val="0"/>
              </a:spcBef>
            </a:pPr>
            <a:r>
              <a:rPr lang="en-US" sz="2000" dirty="0">
                <a:latin typeface="Garamond" pitchFamily="18" charset="0"/>
                <a:ea typeface="Times New Roman"/>
              </a:rPr>
              <a:t> Furniture and other necessary materials </a:t>
            </a:r>
          </a:p>
          <a:p>
            <a:pPr marL="0" marR="0" indent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1" dirty="0">
                <a:latin typeface="Garamond" pitchFamily="18" charset="0"/>
                <a:ea typeface="Times New Roman"/>
              </a:rPr>
              <a:t>1.4</a:t>
            </a:r>
            <a:r>
              <a:rPr lang="en-US" sz="2400" dirty="0">
                <a:latin typeface="Garamond" pitchFamily="18" charset="0"/>
                <a:ea typeface="Times New Roman"/>
              </a:rPr>
              <a:t>. Procurement of 6 motorcycles for </a:t>
            </a:r>
            <a:r>
              <a:rPr lang="en-US" sz="2400" dirty="0" err="1">
                <a:latin typeface="Garamond" pitchFamily="18" charset="0"/>
                <a:ea typeface="Times New Roman"/>
              </a:rPr>
              <a:t>woreda</a:t>
            </a:r>
            <a:r>
              <a:rPr lang="en-US" sz="2400" dirty="0">
                <a:latin typeface="Garamond" pitchFamily="18" charset="0"/>
                <a:ea typeface="Times New Roman"/>
              </a:rPr>
              <a:t> veterinary clinics </a:t>
            </a:r>
          </a:p>
          <a:p>
            <a:pPr lvl="3" algn="just">
              <a:lnSpc>
                <a:spcPct val="115000"/>
              </a:lnSpc>
              <a:spcBef>
                <a:spcPts val="0"/>
              </a:spcBef>
              <a:buFont typeface="Garamond" pitchFamily="18" charset="0"/>
              <a:buChar char="–"/>
            </a:pPr>
            <a:r>
              <a:rPr lang="en-US" sz="1500" dirty="0">
                <a:latin typeface="Garamond" pitchFamily="18" charset="0"/>
                <a:ea typeface="Times New Roman"/>
              </a:rPr>
              <a:t> </a:t>
            </a:r>
            <a:r>
              <a:rPr lang="en-US" sz="1900" dirty="0">
                <a:latin typeface="Garamond" pitchFamily="18" charset="0"/>
                <a:ea typeface="Times New Roman"/>
              </a:rPr>
              <a:t>Focal </a:t>
            </a:r>
            <a:r>
              <a:rPr lang="en-US" sz="1900" dirty="0" err="1">
                <a:latin typeface="Garamond" pitchFamily="18" charset="0"/>
                <a:ea typeface="Times New Roman"/>
              </a:rPr>
              <a:t>woreda</a:t>
            </a:r>
            <a:r>
              <a:rPr lang="en-US" sz="1900" dirty="0">
                <a:latin typeface="Garamond" pitchFamily="18" charset="0"/>
                <a:ea typeface="Times New Roman"/>
              </a:rPr>
              <a:t> </a:t>
            </a:r>
          </a:p>
          <a:p>
            <a:pPr marL="0" marR="0" indent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200" b="1" dirty="0">
                <a:latin typeface="Garamond" pitchFamily="18" charset="0"/>
                <a:ea typeface="Times New Roman"/>
              </a:rPr>
              <a:t>1.5</a:t>
            </a:r>
            <a:r>
              <a:rPr lang="en-US" sz="2200" dirty="0">
                <a:latin typeface="Garamond" pitchFamily="18" charset="0"/>
                <a:ea typeface="Times New Roman"/>
              </a:rPr>
              <a:t> Provision of livestock emergency support for drought affected </a:t>
            </a:r>
            <a:r>
              <a:rPr lang="en-US" sz="2200" dirty="0" err="1">
                <a:latin typeface="Garamond" pitchFamily="18" charset="0"/>
                <a:ea typeface="Times New Roman"/>
              </a:rPr>
              <a:t>woredas</a:t>
            </a:r>
            <a:endParaRPr lang="en-US" sz="2200" dirty="0">
              <a:latin typeface="Garamond" pitchFamily="18" charset="0"/>
              <a:ea typeface="Times New Roman"/>
            </a:endParaRPr>
          </a:p>
          <a:p>
            <a:pPr lvl="3" algn="just">
              <a:spcBef>
                <a:spcPts val="0"/>
              </a:spcBef>
            </a:pPr>
            <a:r>
              <a:rPr lang="en-US" sz="1900" dirty="0">
                <a:latin typeface="Garamond" pitchFamily="18" charset="0"/>
                <a:ea typeface="Times New Roman"/>
              </a:rPr>
              <a:t> utilities, vaccine and  drug</a:t>
            </a:r>
            <a:endParaRPr lang="en-US" sz="19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2F8DE9-1381-4BD2-9BB4-55A404C0E7A8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129221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515</TotalTime>
  <Words>1840</Words>
  <Application>Microsoft Office PowerPoint</Application>
  <PresentationFormat>On-screen Show (4:3)</PresentationFormat>
  <Paragraphs>241</Paragraphs>
  <Slides>19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4" baseType="lpstr">
      <vt:lpstr>Arial</vt:lpstr>
      <vt:lpstr>Calibri</vt:lpstr>
      <vt:lpstr>Garamond</vt:lpstr>
      <vt:lpstr>Times New Roman</vt:lpstr>
      <vt:lpstr>Office Theme</vt:lpstr>
      <vt:lpstr> Somali Regional State  Pastoral Development  Bureau</vt:lpstr>
      <vt:lpstr>Outline </vt:lpstr>
      <vt:lpstr>1. Project Profile</vt:lpstr>
      <vt:lpstr>2. Introduction </vt:lpstr>
      <vt:lpstr> Cont.'s…</vt:lpstr>
      <vt:lpstr>3. Target group and Beneficiaries </vt:lpstr>
      <vt:lpstr>Project intervention woreda</vt:lpstr>
      <vt:lpstr>4. Expected results- Out put</vt:lpstr>
      <vt:lpstr>Result- one- Cont.'s…</vt:lpstr>
      <vt:lpstr> Result two</vt:lpstr>
      <vt:lpstr>Cont.'s…</vt:lpstr>
      <vt:lpstr>Result- 4                                   Cont.'s</vt:lpstr>
      <vt:lpstr>Result- 5 - Cont.'s</vt:lpstr>
      <vt:lpstr>5. Implementation Modality</vt:lpstr>
      <vt:lpstr>6. Implementation Progress</vt:lpstr>
      <vt:lpstr> 7. Coordination and Management Unit </vt:lpstr>
      <vt:lpstr> 8. Monitoring and Evaluation </vt:lpstr>
      <vt:lpstr>9. Budget Summary 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Ahmed Yusuf</dc:creator>
  <cp:lastModifiedBy>Cherinet, Goshu  (ILRI)</cp:lastModifiedBy>
  <cp:revision>51</cp:revision>
  <dcterms:created xsi:type="dcterms:W3CDTF">2024-09-10T04:57:03Z</dcterms:created>
  <dcterms:modified xsi:type="dcterms:W3CDTF">2024-11-14T11:58:35Z</dcterms:modified>
</cp:coreProperties>
</file>