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82" r:id="rId2"/>
    <p:sldMasterId id="2147483667" r:id="rId3"/>
    <p:sldMasterId id="2147483651" r:id="rId4"/>
    <p:sldMasterId id="2147483663" r:id="rId5"/>
  </p:sldMasterIdLst>
  <p:notesMasterIdLst>
    <p:notesMasterId r:id="rId24"/>
  </p:notesMasterIdLst>
  <p:sldIdLst>
    <p:sldId id="324" r:id="rId6"/>
    <p:sldId id="1167" r:id="rId7"/>
    <p:sldId id="1171" r:id="rId8"/>
    <p:sldId id="1176" r:id="rId9"/>
    <p:sldId id="1173" r:id="rId10"/>
    <p:sldId id="1177" r:id="rId11"/>
    <p:sldId id="1178" r:id="rId12"/>
    <p:sldId id="1170" r:id="rId13"/>
    <p:sldId id="1179" r:id="rId14"/>
    <p:sldId id="1175" r:id="rId15"/>
    <p:sldId id="1183" r:id="rId16"/>
    <p:sldId id="1174" r:id="rId17"/>
    <p:sldId id="1180" r:id="rId18"/>
    <p:sldId id="1181" r:id="rId19"/>
    <p:sldId id="1182" r:id="rId20"/>
    <p:sldId id="1172" r:id="rId21"/>
    <p:sldId id="408" r:id="rId22"/>
    <p:sldId id="40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5700"/>
    <a:srgbClr val="237C9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145" autoAdjust="0"/>
  </p:normalViewPr>
  <p:slideViewPr>
    <p:cSldViewPr snapToGrid="0">
      <p:cViewPr varScale="1">
        <p:scale>
          <a:sx n="99" d="100"/>
          <a:sy n="99" d="100"/>
        </p:scale>
        <p:origin x="912"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5F8D3F-78A5-4ABC-8C6C-A331495D6E52}" type="datetimeFigureOut">
              <a:rPr lang="en-US" smtClean="0"/>
              <a:t>9/23/2022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BB19B7-1DAA-496F-AF64-94D77084BDFF}" type="slidenum">
              <a:rPr lang="en-US" smtClean="0"/>
              <a:t>‹#›</a:t>
            </a:fld>
            <a:endParaRPr lang="en-US"/>
          </a:p>
        </p:txBody>
      </p:sp>
    </p:spTree>
    <p:extLst>
      <p:ext uri="{BB962C8B-B14F-4D97-AF65-F5344CB8AC3E}">
        <p14:creationId xmlns:p14="http://schemas.microsoft.com/office/powerpoint/2010/main" val="3879621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credits: all photos shared in the presentation were provided by Bhola Shrestha, HPI in April 2022</a:t>
            </a:r>
          </a:p>
        </p:txBody>
      </p:sp>
      <p:sp>
        <p:nvSpPr>
          <p:cNvPr id="4" name="Slide Number Placeholder 3"/>
          <p:cNvSpPr>
            <a:spLocks noGrp="1"/>
          </p:cNvSpPr>
          <p:nvPr>
            <p:ph type="sldNum" sz="quarter" idx="5"/>
          </p:nvPr>
        </p:nvSpPr>
        <p:spPr/>
        <p:txBody>
          <a:bodyPr/>
          <a:lstStyle/>
          <a:p>
            <a:fld id="{06BB19B7-1DAA-496F-AF64-94D77084BDFF}" type="slidenum">
              <a:rPr lang="en-US" smtClean="0"/>
              <a:t>1</a:t>
            </a:fld>
            <a:endParaRPr lang="en-US"/>
          </a:p>
        </p:txBody>
      </p:sp>
    </p:spTree>
    <p:extLst>
      <p:ext uri="{BB962C8B-B14F-4D97-AF65-F5344CB8AC3E}">
        <p14:creationId xmlns:p14="http://schemas.microsoft.com/office/powerpoint/2010/main" val="29051375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BB19B7-1DAA-496F-AF64-94D77084BDFF}" type="slidenum">
              <a:rPr lang="en-US" smtClean="0"/>
              <a:t>16</a:t>
            </a:fld>
            <a:endParaRPr lang="en-US"/>
          </a:p>
        </p:txBody>
      </p:sp>
    </p:spTree>
    <p:extLst>
      <p:ext uri="{BB962C8B-B14F-4D97-AF65-F5344CB8AC3E}">
        <p14:creationId xmlns:p14="http://schemas.microsoft.com/office/powerpoint/2010/main" val="597219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US" sz="1200" b="1" dirty="0">
                <a:solidFill>
                  <a:srgbClr val="C25700"/>
                </a:solidFill>
                <a:latin typeface="Gill Sans MT" panose="020B0502020104020203" pitchFamily="34" charset="0"/>
                <a:ea typeface="+mn-lt"/>
                <a:cs typeface="Calibri"/>
              </a:rPr>
              <a:t>Objectives</a:t>
            </a:r>
            <a:endParaRPr lang="en-US" sz="1200" dirty="0">
              <a:solidFill>
                <a:srgbClr val="C25700"/>
              </a:solidFill>
              <a:latin typeface="Gill Sans MT" panose="020B0502020104020203" pitchFamily="34" charset="0"/>
              <a:ea typeface="+mn-lt"/>
              <a:cs typeface="Calibri"/>
            </a:endParaRPr>
          </a:p>
          <a:p>
            <a:pPr marL="342900" marR="0" lvl="0" indent="-342900">
              <a:lnSpc>
                <a:spcPct val="107000"/>
              </a:lnSpc>
              <a:spcBef>
                <a:spcPts val="0"/>
              </a:spcBef>
              <a:spcAft>
                <a:spcPts val="600"/>
              </a:spcAft>
              <a:buFont typeface="+mj-lt"/>
              <a:buAutoNum type="arabicPeriod"/>
            </a:pPr>
            <a:r>
              <a:rPr lang="en-US" sz="1200" dirty="0">
                <a:latin typeface="Gill Sans MT" panose="020B0502020104020203" pitchFamily="34" charset="0"/>
                <a:ea typeface="+mn-lt"/>
                <a:cs typeface="+mn-lt"/>
              </a:rPr>
              <a:t>Assessing knowledge, attitudes, and practices of smallholder poultry producers and other connected value chain actors</a:t>
            </a:r>
          </a:p>
          <a:p>
            <a:pPr marL="342900" marR="0" lvl="0" indent="-342900">
              <a:lnSpc>
                <a:spcPct val="107000"/>
              </a:lnSpc>
              <a:spcBef>
                <a:spcPts val="0"/>
              </a:spcBef>
              <a:spcAft>
                <a:spcPts val="600"/>
              </a:spcAft>
              <a:buFont typeface="+mj-lt"/>
              <a:buAutoNum type="arabicPeriod"/>
            </a:pPr>
            <a:r>
              <a:rPr lang="en-US" sz="1200" dirty="0">
                <a:latin typeface="Gill Sans MT" panose="020B0502020104020203" pitchFamily="34" charset="0"/>
                <a:ea typeface="+mn-lt"/>
                <a:cs typeface="+mn-lt"/>
              </a:rPr>
              <a:t>Assessing the distribution and characterizing the key chicken associated zoonotic pathogens (Salmonella spp. and Campylobacter spp) and assessing intervention effects and gendered impacts of farm and market-level practices on productivity, food safety, and animal welfare through modeling approaches, laboratory surveys, and field evaluation</a:t>
            </a:r>
          </a:p>
          <a:p>
            <a:pPr marL="342900" marR="0" lvl="0" indent="-342900">
              <a:lnSpc>
                <a:spcPct val="107000"/>
              </a:lnSpc>
              <a:spcBef>
                <a:spcPts val="0"/>
              </a:spcBef>
              <a:spcAft>
                <a:spcPts val="600"/>
              </a:spcAft>
              <a:buFont typeface="+mj-lt"/>
              <a:buAutoNum type="arabicPeriod"/>
            </a:pPr>
            <a:r>
              <a:rPr lang="en-US" sz="1200" dirty="0">
                <a:latin typeface="Gill Sans MT" panose="020B0502020104020203" pitchFamily="34" charset="0"/>
                <a:ea typeface="+mn-lt"/>
                <a:cs typeface="+mn-lt"/>
              </a:rPr>
              <a:t>Developing and testing appropriate Integrated Educational and Training packages using a holistic approach</a:t>
            </a:r>
          </a:p>
          <a:p>
            <a:pPr marL="342900" marR="0" lvl="0" indent="-342900">
              <a:lnSpc>
                <a:spcPct val="107000"/>
              </a:lnSpc>
              <a:spcBef>
                <a:spcPts val="0"/>
              </a:spcBef>
              <a:spcAft>
                <a:spcPts val="600"/>
              </a:spcAft>
              <a:buFont typeface="+mj-lt"/>
              <a:buAutoNum type="arabicPeriod"/>
            </a:pPr>
            <a:r>
              <a:rPr lang="en-US" sz="1200" dirty="0">
                <a:latin typeface="Gill Sans MT" panose="020B0502020104020203" pitchFamily="34" charset="0"/>
                <a:ea typeface="+mn-lt"/>
                <a:cs typeface="+mn-lt"/>
              </a:rPr>
              <a:t>Identifying and testing likely gender-sensitive business models for enhancing value linkages, including inputs, delivery of veterinary products (such as deworming, effective vaccination and training), and advisory services through public-private partnerships and including community vaccinators</a:t>
            </a:r>
          </a:p>
          <a:p>
            <a:pPr marL="342900" marR="0" lvl="0" indent="-342900">
              <a:lnSpc>
                <a:spcPct val="107000"/>
              </a:lnSpc>
              <a:spcBef>
                <a:spcPts val="0"/>
              </a:spcBef>
              <a:spcAft>
                <a:spcPts val="0"/>
              </a:spcAft>
              <a:buFont typeface="+mj-lt"/>
              <a:buAutoNum type="arabicPeriod"/>
            </a:pPr>
            <a:r>
              <a:rPr lang="en-US" sz="1200" dirty="0">
                <a:latin typeface="Gill Sans MT" panose="020B0502020104020203" pitchFamily="34" charset="0"/>
                <a:ea typeface="+mn-lt"/>
                <a:cs typeface="+mn-lt"/>
              </a:rPr>
              <a:t>Building the capacity of next-generation youth national researchers on poultry health and food safety research using a One Health approach and improve networking and collaboration among value chain stakeholders. </a:t>
            </a:r>
            <a:endParaRPr lang="en-US" sz="1200" dirty="0">
              <a:latin typeface="Gill Sans MT" panose="020B0502020104020203" pitchFamily="34" charset="0"/>
              <a:cs typeface="Calibri" panose="020F0502020204030204"/>
            </a:endParaRPr>
          </a:p>
          <a:p>
            <a:endParaRPr lang="en-US" dirty="0"/>
          </a:p>
        </p:txBody>
      </p:sp>
      <p:sp>
        <p:nvSpPr>
          <p:cNvPr id="4" name="Slide Number Placeholder 3"/>
          <p:cNvSpPr>
            <a:spLocks noGrp="1"/>
          </p:cNvSpPr>
          <p:nvPr>
            <p:ph type="sldNum" sz="quarter" idx="5"/>
          </p:nvPr>
        </p:nvSpPr>
        <p:spPr/>
        <p:txBody>
          <a:bodyPr/>
          <a:lstStyle/>
          <a:p>
            <a:fld id="{06BB19B7-1DAA-496F-AF64-94D77084BDFF}" type="slidenum">
              <a:rPr lang="en-US" smtClean="0"/>
              <a:t>2</a:t>
            </a:fld>
            <a:endParaRPr lang="en-US"/>
          </a:p>
        </p:txBody>
      </p:sp>
    </p:spTree>
    <p:extLst>
      <p:ext uri="{BB962C8B-B14F-4D97-AF65-F5344CB8AC3E}">
        <p14:creationId xmlns:p14="http://schemas.microsoft.com/office/powerpoint/2010/main" val="2443369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BB19B7-1DAA-496F-AF64-94D77084BDFF}" type="slidenum">
              <a:rPr lang="en-US" smtClean="0"/>
              <a:t>3</a:t>
            </a:fld>
            <a:endParaRPr lang="en-US"/>
          </a:p>
        </p:txBody>
      </p:sp>
    </p:spTree>
    <p:extLst>
      <p:ext uri="{BB962C8B-B14F-4D97-AF65-F5344CB8AC3E}">
        <p14:creationId xmlns:p14="http://schemas.microsoft.com/office/powerpoint/2010/main" val="2941134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600"/>
              </a:spcAft>
            </a:pPr>
            <a:r>
              <a:rPr lang="en-US" sz="1800" b="0" dirty="0">
                <a:effectLst/>
                <a:latin typeface="Times New Roman" panose="02020603050405020304" pitchFamily="18" charset="0"/>
                <a:ea typeface="Times New Roman" panose="02020603050405020304" pitchFamily="18" charset="0"/>
                <a:cs typeface="Times New Roman" panose="02020603050405020304" pitchFamily="18" charset="0"/>
              </a:rPr>
              <a:t>LSIL supports Research for Development projects. So, research (“investigation”) is a key tool to achieving the overarching goal.</a:t>
            </a:r>
            <a:endParaRPr lang="en-US" sz="1800" b="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b="0" dirty="0"/>
          </a:p>
        </p:txBody>
      </p:sp>
      <p:sp>
        <p:nvSpPr>
          <p:cNvPr id="4" name="Slide Number Placeholder 3"/>
          <p:cNvSpPr>
            <a:spLocks noGrp="1"/>
          </p:cNvSpPr>
          <p:nvPr>
            <p:ph type="sldNum" sz="quarter" idx="5"/>
          </p:nvPr>
        </p:nvSpPr>
        <p:spPr/>
        <p:txBody>
          <a:bodyPr/>
          <a:lstStyle/>
          <a:p>
            <a:fld id="{06BB19B7-1DAA-496F-AF64-94D77084BDFF}" type="slidenum">
              <a:rPr lang="en-US" smtClean="0"/>
              <a:t>4</a:t>
            </a:fld>
            <a:endParaRPr lang="en-US"/>
          </a:p>
        </p:txBody>
      </p:sp>
    </p:spTree>
    <p:extLst>
      <p:ext uri="{BB962C8B-B14F-4D97-AF65-F5344CB8AC3E}">
        <p14:creationId xmlns:p14="http://schemas.microsoft.com/office/powerpoint/2010/main" val="1888496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Garamond" panose="02020404030301010803" pitchFamily="18" charset="0"/>
                <a:ea typeface="Times New Roman" panose="02020603050405020304" pitchFamily="18" charset="0"/>
                <a:cs typeface="Times New Roman" panose="02020603050405020304" pitchFamily="18" charset="0"/>
              </a:rPr>
              <a:t>Poultry keeping among rural households in low-income countries such as Burkina Faso represents an important component of livelihood as a source of income, nutrition, and as gifts to strengthen social ties. The landlocked status of the country coupled with increasing demand for poultry-source proteins implies an opportunity for the significant growth of low- to middle-income households that contribute to the smallholder production sector.</a:t>
            </a:r>
            <a:br>
              <a:rPr lang="en-US" sz="1200" dirty="0">
                <a:effectLst/>
                <a:latin typeface="Garamond" panose="02020404030301010803" pitchFamily="18" charset="0"/>
                <a:ea typeface="Times New Roman" panose="02020603050405020304" pitchFamily="18" charset="0"/>
                <a:cs typeface="Times New Roman" panose="02020603050405020304" pitchFamily="18" charset="0"/>
              </a:rPr>
            </a:br>
            <a:endParaRPr lang="en-US" sz="1400" dirty="0">
              <a:latin typeface="Gill Sans MT" panose="020B0502020104020203" pitchFamily="34" charset="0"/>
            </a:endParaRPr>
          </a:p>
          <a:p>
            <a:endParaRPr lang="en-US" dirty="0"/>
          </a:p>
        </p:txBody>
      </p:sp>
      <p:sp>
        <p:nvSpPr>
          <p:cNvPr id="4" name="Slide Number Placeholder 3"/>
          <p:cNvSpPr>
            <a:spLocks noGrp="1"/>
          </p:cNvSpPr>
          <p:nvPr>
            <p:ph type="sldNum" sz="quarter" idx="5"/>
          </p:nvPr>
        </p:nvSpPr>
        <p:spPr/>
        <p:txBody>
          <a:bodyPr/>
          <a:lstStyle/>
          <a:p>
            <a:fld id="{06BB19B7-1DAA-496F-AF64-94D77084BDFF}" type="slidenum">
              <a:rPr lang="en-US" smtClean="0"/>
              <a:t>5</a:t>
            </a:fld>
            <a:endParaRPr lang="en-US"/>
          </a:p>
        </p:txBody>
      </p:sp>
    </p:spTree>
    <p:extLst>
      <p:ext uri="{BB962C8B-B14F-4D97-AF65-F5344CB8AC3E}">
        <p14:creationId xmlns:p14="http://schemas.microsoft.com/office/powerpoint/2010/main" val="938852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Garamond" panose="02020404030301010803" pitchFamily="18" charset="0"/>
                <a:ea typeface="Times New Roman" panose="02020603050405020304" pitchFamily="18" charset="0"/>
                <a:cs typeface="Times New Roman" panose="02020603050405020304" pitchFamily="18" charset="0"/>
              </a:rPr>
              <a:t>Poultry keeping among rural households in low-income countries such as Burkina Faso represents an important component of livelihood as a source of income, nutrition, and as gifts to strengthen social ties. The landlocked status of the country coupled with increasing demand for poultry-source proteins implies an opportunity for the significant growth of low- to middle-income households that contribute to the smallholder production sector.</a:t>
            </a:r>
            <a:br>
              <a:rPr lang="en-US" sz="1200" dirty="0">
                <a:effectLst/>
                <a:latin typeface="Garamond" panose="02020404030301010803" pitchFamily="18" charset="0"/>
                <a:ea typeface="Times New Roman" panose="02020603050405020304" pitchFamily="18" charset="0"/>
                <a:cs typeface="Times New Roman" panose="02020603050405020304" pitchFamily="18" charset="0"/>
              </a:rPr>
            </a:br>
            <a:endParaRPr lang="en-US" sz="1400" dirty="0">
              <a:latin typeface="Gill Sans MT" panose="020B0502020104020203" pitchFamily="34" charset="0"/>
            </a:endParaRPr>
          </a:p>
          <a:p>
            <a:endParaRPr lang="en-US" dirty="0"/>
          </a:p>
        </p:txBody>
      </p:sp>
      <p:sp>
        <p:nvSpPr>
          <p:cNvPr id="4" name="Slide Number Placeholder 3"/>
          <p:cNvSpPr>
            <a:spLocks noGrp="1"/>
          </p:cNvSpPr>
          <p:nvPr>
            <p:ph type="sldNum" sz="quarter" idx="5"/>
          </p:nvPr>
        </p:nvSpPr>
        <p:spPr/>
        <p:txBody>
          <a:bodyPr/>
          <a:lstStyle/>
          <a:p>
            <a:fld id="{06BB19B7-1DAA-496F-AF64-94D77084BDFF}" type="slidenum">
              <a:rPr lang="en-US" smtClean="0"/>
              <a:t>6</a:t>
            </a:fld>
            <a:endParaRPr lang="en-US"/>
          </a:p>
        </p:txBody>
      </p:sp>
    </p:spTree>
    <p:extLst>
      <p:ext uri="{BB962C8B-B14F-4D97-AF65-F5344CB8AC3E}">
        <p14:creationId xmlns:p14="http://schemas.microsoft.com/office/powerpoint/2010/main" val="1360934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Garamond" panose="02020404030301010803" pitchFamily="18" charset="0"/>
                <a:ea typeface="Times New Roman" panose="02020603050405020304" pitchFamily="18" charset="0"/>
                <a:cs typeface="Times New Roman" panose="02020603050405020304" pitchFamily="18" charset="0"/>
              </a:rPr>
              <a:t>Poultry keeping among rural households in low-income countries such as Burkina Faso represents an important component of livelihood as a source of income, nutrition, and as gifts to strengthen social ties. The landlocked status of the country coupled with increasing demand for poultry-source proteins implies an opportunity for the significant growth of low- to middle-income households that contribute to the smallholder production sector.</a:t>
            </a:r>
            <a:br>
              <a:rPr lang="en-US" sz="1200" dirty="0">
                <a:effectLst/>
                <a:latin typeface="Garamond" panose="02020404030301010803" pitchFamily="18" charset="0"/>
                <a:ea typeface="Times New Roman" panose="02020603050405020304" pitchFamily="18" charset="0"/>
                <a:cs typeface="Times New Roman" panose="02020603050405020304" pitchFamily="18" charset="0"/>
              </a:rPr>
            </a:br>
            <a:endParaRPr lang="en-US" sz="1400" dirty="0">
              <a:latin typeface="Gill Sans MT" panose="020B0502020104020203" pitchFamily="34" charset="0"/>
            </a:endParaRPr>
          </a:p>
          <a:p>
            <a:endParaRPr lang="en-US" dirty="0"/>
          </a:p>
        </p:txBody>
      </p:sp>
      <p:sp>
        <p:nvSpPr>
          <p:cNvPr id="4" name="Slide Number Placeholder 3"/>
          <p:cNvSpPr>
            <a:spLocks noGrp="1"/>
          </p:cNvSpPr>
          <p:nvPr>
            <p:ph type="sldNum" sz="quarter" idx="5"/>
          </p:nvPr>
        </p:nvSpPr>
        <p:spPr/>
        <p:txBody>
          <a:bodyPr/>
          <a:lstStyle/>
          <a:p>
            <a:fld id="{06BB19B7-1DAA-496F-AF64-94D77084BDFF}" type="slidenum">
              <a:rPr lang="en-US" smtClean="0"/>
              <a:t>7</a:t>
            </a:fld>
            <a:endParaRPr lang="en-US"/>
          </a:p>
        </p:txBody>
      </p:sp>
    </p:spTree>
    <p:extLst>
      <p:ext uri="{BB962C8B-B14F-4D97-AF65-F5344CB8AC3E}">
        <p14:creationId xmlns:p14="http://schemas.microsoft.com/office/powerpoint/2010/main" val="1029033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600"/>
              </a:spcAf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Approach/Methodology</a:t>
            </a:r>
          </a:p>
          <a:p>
            <a:pPr marL="0" marR="0" lvl="0" indent="0" algn="l" defTabSz="914400" rtl="0" eaLnBrk="1" fontAlgn="auto" latinLnBrk="0" hangingPunct="1">
              <a:lnSpc>
                <a:spcPct val="107000"/>
              </a:lnSpc>
              <a:spcBef>
                <a:spcPts val="0"/>
              </a:spcBef>
              <a:spcAft>
                <a:spcPts val="600"/>
              </a:spcAft>
              <a:buClrTx/>
              <a:buSzTx/>
              <a:buFontTx/>
              <a:buNone/>
              <a:tabLst/>
              <a:defRPr/>
            </a:pPr>
            <a:r>
              <a:rPr lang="en-US" sz="1800" dirty="0">
                <a:effectLst/>
                <a:latin typeface="Garamond" panose="02020404030301010803" pitchFamily="18" charset="0"/>
                <a:ea typeface="Times New Roman" panose="02020603050405020304" pitchFamily="18" charset="0"/>
                <a:cs typeface="Times New Roman" panose="02020603050405020304" pitchFamily="18" charset="0"/>
              </a:rPr>
              <a:t>We will use a gendered mixed method to gain insights on food security and safety of smallholder households. We will assess the shedding of microbiological hazards such as </a:t>
            </a:r>
            <a:r>
              <a:rPr lang="en-US" sz="1800" i="1" dirty="0">
                <a:effectLst/>
                <a:latin typeface="Garamond" panose="02020404030301010803" pitchFamily="18" charset="0"/>
                <a:ea typeface="Times New Roman" panose="02020603050405020304" pitchFamily="18" charset="0"/>
                <a:cs typeface="Times New Roman" panose="02020603050405020304" pitchFamily="18" charset="0"/>
              </a:rPr>
              <a:t>Campylobacter</a:t>
            </a:r>
            <a:r>
              <a:rPr lang="en-US" sz="1800" dirty="0">
                <a:effectLst/>
                <a:latin typeface="Garamond" panose="02020404030301010803" pitchFamily="18" charset="0"/>
                <a:ea typeface="Times New Roman" panose="02020603050405020304" pitchFamily="18" charset="0"/>
                <a:cs typeface="Times New Roman" panose="02020603050405020304" pitchFamily="18" charset="0"/>
              </a:rPr>
              <a:t> and </a:t>
            </a:r>
            <a:r>
              <a:rPr lang="en-US" sz="1800" i="1" dirty="0">
                <a:effectLst/>
                <a:latin typeface="Garamond" panose="02020404030301010803" pitchFamily="18" charset="0"/>
                <a:ea typeface="Times New Roman" panose="02020603050405020304" pitchFamily="18" charset="0"/>
                <a:cs typeface="Times New Roman" panose="02020603050405020304" pitchFamily="18" charset="0"/>
              </a:rPr>
              <a:t>Salmonella</a:t>
            </a:r>
            <a:r>
              <a:rPr lang="en-US" sz="1800" dirty="0">
                <a:effectLst/>
                <a:latin typeface="Garamond" panose="02020404030301010803" pitchFamily="18" charset="0"/>
                <a:ea typeface="Times New Roman" panose="02020603050405020304" pitchFamily="18" charset="0"/>
                <a:cs typeface="Times New Roman" panose="02020603050405020304" pitchFamily="18" charset="0"/>
              </a:rPr>
              <a:t> within the farm environment and at live poultry markets. An integrated intervention package, targeting smallholder poultry producers and connected value chain actors, extension workers, and animal professionals to increase poultry production and reduce zoonotic microbial shedding, will be assessed through a randomized control trial. Data generated from the baseline and intervention surveys will be used to develop Bayesian Belief Network  models to complement results from the intervention study on farm-level pathogen shedding. Knowledge gained from pre-intervention surveys and Bayesian Belief Network models will be used to identify and develop sustainable approaches to improve knowledge and accessibility of poultry management, husbandry, and hygiene practices that build on existing community-based strategies with a strong One Health component.</a:t>
            </a:r>
            <a:endParaRPr lang="en-US" sz="1800" dirty="0">
              <a:effectLst/>
              <a:latin typeface="Calibri" panose="020F0502020204030204" pitchFamily="34" charset="0"/>
              <a:ea typeface="Calibri" panose="020F0502020204030204" pitchFamily="34" charset="0"/>
            </a:endParaRPr>
          </a:p>
          <a:p>
            <a:pPr marL="0" marR="0">
              <a:lnSpc>
                <a:spcPct val="107000"/>
              </a:lnSpc>
              <a:spcBef>
                <a:spcPts val="0"/>
              </a:spcBef>
              <a:spcAft>
                <a:spcPts val="600"/>
              </a:spcAft>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6BB19B7-1DAA-496F-AF64-94D77084BDFF}" type="slidenum">
              <a:rPr lang="en-US" smtClean="0"/>
              <a:t>8</a:t>
            </a:fld>
            <a:endParaRPr lang="en-US"/>
          </a:p>
        </p:txBody>
      </p:sp>
    </p:spTree>
    <p:extLst>
      <p:ext uri="{BB962C8B-B14F-4D97-AF65-F5344CB8AC3E}">
        <p14:creationId xmlns:p14="http://schemas.microsoft.com/office/powerpoint/2010/main" val="1937412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600"/>
              </a:spcAf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Approach/Methodology</a:t>
            </a:r>
          </a:p>
          <a:p>
            <a:pPr marL="0" marR="0" lvl="0" indent="0" algn="l" defTabSz="914400" rtl="0" eaLnBrk="1" fontAlgn="auto" latinLnBrk="0" hangingPunct="1">
              <a:lnSpc>
                <a:spcPct val="107000"/>
              </a:lnSpc>
              <a:spcBef>
                <a:spcPts val="0"/>
              </a:spcBef>
              <a:spcAft>
                <a:spcPts val="600"/>
              </a:spcAft>
              <a:buClrTx/>
              <a:buSzTx/>
              <a:buFontTx/>
              <a:buNone/>
              <a:tabLst/>
              <a:defRPr/>
            </a:pPr>
            <a:r>
              <a:rPr lang="en-US" sz="1800" dirty="0">
                <a:effectLst/>
                <a:latin typeface="Garamond" panose="02020404030301010803" pitchFamily="18" charset="0"/>
                <a:ea typeface="Times New Roman" panose="02020603050405020304" pitchFamily="18" charset="0"/>
                <a:cs typeface="Times New Roman" panose="02020603050405020304" pitchFamily="18" charset="0"/>
              </a:rPr>
              <a:t>We will use a gendered mixed method to gain insights on food security and safety of smallholder households. We will assess the shedding of microbiological hazards such as </a:t>
            </a:r>
            <a:r>
              <a:rPr lang="en-US" sz="1800" i="1" dirty="0">
                <a:effectLst/>
                <a:latin typeface="Garamond" panose="02020404030301010803" pitchFamily="18" charset="0"/>
                <a:ea typeface="Times New Roman" panose="02020603050405020304" pitchFamily="18" charset="0"/>
                <a:cs typeface="Times New Roman" panose="02020603050405020304" pitchFamily="18" charset="0"/>
              </a:rPr>
              <a:t>Campylobacter</a:t>
            </a:r>
            <a:r>
              <a:rPr lang="en-US" sz="1800" dirty="0">
                <a:effectLst/>
                <a:latin typeface="Garamond" panose="02020404030301010803" pitchFamily="18" charset="0"/>
                <a:ea typeface="Times New Roman" panose="02020603050405020304" pitchFamily="18" charset="0"/>
                <a:cs typeface="Times New Roman" panose="02020603050405020304" pitchFamily="18" charset="0"/>
              </a:rPr>
              <a:t> and </a:t>
            </a:r>
            <a:r>
              <a:rPr lang="en-US" sz="1800" i="1" dirty="0">
                <a:effectLst/>
                <a:latin typeface="Garamond" panose="02020404030301010803" pitchFamily="18" charset="0"/>
                <a:ea typeface="Times New Roman" panose="02020603050405020304" pitchFamily="18" charset="0"/>
                <a:cs typeface="Times New Roman" panose="02020603050405020304" pitchFamily="18" charset="0"/>
              </a:rPr>
              <a:t>Salmonella</a:t>
            </a:r>
            <a:r>
              <a:rPr lang="en-US" sz="1800" dirty="0">
                <a:effectLst/>
                <a:latin typeface="Garamond" panose="02020404030301010803" pitchFamily="18" charset="0"/>
                <a:ea typeface="Times New Roman" panose="02020603050405020304" pitchFamily="18" charset="0"/>
                <a:cs typeface="Times New Roman" panose="02020603050405020304" pitchFamily="18" charset="0"/>
              </a:rPr>
              <a:t> within the farm environment and at live poultry markets. An integrated intervention package, targeting smallholder poultry producers and connected value chain actors, extension workers, and animal professionals to increase poultry production and reduce zoonotic microbial shedding, will be assessed through a randomized control trial. Data generated from the baseline and intervention surveys will be used to develop Bayesian Belief Network  models to complement results from the intervention study on farm-level pathogen shedding. Knowledge gained from pre-intervention surveys and Bayesian Belief Network models will be used to identify and develop sustainable approaches to improve knowledge and accessibility of poultry management, husbandry, and hygiene practices that build on existing community-based strategies with a strong One Health component.</a:t>
            </a:r>
            <a:endParaRPr lang="en-US" sz="1800" dirty="0">
              <a:effectLst/>
              <a:latin typeface="Calibri" panose="020F0502020204030204" pitchFamily="34" charset="0"/>
              <a:ea typeface="Calibri" panose="020F0502020204030204" pitchFamily="34" charset="0"/>
            </a:endParaRPr>
          </a:p>
          <a:p>
            <a:pPr marL="0" marR="0">
              <a:lnSpc>
                <a:spcPct val="107000"/>
              </a:lnSpc>
              <a:spcBef>
                <a:spcPts val="0"/>
              </a:spcBef>
              <a:spcAft>
                <a:spcPts val="600"/>
              </a:spcAft>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6BB19B7-1DAA-496F-AF64-94D77084BDFF}" type="slidenum">
              <a:rPr lang="en-US" smtClean="0"/>
              <a:t>9</a:t>
            </a:fld>
            <a:endParaRPr lang="en-US"/>
          </a:p>
        </p:txBody>
      </p:sp>
    </p:spTree>
    <p:extLst>
      <p:ext uri="{BB962C8B-B14F-4D97-AF65-F5344CB8AC3E}">
        <p14:creationId xmlns:p14="http://schemas.microsoft.com/office/powerpoint/2010/main" val="2851605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2862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14">
            <a:extLst>
              <a:ext uri="{FF2B5EF4-FFF2-40B4-BE49-F238E27FC236}">
                <a16:creationId xmlns:a16="http://schemas.microsoft.com/office/drawing/2014/main" id="{179420FC-B71C-4D73-8304-1437B21A09D6}"/>
              </a:ext>
            </a:extLst>
          </p:cNvPr>
          <p:cNvSpPr>
            <a:spLocks noGrp="1"/>
          </p:cNvSpPr>
          <p:nvPr>
            <p:ph type="body" sz="quarter" idx="13" hasCustomPrompt="1"/>
          </p:nvPr>
        </p:nvSpPr>
        <p:spPr>
          <a:xfrm>
            <a:off x="491804" y="5675962"/>
            <a:ext cx="6865222" cy="283813"/>
          </a:xfrm>
          <a:prstGeom prst="rect">
            <a:avLst/>
          </a:prstGeom>
        </p:spPr>
        <p:txBody>
          <a:bodyPr/>
          <a:lstStyle>
            <a:lvl1pPr marL="0" indent="0">
              <a:buNone/>
              <a:defRPr sz="1000" i="1" baseline="0">
                <a:solidFill>
                  <a:schemeClr val="bg1"/>
                </a:solidFill>
                <a:latin typeface="Arial" panose="020B0604020202020204" pitchFamily="34" charset="0"/>
                <a:cs typeface="Arial" panose="020B0604020202020204" pitchFamily="34" charset="0"/>
              </a:defRPr>
            </a:lvl1pPr>
          </a:lstStyle>
          <a:p>
            <a:pPr lvl="0"/>
            <a:r>
              <a:rPr lang="en-US"/>
              <a:t>Photo credit: Name/Organization</a:t>
            </a:r>
          </a:p>
        </p:txBody>
      </p:sp>
      <p:sp>
        <p:nvSpPr>
          <p:cNvPr id="8" name="Text Placeholder 16">
            <a:extLst>
              <a:ext uri="{FF2B5EF4-FFF2-40B4-BE49-F238E27FC236}">
                <a16:creationId xmlns:a16="http://schemas.microsoft.com/office/drawing/2014/main" id="{CDBBC6DF-2A5E-4600-A670-83D7643483DC}"/>
              </a:ext>
            </a:extLst>
          </p:cNvPr>
          <p:cNvSpPr>
            <a:spLocks noGrp="1"/>
          </p:cNvSpPr>
          <p:nvPr>
            <p:ph type="body" sz="quarter" idx="14" hasCustomPrompt="1"/>
          </p:nvPr>
        </p:nvSpPr>
        <p:spPr>
          <a:xfrm>
            <a:off x="499621" y="5165654"/>
            <a:ext cx="11189616" cy="292465"/>
          </a:xfrm>
          <a:prstGeom prst="rect">
            <a:avLst/>
          </a:prstGeom>
        </p:spPr>
        <p:txBody>
          <a:bodyPr/>
          <a:lstStyle>
            <a:lvl1pPr marL="0" indent="0">
              <a:buNone/>
              <a:defRPr sz="1500" b="1" baseline="0">
                <a:solidFill>
                  <a:schemeClr val="bg1"/>
                </a:solidFill>
                <a:latin typeface="Arial" panose="020B0604020202020204" pitchFamily="34" charset="0"/>
                <a:cs typeface="Arial" panose="020B0604020202020204" pitchFamily="34" charset="0"/>
              </a:defRPr>
            </a:lvl1pPr>
          </a:lstStyle>
          <a:p>
            <a:pPr lvl="0"/>
            <a:r>
              <a:rPr lang="en-US"/>
              <a:t>Subhead goes here</a:t>
            </a:r>
          </a:p>
        </p:txBody>
      </p:sp>
      <p:sp>
        <p:nvSpPr>
          <p:cNvPr id="9" name="Text Placeholder 18">
            <a:extLst>
              <a:ext uri="{FF2B5EF4-FFF2-40B4-BE49-F238E27FC236}">
                <a16:creationId xmlns:a16="http://schemas.microsoft.com/office/drawing/2014/main" id="{C19BCFFF-F67C-4B7A-B807-B8B0BFFD1017}"/>
              </a:ext>
            </a:extLst>
          </p:cNvPr>
          <p:cNvSpPr>
            <a:spLocks noGrp="1"/>
          </p:cNvSpPr>
          <p:nvPr>
            <p:ph type="body" sz="quarter" idx="15" hasCustomPrompt="1"/>
          </p:nvPr>
        </p:nvSpPr>
        <p:spPr>
          <a:xfrm>
            <a:off x="989815" y="3763044"/>
            <a:ext cx="10209228" cy="1194194"/>
          </a:xfrm>
          <a:prstGeom prst="rect">
            <a:avLst/>
          </a:prstGeom>
        </p:spPr>
        <p:txBody>
          <a:bodyPr/>
          <a:lstStyle>
            <a:lvl1pPr marL="0" indent="0" algn="ctr">
              <a:buNone/>
              <a:defRPr sz="3400" baseline="0">
                <a:solidFill>
                  <a:schemeClr val="bg1">
                    <a:lumMod val="85000"/>
                  </a:schemeClr>
                </a:solidFill>
                <a:latin typeface="Arial" panose="020B0604020202020204" pitchFamily="34" charset="0"/>
                <a:cs typeface="Arial" panose="020B0604020202020204" pitchFamily="34" charset="0"/>
              </a:defRPr>
            </a:lvl1pPr>
          </a:lstStyle>
          <a:p>
            <a:pPr lvl="0"/>
            <a:r>
              <a:rPr lang="en-US"/>
              <a:t>TITLE OF PRESENTATION GOES HERE AND HERE</a:t>
            </a:r>
          </a:p>
        </p:txBody>
      </p:sp>
    </p:spTree>
    <p:extLst>
      <p:ext uri="{BB962C8B-B14F-4D97-AF65-F5344CB8AC3E}">
        <p14:creationId xmlns:p14="http://schemas.microsoft.com/office/powerpoint/2010/main" val="3036109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Feed the Future-only branded blank">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949B057-D87D-49E8-92B3-577E3AC8706B}"/>
              </a:ext>
            </a:extLst>
          </p:cNvPr>
          <p:cNvSpPr>
            <a:spLocks noGrp="1"/>
          </p:cNvSpPr>
          <p:nvPr>
            <p:ph type="title" hasCustomPrompt="1"/>
          </p:nvPr>
        </p:nvSpPr>
        <p:spPr bwMode="auto">
          <a:xfrm>
            <a:off x="369454" y="751876"/>
            <a:ext cx="11453091" cy="615105"/>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b" anchorCtr="0" compatLnSpc="1">
            <a:prstTxWarp prst="textNoShape">
              <a:avLst/>
            </a:prstTxWarp>
          </a:bodyPr>
          <a:lstStyle>
            <a:lvl1pPr algn="ctr">
              <a:defRPr lang="en-US" altLang="en-US" sz="3200" b="1" kern="1200" cap="all" baseline="0" dirty="0">
                <a:solidFill>
                  <a:srgbClr val="C25700"/>
                </a:solidFill>
                <a:latin typeface="Gill Sans MT" panose="020B0502020104020203" pitchFamily="34" charset="0"/>
                <a:ea typeface="+mj-ea"/>
                <a:cs typeface="+mj-cs"/>
              </a:defRPr>
            </a:lvl1pPr>
          </a:lstStyle>
          <a:p>
            <a:r>
              <a:rPr lang="en-US" altLang="en-US" dirty="0"/>
              <a:t>HEADER HERE</a:t>
            </a:r>
          </a:p>
        </p:txBody>
      </p:sp>
    </p:spTree>
    <p:extLst>
      <p:ext uri="{BB962C8B-B14F-4D97-AF65-F5344CB8AC3E}">
        <p14:creationId xmlns:p14="http://schemas.microsoft.com/office/powerpoint/2010/main" val="439814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382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eed the Future-only branded blank">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930C665-DF19-45EF-80DF-536AE22C48CB}"/>
              </a:ext>
            </a:extLst>
          </p:cNvPr>
          <p:cNvSpPr>
            <a:spLocks noGrp="1"/>
          </p:cNvSpPr>
          <p:nvPr>
            <p:ph type="title" hasCustomPrompt="1"/>
          </p:nvPr>
        </p:nvSpPr>
        <p:spPr bwMode="auto">
          <a:xfrm>
            <a:off x="597387" y="760517"/>
            <a:ext cx="11020996"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lgn="ctr">
              <a:defRPr sz="3200" cap="all" baseline="0">
                <a:solidFill>
                  <a:srgbClr val="C25700"/>
                </a:solidFill>
                <a:latin typeface="Gill Sans MT" panose="020B0502020104020203"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2353693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597387" y="760517"/>
            <a:ext cx="11020996"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lgn="ctr">
              <a:defRPr sz="3200" cap="all" baseline="0">
                <a:solidFill>
                  <a:srgbClr val="C25700"/>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817034" y="1602557"/>
            <a:ext cx="10801351" cy="4138367"/>
          </a:xfrm>
          <a:prstGeom prst="rect">
            <a:avLst/>
          </a:prstGeom>
        </p:spPr>
        <p:txBody>
          <a:bodyPr/>
          <a:lstStyle>
            <a:lvl1pPr marL="0" indent="0">
              <a:buNone/>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2422568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branded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7379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29440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1.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png"/><Relationship Id="rId2" Type="http://schemas.openxmlformats.org/officeDocument/2006/relationships/theme" Target="../theme/theme5.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6C929A6-9CE4-413B-B086-BA6072397158}"/>
              </a:ext>
            </a:extLst>
          </p:cNvPr>
          <p:cNvSpPr/>
          <p:nvPr userDrawn="1"/>
        </p:nvSpPr>
        <p:spPr>
          <a:xfrm>
            <a:off x="-8442" y="0"/>
            <a:ext cx="12200442" cy="702586"/>
          </a:xfrm>
          <a:prstGeom prst="rect">
            <a:avLst/>
          </a:prstGeom>
          <a:solidFill>
            <a:srgbClr val="237C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5"/>
          </a:p>
        </p:txBody>
      </p:sp>
      <p:pic>
        <p:nvPicPr>
          <p:cNvPr id="9" name="Picture 8">
            <a:extLst>
              <a:ext uri="{FF2B5EF4-FFF2-40B4-BE49-F238E27FC236}">
                <a16:creationId xmlns:a16="http://schemas.microsoft.com/office/drawing/2014/main" id="{A3364B51-0548-47EA-8033-FE58A486985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83182" y="6142380"/>
            <a:ext cx="1005374" cy="510695"/>
          </a:xfrm>
          <a:prstGeom prst="rect">
            <a:avLst/>
          </a:prstGeom>
        </p:spPr>
      </p:pic>
      <p:pic>
        <p:nvPicPr>
          <p:cNvPr id="10" name="Picture 9">
            <a:extLst>
              <a:ext uri="{FF2B5EF4-FFF2-40B4-BE49-F238E27FC236}">
                <a16:creationId xmlns:a16="http://schemas.microsoft.com/office/drawing/2014/main" id="{B6821272-D4F3-46EE-9A0C-280281B23D6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388556" y="6106830"/>
            <a:ext cx="1455527" cy="581797"/>
          </a:xfrm>
          <a:prstGeom prst="rect">
            <a:avLst/>
          </a:prstGeom>
        </p:spPr>
      </p:pic>
      <p:pic>
        <p:nvPicPr>
          <p:cNvPr id="11" name="Picture 10">
            <a:extLst>
              <a:ext uri="{FF2B5EF4-FFF2-40B4-BE49-F238E27FC236}">
                <a16:creationId xmlns:a16="http://schemas.microsoft.com/office/drawing/2014/main" id="{616C1721-FA83-4FA9-A516-17F0FE0F1855}"/>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148121" y="0"/>
            <a:ext cx="2766460" cy="714668"/>
          </a:xfrm>
          <a:prstGeom prst="rect">
            <a:avLst/>
          </a:prstGeom>
        </p:spPr>
      </p:pic>
      <p:sp>
        <p:nvSpPr>
          <p:cNvPr id="12" name="Rectangle 11">
            <a:extLst>
              <a:ext uri="{FF2B5EF4-FFF2-40B4-BE49-F238E27FC236}">
                <a16:creationId xmlns:a16="http://schemas.microsoft.com/office/drawing/2014/main" id="{450EB76E-8208-410D-9BA8-D2FD2F8110EF}"/>
              </a:ext>
            </a:extLst>
          </p:cNvPr>
          <p:cNvSpPr/>
          <p:nvPr userDrawn="1"/>
        </p:nvSpPr>
        <p:spPr>
          <a:xfrm>
            <a:off x="0" y="5098774"/>
            <a:ext cx="12200442" cy="845047"/>
          </a:xfrm>
          <a:prstGeom prst="rect">
            <a:avLst/>
          </a:prstGeom>
          <a:solidFill>
            <a:srgbClr val="237C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5"/>
          </a:p>
        </p:txBody>
      </p:sp>
      <p:pic>
        <p:nvPicPr>
          <p:cNvPr id="13" name="Picture 12" descr="Horizontal_RGB_600.jpg">
            <a:extLst>
              <a:ext uri="{FF2B5EF4-FFF2-40B4-BE49-F238E27FC236}">
                <a16:creationId xmlns:a16="http://schemas.microsoft.com/office/drawing/2014/main" id="{ACD2040A-0DAE-4105-806F-7C1EB54D7732}"/>
              </a:ext>
            </a:extLst>
          </p:cNvPr>
          <p:cNvPicPr>
            <a:picLocks noChangeAspect="1"/>
          </p:cNvPicPr>
          <p:nvPr userDrawn="1"/>
        </p:nvPicPr>
        <p:blipFill>
          <a:blip r:embed="rId7" cstate="hqprint">
            <a:extLst>
              <a:ext uri="{28A0092B-C50C-407E-A947-70E740481C1C}">
                <a14:useLocalDpi xmlns:a14="http://schemas.microsoft.com/office/drawing/2010/main" val="0"/>
              </a:ext>
            </a:extLst>
          </a:blip>
          <a:stretch>
            <a:fillRect/>
          </a:stretch>
        </p:blipFill>
        <p:spPr>
          <a:xfrm>
            <a:off x="108034" y="5951978"/>
            <a:ext cx="2290110" cy="884067"/>
          </a:xfrm>
          <a:prstGeom prst="rect">
            <a:avLst/>
          </a:prstGeom>
        </p:spPr>
      </p:pic>
      <p:pic>
        <p:nvPicPr>
          <p:cNvPr id="3" name="Picture 2">
            <a:extLst>
              <a:ext uri="{FF2B5EF4-FFF2-40B4-BE49-F238E27FC236}">
                <a16:creationId xmlns:a16="http://schemas.microsoft.com/office/drawing/2014/main" id="{8B275ABA-0F4A-4A42-BB14-D8FF4C96C095}"/>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509980" y="6109598"/>
            <a:ext cx="1708438" cy="640080"/>
          </a:xfrm>
          <a:prstGeom prst="rect">
            <a:avLst/>
          </a:prstGeom>
        </p:spPr>
      </p:pic>
    </p:spTree>
    <p:extLst>
      <p:ext uri="{BB962C8B-B14F-4D97-AF65-F5344CB8AC3E}">
        <p14:creationId xmlns:p14="http://schemas.microsoft.com/office/powerpoint/2010/main" val="2357473816"/>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7C231E-9B0E-49A2-9049-1010CF81363F}"/>
              </a:ext>
            </a:extLst>
          </p:cNvPr>
          <p:cNvSpPr/>
          <p:nvPr userDrawn="1"/>
        </p:nvSpPr>
        <p:spPr>
          <a:xfrm>
            <a:off x="-8442" y="0"/>
            <a:ext cx="12200442" cy="702586"/>
          </a:xfrm>
          <a:prstGeom prst="rect">
            <a:avLst/>
          </a:prstGeom>
          <a:solidFill>
            <a:srgbClr val="237C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5"/>
          </a:p>
        </p:txBody>
      </p:sp>
      <p:pic>
        <p:nvPicPr>
          <p:cNvPr id="9" name="Picture 8">
            <a:extLst>
              <a:ext uri="{FF2B5EF4-FFF2-40B4-BE49-F238E27FC236}">
                <a16:creationId xmlns:a16="http://schemas.microsoft.com/office/drawing/2014/main" id="{F261DCEC-DE85-4C31-A132-91680F1CBF1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48121" y="0"/>
            <a:ext cx="2766460" cy="714668"/>
          </a:xfrm>
          <a:prstGeom prst="rect">
            <a:avLst/>
          </a:prstGeom>
        </p:spPr>
      </p:pic>
    </p:spTree>
    <p:extLst>
      <p:ext uri="{BB962C8B-B14F-4D97-AF65-F5344CB8AC3E}">
        <p14:creationId xmlns:p14="http://schemas.microsoft.com/office/powerpoint/2010/main" val="444481764"/>
      </p:ext>
    </p:extLst>
  </p:cSld>
  <p:clrMap bg1="lt1" tx1="dk1" bg2="lt2" tx2="dk2" accent1="accent1" accent2="accent2" accent3="accent3" accent4="accent4" accent5="accent5" accent6="accent6" hlink="hlink" folHlink="folHlink"/>
  <p:sldLayoutIdLst>
    <p:sldLayoutId id="2147483685"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FF66D6-2A91-4292-B605-3817BC01D788}" type="datetimeFigureOut">
              <a:rPr lang="en-US" smtClean="0"/>
              <a:t>9/23/2022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CE96CA-288D-46E9-AE2D-94320B13AB84}" type="slidenum">
              <a:rPr lang="en-US" smtClean="0"/>
              <a:t>‹#›</a:t>
            </a:fld>
            <a:endParaRPr lang="en-US"/>
          </a:p>
        </p:txBody>
      </p:sp>
    </p:spTree>
    <p:extLst>
      <p:ext uri="{BB962C8B-B14F-4D97-AF65-F5344CB8AC3E}">
        <p14:creationId xmlns:p14="http://schemas.microsoft.com/office/powerpoint/2010/main" val="2998318490"/>
      </p:ext>
    </p:extLst>
  </p:cSld>
  <p:clrMap bg1="lt1" tx1="dk1" bg2="lt2" tx2="dk2" accent1="accent1" accent2="accent2" accent3="accent3" accent4="accent4" accent5="accent5" accent6="accent6" hlink="hlink" folHlink="folHlink"/>
  <p:sldLayoutIdLst>
    <p:sldLayoutId id="214748367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6C929A6-9CE4-413B-B086-BA6072397158}"/>
              </a:ext>
            </a:extLst>
          </p:cNvPr>
          <p:cNvSpPr/>
          <p:nvPr userDrawn="1"/>
        </p:nvSpPr>
        <p:spPr>
          <a:xfrm>
            <a:off x="-8442" y="0"/>
            <a:ext cx="12200442" cy="702586"/>
          </a:xfrm>
          <a:prstGeom prst="rect">
            <a:avLst/>
          </a:prstGeom>
          <a:solidFill>
            <a:srgbClr val="237C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5"/>
          </a:p>
        </p:txBody>
      </p:sp>
      <p:pic>
        <p:nvPicPr>
          <p:cNvPr id="11" name="Picture 10">
            <a:extLst>
              <a:ext uri="{FF2B5EF4-FFF2-40B4-BE49-F238E27FC236}">
                <a16:creationId xmlns:a16="http://schemas.microsoft.com/office/drawing/2014/main" id="{616C1721-FA83-4FA9-A516-17F0FE0F1855}"/>
              </a:ext>
            </a:extLst>
          </p:cNvPr>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148121" y="0"/>
            <a:ext cx="2766460" cy="714668"/>
          </a:xfrm>
          <a:prstGeom prst="rect">
            <a:avLst/>
          </a:prstGeom>
        </p:spPr>
      </p:pic>
      <p:pic>
        <p:nvPicPr>
          <p:cNvPr id="13" name="Picture 12" descr="Horizontal_RGB_600.jpg">
            <a:extLst>
              <a:ext uri="{FF2B5EF4-FFF2-40B4-BE49-F238E27FC236}">
                <a16:creationId xmlns:a16="http://schemas.microsoft.com/office/drawing/2014/main" id="{83A96826-05AB-46CE-9EFE-400AB04FC5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108033" y="5942146"/>
            <a:ext cx="2372451" cy="915854"/>
          </a:xfrm>
          <a:prstGeom prst="rect">
            <a:avLst/>
          </a:prstGeom>
        </p:spPr>
      </p:pic>
      <p:pic>
        <p:nvPicPr>
          <p:cNvPr id="14" name="Picture 13">
            <a:extLst>
              <a:ext uri="{FF2B5EF4-FFF2-40B4-BE49-F238E27FC236}">
                <a16:creationId xmlns:a16="http://schemas.microsoft.com/office/drawing/2014/main" id="{0689D3B4-8371-485B-9FC3-0959A39A015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383182" y="6142380"/>
            <a:ext cx="1005374" cy="510695"/>
          </a:xfrm>
          <a:prstGeom prst="rect">
            <a:avLst/>
          </a:prstGeom>
        </p:spPr>
      </p:pic>
      <p:pic>
        <p:nvPicPr>
          <p:cNvPr id="15" name="Picture 14">
            <a:extLst>
              <a:ext uri="{FF2B5EF4-FFF2-40B4-BE49-F238E27FC236}">
                <a16:creationId xmlns:a16="http://schemas.microsoft.com/office/drawing/2014/main" id="{3E259038-1716-44DB-80B0-F3C1C201C779}"/>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388556" y="6106830"/>
            <a:ext cx="1455527" cy="581797"/>
          </a:xfrm>
          <a:prstGeom prst="rect">
            <a:avLst/>
          </a:prstGeom>
        </p:spPr>
      </p:pic>
    </p:spTree>
    <p:extLst>
      <p:ext uri="{BB962C8B-B14F-4D97-AF65-F5344CB8AC3E}">
        <p14:creationId xmlns:p14="http://schemas.microsoft.com/office/powerpoint/2010/main" val="2675777433"/>
      </p:ext>
    </p:extLst>
  </p:cSld>
  <p:clrMap bg1="lt1" tx1="dk1" bg2="lt2" tx2="dk2" accent1="accent1" accent2="accent2" accent3="accent3" accent4="accent4" accent5="accent5" accent6="accent6" hlink="hlink" folHlink="folHlink"/>
  <p:sldLayoutIdLst>
    <p:sldLayoutId id="2147483660" r:id="rId1"/>
    <p:sldLayoutId id="2147483655" r:id="rId2"/>
    <p:sldLayoutId id="214748365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
            <a:ext cx="12192000" cy="5806417"/>
          </a:xfrm>
          <a:prstGeom prst="rect">
            <a:avLst/>
          </a:prstGeom>
          <a:solidFill>
            <a:srgbClr val="237C9A"/>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6" name="Subtitle 4"/>
          <p:cNvSpPr txBox="1">
            <a:spLocks/>
          </p:cNvSpPr>
          <p:nvPr userDrawn="1"/>
        </p:nvSpPr>
        <p:spPr>
          <a:xfrm>
            <a:off x="630382" y="5256487"/>
            <a:ext cx="10952017" cy="1099863"/>
          </a:xfrm>
          <a:prstGeom prst="rect">
            <a:avLst/>
          </a:prstGeom>
        </p:spPr>
        <p:txBody>
          <a:bodyPr anchor="t"/>
          <a:lstStyle/>
          <a:p>
            <a:pPr marL="231775" lvl="2" indent="-231775" algn="ctr">
              <a:lnSpc>
                <a:spcPts val="2000"/>
              </a:lnSpc>
            </a:pPr>
            <a:r>
              <a:rPr lang="en-US" sz="2000" err="1">
                <a:solidFill>
                  <a:schemeClr val="bg1"/>
                </a:solidFill>
                <a:latin typeface="Gill Sans MT"/>
                <a:cs typeface="Gill Sans MT"/>
              </a:rPr>
              <a:t>www.feedthefuture.gov</a:t>
            </a:r>
            <a:endParaRPr lang="en-US" sz="2000">
              <a:solidFill>
                <a:schemeClr val="bg1"/>
              </a:solidFill>
              <a:latin typeface="Gill Sans MT"/>
              <a:cs typeface="Gill Sans MT"/>
            </a:endParaRPr>
          </a:p>
        </p:txBody>
      </p:sp>
      <p:pic>
        <p:nvPicPr>
          <p:cNvPr id="5" name="Picture 4">
            <a:extLst>
              <a:ext uri="{FF2B5EF4-FFF2-40B4-BE49-F238E27FC236}">
                <a16:creationId xmlns:a16="http://schemas.microsoft.com/office/drawing/2014/main" id="{476E2BFA-6609-474A-8F26-6BC3366FFF9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2546350" y="653474"/>
            <a:ext cx="7099300" cy="3931920"/>
          </a:xfrm>
          <a:prstGeom prst="rect">
            <a:avLst/>
          </a:prstGeom>
        </p:spPr>
      </p:pic>
      <p:pic>
        <p:nvPicPr>
          <p:cNvPr id="16" name="Picture 15" descr="Horizontal_RGB_600.jpg">
            <a:extLst>
              <a:ext uri="{FF2B5EF4-FFF2-40B4-BE49-F238E27FC236}">
                <a16:creationId xmlns:a16="http://schemas.microsoft.com/office/drawing/2014/main" id="{A80EF29C-F6F1-4611-AA9A-D2287FABB08A}"/>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8033" y="5942146"/>
            <a:ext cx="2372451" cy="915854"/>
          </a:xfrm>
          <a:prstGeom prst="rect">
            <a:avLst/>
          </a:prstGeom>
        </p:spPr>
      </p:pic>
      <p:pic>
        <p:nvPicPr>
          <p:cNvPr id="17" name="Picture 16">
            <a:extLst>
              <a:ext uri="{FF2B5EF4-FFF2-40B4-BE49-F238E27FC236}">
                <a16:creationId xmlns:a16="http://schemas.microsoft.com/office/drawing/2014/main" id="{0BF2D0D0-4C6E-458C-94FB-B2BC15D3FC2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83182" y="6142380"/>
            <a:ext cx="1005374" cy="510695"/>
          </a:xfrm>
          <a:prstGeom prst="rect">
            <a:avLst/>
          </a:prstGeom>
        </p:spPr>
      </p:pic>
      <p:pic>
        <p:nvPicPr>
          <p:cNvPr id="18" name="Picture 17">
            <a:extLst>
              <a:ext uri="{FF2B5EF4-FFF2-40B4-BE49-F238E27FC236}">
                <a16:creationId xmlns:a16="http://schemas.microsoft.com/office/drawing/2014/main" id="{FEA0384C-D4D0-4DA2-B023-EC5DD318B2D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388556" y="6106830"/>
            <a:ext cx="1455527" cy="581797"/>
          </a:xfrm>
          <a:prstGeom prst="rect">
            <a:avLst/>
          </a:prstGeom>
        </p:spPr>
      </p:pic>
      <p:pic>
        <p:nvPicPr>
          <p:cNvPr id="3" name="Picture 2">
            <a:extLst>
              <a:ext uri="{FF2B5EF4-FFF2-40B4-BE49-F238E27FC236}">
                <a16:creationId xmlns:a16="http://schemas.microsoft.com/office/drawing/2014/main" id="{8977611E-9C7E-4681-A6A4-AA0A02B9E40C}"/>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75074" y="6140292"/>
            <a:ext cx="1464375" cy="548640"/>
          </a:xfrm>
          <a:prstGeom prst="rect">
            <a:avLst/>
          </a:prstGeom>
        </p:spPr>
      </p:pic>
    </p:spTree>
    <p:extLst>
      <p:ext uri="{BB962C8B-B14F-4D97-AF65-F5344CB8AC3E}">
        <p14:creationId xmlns:p14="http://schemas.microsoft.com/office/powerpoint/2010/main" val="2505801244"/>
      </p:ext>
    </p:extLst>
  </p:cSld>
  <p:clrMap bg1="lt1" tx1="dk1" bg2="lt2" tx2="dk2" accent1="accent1" accent2="accent2" accent3="accent3" accent4="accent4" accent5="accent5" accent6="accent6" hlink="hlink" folHlink="folHlink"/>
  <p:sldLayoutIdLst>
    <p:sldLayoutId id="2147483664" r:id="rId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jpeg"/><Relationship Id="rId7" Type="http://schemas.openxmlformats.org/officeDocument/2006/relationships/image" Target="../media/image21.png"/><Relationship Id="rId12" Type="http://schemas.openxmlformats.org/officeDocument/2006/relationships/image" Target="../media/image26.jp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jpeg"/><Relationship Id="rId10" Type="http://schemas.openxmlformats.org/officeDocument/2006/relationships/image" Target="../media/image24.png"/><Relationship Id="rId4" Type="http://schemas.openxmlformats.org/officeDocument/2006/relationships/image" Target="../media/image18.jpeg"/><Relationship Id="rId9"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960139-3862-47D3-81EA-9F30763456D0}"/>
              </a:ext>
            </a:extLst>
          </p:cNvPr>
          <p:cNvSpPr>
            <a:spLocks noGrp="1"/>
          </p:cNvSpPr>
          <p:nvPr>
            <p:ph type="body" sz="quarter" idx="13"/>
          </p:nvPr>
        </p:nvSpPr>
        <p:spPr>
          <a:xfrm>
            <a:off x="358220" y="5109328"/>
            <a:ext cx="11635772" cy="763570"/>
          </a:xfrm>
        </p:spPr>
        <p:txBody>
          <a:bodyPr/>
          <a:lstStyle/>
          <a:p>
            <a:pPr>
              <a:lnSpc>
                <a:spcPct val="100000"/>
              </a:lnSpc>
              <a:spcBef>
                <a:spcPts val="0"/>
              </a:spcBef>
              <a:tabLst>
                <a:tab pos="11145838" algn="r"/>
              </a:tabLst>
            </a:pPr>
            <a:r>
              <a:rPr lang="en-US" sz="1200" i="0" dirty="0">
                <a:latin typeface="Gill Sans MT" panose="020B0502020104020203" pitchFamily="34" charset="0"/>
              </a:rPr>
              <a:t>Presented by Michel Dione, Senior Scientist, at the International Livestock Research Institute, Dakar, Senegal</a:t>
            </a:r>
          </a:p>
          <a:p>
            <a:pPr>
              <a:lnSpc>
                <a:spcPct val="100000"/>
              </a:lnSpc>
              <a:spcBef>
                <a:spcPts val="0"/>
              </a:spcBef>
              <a:tabLst>
                <a:tab pos="11145838" algn="r"/>
              </a:tabLst>
            </a:pPr>
            <a:r>
              <a:rPr lang="en-US" sz="1200" i="0" dirty="0">
                <a:latin typeface="Gill Sans MT" panose="020B0502020104020203" pitchFamily="34" charset="0"/>
              </a:rPr>
              <a:t>Innovation Platform Meeting of the Feed the Future Innovation Lab for Livestock Systems</a:t>
            </a:r>
          </a:p>
          <a:p>
            <a:pPr>
              <a:lnSpc>
                <a:spcPct val="100000"/>
              </a:lnSpc>
              <a:spcBef>
                <a:spcPts val="0"/>
              </a:spcBef>
              <a:tabLst>
                <a:tab pos="11145838" algn="r"/>
              </a:tabLst>
            </a:pPr>
            <a:r>
              <a:rPr lang="fr-FR" sz="1200" i="0" dirty="0">
                <a:latin typeface="Gill Sans MT" panose="020B0502020104020203" pitchFamily="34" charset="0"/>
              </a:rPr>
              <a:t>Hôtel Sopatel </a:t>
            </a:r>
            <a:r>
              <a:rPr lang="fr-FR" sz="1200" i="0" dirty="0" err="1">
                <a:latin typeface="Gill Sans MT" panose="020B0502020104020203" pitchFamily="34" charset="0"/>
              </a:rPr>
              <a:t>Silmande</a:t>
            </a:r>
            <a:r>
              <a:rPr lang="fr-FR" sz="1200" i="0" dirty="0">
                <a:latin typeface="Gill Sans MT" panose="020B0502020104020203" pitchFamily="34" charset="0"/>
              </a:rPr>
              <a:t>, 9FRX+P43, N3, Ouagadougou, Burkina Faso</a:t>
            </a:r>
          </a:p>
          <a:p>
            <a:pPr>
              <a:lnSpc>
                <a:spcPct val="100000"/>
              </a:lnSpc>
              <a:spcBef>
                <a:spcPts val="0"/>
              </a:spcBef>
              <a:tabLst>
                <a:tab pos="11145838" algn="r"/>
              </a:tabLst>
            </a:pPr>
            <a:r>
              <a:rPr lang="fr-FR" sz="1200" i="0" dirty="0">
                <a:latin typeface="Gill Sans MT" panose="020B0502020104020203" pitchFamily="34" charset="0"/>
              </a:rPr>
              <a:t>24–27 May 2022</a:t>
            </a:r>
          </a:p>
          <a:p>
            <a:pPr>
              <a:tabLst>
                <a:tab pos="11145838" algn="r"/>
              </a:tabLst>
            </a:pPr>
            <a:r>
              <a:rPr lang="en-US" sz="1100" i="0" dirty="0">
                <a:latin typeface="Gill Sans MT" panose="020B0502020104020203" pitchFamily="34" charset="0"/>
              </a:rPr>
              <a:t>	</a:t>
            </a:r>
            <a:r>
              <a:rPr lang="en-US" sz="2400" i="0" dirty="0">
                <a:latin typeface="Gill Sans MT" panose="020B0502020104020203" pitchFamily="34" charset="0"/>
              </a:rPr>
              <a:t>May 27, 2022</a:t>
            </a:r>
          </a:p>
        </p:txBody>
      </p:sp>
      <p:sp>
        <p:nvSpPr>
          <p:cNvPr id="4" name="TextBox 3">
            <a:extLst>
              <a:ext uri="{FF2B5EF4-FFF2-40B4-BE49-F238E27FC236}">
                <a16:creationId xmlns:a16="http://schemas.microsoft.com/office/drawing/2014/main" id="{201B17ED-7999-4DED-9BD3-9A2AB43A901E}"/>
              </a:ext>
            </a:extLst>
          </p:cNvPr>
          <p:cNvSpPr txBox="1"/>
          <p:nvPr/>
        </p:nvSpPr>
        <p:spPr>
          <a:xfrm>
            <a:off x="883942" y="1525766"/>
            <a:ext cx="10424116" cy="2590837"/>
          </a:xfrm>
          <a:prstGeom prst="rect">
            <a:avLst/>
          </a:prstGeom>
          <a:noFill/>
        </p:spPr>
        <p:txBody>
          <a:bodyPr wrap="square" rtlCol="0">
            <a:spAutoFit/>
          </a:bodyPr>
          <a:lstStyle/>
          <a:p>
            <a:pPr algn="ctr">
              <a:lnSpc>
                <a:spcPct val="130000"/>
              </a:lnSpc>
            </a:pPr>
            <a:r>
              <a:rPr lang="en-US" sz="3200" dirty="0">
                <a:solidFill>
                  <a:srgbClr val="C25700"/>
                </a:solidFill>
                <a:latin typeface="Gill Sans MT" panose="020B0502020104020203" pitchFamily="34" charset="0"/>
                <a:ea typeface="+mj-ea"/>
                <a:cs typeface="Arial" panose="020B0604020202020204" pitchFamily="34" charset="0"/>
              </a:rPr>
              <a:t>Poultry losses and One Health</a:t>
            </a:r>
            <a:r>
              <a:rPr lang="en-US" sz="3200" cap="all" dirty="0">
                <a:solidFill>
                  <a:srgbClr val="C25700"/>
                </a:solidFill>
                <a:latin typeface="Gill Sans MT" panose="020B0502020104020203" pitchFamily="34" charset="0"/>
                <a:ea typeface="+mj-ea"/>
                <a:cs typeface="Arial" panose="020B0604020202020204" pitchFamily="34" charset="0"/>
              </a:rPr>
              <a:t>:</a:t>
            </a:r>
          </a:p>
          <a:p>
            <a:pPr algn="ctr">
              <a:lnSpc>
                <a:spcPct val="130000"/>
              </a:lnSpc>
            </a:pPr>
            <a:r>
              <a:rPr lang="en-US" sz="3200" dirty="0">
                <a:solidFill>
                  <a:srgbClr val="C25700"/>
                </a:solidFill>
                <a:latin typeface="Gill Sans MT" panose="020B0502020104020203" pitchFamily="34" charset="0"/>
                <a:ea typeface="+mj-ea"/>
                <a:cs typeface="Arial" panose="020B0604020202020204" pitchFamily="34" charset="0"/>
              </a:rPr>
              <a:t>Reducing losses and zoonotic risks along the poultry value chain through a One Health approach</a:t>
            </a:r>
          </a:p>
          <a:p>
            <a:pPr algn="ctr">
              <a:lnSpc>
                <a:spcPct val="130000"/>
              </a:lnSpc>
            </a:pPr>
            <a:r>
              <a:rPr lang="en-US" sz="3200" b="1" cap="all" dirty="0">
                <a:solidFill>
                  <a:srgbClr val="C25700"/>
                </a:solidFill>
                <a:latin typeface="Gill Sans MT" panose="020B0502020104020203" pitchFamily="34" charset="0"/>
                <a:ea typeface="+mj-ea"/>
                <a:cs typeface="Arial" panose="020B0604020202020204" pitchFamily="34" charset="0"/>
              </a:rPr>
              <a:t> </a:t>
            </a:r>
          </a:p>
        </p:txBody>
      </p:sp>
    </p:spTree>
    <p:extLst>
      <p:ext uri="{BB962C8B-B14F-4D97-AF65-F5344CB8AC3E}">
        <p14:creationId xmlns:p14="http://schemas.microsoft.com/office/powerpoint/2010/main" val="1289882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p:txBody>
          <a:bodyPr/>
          <a:lstStyle/>
          <a:p>
            <a:r>
              <a:rPr lang="en-US" b="0" dirty="0"/>
              <a:t>collaborate</a:t>
            </a:r>
          </a:p>
        </p:txBody>
      </p:sp>
      <p:sp>
        <p:nvSpPr>
          <p:cNvPr id="6" name="TextBox 5">
            <a:extLst>
              <a:ext uri="{FF2B5EF4-FFF2-40B4-BE49-F238E27FC236}">
                <a16:creationId xmlns:a16="http://schemas.microsoft.com/office/drawing/2014/main" id="{36943D35-399C-4070-BDFE-991269850D05}"/>
              </a:ext>
            </a:extLst>
          </p:cNvPr>
          <p:cNvSpPr txBox="1"/>
          <p:nvPr/>
        </p:nvSpPr>
        <p:spPr>
          <a:xfrm>
            <a:off x="369454" y="1762576"/>
            <a:ext cx="6504312" cy="4216539"/>
          </a:xfrm>
          <a:prstGeom prst="rect">
            <a:avLst/>
          </a:prstGeom>
          <a:noFill/>
        </p:spPr>
        <p:txBody>
          <a:bodyPr wrap="square">
            <a:spAutoFit/>
          </a:bodyPr>
          <a:lstStyle/>
          <a:p>
            <a:pPr defTabSz="914400">
              <a:spcAft>
                <a:spcPts val="1200"/>
              </a:spcAft>
            </a:pPr>
            <a:r>
              <a:rPr lang="en-US" b="1" dirty="0">
                <a:solidFill>
                  <a:srgbClr val="C25700"/>
                </a:solidFill>
                <a:latin typeface="Gill Sans MT" panose="020B0502020104020203" pitchFamily="34" charset="0"/>
              </a:rPr>
              <a:t>Collaborators</a:t>
            </a:r>
          </a:p>
          <a:p>
            <a:pPr marL="285750" marR="0" lvl="0" indent="-285750">
              <a:spcAft>
                <a:spcPts val="1200"/>
              </a:spcAft>
              <a:buFont typeface="Arial" panose="020B0604020202020204" pitchFamily="34" charset="0"/>
              <a:buChar char="•"/>
            </a:pPr>
            <a:r>
              <a:rPr lang="en-US" dirty="0">
                <a:latin typeface="Gill Sans MT"/>
                <a:ea typeface="+mn-lt"/>
                <a:cs typeface="+mn-lt"/>
              </a:rPr>
              <a:t>Ziynet Boz, University of Florida</a:t>
            </a:r>
          </a:p>
          <a:p>
            <a:pPr marL="285750" marR="0" lvl="0" indent="-285750">
              <a:spcAft>
                <a:spcPts val="1200"/>
              </a:spcAft>
              <a:buFont typeface="Arial" panose="020B0604020202020204" pitchFamily="34" charset="0"/>
              <a:buChar char="•"/>
            </a:pPr>
            <a:r>
              <a:rPr lang="en-US" dirty="0">
                <a:latin typeface="Gill Sans MT"/>
                <a:ea typeface="+mn-lt"/>
                <a:cs typeface="+mn-lt"/>
              </a:rPr>
              <a:t>Robyn Alders, </a:t>
            </a:r>
            <a:r>
              <a:rPr lang="en-US" dirty="0" err="1">
                <a:latin typeface="Gill Sans MT"/>
                <a:ea typeface="+mn-lt"/>
                <a:cs typeface="+mn-lt"/>
              </a:rPr>
              <a:t>Kyeema</a:t>
            </a:r>
            <a:r>
              <a:rPr lang="en-US" dirty="0">
                <a:latin typeface="Gill Sans MT"/>
                <a:ea typeface="+mn-lt"/>
                <a:cs typeface="+mn-lt"/>
              </a:rPr>
              <a:t> Foundation, Brisbane, Australia</a:t>
            </a:r>
          </a:p>
          <a:p>
            <a:pPr marL="285750" marR="0" lvl="0" indent="-285750">
              <a:spcAft>
                <a:spcPts val="1200"/>
              </a:spcAft>
              <a:buFont typeface="Arial" panose="020B0604020202020204" pitchFamily="34" charset="0"/>
              <a:buChar char="•"/>
            </a:pPr>
            <a:r>
              <a:rPr lang="en-US" dirty="0">
                <a:latin typeface="Gill Sans MT"/>
                <a:ea typeface="+mn-lt"/>
                <a:cs typeface="+mn-lt"/>
              </a:rPr>
              <a:t>Theodore Knight–Jones, ILRI, Addis Ababa, Ethiopia</a:t>
            </a:r>
          </a:p>
          <a:p>
            <a:pPr marL="285750" marR="0" lvl="0" indent="-285750">
              <a:spcAft>
                <a:spcPts val="1200"/>
              </a:spcAft>
              <a:buFont typeface="Arial" panose="020B0604020202020204" pitchFamily="34" charset="0"/>
              <a:buChar char="•"/>
            </a:pPr>
            <a:r>
              <a:rPr lang="en-US" dirty="0">
                <a:latin typeface="Gill Sans MT"/>
                <a:ea typeface="+mn-lt"/>
                <a:cs typeface="+mn-lt"/>
              </a:rPr>
              <a:t>Sidonie Ima-</a:t>
            </a:r>
            <a:r>
              <a:rPr lang="en-US" dirty="0" err="1">
                <a:latin typeface="Gill Sans MT"/>
                <a:ea typeface="+mn-lt"/>
                <a:cs typeface="+mn-lt"/>
              </a:rPr>
              <a:t>Ouoba</a:t>
            </a:r>
            <a:r>
              <a:rPr lang="en-US" dirty="0">
                <a:latin typeface="Gill Sans MT"/>
                <a:ea typeface="+mn-lt"/>
                <a:cs typeface="+mn-lt"/>
              </a:rPr>
              <a:t>, Institut de l'Environnement et de Recherches Agricoles / Environmental</a:t>
            </a:r>
            <a:r>
              <a:rPr lang="fr-FR" dirty="0">
                <a:latin typeface="Gill Sans MT"/>
                <a:ea typeface="+mn-lt"/>
                <a:cs typeface="+mn-lt"/>
              </a:rPr>
              <a:t> and Agricultural Research Institute (INERA)</a:t>
            </a:r>
            <a:r>
              <a:rPr lang="en-US" dirty="0">
                <a:latin typeface="Gill Sans MT"/>
                <a:ea typeface="+mn-lt"/>
                <a:cs typeface="+mn-lt"/>
              </a:rPr>
              <a:t>, </a:t>
            </a:r>
            <a:r>
              <a:rPr lang="en-US" dirty="0" err="1">
                <a:latin typeface="Gill Sans MT"/>
                <a:ea typeface="+mn-lt"/>
                <a:cs typeface="+mn-lt"/>
              </a:rPr>
              <a:t>Koudougou</a:t>
            </a:r>
            <a:r>
              <a:rPr lang="en-US" dirty="0">
                <a:latin typeface="Gill Sans MT"/>
                <a:ea typeface="+mn-lt"/>
                <a:cs typeface="+mn-lt"/>
              </a:rPr>
              <a:t>, Burkina Faso  </a:t>
            </a:r>
          </a:p>
          <a:p>
            <a:pPr marL="285750" marR="0" lvl="0" indent="-285750">
              <a:spcAft>
                <a:spcPts val="1200"/>
              </a:spcAft>
              <a:buFont typeface="Arial" panose="020B0604020202020204" pitchFamily="34" charset="0"/>
              <a:buChar char="•"/>
            </a:pPr>
            <a:r>
              <a:rPr lang="en-US" dirty="0">
                <a:latin typeface="Gill Sans MT"/>
                <a:ea typeface="+mn-lt"/>
                <a:cs typeface="+mn-lt"/>
              </a:rPr>
              <a:t>Adama Maiga, Veterinary Services, Ministry of Animal and Fisheries Resources, Ouagadougou, Burkina Faso </a:t>
            </a:r>
          </a:p>
          <a:p>
            <a:pPr marL="285750" marR="0" lvl="0" indent="-285750">
              <a:spcAft>
                <a:spcPts val="1200"/>
              </a:spcAft>
              <a:buFont typeface="Arial" panose="020B0604020202020204" pitchFamily="34" charset="0"/>
              <a:buChar char="•"/>
            </a:pPr>
            <a:r>
              <a:rPr lang="en-US" dirty="0">
                <a:latin typeface="Gill Sans MT"/>
                <a:ea typeface="+mn-lt"/>
                <a:cs typeface="+mn-lt"/>
              </a:rPr>
              <a:t>Alessandra </a:t>
            </a:r>
            <a:r>
              <a:rPr lang="en-US" dirty="0" err="1">
                <a:latin typeface="Gill Sans MT"/>
                <a:ea typeface="+mn-lt"/>
                <a:cs typeface="+mn-lt"/>
              </a:rPr>
              <a:t>Galiè</a:t>
            </a:r>
            <a:r>
              <a:rPr lang="en-US" dirty="0">
                <a:latin typeface="Gill Sans MT"/>
                <a:ea typeface="+mn-lt"/>
                <a:cs typeface="+mn-lt"/>
              </a:rPr>
              <a:t>, ILRI, Nairobi, Kenya</a:t>
            </a:r>
          </a:p>
          <a:p>
            <a:pPr marL="285750" marR="0" lvl="0" indent="-285750">
              <a:spcAft>
                <a:spcPts val="1200"/>
              </a:spcAft>
              <a:buFont typeface="Arial" panose="020B0604020202020204" pitchFamily="34" charset="0"/>
              <a:buChar char="•"/>
            </a:pPr>
            <a:r>
              <a:rPr lang="en-US" dirty="0">
                <a:latin typeface="Gill Sans MT"/>
                <a:ea typeface="+mn-lt"/>
                <a:cs typeface="+mn-lt"/>
              </a:rPr>
              <a:t>Murat Sartas, ILRI, Addis Ababa, Ethiopia</a:t>
            </a:r>
          </a:p>
        </p:txBody>
      </p:sp>
      <p:pic>
        <p:nvPicPr>
          <p:cNvPr id="5" name="Google Shape;83;p1">
            <a:extLst>
              <a:ext uri="{FF2B5EF4-FFF2-40B4-BE49-F238E27FC236}">
                <a16:creationId xmlns:a16="http://schemas.microsoft.com/office/drawing/2014/main" id="{0F12BCE9-819F-4F86-AA7E-5338F76EC434}"/>
              </a:ext>
            </a:extLst>
          </p:cNvPr>
          <p:cNvPicPr preferRelativeResize="0"/>
          <p:nvPr/>
        </p:nvPicPr>
        <p:blipFill rotWithShape="1">
          <a:blip r:embed="rId2">
            <a:alphaModFix/>
          </a:blip>
          <a:srcRect/>
          <a:stretch/>
        </p:blipFill>
        <p:spPr>
          <a:xfrm>
            <a:off x="9570151" y="4619296"/>
            <a:ext cx="1576385" cy="1287728"/>
          </a:xfrm>
          <a:prstGeom prst="rect">
            <a:avLst/>
          </a:prstGeom>
          <a:noFill/>
          <a:ln>
            <a:noFill/>
          </a:ln>
        </p:spPr>
      </p:pic>
      <p:pic>
        <p:nvPicPr>
          <p:cNvPr id="7" name="Picture 9" descr="D:\Publications\LOGO's\ILRI-logo-small.jpg">
            <a:extLst>
              <a:ext uri="{FF2B5EF4-FFF2-40B4-BE49-F238E27FC236}">
                <a16:creationId xmlns:a16="http://schemas.microsoft.com/office/drawing/2014/main" id="{AF83AAD1-CB2F-45C3-B54F-4A55AD0CF2C3}"/>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841796" y="2034399"/>
            <a:ext cx="790685" cy="80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descr="P:\Logos\c\cgiar\cgiar_Logo.jpg">
            <a:extLst>
              <a:ext uri="{FF2B5EF4-FFF2-40B4-BE49-F238E27FC236}">
                <a16:creationId xmlns:a16="http://schemas.microsoft.com/office/drawing/2014/main" id="{8FA64D08-CDB1-476E-9748-3C10C1BCC03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19844" y="1018508"/>
            <a:ext cx="1254611" cy="1488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IFAS logo">
            <a:extLst>
              <a:ext uri="{FF2B5EF4-FFF2-40B4-BE49-F238E27FC236}">
                <a16:creationId xmlns:a16="http://schemas.microsoft.com/office/drawing/2014/main" id="{B6480B3A-87FA-4A7E-92EC-6FABB5182AF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09889" y="3515252"/>
            <a:ext cx="1302882" cy="380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A3F6F9F6-1787-4B01-A43A-903AEC300110}"/>
              </a:ext>
            </a:extLst>
          </p:cNvPr>
          <p:cNvPicPr>
            <a:picLocks noChangeAspect="1"/>
          </p:cNvPicPr>
          <p:nvPr/>
        </p:nvPicPr>
        <p:blipFill>
          <a:blip r:embed="rId6"/>
          <a:stretch>
            <a:fillRect/>
          </a:stretch>
        </p:blipFill>
        <p:spPr>
          <a:xfrm>
            <a:off x="7595000" y="4329059"/>
            <a:ext cx="1753850" cy="1571807"/>
          </a:xfrm>
          <a:prstGeom prst="rect">
            <a:avLst/>
          </a:prstGeom>
        </p:spPr>
      </p:pic>
      <p:pic>
        <p:nvPicPr>
          <p:cNvPr id="4" name="Picture 3">
            <a:extLst>
              <a:ext uri="{FF2B5EF4-FFF2-40B4-BE49-F238E27FC236}">
                <a16:creationId xmlns:a16="http://schemas.microsoft.com/office/drawing/2014/main" id="{4919CA94-8670-4486-A80D-54FC639FE356}"/>
              </a:ext>
            </a:extLst>
          </p:cNvPr>
          <p:cNvPicPr>
            <a:picLocks noChangeAspect="1"/>
          </p:cNvPicPr>
          <p:nvPr/>
        </p:nvPicPr>
        <p:blipFill>
          <a:blip r:embed="rId7"/>
          <a:stretch>
            <a:fillRect/>
          </a:stretch>
        </p:blipFill>
        <p:spPr>
          <a:xfrm>
            <a:off x="10148695" y="2662036"/>
            <a:ext cx="1227328" cy="1488135"/>
          </a:xfrm>
          <a:prstGeom prst="rect">
            <a:avLst/>
          </a:prstGeom>
        </p:spPr>
      </p:pic>
      <p:pic>
        <p:nvPicPr>
          <p:cNvPr id="10" name="Picture 9">
            <a:extLst>
              <a:ext uri="{FF2B5EF4-FFF2-40B4-BE49-F238E27FC236}">
                <a16:creationId xmlns:a16="http://schemas.microsoft.com/office/drawing/2014/main" id="{C55C8B2E-3109-437F-B6F9-74151C859A2D}"/>
              </a:ext>
            </a:extLst>
          </p:cNvPr>
          <p:cNvPicPr>
            <a:picLocks noChangeAspect="1"/>
          </p:cNvPicPr>
          <p:nvPr/>
        </p:nvPicPr>
        <p:blipFill>
          <a:blip r:embed="rId8"/>
          <a:stretch>
            <a:fillRect/>
          </a:stretch>
        </p:blipFill>
        <p:spPr>
          <a:xfrm>
            <a:off x="7123733" y="3251029"/>
            <a:ext cx="1098225" cy="1098225"/>
          </a:xfrm>
          <a:prstGeom prst="rect">
            <a:avLst/>
          </a:prstGeom>
        </p:spPr>
      </p:pic>
      <p:pic>
        <p:nvPicPr>
          <p:cNvPr id="14" name="Picture 13">
            <a:extLst>
              <a:ext uri="{FF2B5EF4-FFF2-40B4-BE49-F238E27FC236}">
                <a16:creationId xmlns:a16="http://schemas.microsoft.com/office/drawing/2014/main" id="{EC4483D2-F3DD-4626-B23A-B7D9A9F8D811}"/>
              </a:ext>
            </a:extLst>
          </p:cNvPr>
          <p:cNvPicPr>
            <a:picLocks noChangeAspect="1"/>
          </p:cNvPicPr>
          <p:nvPr/>
        </p:nvPicPr>
        <p:blipFill>
          <a:blip r:embed="rId9"/>
          <a:stretch>
            <a:fillRect/>
          </a:stretch>
        </p:blipFill>
        <p:spPr>
          <a:xfrm>
            <a:off x="6967790" y="1863220"/>
            <a:ext cx="1365622" cy="1103472"/>
          </a:xfrm>
          <a:prstGeom prst="rect">
            <a:avLst/>
          </a:prstGeom>
        </p:spPr>
      </p:pic>
      <p:pic>
        <p:nvPicPr>
          <p:cNvPr id="15" name="Picture 14">
            <a:extLst>
              <a:ext uri="{FF2B5EF4-FFF2-40B4-BE49-F238E27FC236}">
                <a16:creationId xmlns:a16="http://schemas.microsoft.com/office/drawing/2014/main" id="{DD807420-D1E4-4309-9D62-DDDCB241BB43}"/>
              </a:ext>
            </a:extLst>
          </p:cNvPr>
          <p:cNvPicPr>
            <a:picLocks noChangeAspect="1"/>
          </p:cNvPicPr>
          <p:nvPr/>
        </p:nvPicPr>
        <p:blipFill>
          <a:blip r:embed="rId10"/>
          <a:stretch>
            <a:fillRect/>
          </a:stretch>
        </p:blipFill>
        <p:spPr>
          <a:xfrm>
            <a:off x="7636751" y="1916711"/>
            <a:ext cx="790685" cy="276264"/>
          </a:xfrm>
          <a:prstGeom prst="rect">
            <a:avLst/>
          </a:prstGeom>
        </p:spPr>
      </p:pic>
      <p:pic>
        <p:nvPicPr>
          <p:cNvPr id="16" name="Picture 15">
            <a:extLst>
              <a:ext uri="{FF2B5EF4-FFF2-40B4-BE49-F238E27FC236}">
                <a16:creationId xmlns:a16="http://schemas.microsoft.com/office/drawing/2014/main" id="{42DD8F7B-DBD8-4D11-8802-8556DA5E07A9}"/>
              </a:ext>
            </a:extLst>
          </p:cNvPr>
          <p:cNvPicPr>
            <a:picLocks noChangeAspect="1"/>
          </p:cNvPicPr>
          <p:nvPr/>
        </p:nvPicPr>
        <p:blipFill>
          <a:blip r:embed="rId11"/>
          <a:stretch>
            <a:fillRect/>
          </a:stretch>
        </p:blipFill>
        <p:spPr>
          <a:xfrm>
            <a:off x="6905167" y="1794456"/>
            <a:ext cx="1463167" cy="1298561"/>
          </a:xfrm>
          <a:prstGeom prst="rect">
            <a:avLst/>
          </a:prstGeom>
        </p:spPr>
      </p:pic>
      <p:pic>
        <p:nvPicPr>
          <p:cNvPr id="12" name="Picture 11" descr="A picture containing text, clipart&#10;&#10;Description automatically generated">
            <a:extLst>
              <a:ext uri="{FF2B5EF4-FFF2-40B4-BE49-F238E27FC236}">
                <a16:creationId xmlns:a16="http://schemas.microsoft.com/office/drawing/2014/main" id="{28D9488B-36A1-4D0E-BDC9-76D73761F96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165688" y="5623764"/>
            <a:ext cx="2599315" cy="615105"/>
          </a:xfrm>
          <a:prstGeom prst="rect">
            <a:avLst/>
          </a:prstGeom>
        </p:spPr>
      </p:pic>
    </p:spTree>
    <p:extLst>
      <p:ext uri="{BB962C8B-B14F-4D97-AF65-F5344CB8AC3E}">
        <p14:creationId xmlns:p14="http://schemas.microsoft.com/office/powerpoint/2010/main" val="38564005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p:txBody>
          <a:bodyPr/>
          <a:lstStyle/>
          <a:p>
            <a:r>
              <a:rPr lang="en-US" b="0" dirty="0"/>
              <a:t>PARTNER</a:t>
            </a:r>
          </a:p>
        </p:txBody>
      </p:sp>
      <p:sp>
        <p:nvSpPr>
          <p:cNvPr id="6" name="TextBox 5">
            <a:extLst>
              <a:ext uri="{FF2B5EF4-FFF2-40B4-BE49-F238E27FC236}">
                <a16:creationId xmlns:a16="http://schemas.microsoft.com/office/drawing/2014/main" id="{36943D35-399C-4070-BDFE-991269850D05}"/>
              </a:ext>
            </a:extLst>
          </p:cNvPr>
          <p:cNvSpPr txBox="1"/>
          <p:nvPr/>
        </p:nvSpPr>
        <p:spPr>
          <a:xfrm>
            <a:off x="474557" y="1612586"/>
            <a:ext cx="7103401" cy="3662541"/>
          </a:xfrm>
          <a:prstGeom prst="rect">
            <a:avLst/>
          </a:prstGeom>
          <a:noFill/>
        </p:spPr>
        <p:txBody>
          <a:bodyPr wrap="square">
            <a:spAutoFit/>
          </a:bodyPr>
          <a:lstStyle/>
          <a:p>
            <a:pPr marL="285750" marR="0" lvl="0" indent="-285750">
              <a:spcAft>
                <a:spcPts val="1200"/>
              </a:spcAft>
              <a:buFont typeface="Arial" panose="020B0604020202020204" pitchFamily="34" charset="0"/>
              <a:buChar char="•"/>
            </a:pPr>
            <a:r>
              <a:rPr lang="fr-FR" sz="2400" dirty="0">
                <a:latin typeface="Gill Sans MT" panose="020B0502020104020203" pitchFamily="34" charset="0"/>
                <a:ea typeface="+mn-lt"/>
                <a:cs typeface="+mn-lt"/>
              </a:rPr>
              <a:t>Directeur Générale des Services Vétérinaires (DGSV)</a:t>
            </a:r>
          </a:p>
          <a:p>
            <a:pPr marL="285750" marR="0" lvl="0" indent="-285750">
              <a:spcAft>
                <a:spcPts val="1200"/>
              </a:spcAft>
              <a:buFont typeface="Arial" panose="020B0604020202020204" pitchFamily="34" charset="0"/>
              <a:buChar char="•"/>
            </a:pPr>
            <a:r>
              <a:rPr lang="fr-FR" sz="2400" dirty="0">
                <a:latin typeface="Gill Sans MT" panose="020B0502020104020203" pitchFamily="34" charset="0"/>
                <a:ea typeface="+mn-lt"/>
                <a:cs typeface="+mn-lt"/>
              </a:rPr>
              <a:t>Direction Régionale des Ressources Animales et Halieutiques  du Centre-Nord (DRRAH-CN)</a:t>
            </a:r>
          </a:p>
          <a:p>
            <a:pPr marL="285750" marR="0" lvl="0" indent="-285750">
              <a:spcAft>
                <a:spcPts val="1200"/>
              </a:spcAft>
              <a:buFont typeface="Arial" panose="020B0604020202020204" pitchFamily="34" charset="0"/>
              <a:buChar char="•"/>
            </a:pPr>
            <a:r>
              <a:rPr lang="fr-FR" sz="2400" dirty="0">
                <a:latin typeface="Gill Sans MT" panose="020B0502020104020203" pitchFamily="34" charset="0"/>
                <a:ea typeface="+mn-lt"/>
                <a:cs typeface="+mn-lt"/>
              </a:rPr>
              <a:t>Centre de Promotion de l’Aviculture Villageoise (CPAVI)</a:t>
            </a:r>
          </a:p>
          <a:p>
            <a:pPr marL="285750" indent="-285750">
              <a:spcAft>
                <a:spcPts val="1200"/>
              </a:spcAft>
              <a:buFont typeface="Arial" panose="020B0604020202020204" pitchFamily="34" charset="0"/>
              <a:buChar char="•"/>
            </a:pPr>
            <a:r>
              <a:rPr lang="en-US" sz="2400" dirty="0">
                <a:effectLst/>
                <a:latin typeface="Gill Sans MT" panose="020B0502020104020203" pitchFamily="34" charset="0"/>
                <a:ea typeface="Calibri" panose="020F0502020204030204" pitchFamily="34" charset="0"/>
                <a:cs typeface="Calibri" panose="020F0502020204030204" pitchFamily="34" charset="0"/>
              </a:rPr>
              <a:t>Interprofession de la </a:t>
            </a:r>
            <a:r>
              <a:rPr lang="en-US" sz="2400" dirty="0" err="1">
                <a:effectLst/>
                <a:latin typeface="Gill Sans MT" panose="020B0502020104020203" pitchFamily="34" charset="0"/>
                <a:ea typeface="Calibri" panose="020F0502020204030204" pitchFamily="34" charset="0"/>
                <a:cs typeface="Calibri" panose="020F0502020204030204" pitchFamily="34" charset="0"/>
              </a:rPr>
              <a:t>Filière</a:t>
            </a:r>
            <a:r>
              <a:rPr lang="en-US" sz="2400" dirty="0">
                <a:effectLst/>
                <a:latin typeface="Gill Sans MT" panose="020B0502020104020203" pitchFamily="34" charset="0"/>
                <a:ea typeface="Calibri" panose="020F0502020204030204" pitchFamily="34" charset="0"/>
                <a:cs typeface="Calibri" panose="020F0502020204030204" pitchFamily="34" charset="0"/>
              </a:rPr>
              <a:t> Volaille Locale du Burkina Faso (IPFVL/BF)</a:t>
            </a:r>
          </a:p>
          <a:p>
            <a:pPr marL="285750" indent="-285750">
              <a:spcAft>
                <a:spcPts val="1200"/>
              </a:spcAft>
              <a:buFont typeface="Arial" panose="020B0604020202020204" pitchFamily="34" charset="0"/>
              <a:buChar char="•"/>
            </a:pPr>
            <a:r>
              <a:rPr lang="en-US" sz="2400" dirty="0">
                <a:latin typeface="Gill Sans MT" panose="020B0502020104020203" pitchFamily="34" charset="0"/>
                <a:ea typeface="Calibri" panose="020F0502020204030204" pitchFamily="34" charset="0"/>
                <a:cs typeface="Calibri" panose="020F0502020204030204" pitchFamily="34" charset="0"/>
              </a:rPr>
              <a:t>Autres</a:t>
            </a:r>
            <a:endParaRPr lang="en-US" sz="2400" dirty="0">
              <a:effectLst/>
              <a:latin typeface="Gill Sans MT" panose="020B0502020104020203" pitchFamily="34" charset="0"/>
              <a:ea typeface="Calibri" panose="020F0502020204030204" pitchFamily="34" charset="0"/>
            </a:endParaRPr>
          </a:p>
        </p:txBody>
      </p:sp>
      <p:pic>
        <p:nvPicPr>
          <p:cNvPr id="5" name="Picture 4">
            <a:extLst>
              <a:ext uri="{FF2B5EF4-FFF2-40B4-BE49-F238E27FC236}">
                <a16:creationId xmlns:a16="http://schemas.microsoft.com/office/drawing/2014/main" id="{C2283B2A-D350-4425-8AC0-32AF5FE02232}"/>
              </a:ext>
            </a:extLst>
          </p:cNvPr>
          <p:cNvPicPr>
            <a:picLocks noChangeAspect="1"/>
          </p:cNvPicPr>
          <p:nvPr/>
        </p:nvPicPr>
        <p:blipFill>
          <a:blip r:embed="rId2"/>
          <a:stretch>
            <a:fillRect/>
          </a:stretch>
        </p:blipFill>
        <p:spPr>
          <a:xfrm>
            <a:off x="7566348" y="2336417"/>
            <a:ext cx="4256197" cy="4256197"/>
          </a:xfrm>
          <a:prstGeom prst="rect">
            <a:avLst/>
          </a:prstGeom>
        </p:spPr>
      </p:pic>
    </p:spTree>
    <p:extLst>
      <p:ext uri="{BB962C8B-B14F-4D97-AF65-F5344CB8AC3E}">
        <p14:creationId xmlns:p14="http://schemas.microsoft.com/office/powerpoint/2010/main" val="454894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a:xfrm>
            <a:off x="4606054" y="702448"/>
            <a:ext cx="7151691" cy="533227"/>
          </a:xfrm>
        </p:spPr>
        <p:txBody>
          <a:bodyPr/>
          <a:lstStyle/>
          <a:p>
            <a:r>
              <a:rPr lang="en-US" b="0" dirty="0" err="1"/>
              <a:t>InnovatION</a:t>
            </a:r>
            <a:r>
              <a:rPr lang="en-US" b="0" dirty="0"/>
              <a:t>  1</a:t>
            </a:r>
          </a:p>
        </p:txBody>
      </p:sp>
      <p:sp>
        <p:nvSpPr>
          <p:cNvPr id="3" name="TextBox 2">
            <a:extLst>
              <a:ext uri="{FF2B5EF4-FFF2-40B4-BE49-F238E27FC236}">
                <a16:creationId xmlns:a16="http://schemas.microsoft.com/office/drawing/2014/main" id="{EEDA93AB-A449-4C27-AA61-4E36446406ED}"/>
              </a:ext>
            </a:extLst>
          </p:cNvPr>
          <p:cNvSpPr txBox="1"/>
          <p:nvPr/>
        </p:nvSpPr>
        <p:spPr>
          <a:xfrm>
            <a:off x="5360276" y="1235675"/>
            <a:ext cx="6700345" cy="5509200"/>
          </a:xfrm>
          <a:prstGeom prst="rect">
            <a:avLst/>
          </a:prstGeom>
          <a:noFill/>
        </p:spPr>
        <p:txBody>
          <a:bodyPr wrap="square" rtlCol="0">
            <a:spAutoFit/>
          </a:bodyPr>
          <a:lstStyle/>
          <a:p>
            <a:r>
              <a:rPr lang="en-US" sz="1600" b="1" dirty="0">
                <a:latin typeface="Gill Sans MT" panose="020B0502020104020203" pitchFamily="34" charset="0"/>
              </a:rPr>
              <a:t>Training of Trainers (</a:t>
            </a:r>
            <a:r>
              <a:rPr lang="en-US" sz="1600" b="1" dirty="0" err="1">
                <a:latin typeface="Gill Sans MT" panose="020B0502020104020203" pitchFamily="34" charset="0"/>
              </a:rPr>
              <a:t>ToT</a:t>
            </a:r>
            <a:r>
              <a:rPr lang="en-US" sz="1600" b="1" dirty="0">
                <a:latin typeface="Gill Sans MT" panose="020B0502020104020203" pitchFamily="34" charset="0"/>
              </a:rPr>
              <a:t>) – Integrated Educational and Training (IET) packages using a One Health approach</a:t>
            </a:r>
          </a:p>
          <a:p>
            <a:endParaRPr lang="en-US" sz="1600" dirty="0">
              <a:latin typeface="Gill Sans MT" panose="020B0502020104020203" pitchFamily="34" charset="0"/>
            </a:endParaRPr>
          </a:p>
          <a:p>
            <a:r>
              <a:rPr lang="en-US" sz="1600" i="1" dirty="0">
                <a:latin typeface="Gill Sans MT" panose="020B0502020104020203" pitchFamily="34" charset="0"/>
              </a:rPr>
              <a:t>For whom are these innovations relevant? </a:t>
            </a:r>
          </a:p>
          <a:p>
            <a:pPr marL="342900" indent="-342900">
              <a:buFont typeface="Arial" panose="020B0604020202020204" pitchFamily="34" charset="0"/>
              <a:buChar char="•"/>
            </a:pPr>
            <a:r>
              <a:rPr lang="en-US" sz="1600" dirty="0">
                <a:latin typeface="Gill Sans MT" panose="020B0502020104020203" pitchFamily="34" charset="0"/>
              </a:rPr>
              <a:t>Female poultry farmers</a:t>
            </a:r>
          </a:p>
          <a:p>
            <a:pPr marL="342900" indent="-342900">
              <a:buFont typeface="Arial" panose="020B0604020202020204" pitchFamily="34" charset="0"/>
              <a:buChar char="•"/>
            </a:pPr>
            <a:r>
              <a:rPr lang="en-US" sz="1600" dirty="0">
                <a:latin typeface="Gill Sans MT" panose="020B0502020104020203" pitchFamily="34" charset="0"/>
              </a:rPr>
              <a:t>Extension services</a:t>
            </a:r>
          </a:p>
          <a:p>
            <a:pPr marL="342900" indent="-342900">
              <a:buFont typeface="Arial" panose="020B0604020202020204" pitchFamily="34" charset="0"/>
              <a:buChar char="•"/>
            </a:pPr>
            <a:r>
              <a:rPr lang="en-US" sz="1600" dirty="0">
                <a:latin typeface="Gill Sans MT" panose="020B0502020104020203" pitchFamily="34" charset="0"/>
              </a:rPr>
              <a:t>Other projects (ex. SELEVER)</a:t>
            </a:r>
          </a:p>
          <a:p>
            <a:pPr marL="342900" indent="-342900">
              <a:buFont typeface="Arial" panose="020B0604020202020204" pitchFamily="34" charset="0"/>
              <a:buChar char="•"/>
            </a:pPr>
            <a:r>
              <a:rPr lang="en-US" sz="1600" dirty="0">
                <a:latin typeface="Gill Sans MT" panose="020B0502020104020203" pitchFamily="34" charset="0"/>
              </a:rPr>
              <a:t>Development Organizations</a:t>
            </a:r>
          </a:p>
          <a:p>
            <a:endParaRPr lang="en-US" sz="1600" dirty="0">
              <a:latin typeface="Gill Sans MT" panose="020B0502020104020203" pitchFamily="34" charset="0"/>
            </a:endParaRPr>
          </a:p>
          <a:p>
            <a:r>
              <a:rPr lang="en-US" sz="1600" i="1" dirty="0">
                <a:latin typeface="Gill Sans MT" panose="020B0502020104020203" pitchFamily="34" charset="0"/>
              </a:rPr>
              <a:t>Which organizations are well positioned to scale them out?</a:t>
            </a:r>
          </a:p>
          <a:p>
            <a:pPr marL="342900" indent="-342900">
              <a:buFont typeface="Arial" panose="020B0604020202020204" pitchFamily="34" charset="0"/>
              <a:buChar char="•"/>
            </a:pPr>
            <a:r>
              <a:rPr lang="fr-FR" sz="1600" dirty="0">
                <a:latin typeface="Gill Sans MT" panose="020B0502020104020203" pitchFamily="34" charset="0"/>
              </a:rPr>
              <a:t>«Centre de Promotion de l ’Aviculture Villageoise/Centre of Promotion of Village Poultry» (</a:t>
            </a:r>
            <a:r>
              <a:rPr lang="en-US" sz="1600" dirty="0">
                <a:latin typeface="Gill Sans MT" panose="020B0502020104020203" pitchFamily="34" charset="0"/>
              </a:rPr>
              <a:t>CPAVI)</a:t>
            </a:r>
          </a:p>
          <a:p>
            <a:pPr marL="342900" indent="-342900">
              <a:buFont typeface="Arial" panose="020B0604020202020204" pitchFamily="34" charset="0"/>
              <a:buChar char="•"/>
            </a:pPr>
            <a:r>
              <a:rPr lang="fr-FR" sz="1600" dirty="0">
                <a:latin typeface="Gill Sans MT" panose="020B0502020104020203" pitchFamily="34" charset="0"/>
              </a:rPr>
              <a:t>«Direction Générale des Services Vétérinaires/General </a:t>
            </a:r>
            <a:r>
              <a:rPr lang="fr-FR" sz="1600" dirty="0" err="1">
                <a:latin typeface="Gill Sans MT" panose="020B0502020104020203" pitchFamily="34" charset="0"/>
              </a:rPr>
              <a:t>Directorate</a:t>
            </a:r>
            <a:r>
              <a:rPr lang="fr-FR" sz="1600" dirty="0">
                <a:latin typeface="Gill Sans MT" panose="020B0502020104020203" pitchFamily="34" charset="0"/>
              </a:rPr>
              <a:t> of Veterinary Services»  (DGSV)</a:t>
            </a:r>
            <a:endParaRPr lang="en-US" sz="1600" dirty="0">
              <a:latin typeface="Gill Sans MT" panose="020B0502020104020203" pitchFamily="34" charset="0"/>
            </a:endParaRPr>
          </a:p>
          <a:p>
            <a:pPr marL="342900" indent="-342900">
              <a:buFont typeface="Arial" panose="020B0604020202020204" pitchFamily="34" charset="0"/>
              <a:buChar char="•"/>
            </a:pPr>
            <a:r>
              <a:rPr lang="fr-FR" sz="1600" dirty="0">
                <a:latin typeface="Gill Sans MT" panose="020B0502020104020203" pitchFamily="34" charset="0"/>
              </a:rPr>
              <a:t>«Interprofession de la Volaille Locale du Burkina Faso» (</a:t>
            </a:r>
            <a:r>
              <a:rPr lang="en-US" sz="1600" dirty="0">
                <a:latin typeface="Gill Sans MT" panose="020B0502020104020203" pitchFamily="34" charset="0"/>
              </a:rPr>
              <a:t>IPVL/BF)</a:t>
            </a:r>
          </a:p>
          <a:p>
            <a:endParaRPr lang="en-US" sz="1600" dirty="0">
              <a:latin typeface="Gill Sans MT" panose="020B0502020104020203" pitchFamily="34" charset="0"/>
            </a:endParaRPr>
          </a:p>
          <a:p>
            <a:r>
              <a:rPr lang="en-US" sz="1600" i="1" dirty="0">
                <a:latin typeface="Gill Sans MT" panose="020B0502020104020203" pitchFamily="34" charset="0"/>
              </a:rPr>
              <a:t>What opportunities do these innovations present specifically for the private for-profit sector? </a:t>
            </a:r>
          </a:p>
          <a:p>
            <a:pPr marL="342900" indent="-342900">
              <a:buFont typeface="Arial" panose="020B0604020202020204" pitchFamily="34" charset="0"/>
              <a:buChar char="•"/>
            </a:pPr>
            <a:r>
              <a:rPr lang="en-US" sz="1600" dirty="0">
                <a:latin typeface="Gill Sans MT" panose="020B0502020104020203" pitchFamily="34" charset="0"/>
              </a:rPr>
              <a:t>Update existing training curriculum to incorporate new OH concepts</a:t>
            </a:r>
          </a:p>
          <a:p>
            <a:pPr marL="342900" indent="-342900">
              <a:buFont typeface="Arial" panose="020B0604020202020204" pitchFamily="34" charset="0"/>
              <a:buChar char="•"/>
            </a:pPr>
            <a:r>
              <a:rPr lang="en-US" sz="1600" dirty="0">
                <a:latin typeface="Gill Sans MT" panose="020B0502020104020203" pitchFamily="34" charset="0"/>
              </a:rPr>
              <a:t>Enhance capacity of end users (farmers)</a:t>
            </a:r>
          </a:p>
          <a:p>
            <a:pPr marL="342900" indent="-342900">
              <a:buFont typeface="Arial" panose="020B0604020202020204" pitchFamily="34" charset="0"/>
              <a:buChar char="•"/>
            </a:pPr>
            <a:r>
              <a:rPr lang="en-US" sz="1600" dirty="0">
                <a:latin typeface="Gill Sans MT" panose="020B0502020104020203" pitchFamily="34" charset="0"/>
              </a:rPr>
              <a:t>Potential to increase productivity, ensure food safety and reduce contamination at the household (three in one).</a:t>
            </a:r>
          </a:p>
        </p:txBody>
      </p:sp>
      <p:pic>
        <p:nvPicPr>
          <p:cNvPr id="5" name="Picture 4" descr="A picture containing outdoor, transport&#10;&#10;Description automatically generated">
            <a:extLst>
              <a:ext uri="{FF2B5EF4-FFF2-40B4-BE49-F238E27FC236}">
                <a16:creationId xmlns:a16="http://schemas.microsoft.com/office/drawing/2014/main" id="{D9B8E3D7-F601-40EA-9AC5-6BC766D1B60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702448"/>
            <a:ext cx="5109180" cy="6155552"/>
          </a:xfrm>
          <a:prstGeom prst="rect">
            <a:avLst/>
          </a:prstGeom>
        </p:spPr>
      </p:pic>
    </p:spTree>
    <p:extLst>
      <p:ext uri="{BB962C8B-B14F-4D97-AF65-F5344CB8AC3E}">
        <p14:creationId xmlns:p14="http://schemas.microsoft.com/office/powerpoint/2010/main" val="3431272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a:xfrm>
            <a:off x="4590288" y="729047"/>
            <a:ext cx="7151691" cy="533227"/>
          </a:xfrm>
        </p:spPr>
        <p:txBody>
          <a:bodyPr/>
          <a:lstStyle/>
          <a:p>
            <a:r>
              <a:rPr lang="en-US" b="0" dirty="0" err="1"/>
              <a:t>InnovatION</a:t>
            </a:r>
            <a:r>
              <a:rPr lang="en-US" b="0" dirty="0"/>
              <a:t> 2</a:t>
            </a:r>
          </a:p>
        </p:txBody>
      </p:sp>
      <p:sp>
        <p:nvSpPr>
          <p:cNvPr id="3" name="TextBox 2">
            <a:extLst>
              <a:ext uri="{FF2B5EF4-FFF2-40B4-BE49-F238E27FC236}">
                <a16:creationId xmlns:a16="http://schemas.microsoft.com/office/drawing/2014/main" id="{EEDA93AB-A449-4C27-AA61-4E36446406ED}"/>
              </a:ext>
            </a:extLst>
          </p:cNvPr>
          <p:cNvSpPr txBox="1"/>
          <p:nvPr/>
        </p:nvSpPr>
        <p:spPr>
          <a:xfrm>
            <a:off x="4264572" y="1369389"/>
            <a:ext cx="7477407" cy="5355312"/>
          </a:xfrm>
          <a:prstGeom prst="rect">
            <a:avLst/>
          </a:prstGeom>
          <a:noFill/>
        </p:spPr>
        <p:txBody>
          <a:bodyPr wrap="square" rtlCol="0">
            <a:spAutoFit/>
          </a:bodyPr>
          <a:lstStyle/>
          <a:p>
            <a:r>
              <a:rPr lang="en-US" b="1" dirty="0">
                <a:latin typeface="Gill Sans MT" panose="020B0502020104020203" pitchFamily="34" charset="0"/>
              </a:rPr>
              <a:t>Gender-sensitive business models through public-private partnership (PPP) to improve productivity and safeguarded human health </a:t>
            </a:r>
            <a:endParaRPr lang="en-US" dirty="0">
              <a:latin typeface="Gill Sans MT" panose="020B0502020104020203" pitchFamily="34" charset="0"/>
            </a:endParaRPr>
          </a:p>
          <a:p>
            <a:r>
              <a:rPr lang="en-US" i="1" dirty="0">
                <a:latin typeface="Gill Sans MT" panose="020B0502020104020203" pitchFamily="34" charset="0"/>
              </a:rPr>
              <a:t>For whom are these innovations relevant? </a:t>
            </a:r>
          </a:p>
          <a:p>
            <a:pPr marL="342900" indent="-342900">
              <a:buFont typeface="Arial" panose="020B0604020202020204" pitchFamily="34" charset="0"/>
              <a:buChar char="•"/>
            </a:pPr>
            <a:r>
              <a:rPr lang="en-US" dirty="0">
                <a:latin typeface="Gill Sans MT" panose="020B0502020104020203" pitchFamily="34" charset="0"/>
              </a:rPr>
              <a:t>Poultry farmers</a:t>
            </a:r>
          </a:p>
          <a:p>
            <a:pPr marL="342900" indent="-342900">
              <a:buFont typeface="Arial" panose="020B0604020202020204" pitchFamily="34" charset="0"/>
              <a:buChar char="•"/>
            </a:pPr>
            <a:r>
              <a:rPr lang="en-US" dirty="0">
                <a:latin typeface="Gill Sans MT" panose="020B0502020104020203" pitchFamily="34" charset="0"/>
              </a:rPr>
              <a:t>Extension services</a:t>
            </a:r>
          </a:p>
          <a:p>
            <a:pPr marL="342900" indent="-342900">
              <a:buFont typeface="Arial" panose="020B0604020202020204" pitchFamily="34" charset="0"/>
              <a:buChar char="•"/>
            </a:pPr>
            <a:r>
              <a:rPr lang="en-US" dirty="0">
                <a:latin typeface="Gill Sans MT" panose="020B0502020104020203" pitchFamily="34" charset="0"/>
              </a:rPr>
              <a:t>Development organizations</a:t>
            </a:r>
          </a:p>
          <a:p>
            <a:endParaRPr lang="en-US" dirty="0">
              <a:latin typeface="Gill Sans MT" panose="020B0502020104020203" pitchFamily="34" charset="0"/>
            </a:endParaRPr>
          </a:p>
          <a:p>
            <a:r>
              <a:rPr lang="en-US" i="1" dirty="0">
                <a:latin typeface="Gill Sans MT" panose="020B0502020104020203" pitchFamily="34" charset="0"/>
              </a:rPr>
              <a:t>Which organizations are well positioned to scale them out?</a:t>
            </a:r>
          </a:p>
          <a:p>
            <a:pPr marL="342900" indent="-342900">
              <a:buFont typeface="Arial" panose="020B0604020202020204" pitchFamily="34" charset="0"/>
              <a:buChar char="•"/>
            </a:pPr>
            <a:r>
              <a:rPr lang="en-US" dirty="0">
                <a:latin typeface="Gill Sans MT" panose="020B0502020104020203" pitchFamily="34" charset="0"/>
              </a:rPr>
              <a:t>CPAVI</a:t>
            </a:r>
          </a:p>
          <a:p>
            <a:pPr marL="342900" indent="-342900">
              <a:buFont typeface="Arial" panose="020B0604020202020204" pitchFamily="34" charset="0"/>
              <a:buChar char="•"/>
            </a:pPr>
            <a:r>
              <a:rPr lang="en-US" dirty="0">
                <a:latin typeface="Gill Sans MT" panose="020B0502020104020203" pitchFamily="34" charset="0"/>
              </a:rPr>
              <a:t>IPVL/BF</a:t>
            </a:r>
          </a:p>
          <a:p>
            <a:pPr marL="342900" indent="-342900">
              <a:buFont typeface="Arial" panose="020B0604020202020204" pitchFamily="34" charset="0"/>
              <a:buChar char="•"/>
            </a:pPr>
            <a:r>
              <a:rPr lang="en-US" dirty="0">
                <a:latin typeface="Gill Sans MT" panose="020B0502020104020203" pitchFamily="34" charset="0"/>
              </a:rPr>
              <a:t>«Vulgarisateurs Volontaires Villageois» (VVV) </a:t>
            </a:r>
          </a:p>
          <a:p>
            <a:endParaRPr lang="en-US" i="1" dirty="0">
              <a:latin typeface="Gill Sans MT" panose="020B0502020104020203" pitchFamily="34" charset="0"/>
            </a:endParaRPr>
          </a:p>
          <a:p>
            <a:r>
              <a:rPr lang="en-US" i="1" dirty="0">
                <a:latin typeface="Gill Sans MT" panose="020B0502020104020203" pitchFamily="34" charset="0"/>
              </a:rPr>
              <a:t>What opportunities do these innovations present specifically for the private for-profit sector? </a:t>
            </a:r>
          </a:p>
          <a:p>
            <a:pPr marL="342900" indent="-342900">
              <a:buFont typeface="Arial" panose="020B0604020202020204" pitchFamily="34" charset="0"/>
              <a:buChar char="•"/>
            </a:pPr>
            <a:r>
              <a:rPr lang="en-US" dirty="0">
                <a:latin typeface="Gill Sans MT" panose="020B0502020104020203" pitchFamily="34" charset="0"/>
              </a:rPr>
              <a:t>Improve access of poultry farmers to veterinary products and advisory services</a:t>
            </a:r>
          </a:p>
          <a:p>
            <a:pPr marL="342900" indent="-342900">
              <a:buFont typeface="Arial" panose="020B0604020202020204" pitchFamily="34" charset="0"/>
              <a:buChar char="•"/>
            </a:pPr>
            <a:r>
              <a:rPr lang="en-US" dirty="0">
                <a:latin typeface="Gill Sans MT" panose="020B0502020104020203" pitchFamily="34" charset="0"/>
              </a:rPr>
              <a:t>Enhance capacity of end users (farmers)</a:t>
            </a:r>
          </a:p>
          <a:p>
            <a:pPr marL="342900" indent="-342900">
              <a:buFont typeface="Arial" panose="020B0604020202020204" pitchFamily="34" charset="0"/>
              <a:buChar char="•"/>
            </a:pPr>
            <a:r>
              <a:rPr lang="en-US" dirty="0">
                <a:latin typeface="Gill Sans MT" panose="020B0502020104020203" pitchFamily="34" charset="0"/>
              </a:rPr>
              <a:t>Improve farm production and animal welfare</a:t>
            </a:r>
          </a:p>
        </p:txBody>
      </p:sp>
      <p:pic>
        <p:nvPicPr>
          <p:cNvPr id="6" name="Picture 5" descr="A picture containing handcart, stone&#10;&#10;Description automatically generated">
            <a:extLst>
              <a:ext uri="{FF2B5EF4-FFF2-40B4-BE49-F238E27FC236}">
                <a16:creationId xmlns:a16="http://schemas.microsoft.com/office/drawing/2014/main" id="{98A61877-F62E-4746-BCD9-0CB47DBB833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729047"/>
            <a:ext cx="3970636" cy="6128953"/>
          </a:xfrm>
          <a:prstGeom prst="rect">
            <a:avLst/>
          </a:prstGeom>
        </p:spPr>
      </p:pic>
    </p:spTree>
    <p:extLst>
      <p:ext uri="{BB962C8B-B14F-4D97-AF65-F5344CB8AC3E}">
        <p14:creationId xmlns:p14="http://schemas.microsoft.com/office/powerpoint/2010/main" val="2155250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a:xfrm>
            <a:off x="4160520" y="754776"/>
            <a:ext cx="7151691" cy="533227"/>
          </a:xfrm>
        </p:spPr>
        <p:txBody>
          <a:bodyPr/>
          <a:lstStyle/>
          <a:p>
            <a:r>
              <a:rPr lang="en-US" b="0" dirty="0" err="1"/>
              <a:t>InnovatION</a:t>
            </a:r>
            <a:r>
              <a:rPr lang="en-US" b="0" dirty="0"/>
              <a:t> 3</a:t>
            </a:r>
          </a:p>
        </p:txBody>
      </p:sp>
      <p:sp>
        <p:nvSpPr>
          <p:cNvPr id="3" name="TextBox 2">
            <a:extLst>
              <a:ext uri="{FF2B5EF4-FFF2-40B4-BE49-F238E27FC236}">
                <a16:creationId xmlns:a16="http://schemas.microsoft.com/office/drawing/2014/main" id="{EEDA93AB-A449-4C27-AA61-4E36446406ED}"/>
              </a:ext>
            </a:extLst>
          </p:cNvPr>
          <p:cNvSpPr txBox="1"/>
          <p:nvPr/>
        </p:nvSpPr>
        <p:spPr>
          <a:xfrm>
            <a:off x="4626863" y="1418595"/>
            <a:ext cx="7378577" cy="5016758"/>
          </a:xfrm>
          <a:prstGeom prst="rect">
            <a:avLst/>
          </a:prstGeom>
          <a:noFill/>
        </p:spPr>
        <p:txBody>
          <a:bodyPr wrap="square" rtlCol="0">
            <a:spAutoFit/>
          </a:bodyPr>
          <a:lstStyle/>
          <a:p>
            <a:r>
              <a:rPr lang="en-US" sz="2000" b="1" dirty="0">
                <a:latin typeface="Gill Sans MT" panose="020B0502020104020203" pitchFamily="34" charset="0"/>
              </a:rPr>
              <a:t>Build capacity of next generation national researchers and academia on poultry health and food safety research using a OH approach.</a:t>
            </a:r>
            <a:endParaRPr lang="en-US" sz="2000" dirty="0">
              <a:latin typeface="Gill Sans MT" panose="020B0502020104020203" pitchFamily="34" charset="0"/>
            </a:endParaRPr>
          </a:p>
          <a:p>
            <a:endParaRPr lang="en-US" sz="2000" i="1" dirty="0">
              <a:latin typeface="Gill Sans MT" panose="020B0502020104020203" pitchFamily="34" charset="0"/>
            </a:endParaRPr>
          </a:p>
          <a:p>
            <a:r>
              <a:rPr lang="en-US" sz="2000" i="1" dirty="0">
                <a:latin typeface="Gill Sans MT" panose="020B0502020104020203" pitchFamily="34" charset="0"/>
              </a:rPr>
              <a:t>For whom are these innovations relevant? </a:t>
            </a:r>
          </a:p>
          <a:p>
            <a:pPr marL="342900" indent="-342900">
              <a:buFont typeface="Arial" panose="020B0604020202020204" pitchFamily="34" charset="0"/>
              <a:buChar char="•"/>
            </a:pPr>
            <a:r>
              <a:rPr lang="en-US" sz="2000" dirty="0">
                <a:latin typeface="Gill Sans MT" panose="020B0502020104020203" pitchFamily="34" charset="0"/>
              </a:rPr>
              <a:t>Universities</a:t>
            </a:r>
          </a:p>
          <a:p>
            <a:pPr marL="342900" indent="-342900">
              <a:buFont typeface="Arial" panose="020B0604020202020204" pitchFamily="34" charset="0"/>
              <a:buChar char="•"/>
            </a:pPr>
            <a:r>
              <a:rPr lang="fr-FR" sz="2000" dirty="0">
                <a:latin typeface="Gill Sans MT" panose="020B0502020104020203" pitchFamily="34" charset="0"/>
              </a:rPr>
              <a:t>Professional livestock schools</a:t>
            </a:r>
          </a:p>
          <a:p>
            <a:pPr marL="342900" indent="-342900">
              <a:buFont typeface="Arial" panose="020B0604020202020204" pitchFamily="34" charset="0"/>
              <a:buChar char="•"/>
            </a:pPr>
            <a:r>
              <a:rPr lang="fr-FR" sz="2000" dirty="0">
                <a:latin typeface="Gill Sans MT" panose="020B0502020104020203" pitchFamily="34" charset="0"/>
              </a:rPr>
              <a:t>Local research </a:t>
            </a:r>
          </a:p>
          <a:p>
            <a:endParaRPr lang="en-US" sz="2000" dirty="0">
              <a:latin typeface="Gill Sans MT" panose="020B0502020104020203" pitchFamily="34" charset="0"/>
            </a:endParaRPr>
          </a:p>
          <a:p>
            <a:r>
              <a:rPr lang="en-US" sz="2000" i="1" dirty="0">
                <a:latin typeface="Gill Sans MT" panose="020B0502020104020203" pitchFamily="34" charset="0"/>
              </a:rPr>
              <a:t>Which organizations are well positioned to scale them out?</a:t>
            </a:r>
          </a:p>
          <a:p>
            <a:pPr marL="342900" indent="-342900">
              <a:buFont typeface="Arial" panose="020B0604020202020204" pitchFamily="34" charset="0"/>
              <a:buChar char="•"/>
            </a:pPr>
            <a:r>
              <a:rPr lang="fr-FR" sz="2000" dirty="0">
                <a:latin typeface="Gill Sans MT" panose="020B0502020104020203" pitchFamily="34" charset="0"/>
              </a:rPr>
              <a:t>«</a:t>
            </a:r>
            <a:r>
              <a:rPr lang="en-US" sz="2000" dirty="0">
                <a:latin typeface="Gill Sans MT" panose="020B0502020104020203" pitchFamily="34" charset="0"/>
              </a:rPr>
              <a:t>University Joseph Ki-</a:t>
            </a:r>
            <a:r>
              <a:rPr lang="en-US" sz="2000" dirty="0" err="1">
                <a:latin typeface="Gill Sans MT" panose="020B0502020104020203" pitchFamily="34" charset="0"/>
              </a:rPr>
              <a:t>Zerbo</a:t>
            </a:r>
            <a:r>
              <a:rPr lang="en-US" sz="2000" dirty="0">
                <a:latin typeface="Gill Sans MT" panose="020B0502020104020203" pitchFamily="34" charset="0"/>
              </a:rPr>
              <a:t>» (UJKZ) </a:t>
            </a:r>
          </a:p>
          <a:p>
            <a:pPr marL="342900" indent="-342900">
              <a:buFont typeface="Arial" panose="020B0604020202020204" pitchFamily="34" charset="0"/>
              <a:buChar char="•"/>
            </a:pPr>
            <a:r>
              <a:rPr lang="fr-FR" sz="2000" dirty="0">
                <a:latin typeface="Gill Sans MT" panose="020B0502020104020203" pitchFamily="34" charset="0"/>
              </a:rPr>
              <a:t>«Institut de l'Environnement et de Recherches Agricoles» (INERA)</a:t>
            </a:r>
          </a:p>
          <a:p>
            <a:endParaRPr lang="en-US" sz="2000" i="1" dirty="0">
              <a:latin typeface="Gill Sans MT" panose="020B0502020104020203" pitchFamily="34" charset="0"/>
            </a:endParaRPr>
          </a:p>
          <a:p>
            <a:r>
              <a:rPr lang="en-US" sz="2000" i="1" dirty="0">
                <a:latin typeface="Gill Sans MT" panose="020B0502020104020203" pitchFamily="34" charset="0"/>
              </a:rPr>
              <a:t>What opportunities do these innovations present specifically for the private for-profit sector? </a:t>
            </a:r>
          </a:p>
          <a:p>
            <a:pPr marL="342900" indent="-342900">
              <a:buFont typeface="Arial" panose="020B0604020202020204" pitchFamily="34" charset="0"/>
              <a:buChar char="•"/>
            </a:pPr>
            <a:r>
              <a:rPr lang="en-US" sz="2000" dirty="0">
                <a:latin typeface="Gill Sans MT" panose="020B0502020104020203" pitchFamily="34" charset="0"/>
              </a:rPr>
              <a:t>Build local capacity</a:t>
            </a:r>
          </a:p>
        </p:txBody>
      </p:sp>
      <p:pic>
        <p:nvPicPr>
          <p:cNvPr id="7" name="Picture 6" descr="A person standing in front of a counter with people sitting at it&#10;&#10;Description automatically generated with low confidence">
            <a:extLst>
              <a:ext uri="{FF2B5EF4-FFF2-40B4-BE49-F238E27FC236}">
                <a16:creationId xmlns:a16="http://schemas.microsoft.com/office/drawing/2014/main" id="{13B210BF-AFB3-4A4B-9324-1372CAB7417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746867"/>
            <a:ext cx="4325111" cy="3243833"/>
          </a:xfrm>
          <a:prstGeom prst="rect">
            <a:avLst/>
          </a:prstGeom>
        </p:spPr>
      </p:pic>
      <p:pic>
        <p:nvPicPr>
          <p:cNvPr id="9" name="Picture 8" descr="A group of people holding signs&#10;&#10;Description automatically generated with medium confidence">
            <a:extLst>
              <a:ext uri="{FF2B5EF4-FFF2-40B4-BE49-F238E27FC236}">
                <a16:creationId xmlns:a16="http://schemas.microsoft.com/office/drawing/2014/main" id="{FC87348C-8843-4D43-8526-F193422D2D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986606"/>
            <a:ext cx="4325112" cy="2871394"/>
          </a:xfrm>
          <a:prstGeom prst="rect">
            <a:avLst/>
          </a:prstGeom>
        </p:spPr>
      </p:pic>
    </p:spTree>
    <p:extLst>
      <p:ext uri="{BB962C8B-B14F-4D97-AF65-F5344CB8AC3E}">
        <p14:creationId xmlns:p14="http://schemas.microsoft.com/office/powerpoint/2010/main" val="2531780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a:xfrm>
            <a:off x="4681728" y="702448"/>
            <a:ext cx="7151691" cy="533227"/>
          </a:xfrm>
        </p:spPr>
        <p:txBody>
          <a:bodyPr/>
          <a:lstStyle/>
          <a:p>
            <a:r>
              <a:rPr lang="en-US" b="0" dirty="0" err="1"/>
              <a:t>InnovatION</a:t>
            </a:r>
            <a:r>
              <a:rPr lang="en-US" b="0" dirty="0"/>
              <a:t> 4</a:t>
            </a:r>
          </a:p>
        </p:txBody>
      </p:sp>
      <p:sp>
        <p:nvSpPr>
          <p:cNvPr id="3" name="TextBox 2">
            <a:extLst>
              <a:ext uri="{FF2B5EF4-FFF2-40B4-BE49-F238E27FC236}">
                <a16:creationId xmlns:a16="http://schemas.microsoft.com/office/drawing/2014/main" id="{EEDA93AB-A449-4C27-AA61-4E36446406ED}"/>
              </a:ext>
            </a:extLst>
          </p:cNvPr>
          <p:cNvSpPr txBox="1"/>
          <p:nvPr/>
        </p:nvSpPr>
        <p:spPr>
          <a:xfrm>
            <a:off x="4544568" y="1292237"/>
            <a:ext cx="7461504" cy="5355312"/>
          </a:xfrm>
          <a:prstGeom prst="rect">
            <a:avLst/>
          </a:prstGeom>
          <a:noFill/>
        </p:spPr>
        <p:txBody>
          <a:bodyPr wrap="square" rtlCol="0">
            <a:spAutoFit/>
          </a:bodyPr>
          <a:lstStyle/>
          <a:p>
            <a:r>
              <a:rPr lang="nb-NO" b="1" dirty="0">
                <a:latin typeface="Gill Sans MT" panose="020B0502020104020203" pitchFamily="34" charset="0"/>
              </a:rPr>
              <a:t>Poultry Multi-Stakeholder Platform (PMSP) </a:t>
            </a:r>
            <a:endParaRPr lang="en-US" dirty="0">
              <a:latin typeface="Gill Sans MT" panose="020B0502020104020203" pitchFamily="34" charset="0"/>
            </a:endParaRPr>
          </a:p>
          <a:p>
            <a:r>
              <a:rPr lang="en-US" i="1" dirty="0">
                <a:latin typeface="Gill Sans MT" panose="020B0502020104020203" pitchFamily="34" charset="0"/>
              </a:rPr>
              <a:t>For whom are these innovations relevant? </a:t>
            </a:r>
          </a:p>
          <a:p>
            <a:pPr marL="342900" indent="-342900">
              <a:buFont typeface="Arial" panose="020B0604020202020204" pitchFamily="34" charset="0"/>
              <a:buChar char="•"/>
            </a:pPr>
            <a:r>
              <a:rPr lang="en-US" dirty="0">
                <a:latin typeface="Gill Sans MT" panose="020B0502020104020203" pitchFamily="34" charset="0"/>
              </a:rPr>
              <a:t>All stakeholders of the poultry value chain</a:t>
            </a:r>
          </a:p>
          <a:p>
            <a:pPr marL="800100" lvl="1" indent="-342900">
              <a:buFont typeface="Arial" panose="020B0604020202020204" pitchFamily="34" charset="0"/>
              <a:buChar char="•"/>
            </a:pPr>
            <a:r>
              <a:rPr lang="en-US" dirty="0">
                <a:latin typeface="Gill Sans MT" panose="020B0502020104020203" pitchFamily="34" charset="0"/>
              </a:rPr>
              <a:t>Poultry farmers</a:t>
            </a:r>
          </a:p>
          <a:p>
            <a:pPr marL="800100" lvl="1" indent="-342900">
              <a:buFont typeface="Arial" panose="020B0604020202020204" pitchFamily="34" charset="0"/>
              <a:buChar char="•"/>
            </a:pPr>
            <a:r>
              <a:rPr lang="en-US" dirty="0">
                <a:latin typeface="Gill Sans MT" panose="020B0502020104020203" pitchFamily="34" charset="0"/>
              </a:rPr>
              <a:t>Traders</a:t>
            </a:r>
          </a:p>
          <a:p>
            <a:pPr marL="800100" lvl="1" indent="-342900">
              <a:buFont typeface="Arial" panose="020B0604020202020204" pitchFamily="34" charset="0"/>
              <a:buChar char="•"/>
            </a:pPr>
            <a:r>
              <a:rPr lang="en-US" dirty="0">
                <a:latin typeface="Gill Sans MT" panose="020B0502020104020203" pitchFamily="34" charset="0"/>
              </a:rPr>
              <a:t>Consumers </a:t>
            </a:r>
          </a:p>
          <a:p>
            <a:pPr marL="800100" lvl="1" indent="-342900">
              <a:buFont typeface="Arial" panose="020B0604020202020204" pitchFamily="34" charset="0"/>
              <a:buChar char="•"/>
            </a:pPr>
            <a:r>
              <a:rPr lang="en-US" dirty="0">
                <a:latin typeface="Gill Sans MT" panose="020B0502020104020203" pitchFamily="34" charset="0"/>
              </a:rPr>
              <a:t>Extension services</a:t>
            </a:r>
          </a:p>
          <a:p>
            <a:pPr marL="800100" lvl="1" indent="-342900">
              <a:buFont typeface="Arial" panose="020B0604020202020204" pitchFamily="34" charset="0"/>
              <a:buChar char="•"/>
            </a:pPr>
            <a:r>
              <a:rPr lang="en-US" dirty="0">
                <a:latin typeface="Gill Sans MT" panose="020B0502020104020203" pitchFamily="34" charset="0"/>
              </a:rPr>
              <a:t>Related research (SELEVER, Pull Push) and development programs</a:t>
            </a:r>
          </a:p>
          <a:p>
            <a:pPr marL="800100" lvl="1" indent="-342900">
              <a:buFont typeface="Arial" panose="020B0604020202020204" pitchFamily="34" charset="0"/>
              <a:buChar char="•"/>
            </a:pPr>
            <a:r>
              <a:rPr lang="en-US" dirty="0">
                <a:latin typeface="Gill Sans MT" panose="020B0502020104020203" pitchFamily="34" charset="0"/>
              </a:rPr>
              <a:t>IPVL/BF</a:t>
            </a:r>
          </a:p>
          <a:p>
            <a:endParaRPr lang="en-US" i="1" dirty="0">
              <a:latin typeface="Gill Sans MT" panose="020B0502020104020203" pitchFamily="34" charset="0"/>
            </a:endParaRPr>
          </a:p>
          <a:p>
            <a:r>
              <a:rPr lang="en-US" i="1" dirty="0">
                <a:latin typeface="Gill Sans MT" panose="020B0502020104020203" pitchFamily="34" charset="0"/>
              </a:rPr>
              <a:t>Which organizations are well positioned to scale them out?</a:t>
            </a:r>
          </a:p>
          <a:p>
            <a:pPr marL="342900" indent="-342900">
              <a:buFont typeface="Arial" panose="020B0604020202020204" pitchFamily="34" charset="0"/>
              <a:buChar char="•"/>
            </a:pPr>
            <a:r>
              <a:rPr lang="fr-FR" dirty="0">
                <a:latin typeface="Gill Sans MT" panose="020B0502020104020203" pitchFamily="34" charset="0"/>
              </a:rPr>
              <a:t>«Directeur Régional  Ressources Animales et Halieutiques du Centre-Nord» (</a:t>
            </a:r>
            <a:r>
              <a:rPr lang="en-US" dirty="0">
                <a:latin typeface="Gill Sans MT" panose="020B0502020104020203" pitchFamily="34" charset="0"/>
              </a:rPr>
              <a:t>DRRAH-CN) </a:t>
            </a:r>
          </a:p>
          <a:p>
            <a:pPr marL="342900" indent="-342900">
              <a:buFont typeface="Arial" panose="020B0604020202020204" pitchFamily="34" charset="0"/>
              <a:buChar char="•"/>
            </a:pPr>
            <a:r>
              <a:rPr lang="en-US" dirty="0">
                <a:latin typeface="Gill Sans MT" panose="020B0502020104020203" pitchFamily="34" charset="0"/>
              </a:rPr>
              <a:t>IPVL/BF</a:t>
            </a:r>
          </a:p>
          <a:p>
            <a:endParaRPr lang="en-US" i="1" dirty="0">
              <a:latin typeface="Gill Sans MT" panose="020B0502020104020203" pitchFamily="34" charset="0"/>
            </a:endParaRPr>
          </a:p>
          <a:p>
            <a:r>
              <a:rPr lang="en-US" i="1" dirty="0">
                <a:latin typeface="Gill Sans MT" panose="020B0502020104020203" pitchFamily="34" charset="0"/>
              </a:rPr>
              <a:t>What opportunities do these innovations present specifically for the private for-profit sector? </a:t>
            </a:r>
          </a:p>
          <a:p>
            <a:pPr marL="342900" indent="-342900">
              <a:buFont typeface="Arial" panose="020B0604020202020204" pitchFamily="34" charset="0"/>
              <a:buChar char="•"/>
            </a:pPr>
            <a:r>
              <a:rPr lang="en-US" dirty="0">
                <a:latin typeface="Gill Sans MT" panose="020B0502020104020203" pitchFamily="34" charset="0"/>
              </a:rPr>
              <a:t>Improve networking and collaboration among stakeholders of the VC</a:t>
            </a:r>
          </a:p>
          <a:p>
            <a:pPr marL="342900" indent="-342900">
              <a:buFont typeface="Arial" panose="020B0604020202020204" pitchFamily="34" charset="0"/>
              <a:buChar char="•"/>
            </a:pPr>
            <a:r>
              <a:rPr lang="en-US" dirty="0">
                <a:latin typeface="Gill Sans MT" panose="020B0502020104020203" pitchFamily="34" charset="0"/>
              </a:rPr>
              <a:t>Create a conducive policy environment</a:t>
            </a:r>
          </a:p>
        </p:txBody>
      </p:sp>
      <p:pic>
        <p:nvPicPr>
          <p:cNvPr id="12" name="Picture 11" descr="A group of people sitting on the ground playing instruments&#10;&#10;Description automatically generated with medium confidence">
            <a:extLst>
              <a:ext uri="{FF2B5EF4-FFF2-40B4-BE49-F238E27FC236}">
                <a16:creationId xmlns:a16="http://schemas.microsoft.com/office/drawing/2014/main" id="{F30019AF-29A7-49D7-97B3-47BA0E33709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702448"/>
            <a:ext cx="4370832" cy="3278124"/>
          </a:xfrm>
          <a:prstGeom prst="rect">
            <a:avLst/>
          </a:prstGeom>
        </p:spPr>
      </p:pic>
      <p:pic>
        <p:nvPicPr>
          <p:cNvPr id="14" name="Picture 13" descr="A group of people in a meeting&#10;&#10;Description automatically generated with medium confidence">
            <a:extLst>
              <a:ext uri="{FF2B5EF4-FFF2-40B4-BE49-F238E27FC236}">
                <a16:creationId xmlns:a16="http://schemas.microsoft.com/office/drawing/2014/main" id="{ABAF1046-E391-44E4-B55B-A6B45E9F8B0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555984"/>
            <a:ext cx="4370832" cy="3278124"/>
          </a:xfrm>
          <a:prstGeom prst="rect">
            <a:avLst/>
          </a:prstGeom>
        </p:spPr>
      </p:pic>
    </p:spTree>
    <p:extLst>
      <p:ext uri="{BB962C8B-B14F-4D97-AF65-F5344CB8AC3E}">
        <p14:creationId xmlns:p14="http://schemas.microsoft.com/office/powerpoint/2010/main" val="29984835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a:xfrm>
            <a:off x="1141965" y="930975"/>
            <a:ext cx="6463832" cy="464276"/>
          </a:xfrm>
        </p:spPr>
        <p:txBody>
          <a:bodyPr/>
          <a:lstStyle/>
          <a:p>
            <a:r>
              <a:rPr lang="en-US" b="0" dirty="0"/>
              <a:t>communicate</a:t>
            </a:r>
          </a:p>
        </p:txBody>
      </p:sp>
      <p:sp>
        <p:nvSpPr>
          <p:cNvPr id="3" name="TextBox 2">
            <a:extLst>
              <a:ext uri="{FF2B5EF4-FFF2-40B4-BE49-F238E27FC236}">
                <a16:creationId xmlns:a16="http://schemas.microsoft.com/office/drawing/2014/main" id="{1B3CC340-0196-4689-9D25-CDCD99DDB34A}"/>
              </a:ext>
            </a:extLst>
          </p:cNvPr>
          <p:cNvSpPr txBox="1"/>
          <p:nvPr/>
        </p:nvSpPr>
        <p:spPr>
          <a:xfrm>
            <a:off x="275897" y="1560789"/>
            <a:ext cx="5604641" cy="4708981"/>
          </a:xfrm>
          <a:prstGeom prst="rect">
            <a:avLst/>
          </a:prstGeom>
          <a:noFill/>
        </p:spPr>
        <p:txBody>
          <a:bodyPr wrap="square" rtlCol="0">
            <a:spAutoFit/>
          </a:bodyPr>
          <a:lstStyle/>
          <a:p>
            <a:r>
              <a:rPr lang="en-US" sz="2000" i="1" dirty="0">
                <a:latin typeface="Gill Sans MT" panose="020B0502020104020203" pitchFamily="34" charset="0"/>
              </a:rPr>
              <a:t>Who needs to know about your work?</a:t>
            </a:r>
          </a:p>
          <a:p>
            <a:pPr marL="342900" indent="-342900">
              <a:buFont typeface="Arial" panose="020B0604020202020204" pitchFamily="34" charset="0"/>
              <a:buChar char="•"/>
            </a:pPr>
            <a:r>
              <a:rPr lang="en-US" sz="2000" dirty="0">
                <a:latin typeface="Gill Sans MT" panose="020B0502020104020203" pitchFamily="34" charset="0"/>
              </a:rPr>
              <a:t>Private sector  (poultry value chain actors and others) </a:t>
            </a:r>
          </a:p>
          <a:p>
            <a:pPr marL="342900" indent="-342900">
              <a:buFont typeface="Arial" panose="020B0604020202020204" pitchFamily="34" charset="0"/>
              <a:buChar char="•"/>
            </a:pPr>
            <a:r>
              <a:rPr lang="en-US" sz="2000" dirty="0">
                <a:latin typeface="Gill Sans MT" panose="020B0502020104020203" pitchFamily="34" charset="0"/>
              </a:rPr>
              <a:t>Policymakers (Ministry of Livestock)</a:t>
            </a:r>
          </a:p>
          <a:p>
            <a:pPr marL="342900" indent="-342900">
              <a:buFont typeface="Arial" panose="020B0604020202020204" pitchFamily="34" charset="0"/>
              <a:buChar char="•"/>
            </a:pPr>
            <a:r>
              <a:rPr lang="en-US" sz="2000" dirty="0">
                <a:latin typeface="Gill Sans MT" panose="020B0502020104020203" pitchFamily="34" charset="0"/>
              </a:rPr>
              <a:t>Academic institutions</a:t>
            </a:r>
          </a:p>
          <a:p>
            <a:pPr marL="342900" indent="-342900">
              <a:buFont typeface="Arial" panose="020B0604020202020204" pitchFamily="34" charset="0"/>
              <a:buChar char="•"/>
            </a:pPr>
            <a:r>
              <a:rPr lang="en-US" sz="2000" dirty="0">
                <a:latin typeface="Gill Sans MT" panose="020B0502020104020203" pitchFamily="34" charset="0"/>
              </a:rPr>
              <a:t>Development organizations</a:t>
            </a:r>
          </a:p>
          <a:p>
            <a:pPr marL="342900" indent="-342900">
              <a:buFont typeface="Arial" panose="020B0604020202020204" pitchFamily="34" charset="0"/>
              <a:buChar char="•"/>
            </a:pPr>
            <a:r>
              <a:rPr lang="en-US" sz="2000" dirty="0">
                <a:latin typeface="Gill Sans MT" panose="020B0502020104020203" pitchFamily="34" charset="0"/>
              </a:rPr>
              <a:t>Regional and international researchers</a:t>
            </a:r>
          </a:p>
          <a:p>
            <a:endParaRPr lang="en-US" sz="2000" i="1" dirty="0">
              <a:latin typeface="Gill Sans MT" panose="020B0502020104020203" pitchFamily="34" charset="0"/>
            </a:endParaRPr>
          </a:p>
          <a:p>
            <a:r>
              <a:rPr lang="en-US" sz="2000" i="1" dirty="0">
                <a:latin typeface="Gill Sans MT" panose="020B0502020104020203" pitchFamily="34" charset="0"/>
              </a:rPr>
              <a:t>How will you engage with them? </a:t>
            </a:r>
          </a:p>
          <a:p>
            <a:pPr marL="342900" indent="-342900">
              <a:buFont typeface="Arial" panose="020B0604020202020204" pitchFamily="34" charset="0"/>
              <a:buChar char="•"/>
            </a:pPr>
            <a:r>
              <a:rPr lang="en-US" sz="2000" dirty="0">
                <a:latin typeface="Gill Sans MT" panose="020B0502020104020203" pitchFamily="34" charset="0"/>
              </a:rPr>
              <a:t>Project meetings</a:t>
            </a:r>
          </a:p>
          <a:p>
            <a:pPr marL="342900" indent="-342900">
              <a:buFont typeface="Arial" panose="020B0604020202020204" pitchFamily="34" charset="0"/>
              <a:buChar char="•"/>
            </a:pPr>
            <a:r>
              <a:rPr lang="en-US" sz="2000" dirty="0">
                <a:latin typeface="Gill Sans MT" panose="020B0502020104020203" pitchFamily="34" charset="0"/>
              </a:rPr>
              <a:t>PMSP meetings</a:t>
            </a:r>
          </a:p>
          <a:p>
            <a:pPr marL="342900" indent="-342900">
              <a:buFont typeface="Arial" panose="020B0604020202020204" pitchFamily="34" charset="0"/>
              <a:buChar char="•"/>
            </a:pPr>
            <a:r>
              <a:rPr lang="en-US" sz="2000" dirty="0">
                <a:latin typeface="Gill Sans MT" panose="020B0502020104020203" pitchFamily="34" charset="0"/>
              </a:rPr>
              <a:t>Policy briefs</a:t>
            </a:r>
          </a:p>
          <a:p>
            <a:pPr marL="342900" indent="-342900">
              <a:buFont typeface="Arial" panose="020B0604020202020204" pitchFamily="34" charset="0"/>
              <a:buChar char="•"/>
            </a:pPr>
            <a:r>
              <a:rPr lang="en-US" sz="2000" dirty="0">
                <a:latin typeface="Gill Sans MT" panose="020B0502020104020203" pitchFamily="34" charset="0"/>
              </a:rPr>
              <a:t>Peer reviewed publications</a:t>
            </a:r>
          </a:p>
          <a:p>
            <a:pPr marL="342900" indent="-342900">
              <a:buFont typeface="Arial" panose="020B0604020202020204" pitchFamily="34" charset="0"/>
              <a:buChar char="•"/>
            </a:pPr>
            <a:r>
              <a:rPr lang="en-US" sz="2000" dirty="0">
                <a:latin typeface="Gill Sans MT" panose="020B0502020104020203" pitchFamily="34" charset="0"/>
              </a:rPr>
              <a:t>Project reports</a:t>
            </a:r>
          </a:p>
          <a:p>
            <a:pPr marL="342900" indent="-342900">
              <a:buFont typeface="Arial" panose="020B0604020202020204" pitchFamily="34" charset="0"/>
              <a:buChar char="•"/>
            </a:pPr>
            <a:r>
              <a:rPr lang="en-US" sz="2000" dirty="0">
                <a:latin typeface="Gill Sans MT" panose="020B0502020104020203" pitchFamily="34" charset="0"/>
              </a:rPr>
              <a:t>Blog stories</a:t>
            </a:r>
          </a:p>
        </p:txBody>
      </p:sp>
      <p:pic>
        <p:nvPicPr>
          <p:cNvPr id="8" name="Picture 7">
            <a:extLst>
              <a:ext uri="{FF2B5EF4-FFF2-40B4-BE49-F238E27FC236}">
                <a16:creationId xmlns:a16="http://schemas.microsoft.com/office/drawing/2014/main" id="{2271D784-9EFB-48B6-884E-603016E3CB5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141420" y="3408842"/>
            <a:ext cx="6875445" cy="3026466"/>
          </a:xfrm>
          <a:prstGeom prst="rect">
            <a:avLst/>
          </a:prstGeom>
        </p:spPr>
      </p:pic>
      <p:sp>
        <p:nvSpPr>
          <p:cNvPr id="5" name="TextBox 4">
            <a:extLst>
              <a:ext uri="{FF2B5EF4-FFF2-40B4-BE49-F238E27FC236}">
                <a16:creationId xmlns:a16="http://schemas.microsoft.com/office/drawing/2014/main" id="{C9F32538-8F24-4E7D-B733-82B7AC044607}"/>
              </a:ext>
            </a:extLst>
          </p:cNvPr>
          <p:cNvSpPr txBox="1"/>
          <p:nvPr/>
        </p:nvSpPr>
        <p:spPr>
          <a:xfrm>
            <a:off x="6096000" y="1395251"/>
            <a:ext cx="5391807" cy="1631216"/>
          </a:xfrm>
          <a:prstGeom prst="rect">
            <a:avLst/>
          </a:prstGeom>
          <a:noFill/>
        </p:spPr>
        <p:txBody>
          <a:bodyPr wrap="square" rtlCol="0">
            <a:spAutoFit/>
          </a:bodyPr>
          <a:lstStyle/>
          <a:p>
            <a:r>
              <a:rPr lang="en-US" sz="2000" i="1" dirty="0">
                <a:latin typeface="Gill Sans MT" panose="020B0502020104020203" pitchFamily="34" charset="0"/>
              </a:rPr>
              <a:t>How will you discuss findings?</a:t>
            </a:r>
          </a:p>
          <a:p>
            <a:pPr marL="342900" indent="-342900">
              <a:buFont typeface="Arial" panose="020B0604020202020204" pitchFamily="34" charset="0"/>
              <a:buChar char="•"/>
            </a:pPr>
            <a:r>
              <a:rPr lang="en-US" sz="2000" dirty="0">
                <a:latin typeface="Gill Sans MT" panose="020B0502020104020203" pitchFamily="34" charset="0"/>
              </a:rPr>
              <a:t>PMSP meetings</a:t>
            </a:r>
          </a:p>
          <a:p>
            <a:pPr marL="342900" indent="-342900">
              <a:buFont typeface="Arial" panose="020B0604020202020204" pitchFamily="34" charset="0"/>
              <a:buChar char="•"/>
            </a:pPr>
            <a:r>
              <a:rPr lang="en-US" sz="2000" dirty="0">
                <a:latin typeface="Gill Sans MT" panose="020B0502020104020203" pitchFamily="34" charset="0"/>
              </a:rPr>
              <a:t>Workshops </a:t>
            </a:r>
          </a:p>
          <a:p>
            <a:pPr marL="342900" indent="-342900">
              <a:buFont typeface="Arial" panose="020B0604020202020204" pitchFamily="34" charset="0"/>
              <a:buChar char="•"/>
            </a:pPr>
            <a:r>
              <a:rPr lang="en-US" sz="2000" dirty="0">
                <a:latin typeface="Gill Sans MT" panose="020B0502020104020203" pitchFamily="34" charset="0"/>
              </a:rPr>
              <a:t>National and international conferences</a:t>
            </a:r>
          </a:p>
          <a:p>
            <a:pPr marL="342900" indent="-342900">
              <a:buFont typeface="Arial" panose="020B0604020202020204" pitchFamily="34" charset="0"/>
              <a:buChar char="•"/>
            </a:pPr>
            <a:r>
              <a:rPr lang="en-US" sz="2000" dirty="0">
                <a:latin typeface="Gill Sans MT" panose="020B0502020104020203" pitchFamily="34" charset="0"/>
              </a:rPr>
              <a:t>Project meetings</a:t>
            </a:r>
          </a:p>
        </p:txBody>
      </p:sp>
    </p:spTree>
    <p:extLst>
      <p:ext uri="{BB962C8B-B14F-4D97-AF65-F5344CB8AC3E}">
        <p14:creationId xmlns:p14="http://schemas.microsoft.com/office/powerpoint/2010/main" val="1815027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F332493-6631-4193-AFDF-B96EB1BC0C10}"/>
              </a:ext>
            </a:extLst>
          </p:cNvPr>
          <p:cNvSpPr txBox="1"/>
          <p:nvPr/>
        </p:nvSpPr>
        <p:spPr>
          <a:xfrm>
            <a:off x="1677675" y="2052602"/>
            <a:ext cx="8553622" cy="2031325"/>
          </a:xfrm>
          <a:prstGeom prst="rect">
            <a:avLst/>
          </a:prstGeom>
          <a:noFill/>
        </p:spPr>
        <p:txBody>
          <a:bodyPr wrap="square" rtlCol="0">
            <a:spAutoFit/>
          </a:bodyPr>
          <a:lstStyle/>
          <a:p>
            <a:pPr algn="ctr"/>
            <a:r>
              <a:rPr lang="en-US" b="1" dirty="0">
                <a:latin typeface="Gill Sans MT" panose="020B0502020104020203" pitchFamily="34" charset="0"/>
              </a:rPr>
              <a:t>Disclaimer</a:t>
            </a:r>
          </a:p>
          <a:p>
            <a:pPr algn="ctr"/>
            <a:endParaRPr lang="en-US" b="1" dirty="0">
              <a:latin typeface="Gill Sans MT" panose="020B0502020104020203" pitchFamily="34" charset="0"/>
            </a:endParaRPr>
          </a:p>
          <a:p>
            <a:pPr algn="ctr"/>
            <a:r>
              <a:rPr lang="en-US" dirty="0">
                <a:latin typeface="Gill Sans MT" panose="020B0502020104020203" pitchFamily="34" charset="0"/>
              </a:rPr>
              <a:t>This work was funded in whole or part by the United States Agency for International Development (USAID) Bureau for Food Security under Agreement # AID-OAA-L-15-00003 as part of Feed the Future Innovation Lab for Livestock Systems.  Any opinions, findings, conclusions, or recommendations expressed here are those of the authors alone. </a:t>
            </a:r>
          </a:p>
          <a:p>
            <a:pPr algn="ctr"/>
            <a:endParaRPr lang="en-US" dirty="0">
              <a:latin typeface="Gill Sans MT" panose="020B0502020104020203" pitchFamily="34" charset="0"/>
            </a:endParaRPr>
          </a:p>
        </p:txBody>
      </p:sp>
      <p:sp>
        <p:nvSpPr>
          <p:cNvPr id="3" name="Text Placeholder 2">
            <a:extLst>
              <a:ext uri="{FF2B5EF4-FFF2-40B4-BE49-F238E27FC236}">
                <a16:creationId xmlns:a16="http://schemas.microsoft.com/office/drawing/2014/main" id="{9F9AB5D6-4D2D-4084-9E48-F2897D7C3EDE}"/>
              </a:ext>
            </a:extLst>
          </p:cNvPr>
          <p:cNvSpPr txBox="1">
            <a:spLocks/>
          </p:cNvSpPr>
          <p:nvPr/>
        </p:nvSpPr>
        <p:spPr>
          <a:xfrm>
            <a:off x="1382486" y="5178406"/>
            <a:ext cx="9144000" cy="7804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US" sz="1400" dirty="0">
                <a:solidFill>
                  <a:schemeClr val="bg1"/>
                </a:solidFill>
                <a:latin typeface="Gill Sans MT" panose="020B0502020104020203" pitchFamily="34" charset="0"/>
              </a:rPr>
              <a:t>Feed the Future Innovation Lab for Livestock Systems </a:t>
            </a:r>
          </a:p>
          <a:p>
            <a:pPr marL="0" indent="0" algn="ctr">
              <a:lnSpc>
                <a:spcPct val="100000"/>
              </a:lnSpc>
              <a:spcBef>
                <a:spcPts val="0"/>
              </a:spcBef>
              <a:buNone/>
            </a:pPr>
            <a:r>
              <a:rPr lang="en-US" sz="1400" dirty="0">
                <a:solidFill>
                  <a:schemeClr val="bg1"/>
                </a:solidFill>
                <a:latin typeface="Gill Sans MT" panose="020B0502020104020203" pitchFamily="34" charset="0"/>
              </a:rPr>
              <a:t>University of Florida - Gainesville, FL 32611, USA</a:t>
            </a:r>
          </a:p>
          <a:p>
            <a:pPr marL="0" indent="0" algn="ctr">
              <a:lnSpc>
                <a:spcPct val="100000"/>
              </a:lnSpc>
              <a:spcBef>
                <a:spcPts val="0"/>
              </a:spcBef>
              <a:buNone/>
            </a:pPr>
            <a:r>
              <a:rPr lang="en-US" sz="1400" dirty="0">
                <a:solidFill>
                  <a:schemeClr val="bg1"/>
                </a:solidFill>
                <a:latin typeface="Gill Sans MT" panose="020B0502020104020203" pitchFamily="34" charset="0"/>
              </a:rPr>
              <a:t>livestock-lab@ufl.edu | http://livestocklab.ifas.ufl.edu</a:t>
            </a:r>
          </a:p>
        </p:txBody>
      </p:sp>
    </p:spTree>
    <p:extLst>
      <p:ext uri="{BB962C8B-B14F-4D97-AF65-F5344CB8AC3E}">
        <p14:creationId xmlns:p14="http://schemas.microsoft.com/office/powerpoint/2010/main" val="3998569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2A8C9F68-5164-446F-8126-42BA9AA12F6B}"/>
              </a:ext>
            </a:extLst>
          </p:cNvPr>
          <p:cNvSpPr txBox="1">
            <a:spLocks noChangeArrowheads="1"/>
          </p:cNvSpPr>
          <p:nvPr/>
        </p:nvSpPr>
        <p:spPr bwMode="auto">
          <a:xfrm>
            <a:off x="3521392" y="4510416"/>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3" name="Picture 2" descr="cc-by 88x31.png">
            <a:extLst>
              <a:ext uri="{FF2B5EF4-FFF2-40B4-BE49-F238E27FC236}">
                <a16:creationId xmlns:a16="http://schemas.microsoft.com/office/drawing/2014/main" id="{B7F90E75-C930-49B9-BF5E-550BC679BD10}"/>
              </a:ext>
            </a:extLst>
          </p:cNvPr>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934652" y="4528959"/>
            <a:ext cx="586740" cy="207645"/>
          </a:xfrm>
          <a:prstGeom prst="rect">
            <a:avLst/>
          </a:prstGeom>
          <a:noFill/>
          <a:ln>
            <a:noFill/>
          </a:ln>
        </p:spPr>
      </p:pic>
    </p:spTree>
    <p:extLst>
      <p:ext uri="{BB962C8B-B14F-4D97-AF65-F5344CB8AC3E}">
        <p14:creationId xmlns:p14="http://schemas.microsoft.com/office/powerpoint/2010/main" val="1696739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2E84390-9D93-4E3B-B839-08D2CCD06F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250" y="854555"/>
            <a:ext cx="11720339" cy="3108668"/>
          </a:xfrm>
          <a:prstGeom prst="rect">
            <a:avLst/>
          </a:prstGeom>
          <a:ln>
            <a:noFill/>
          </a:ln>
          <a:effectLst>
            <a:outerShdw blurRad="292100" dist="139700" dir="2700000" algn="tl" rotWithShape="0">
              <a:srgbClr val="333333">
                <a:alpha val="65000"/>
              </a:srgbClr>
            </a:outerShdw>
          </a:effectLst>
        </p:spPr>
      </p:pic>
      <p:sp>
        <p:nvSpPr>
          <p:cNvPr id="9" name="Title 1">
            <a:extLst>
              <a:ext uri="{FF2B5EF4-FFF2-40B4-BE49-F238E27FC236}">
                <a16:creationId xmlns:a16="http://schemas.microsoft.com/office/drawing/2014/main" id="{FBD604B3-3A17-49FC-924E-2BDDE1535105}"/>
              </a:ext>
            </a:extLst>
          </p:cNvPr>
          <p:cNvSpPr txBox="1">
            <a:spLocks/>
          </p:cNvSpPr>
          <p:nvPr/>
        </p:nvSpPr>
        <p:spPr>
          <a:xfrm>
            <a:off x="5376059" y="1631650"/>
            <a:ext cx="6078656" cy="1554478"/>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4400" kern="1200">
                <a:solidFill>
                  <a:schemeClr val="tx1"/>
                </a:solidFill>
                <a:latin typeface="Gill Sans MT" panose="020B0502020104020203" pitchFamily="34" charset="0"/>
                <a:ea typeface="+mj-ea"/>
                <a:cs typeface="+mj-cs"/>
              </a:defRPr>
            </a:lvl1pPr>
          </a:lstStyle>
          <a:p>
            <a:r>
              <a:rPr lang="en-US" sz="2600" dirty="0"/>
              <a:t>Poultry losses and One Health (POLOH):  Reducing losses and zoonotic risks along the poultry value chain through a One Health approach</a:t>
            </a:r>
          </a:p>
        </p:txBody>
      </p:sp>
      <p:sp>
        <p:nvSpPr>
          <p:cNvPr id="10" name="Rectangle 9">
            <a:extLst>
              <a:ext uri="{FF2B5EF4-FFF2-40B4-BE49-F238E27FC236}">
                <a16:creationId xmlns:a16="http://schemas.microsoft.com/office/drawing/2014/main" id="{232B9706-18C3-459B-B947-788579C5F191}"/>
              </a:ext>
            </a:extLst>
          </p:cNvPr>
          <p:cNvSpPr/>
          <p:nvPr/>
        </p:nvSpPr>
        <p:spPr>
          <a:xfrm>
            <a:off x="298563" y="4183618"/>
            <a:ext cx="3837505" cy="2399391"/>
          </a:xfrm>
          <a:prstGeom prst="rect">
            <a:avLst/>
          </a:prstGeom>
        </p:spPr>
        <p:txBody>
          <a:bodyPr vert="horz" lIns="91440" tIns="45720" rIns="91440" bIns="45720" rtlCol="0" anchor="ctr">
            <a:noAutofit/>
          </a:bodyPr>
          <a:lstStyle/>
          <a:p>
            <a:pPr defTabSz="914400"/>
            <a:r>
              <a:rPr lang="en-US" sz="1600" b="1" dirty="0">
                <a:solidFill>
                  <a:srgbClr val="C25700"/>
                </a:solidFill>
                <a:latin typeface="Gill Sans MT" panose="020B0502020104020203" pitchFamily="34" charset="0"/>
              </a:rPr>
              <a:t>Principal investigator</a:t>
            </a:r>
          </a:p>
          <a:p>
            <a:pPr marL="285750" indent="-285750" defTabSz="914400">
              <a:buFont typeface="Arial" panose="020B0604020202020204" pitchFamily="34" charset="0"/>
              <a:buChar char="•"/>
            </a:pPr>
            <a:r>
              <a:rPr lang="en-US" sz="1600" dirty="0">
                <a:latin typeface="Gill Sans MT" panose="020B0502020104020203" pitchFamily="34" charset="0"/>
                <a:ea typeface="+mn-lt"/>
                <a:cs typeface="+mn-lt"/>
              </a:rPr>
              <a:t>Michel Dione, International Livestock Research Institute (ILRI)</a:t>
            </a:r>
          </a:p>
          <a:p>
            <a:pPr defTabSz="914400"/>
            <a:r>
              <a:rPr lang="en-US" sz="1600" b="1" dirty="0">
                <a:solidFill>
                  <a:srgbClr val="C25700"/>
                </a:solidFill>
                <a:latin typeface="Gill Sans MT" panose="020B0502020104020203" pitchFamily="34" charset="0"/>
              </a:rPr>
              <a:t>Co-PIs </a:t>
            </a:r>
          </a:p>
          <a:p>
            <a:pPr marL="285750" marR="0" lvl="0" indent="-285750">
              <a:lnSpc>
                <a:spcPct val="107000"/>
              </a:lnSpc>
              <a:spcBef>
                <a:spcPts val="0"/>
              </a:spcBef>
              <a:spcAft>
                <a:spcPts val="0"/>
              </a:spcAft>
              <a:buFont typeface="Arial" panose="020B0604020202020204" pitchFamily="34" charset="0"/>
              <a:buChar char="•"/>
            </a:pPr>
            <a:r>
              <a:rPr lang="pt-PT" sz="1600" dirty="0">
                <a:latin typeface="Gill Sans MT" panose="020B0502020104020203" pitchFamily="34" charset="0"/>
                <a:ea typeface="+mn-lt"/>
                <a:cs typeface="+mn-lt"/>
              </a:rPr>
              <a:t>Kagambèga Assèta, University Joseph Ki-Zerbo, Ouagadougou, Burkina Faso</a:t>
            </a:r>
            <a:endParaRPr lang="en-US" sz="1600" dirty="0">
              <a:latin typeface="Gill Sans MT" panose="020B0502020104020203" pitchFamily="34" charset="0"/>
              <a:ea typeface="+mn-lt"/>
              <a:cs typeface="+mn-lt"/>
            </a:endParaRPr>
          </a:p>
          <a:p>
            <a:pPr marL="285750" marR="0" lvl="0" indent="-285750">
              <a:lnSpc>
                <a:spcPct val="107000"/>
              </a:lnSpc>
              <a:spcBef>
                <a:spcPts val="0"/>
              </a:spcBef>
              <a:spcAft>
                <a:spcPts val="0"/>
              </a:spcAft>
              <a:buFont typeface="Arial" panose="020B0604020202020204" pitchFamily="34" charset="0"/>
              <a:buChar char="•"/>
            </a:pPr>
            <a:r>
              <a:rPr lang="en-US" sz="1600" dirty="0">
                <a:latin typeface="Gill Sans MT" panose="020B0502020104020203" pitchFamily="34" charset="0"/>
                <a:ea typeface="+mn-lt"/>
                <a:cs typeface="+mn-lt"/>
              </a:rPr>
              <a:t>Claudia Ganser, University of Florida, USA</a:t>
            </a:r>
            <a:endParaRPr lang="en-US" sz="1600" dirty="0">
              <a:effectLst/>
              <a:latin typeface="Gill Sans MT" panose="020B0502020104020203" pitchFamily="34" charset="0"/>
              <a:ea typeface="Calibri" panose="020F0502020204030204" pitchFamily="34" charset="0"/>
            </a:endParaRPr>
          </a:p>
          <a:p>
            <a:pPr marL="285750" indent="-285750" defTabSz="914400">
              <a:buFont typeface="Arial" panose="020B0604020202020204" pitchFamily="34" charset="0"/>
              <a:buChar char="•"/>
            </a:pPr>
            <a:endParaRPr lang="en-US" sz="1600" dirty="0">
              <a:latin typeface="Gill Sans MT" panose="020B0502020104020203" pitchFamily="34" charset="0"/>
              <a:cs typeface="Calibri"/>
            </a:endParaRPr>
          </a:p>
        </p:txBody>
      </p:sp>
      <p:sp>
        <p:nvSpPr>
          <p:cNvPr id="11" name="Rectangle 10">
            <a:extLst>
              <a:ext uri="{FF2B5EF4-FFF2-40B4-BE49-F238E27FC236}">
                <a16:creationId xmlns:a16="http://schemas.microsoft.com/office/drawing/2014/main" id="{023C085D-BB00-4134-8FA9-64B5E9E3D727}"/>
              </a:ext>
            </a:extLst>
          </p:cNvPr>
          <p:cNvSpPr/>
          <p:nvPr/>
        </p:nvSpPr>
        <p:spPr>
          <a:xfrm>
            <a:off x="4731409" y="4141865"/>
            <a:ext cx="7162028" cy="2706125"/>
          </a:xfrm>
          <a:prstGeom prst="rect">
            <a:avLst/>
          </a:prstGeom>
          <a:ln>
            <a:noFill/>
          </a:ln>
        </p:spPr>
        <p:txBody>
          <a:bodyPr wrap="square" lIns="91440" tIns="45720" rIns="91440" bIns="45720" anchor="t">
            <a:spAutoFit/>
          </a:bodyPr>
          <a:lstStyle/>
          <a:p>
            <a:r>
              <a:rPr lang="en-US" sz="1600" b="1" dirty="0">
                <a:solidFill>
                  <a:srgbClr val="C25700"/>
                </a:solidFill>
                <a:latin typeface="Gill Sans MT" panose="020B0502020104020203" pitchFamily="34" charset="0"/>
                <a:ea typeface="+mn-lt"/>
                <a:cs typeface="Calibri"/>
              </a:rPr>
              <a:t>Objectives</a:t>
            </a:r>
            <a:endParaRPr lang="en-US" sz="1600" dirty="0">
              <a:solidFill>
                <a:srgbClr val="C25700"/>
              </a:solidFill>
              <a:latin typeface="Gill Sans MT" panose="020B0502020104020203" pitchFamily="34" charset="0"/>
              <a:ea typeface="+mn-lt"/>
              <a:cs typeface="Calibri"/>
            </a:endParaRPr>
          </a:p>
          <a:p>
            <a:pPr marL="342900" marR="0" lvl="0" indent="-342900">
              <a:lnSpc>
                <a:spcPct val="107000"/>
              </a:lnSpc>
              <a:spcBef>
                <a:spcPts val="0"/>
              </a:spcBef>
              <a:spcAft>
                <a:spcPts val="600"/>
              </a:spcAft>
              <a:buFont typeface="+mj-lt"/>
              <a:buAutoNum type="arabicPeriod"/>
            </a:pPr>
            <a:r>
              <a:rPr lang="en-US" sz="1400" dirty="0">
                <a:latin typeface="Gill Sans MT" panose="020B0502020104020203" pitchFamily="34" charset="0"/>
                <a:ea typeface="+mn-lt"/>
                <a:cs typeface="+mn-lt"/>
              </a:rPr>
              <a:t>Assessing knowledge, attitudes, and practices (KAP) of smallholder poultry producers and other connected value chain actors</a:t>
            </a:r>
          </a:p>
          <a:p>
            <a:pPr marL="342900" marR="0" lvl="0" indent="-342900">
              <a:lnSpc>
                <a:spcPct val="107000"/>
              </a:lnSpc>
              <a:spcBef>
                <a:spcPts val="0"/>
              </a:spcBef>
              <a:spcAft>
                <a:spcPts val="600"/>
              </a:spcAft>
              <a:buFont typeface="+mj-lt"/>
              <a:buAutoNum type="arabicPeriod"/>
            </a:pPr>
            <a:r>
              <a:rPr lang="en-US" sz="1400" dirty="0">
                <a:latin typeface="Gill Sans MT" panose="020B0502020104020203" pitchFamily="34" charset="0"/>
                <a:ea typeface="+mn-lt"/>
                <a:cs typeface="+mn-lt"/>
              </a:rPr>
              <a:t>Assessing the distribution and characterizing of zoonotic pathogens, assessing intervention effects and gendered impacts of farm and market-level practices on productivity, food safety, and animal welfare</a:t>
            </a:r>
          </a:p>
          <a:p>
            <a:pPr marL="342900" marR="0" lvl="0" indent="-342900">
              <a:lnSpc>
                <a:spcPct val="107000"/>
              </a:lnSpc>
              <a:spcBef>
                <a:spcPts val="0"/>
              </a:spcBef>
              <a:spcAft>
                <a:spcPts val="600"/>
              </a:spcAft>
              <a:buFont typeface="+mj-lt"/>
              <a:buAutoNum type="arabicPeriod"/>
            </a:pPr>
            <a:r>
              <a:rPr lang="en-US" sz="1400" dirty="0">
                <a:latin typeface="Gill Sans MT" panose="020B0502020104020203" pitchFamily="34" charset="0"/>
                <a:ea typeface="+mn-lt"/>
                <a:cs typeface="+mn-lt"/>
              </a:rPr>
              <a:t>Developing and testing appropriate One Health (OH) Integrated Educational and Training packages</a:t>
            </a:r>
          </a:p>
          <a:p>
            <a:pPr marL="342900" marR="0" lvl="0" indent="-342900">
              <a:lnSpc>
                <a:spcPct val="107000"/>
              </a:lnSpc>
              <a:spcBef>
                <a:spcPts val="0"/>
              </a:spcBef>
              <a:spcAft>
                <a:spcPts val="600"/>
              </a:spcAft>
              <a:buFont typeface="+mj-lt"/>
              <a:buAutoNum type="arabicPeriod"/>
            </a:pPr>
            <a:r>
              <a:rPr lang="en-US" sz="1400" dirty="0">
                <a:latin typeface="Gill Sans MT" panose="020B0502020104020203" pitchFamily="34" charset="0"/>
                <a:ea typeface="+mn-lt"/>
                <a:cs typeface="+mn-lt"/>
              </a:rPr>
              <a:t>Identifying and testing likely gender-sensitive business models for enhancing value linkages</a:t>
            </a:r>
          </a:p>
          <a:p>
            <a:pPr marL="342900" marR="0" lvl="0" indent="-342900">
              <a:lnSpc>
                <a:spcPct val="107000"/>
              </a:lnSpc>
              <a:spcBef>
                <a:spcPts val="0"/>
              </a:spcBef>
              <a:spcAft>
                <a:spcPts val="0"/>
              </a:spcAft>
              <a:buFont typeface="+mj-lt"/>
              <a:buAutoNum type="arabicPeriod"/>
            </a:pPr>
            <a:r>
              <a:rPr lang="en-US" sz="1400" dirty="0">
                <a:latin typeface="Gill Sans MT" panose="020B0502020104020203" pitchFamily="34" charset="0"/>
                <a:ea typeface="+mn-lt"/>
                <a:cs typeface="+mn-lt"/>
              </a:rPr>
              <a:t>Building the capacity of next-generation youth national researchers</a:t>
            </a:r>
            <a:endParaRPr lang="en-US" sz="1400" dirty="0">
              <a:latin typeface="Gill Sans MT" panose="020B0502020104020203" pitchFamily="34" charset="0"/>
              <a:cs typeface="Calibri" panose="020F0502020204030204"/>
            </a:endParaRPr>
          </a:p>
        </p:txBody>
      </p:sp>
      <p:sp>
        <p:nvSpPr>
          <p:cNvPr id="12" name="Rectangle 11">
            <a:extLst>
              <a:ext uri="{FF2B5EF4-FFF2-40B4-BE49-F238E27FC236}">
                <a16:creationId xmlns:a16="http://schemas.microsoft.com/office/drawing/2014/main" id="{5B87E32D-9E64-4C91-8121-E87A9F0D6775}"/>
              </a:ext>
            </a:extLst>
          </p:cNvPr>
          <p:cNvSpPr/>
          <p:nvPr/>
        </p:nvSpPr>
        <p:spPr>
          <a:xfrm>
            <a:off x="4364053" y="4306008"/>
            <a:ext cx="69685" cy="2224149"/>
          </a:xfrm>
          <a:prstGeom prst="rect">
            <a:avLst/>
          </a:prstGeom>
          <a:solidFill>
            <a:srgbClr val="C25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538135"/>
              </a:solidFill>
              <a:latin typeface="Gill Sans MT" panose="020B0502020104020203" pitchFamily="34" charset="0"/>
            </a:endParaRPr>
          </a:p>
        </p:txBody>
      </p:sp>
      <p:pic>
        <p:nvPicPr>
          <p:cNvPr id="13" name="Picture 12" descr="A basket full of chickens&#10;&#10;Description automatically generated with low confidence">
            <a:extLst>
              <a:ext uri="{FF2B5EF4-FFF2-40B4-BE49-F238E27FC236}">
                <a16:creationId xmlns:a16="http://schemas.microsoft.com/office/drawing/2014/main" id="{E513EE29-8CFC-495F-B1DC-1DD4B85C0E5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48249" y="854555"/>
            <a:ext cx="4781723" cy="3108668"/>
          </a:xfrm>
          <a:prstGeom prst="rect">
            <a:avLst/>
          </a:prstGeom>
        </p:spPr>
      </p:pic>
    </p:spTree>
    <p:extLst>
      <p:ext uri="{BB962C8B-B14F-4D97-AF65-F5344CB8AC3E}">
        <p14:creationId xmlns:p14="http://schemas.microsoft.com/office/powerpoint/2010/main" val="4056066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p:txBody>
          <a:bodyPr/>
          <a:lstStyle/>
          <a:p>
            <a:r>
              <a:rPr lang="en-US" b="0" dirty="0"/>
              <a:t>Innovate – </a:t>
            </a:r>
            <a:r>
              <a:rPr lang="en-US" b="0" cap="none" dirty="0"/>
              <a:t>Our Theory of Change</a:t>
            </a:r>
            <a:endParaRPr lang="en-US" b="0" dirty="0"/>
          </a:p>
        </p:txBody>
      </p:sp>
      <p:sp>
        <p:nvSpPr>
          <p:cNvPr id="6" name="TextBox 5">
            <a:extLst>
              <a:ext uri="{FF2B5EF4-FFF2-40B4-BE49-F238E27FC236}">
                <a16:creationId xmlns:a16="http://schemas.microsoft.com/office/drawing/2014/main" id="{35EE158B-677C-4176-A972-AD87DF65612B}"/>
              </a:ext>
            </a:extLst>
          </p:cNvPr>
          <p:cNvSpPr txBox="1"/>
          <p:nvPr/>
        </p:nvSpPr>
        <p:spPr>
          <a:xfrm>
            <a:off x="6441606" y="1851182"/>
            <a:ext cx="4678326" cy="4832092"/>
          </a:xfrm>
          <a:prstGeom prst="rect">
            <a:avLst/>
          </a:prstGeom>
          <a:noFill/>
        </p:spPr>
        <p:txBody>
          <a:bodyPr wrap="square">
            <a:spAutoFit/>
          </a:bodyPr>
          <a:lstStyle/>
          <a:p>
            <a:r>
              <a:rPr lang="en-US" sz="2200" dirty="0">
                <a:latin typeface="Gill Sans MT" panose="020B0502020104020203" pitchFamily="34" charset="0"/>
                <a:cs typeface="Times New Roman" panose="02020603050405020304" pitchFamily="18" charset="0"/>
              </a:rPr>
              <a:t>Poultry disease in Burkina Faso can negatively affect human health and constrains the productivity of the poultry market. </a:t>
            </a:r>
          </a:p>
          <a:p>
            <a:endParaRPr lang="en-US" sz="2200" dirty="0">
              <a:latin typeface="Gill Sans MT" panose="020B0502020104020203" pitchFamily="34" charset="0"/>
              <a:cs typeface="Times New Roman" panose="02020603050405020304" pitchFamily="18" charset="0"/>
            </a:endParaRPr>
          </a:p>
          <a:p>
            <a:r>
              <a:rPr lang="en-US" sz="2200" dirty="0">
                <a:latin typeface="Gill Sans MT" panose="020B0502020104020203" pitchFamily="34" charset="0"/>
                <a:cs typeface="Times New Roman" panose="02020603050405020304" pitchFamily="18" charset="0"/>
              </a:rPr>
              <a:t>By developing interventions that improve farm and market practices, provide education and training, and test business models that can enhance value chain linkages, the poultry sector can become safer and more productive. </a:t>
            </a:r>
          </a:p>
          <a:p>
            <a:endParaRPr lang="en-US" sz="2200" dirty="0">
              <a:effectLst/>
              <a:latin typeface="Gill Sans MT" panose="020B0502020104020203" pitchFamily="34" charset="0"/>
              <a:ea typeface="Garamond" panose="02020404030301010803" pitchFamily="18" charset="0"/>
              <a:cs typeface="Times New Roman" panose="02020603050405020304" pitchFamily="18" charset="0"/>
            </a:endParaRPr>
          </a:p>
          <a:p>
            <a:endParaRPr lang="en-US" sz="2200" dirty="0">
              <a:latin typeface="Gill Sans MT" panose="020B0502020104020203" pitchFamily="34" charset="0"/>
              <a:ea typeface="Times New Roman" panose="02020603050405020304" pitchFamily="18" charset="0"/>
              <a:cs typeface="Times New Roman" panose="02020603050405020304" pitchFamily="18" charset="0"/>
            </a:endParaRPr>
          </a:p>
          <a:p>
            <a:endParaRPr lang="en-US" sz="2200" dirty="0">
              <a:effectLst/>
              <a:latin typeface="Gill Sans MT" panose="020B0502020104020203" pitchFamily="34" charset="0"/>
              <a:ea typeface="Times New Roman" panose="02020603050405020304" pitchFamily="18" charset="0"/>
              <a:cs typeface="Times New Roman" panose="02020603050405020304" pitchFamily="18" charset="0"/>
            </a:endParaRPr>
          </a:p>
        </p:txBody>
      </p:sp>
      <p:pic>
        <p:nvPicPr>
          <p:cNvPr id="7" name="Picture 6" descr="A picture containing tree, person, lined, sale&#10;&#10;Description automatically generated">
            <a:extLst>
              <a:ext uri="{FF2B5EF4-FFF2-40B4-BE49-F238E27FC236}">
                <a16:creationId xmlns:a16="http://schemas.microsoft.com/office/drawing/2014/main" id="{96AB7A6F-50C6-4C9E-8DA6-1F4CE5C602D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1979" y="1851182"/>
            <a:ext cx="5190195" cy="3746429"/>
          </a:xfrm>
          <a:prstGeom prst="rect">
            <a:avLst/>
          </a:prstGeom>
        </p:spPr>
      </p:pic>
    </p:spTree>
    <p:extLst>
      <p:ext uri="{BB962C8B-B14F-4D97-AF65-F5344CB8AC3E}">
        <p14:creationId xmlns:p14="http://schemas.microsoft.com/office/powerpoint/2010/main" val="3433054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DC80C29-B7AF-41B5-BB2E-44208F226EDB}"/>
              </a:ext>
            </a:extLst>
          </p:cNvPr>
          <p:cNvSpPr txBox="1"/>
          <p:nvPr/>
        </p:nvSpPr>
        <p:spPr>
          <a:xfrm>
            <a:off x="638886" y="1128992"/>
            <a:ext cx="6770907" cy="5548763"/>
          </a:xfrm>
          <a:prstGeom prst="rect">
            <a:avLst/>
          </a:prstGeom>
          <a:noFill/>
        </p:spPr>
        <p:txBody>
          <a:bodyPr wrap="square">
            <a:spAutoFit/>
          </a:bodyPr>
          <a:lstStyle/>
          <a:p>
            <a:pPr>
              <a:lnSpc>
                <a:spcPct val="130000"/>
              </a:lnSpc>
            </a:pPr>
            <a:r>
              <a:rPr lang="en-US" sz="2400" b="1" dirty="0">
                <a:solidFill>
                  <a:srgbClr val="C25700"/>
                </a:solidFill>
                <a:effectLst/>
                <a:latin typeface="Gill Sans MT" panose="020B0502020104020203" pitchFamily="34" charset="0"/>
                <a:ea typeface="Times New Roman" panose="02020603050405020304" pitchFamily="18" charset="0"/>
                <a:cs typeface="Times New Roman" panose="02020603050405020304" pitchFamily="18" charset="0"/>
              </a:rPr>
              <a:t>Overarching goal</a:t>
            </a:r>
          </a:p>
          <a:p>
            <a:pPr>
              <a:lnSpc>
                <a:spcPct val="130000"/>
              </a:lnSpc>
            </a:pPr>
            <a:endParaRPr lang="en-US" sz="2400" b="1" dirty="0">
              <a:solidFill>
                <a:srgbClr val="C25700"/>
              </a:solidFill>
              <a:effectLst/>
              <a:latin typeface="Gill Sans MT" panose="020B0502020104020203" pitchFamily="34" charset="0"/>
              <a:ea typeface="Times New Roman" panose="02020603050405020304" pitchFamily="18" charset="0"/>
              <a:cs typeface="Times New Roman" panose="02020603050405020304" pitchFamily="18" charset="0"/>
            </a:endParaRPr>
          </a:p>
          <a:p>
            <a:pPr>
              <a:lnSpc>
                <a:spcPct val="110000"/>
              </a:lnSpc>
            </a:pPr>
            <a:r>
              <a:rPr lang="en-US" sz="2400" dirty="0">
                <a:latin typeface="Gill Sans MT" panose="020B0502020104020203" pitchFamily="34" charset="0"/>
                <a:cs typeface="Times New Roman" panose="02020603050405020304" pitchFamily="18" charset="0"/>
              </a:rPr>
              <a:t>The overarching goal of this proposal is to enhance household food security and safety and improve the livelihoods of poultry smallholder producers by reducing economic losses and zoonotic risks along the value chain, by developing culturally and economically appropriate, gender-sensitive One Health interventions at the producer level, resulting in reduced flock mortality, pathogen occurrence, and human health risks.</a:t>
            </a:r>
            <a:br>
              <a:rPr lang="en-US" sz="2400" dirty="0">
                <a:latin typeface="Gill Sans MT" panose="020B0502020104020203" pitchFamily="34" charset="0"/>
                <a:cs typeface="Times New Roman" panose="02020603050405020304" pitchFamily="18" charset="0"/>
              </a:rPr>
            </a:br>
            <a:r>
              <a:rPr lang="en-US" sz="2400" dirty="0">
                <a:latin typeface="Gill Sans MT" panose="020B0502020104020203" pitchFamily="34" charset="0"/>
                <a:cs typeface="Times New Roman" panose="02020603050405020304" pitchFamily="18" charset="0"/>
              </a:rPr>
              <a:t>  </a:t>
            </a:r>
          </a:p>
          <a:p>
            <a:pPr>
              <a:lnSpc>
                <a:spcPct val="130000"/>
              </a:lnSpc>
            </a:pPr>
            <a:endParaRPr lang="en-US" sz="2400" dirty="0">
              <a:latin typeface="Gill Sans MT" panose="020B0502020104020203" pitchFamily="34" charset="0"/>
              <a:ea typeface="Times New Roman" panose="02020603050405020304" pitchFamily="18" charset="0"/>
              <a:cs typeface="Times New Roman" panose="02020603050405020304" pitchFamily="18" charset="0"/>
            </a:endParaRPr>
          </a:p>
        </p:txBody>
      </p:sp>
      <p:pic>
        <p:nvPicPr>
          <p:cNvPr id="6" name="Picture 5" descr="A picture containing ground, bird, outdoor, beach&#10;&#10;Description automatically generated">
            <a:extLst>
              <a:ext uri="{FF2B5EF4-FFF2-40B4-BE49-F238E27FC236}">
                <a16:creationId xmlns:a16="http://schemas.microsoft.com/office/drawing/2014/main" id="{41C3F772-6C05-474E-B8AB-8E2E851F827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84603" y="702448"/>
            <a:ext cx="4607397" cy="6143195"/>
          </a:xfrm>
          <a:prstGeom prst="rect">
            <a:avLst/>
          </a:prstGeom>
        </p:spPr>
      </p:pic>
    </p:spTree>
    <p:extLst>
      <p:ext uri="{BB962C8B-B14F-4D97-AF65-F5344CB8AC3E}">
        <p14:creationId xmlns:p14="http://schemas.microsoft.com/office/powerpoint/2010/main" val="2540150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p:txBody>
          <a:bodyPr/>
          <a:lstStyle/>
          <a:p>
            <a:r>
              <a:rPr lang="en-US" dirty="0"/>
              <a:t>Investigate – </a:t>
            </a:r>
            <a:r>
              <a:rPr lang="en-US" cap="none" dirty="0"/>
              <a:t>Why it matters</a:t>
            </a:r>
            <a:endParaRPr lang="en-US" dirty="0"/>
          </a:p>
        </p:txBody>
      </p:sp>
      <p:sp>
        <p:nvSpPr>
          <p:cNvPr id="3" name="TextBox 2">
            <a:extLst>
              <a:ext uri="{FF2B5EF4-FFF2-40B4-BE49-F238E27FC236}">
                <a16:creationId xmlns:a16="http://schemas.microsoft.com/office/drawing/2014/main" id="{91842D02-1289-411C-B050-35502AAC23CA}"/>
              </a:ext>
            </a:extLst>
          </p:cNvPr>
          <p:cNvSpPr txBox="1"/>
          <p:nvPr/>
        </p:nvSpPr>
        <p:spPr>
          <a:xfrm>
            <a:off x="476459" y="1844750"/>
            <a:ext cx="7188937" cy="4401205"/>
          </a:xfrm>
          <a:prstGeom prst="rect">
            <a:avLst/>
          </a:prstGeom>
          <a:noFill/>
        </p:spPr>
        <p:txBody>
          <a:bodyPr wrap="square" rtlCol="0">
            <a:spAutoFit/>
          </a:bodyPr>
          <a:lstStyle/>
          <a:p>
            <a:pPr marL="342900" indent="-342900">
              <a:buFontTx/>
              <a:buChar char="-"/>
            </a:pPr>
            <a:r>
              <a:rPr lang="en-US" sz="2000" dirty="0">
                <a:latin typeface="Gill Sans MT" panose="020B0502020104020203" pitchFamily="34" charset="0"/>
              </a:rPr>
              <a:t>Poultry keeping among rural households represents an important component of livelihood (source of income, nutrition, and as gifts to strengthen social ties)</a:t>
            </a:r>
          </a:p>
          <a:p>
            <a:pPr marL="342900" indent="-342900">
              <a:buFontTx/>
              <a:buChar char="-"/>
            </a:pPr>
            <a:endParaRPr lang="en-US" sz="2000" dirty="0">
              <a:effectLst/>
              <a:latin typeface="Gill Sans MT" panose="020B0502020104020203" pitchFamily="34" charset="0"/>
              <a:ea typeface="Times New Roman" panose="02020603050405020304" pitchFamily="18" charset="0"/>
              <a:cs typeface="Times New Roman" panose="02020603050405020304" pitchFamily="18" charset="0"/>
            </a:endParaRPr>
          </a:p>
          <a:p>
            <a:pPr marL="342900" indent="-342900">
              <a:buFontTx/>
              <a:buChar char="-"/>
            </a:pPr>
            <a:r>
              <a:rPr lang="en-US" sz="2000" dirty="0">
                <a:latin typeface="Gill Sans MT" panose="020B0502020104020203" pitchFamily="34" charset="0"/>
                <a:cs typeface="Times New Roman" panose="02020603050405020304" pitchFamily="18" charset="0"/>
              </a:rPr>
              <a:t>Traditional smallholder sector contributes 98% and 86% of poultry meat and eggs produced for home consumption and sale, respectively</a:t>
            </a:r>
          </a:p>
          <a:p>
            <a:pPr marL="342900" indent="-342900">
              <a:buFontTx/>
              <a:buChar char="-"/>
            </a:pPr>
            <a:endParaRPr lang="en-US" sz="2000" dirty="0">
              <a:latin typeface="Gill Sans MT" panose="020B0502020104020203" pitchFamily="34" charset="0"/>
            </a:endParaRPr>
          </a:p>
          <a:p>
            <a:pPr marL="342900" indent="-342900">
              <a:buFontTx/>
              <a:buChar char="-"/>
            </a:pPr>
            <a:r>
              <a:rPr lang="en-US" sz="2000" dirty="0">
                <a:latin typeface="Gill Sans MT" panose="020B0502020104020203" pitchFamily="34" charset="0"/>
              </a:rPr>
              <a:t>Village poultry are often essential elements of female-headed households to the empowerment of women.</a:t>
            </a:r>
          </a:p>
          <a:p>
            <a:pPr marL="342900" indent="-342900">
              <a:buFontTx/>
              <a:buChar char="-"/>
            </a:pPr>
            <a:endParaRPr lang="en-US" sz="2000" dirty="0">
              <a:latin typeface="Gill Sans MT" panose="020B0502020104020203" pitchFamily="34" charset="0"/>
            </a:endParaRPr>
          </a:p>
          <a:p>
            <a:pPr marL="342900" indent="-342900">
              <a:buFontTx/>
              <a:buChar char="-"/>
            </a:pPr>
            <a:r>
              <a:rPr lang="en-US" sz="2000" dirty="0">
                <a:latin typeface="Gill Sans MT" panose="020B0502020104020203" pitchFamily="34" charset="0"/>
              </a:rPr>
              <a:t>The cost-benefit ratio is usually favorable due to minimal input costs</a:t>
            </a:r>
          </a:p>
          <a:p>
            <a:endParaRPr lang="en-US" sz="2000" dirty="0">
              <a:latin typeface="Gill Sans MT" panose="020B0502020104020203" pitchFamily="34" charset="0"/>
            </a:endParaRPr>
          </a:p>
        </p:txBody>
      </p:sp>
      <p:pic>
        <p:nvPicPr>
          <p:cNvPr id="5" name="Picture 4" descr="A picture containing ground, bird, outdoor, beach&#10;&#10;Description automatically generated">
            <a:extLst>
              <a:ext uri="{FF2B5EF4-FFF2-40B4-BE49-F238E27FC236}">
                <a16:creationId xmlns:a16="http://schemas.microsoft.com/office/drawing/2014/main" id="{746607F9-4C43-4277-84C0-DD216F07020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63267" y="1760883"/>
            <a:ext cx="3652274" cy="4869698"/>
          </a:xfrm>
          <a:prstGeom prst="rect">
            <a:avLst/>
          </a:prstGeom>
        </p:spPr>
      </p:pic>
    </p:spTree>
    <p:extLst>
      <p:ext uri="{BB962C8B-B14F-4D97-AF65-F5344CB8AC3E}">
        <p14:creationId xmlns:p14="http://schemas.microsoft.com/office/powerpoint/2010/main" val="459424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p:txBody>
          <a:bodyPr/>
          <a:lstStyle/>
          <a:p>
            <a:r>
              <a:rPr lang="en-US" dirty="0"/>
              <a:t>Investigate – </a:t>
            </a:r>
            <a:r>
              <a:rPr lang="en-US" cap="none" dirty="0"/>
              <a:t>Why it matters</a:t>
            </a:r>
            <a:endParaRPr lang="en-US" dirty="0"/>
          </a:p>
        </p:txBody>
      </p:sp>
      <p:sp>
        <p:nvSpPr>
          <p:cNvPr id="3" name="TextBox 2">
            <a:extLst>
              <a:ext uri="{FF2B5EF4-FFF2-40B4-BE49-F238E27FC236}">
                <a16:creationId xmlns:a16="http://schemas.microsoft.com/office/drawing/2014/main" id="{91842D02-1289-411C-B050-35502AAC23CA}"/>
              </a:ext>
            </a:extLst>
          </p:cNvPr>
          <p:cNvSpPr txBox="1"/>
          <p:nvPr/>
        </p:nvSpPr>
        <p:spPr>
          <a:xfrm>
            <a:off x="369455" y="1533465"/>
            <a:ext cx="8206986" cy="4985980"/>
          </a:xfrm>
          <a:prstGeom prst="rect">
            <a:avLst/>
          </a:prstGeom>
          <a:noFill/>
        </p:spPr>
        <p:txBody>
          <a:bodyPr wrap="square" rtlCol="0">
            <a:spAutoFit/>
          </a:bodyPr>
          <a:lstStyle/>
          <a:p>
            <a:pPr marL="342900" indent="-342900">
              <a:buFontTx/>
              <a:buChar char="-"/>
            </a:pPr>
            <a:r>
              <a:rPr lang="en-US" sz="2000" dirty="0">
                <a:effectLst/>
                <a:latin typeface="Gill Sans MT" panose="020B0502020104020203" pitchFamily="34" charset="0"/>
                <a:ea typeface="Times New Roman" panose="02020603050405020304" pitchFamily="18" charset="0"/>
                <a:cs typeface="Times New Roman" panose="02020603050405020304" pitchFamily="18" charset="0"/>
              </a:rPr>
              <a:t>Significant increase in demand for local poultry of both urban and exports</a:t>
            </a:r>
          </a:p>
          <a:p>
            <a:pPr marL="342900" indent="-342900">
              <a:buFontTx/>
              <a:buChar char="-"/>
            </a:pPr>
            <a:endParaRPr lang="en-US" sz="2000" dirty="0">
              <a:latin typeface="Gill Sans MT" panose="020B0502020104020203" pitchFamily="34" charset="0"/>
              <a:ea typeface="Times New Roman" panose="02020603050405020304" pitchFamily="18" charset="0"/>
              <a:cs typeface="Times New Roman" panose="02020603050405020304" pitchFamily="18" charset="0"/>
            </a:endParaRPr>
          </a:p>
          <a:p>
            <a:pPr marL="342900" indent="-342900">
              <a:buFontTx/>
              <a:buChar char="-"/>
            </a:pPr>
            <a:r>
              <a:rPr lang="en-US" sz="2000" dirty="0">
                <a:effectLst/>
                <a:latin typeface="Gill Sans MT" panose="020B0502020104020203" pitchFamily="34" charset="0"/>
                <a:ea typeface="Times New Roman" panose="02020603050405020304" pitchFamily="18" charset="0"/>
                <a:cs typeface="Times New Roman" panose="02020603050405020304" pitchFamily="18" charset="0"/>
              </a:rPr>
              <a:t>Village poultry meat is preferred by a large part of the population</a:t>
            </a:r>
            <a:endParaRPr lang="en-US" sz="2000" dirty="0">
              <a:latin typeface="Gill Sans MT" panose="020B0502020104020203" pitchFamily="34" charset="0"/>
              <a:ea typeface="Times New Roman" panose="02020603050405020304" pitchFamily="18" charset="0"/>
              <a:cs typeface="Times New Roman" panose="02020603050405020304" pitchFamily="18" charset="0"/>
            </a:endParaRPr>
          </a:p>
          <a:p>
            <a:pPr marL="342900" indent="-342900">
              <a:buFontTx/>
              <a:buChar char="-"/>
            </a:pPr>
            <a:endParaRPr lang="en-US" sz="2000" dirty="0">
              <a:latin typeface="Gill Sans MT" panose="020B0502020104020203" pitchFamily="34" charset="0"/>
              <a:ea typeface="Times New Roman" panose="02020603050405020304" pitchFamily="18" charset="0"/>
              <a:cs typeface="Times New Roman" panose="02020603050405020304" pitchFamily="18" charset="0"/>
            </a:endParaRPr>
          </a:p>
          <a:p>
            <a:pPr marL="342900" indent="-342900">
              <a:buFontTx/>
              <a:buChar char="-"/>
            </a:pPr>
            <a:r>
              <a:rPr lang="en-US" sz="2000" dirty="0">
                <a:latin typeface="Gill Sans MT" panose="020B0502020104020203" pitchFamily="34" charset="0"/>
                <a:ea typeface="Times New Roman" panose="02020603050405020304" pitchFamily="18" charset="0"/>
                <a:cs typeface="Times New Roman" panose="02020603050405020304" pitchFamily="18" charset="0"/>
              </a:rPr>
              <a:t>F</a:t>
            </a:r>
            <a:r>
              <a:rPr lang="en-US" sz="2000" dirty="0">
                <a:effectLst/>
                <a:latin typeface="Gill Sans MT" panose="020B0502020104020203" pitchFamily="34" charset="0"/>
                <a:ea typeface="Times New Roman" panose="02020603050405020304" pitchFamily="18" charset="0"/>
                <a:cs typeface="Times New Roman" panose="02020603050405020304" pitchFamily="18" charset="0"/>
              </a:rPr>
              <a:t>amily slaughter events, out-of-home consumption</a:t>
            </a:r>
          </a:p>
          <a:p>
            <a:pPr marL="342900" indent="-342900">
              <a:buFontTx/>
              <a:buChar char="-"/>
            </a:pPr>
            <a:endParaRPr lang="en-US" sz="2000" dirty="0">
              <a:effectLst/>
              <a:latin typeface="Gill Sans MT" panose="020B0502020104020203" pitchFamily="34" charset="0"/>
              <a:ea typeface="Times New Roman" panose="02020603050405020304" pitchFamily="18" charset="0"/>
              <a:cs typeface="Times New Roman" panose="02020603050405020304" pitchFamily="18" charset="0"/>
            </a:endParaRPr>
          </a:p>
          <a:p>
            <a:pPr marL="342900" indent="-342900">
              <a:buFontTx/>
              <a:buChar char="-"/>
            </a:pPr>
            <a:r>
              <a:rPr lang="en-US" sz="2000" dirty="0">
                <a:latin typeface="Gill Sans MT" panose="020B0502020104020203" pitchFamily="34" charset="0"/>
                <a:ea typeface="Times New Roman" panose="02020603050405020304" pitchFamily="18" charset="0"/>
                <a:cs typeface="Times New Roman" panose="02020603050405020304" pitchFamily="18" charset="0"/>
              </a:rPr>
              <a:t>Low access to proteins by children and bioavailable micronutrients (25 % of children under 5 years of age are stunted) - Northern region (43%) vs Centre (3 %) </a:t>
            </a:r>
          </a:p>
          <a:p>
            <a:pPr marL="342900" indent="-342900">
              <a:buFontTx/>
              <a:buChar char="-"/>
            </a:pPr>
            <a:endParaRPr lang="en-US" sz="2000" dirty="0">
              <a:latin typeface="Gill Sans MT" panose="020B0502020104020203" pitchFamily="34" charset="0"/>
              <a:ea typeface="Times New Roman" panose="02020603050405020304" pitchFamily="18" charset="0"/>
              <a:cs typeface="Times New Roman" panose="02020603050405020304" pitchFamily="18" charset="0"/>
            </a:endParaRPr>
          </a:p>
          <a:p>
            <a:pPr marL="342900" indent="-342900">
              <a:buFontTx/>
              <a:buChar char="-"/>
            </a:pPr>
            <a:r>
              <a:rPr lang="en-US" sz="2000" dirty="0">
                <a:latin typeface="Gill Sans MT" panose="020B0502020104020203" pitchFamily="34" charset="0"/>
                <a:ea typeface="Times New Roman" panose="02020603050405020304" pitchFamily="18" charset="0"/>
                <a:cs typeface="Times New Roman" panose="02020603050405020304" pitchFamily="18" charset="0"/>
              </a:rPr>
              <a:t>Current poultry keeping systems exposures household members to foodborne pathogens</a:t>
            </a:r>
          </a:p>
          <a:p>
            <a:endParaRPr lang="en-US" sz="2000" dirty="0">
              <a:latin typeface="Gill Sans MT" panose="020B0502020104020203" pitchFamily="34" charset="0"/>
              <a:ea typeface="Times New Roman" panose="02020603050405020304" pitchFamily="18" charset="0"/>
              <a:cs typeface="Times New Roman" panose="02020603050405020304" pitchFamily="18" charset="0"/>
            </a:endParaRPr>
          </a:p>
          <a:p>
            <a:pPr marL="342900" indent="-342900">
              <a:buFontTx/>
              <a:buChar char="-"/>
            </a:pPr>
            <a:r>
              <a:rPr lang="en-US" sz="2000" dirty="0">
                <a:latin typeface="Gill Sans MT" panose="020B0502020104020203" pitchFamily="34" charset="0"/>
                <a:ea typeface="Times New Roman" panose="02020603050405020304" pitchFamily="18" charset="0"/>
                <a:cs typeface="Times New Roman" panose="02020603050405020304" pitchFamily="18" charset="0"/>
              </a:rPr>
              <a:t>Traditional production systems present potential health and nutrition risks (may increase children's exposure to livestock‐related pathogens) </a:t>
            </a:r>
          </a:p>
          <a:p>
            <a:endParaRPr lang="en-US" dirty="0">
              <a:latin typeface="Gill Sans MT" panose="020B0502020104020203" pitchFamily="34" charset="0"/>
              <a:ea typeface="Times New Roman" panose="02020603050405020304" pitchFamily="18" charset="0"/>
              <a:cs typeface="Times New Roman" panose="02020603050405020304" pitchFamily="18" charset="0"/>
            </a:endParaRPr>
          </a:p>
        </p:txBody>
      </p:sp>
      <p:pic>
        <p:nvPicPr>
          <p:cNvPr id="5" name="Picture 4" descr="A picture containing group, bunch, lined, different&#10;&#10;Description automatically generated">
            <a:extLst>
              <a:ext uri="{FF2B5EF4-FFF2-40B4-BE49-F238E27FC236}">
                <a16:creationId xmlns:a16="http://schemas.microsoft.com/office/drawing/2014/main" id="{D7EDB8A1-B997-454E-8BEA-E6BA7C4475A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18178" y="4306613"/>
            <a:ext cx="3247697" cy="2435773"/>
          </a:xfrm>
          <a:prstGeom prst="rect">
            <a:avLst/>
          </a:prstGeom>
        </p:spPr>
      </p:pic>
      <p:pic>
        <p:nvPicPr>
          <p:cNvPr id="8" name="Picture 7" descr="A person standing next to a sign&#10;&#10;Description automatically generated with low confidence">
            <a:extLst>
              <a:ext uri="{FF2B5EF4-FFF2-40B4-BE49-F238E27FC236}">
                <a16:creationId xmlns:a16="http://schemas.microsoft.com/office/drawing/2014/main" id="{05BAF596-6B1B-479D-83C6-1E678835A86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818179" y="1618911"/>
            <a:ext cx="3247696" cy="2435772"/>
          </a:xfrm>
          <a:prstGeom prst="rect">
            <a:avLst/>
          </a:prstGeom>
        </p:spPr>
      </p:pic>
    </p:spTree>
    <p:extLst>
      <p:ext uri="{BB962C8B-B14F-4D97-AF65-F5344CB8AC3E}">
        <p14:creationId xmlns:p14="http://schemas.microsoft.com/office/powerpoint/2010/main" val="3718074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a:xfrm>
            <a:off x="369455" y="751876"/>
            <a:ext cx="7028042" cy="615105"/>
          </a:xfrm>
        </p:spPr>
        <p:txBody>
          <a:bodyPr/>
          <a:lstStyle/>
          <a:p>
            <a:r>
              <a:rPr lang="en-US" b="0" dirty="0"/>
              <a:t>Investigate – </a:t>
            </a:r>
            <a:r>
              <a:rPr lang="en-US" b="0" cap="none" dirty="0"/>
              <a:t>Why it matters</a:t>
            </a:r>
            <a:endParaRPr lang="en-US" b="0" dirty="0"/>
          </a:p>
        </p:txBody>
      </p:sp>
      <p:sp>
        <p:nvSpPr>
          <p:cNvPr id="3" name="TextBox 2">
            <a:extLst>
              <a:ext uri="{FF2B5EF4-FFF2-40B4-BE49-F238E27FC236}">
                <a16:creationId xmlns:a16="http://schemas.microsoft.com/office/drawing/2014/main" id="{91842D02-1289-411C-B050-35502AAC23CA}"/>
              </a:ext>
            </a:extLst>
          </p:cNvPr>
          <p:cNvSpPr txBox="1"/>
          <p:nvPr/>
        </p:nvSpPr>
        <p:spPr>
          <a:xfrm>
            <a:off x="369455" y="1764692"/>
            <a:ext cx="7028042" cy="4093428"/>
          </a:xfrm>
          <a:prstGeom prst="rect">
            <a:avLst/>
          </a:prstGeom>
          <a:noFill/>
        </p:spPr>
        <p:txBody>
          <a:bodyPr wrap="square" rtlCol="0">
            <a:spAutoFit/>
          </a:bodyPr>
          <a:lstStyle/>
          <a:p>
            <a:pPr marL="342900" indent="-342900">
              <a:buFontTx/>
              <a:buChar char="-"/>
            </a:pPr>
            <a:r>
              <a:rPr lang="en-US" sz="2000" dirty="0">
                <a:latin typeface="Gill Sans MT" panose="020B0502020104020203" pitchFamily="34" charset="0"/>
                <a:ea typeface="Times New Roman" panose="02020603050405020304" pitchFamily="18" charset="0"/>
                <a:cs typeface="Times New Roman" panose="02020603050405020304" pitchFamily="18" charset="0"/>
              </a:rPr>
              <a:t>Transformation of the production system required - issues still remain - limited access to farm inputs (feeds and veterinary services), poor transportation and limited access to market</a:t>
            </a:r>
          </a:p>
          <a:p>
            <a:endParaRPr lang="en-US" sz="2000" dirty="0">
              <a:latin typeface="Gill Sans MT" panose="020B0502020104020203" pitchFamily="34" charset="0"/>
              <a:ea typeface="Times New Roman" panose="02020603050405020304" pitchFamily="18" charset="0"/>
              <a:cs typeface="Times New Roman" panose="02020603050405020304" pitchFamily="18" charset="0"/>
            </a:endParaRPr>
          </a:p>
          <a:p>
            <a:pPr marL="342900" indent="-342900">
              <a:buFontTx/>
              <a:buChar char="-"/>
            </a:pPr>
            <a:r>
              <a:rPr lang="en-US" sz="2000" dirty="0">
                <a:latin typeface="Gill Sans MT" panose="020B0502020104020203" pitchFamily="34" charset="0"/>
                <a:ea typeface="Times New Roman" panose="02020603050405020304" pitchFamily="18" charset="0"/>
                <a:cs typeface="Times New Roman" panose="02020603050405020304" pitchFamily="18" charset="0"/>
              </a:rPr>
              <a:t>Cost-efficient improvements in poultry management, husbandry, and hygiene practices will reduce mortality rates and decrease exposure of women and children and other household members to foodborne pathogens </a:t>
            </a:r>
          </a:p>
          <a:p>
            <a:pPr marL="342900" indent="-342900">
              <a:buFontTx/>
              <a:buChar char="-"/>
            </a:pPr>
            <a:endParaRPr lang="en-US" sz="2000" dirty="0">
              <a:latin typeface="Gill Sans MT" panose="020B0502020104020203" pitchFamily="34" charset="0"/>
              <a:ea typeface="Times New Roman" panose="02020603050405020304" pitchFamily="18" charset="0"/>
              <a:cs typeface="Times New Roman" panose="02020603050405020304" pitchFamily="18" charset="0"/>
            </a:endParaRPr>
          </a:p>
          <a:p>
            <a:pPr marL="342900" indent="-342900">
              <a:buFontTx/>
              <a:buChar char="-"/>
            </a:pPr>
            <a:r>
              <a:rPr lang="en-US" sz="2000" dirty="0">
                <a:effectLst/>
                <a:latin typeface="Gill Sans MT" panose="020B0502020104020203" pitchFamily="34" charset="0"/>
                <a:ea typeface="Times New Roman" panose="02020603050405020304" pitchFamily="18" charset="0"/>
                <a:cs typeface="Times New Roman" panose="02020603050405020304" pitchFamily="18" charset="0"/>
              </a:rPr>
              <a:t>The OH approach may offer insights into how gender dynamics may affect women and girls in poultry keeping across human, animal, and environmental health and help shape a gender-responsive system.</a:t>
            </a:r>
          </a:p>
        </p:txBody>
      </p:sp>
      <p:pic>
        <p:nvPicPr>
          <p:cNvPr id="6" name="Picture 5" descr="A picture containing sky, ground, outdoor, motorcycle&#10;&#10;Description automatically generated">
            <a:extLst>
              <a:ext uri="{FF2B5EF4-FFF2-40B4-BE49-F238E27FC236}">
                <a16:creationId xmlns:a16="http://schemas.microsoft.com/office/drawing/2014/main" id="{298ABF44-94A7-4FFF-A9C4-27DE8597886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35143" y="751876"/>
            <a:ext cx="4556857" cy="6075810"/>
          </a:xfrm>
          <a:prstGeom prst="rect">
            <a:avLst/>
          </a:prstGeom>
        </p:spPr>
      </p:pic>
    </p:spTree>
    <p:extLst>
      <p:ext uri="{BB962C8B-B14F-4D97-AF65-F5344CB8AC3E}">
        <p14:creationId xmlns:p14="http://schemas.microsoft.com/office/powerpoint/2010/main" val="3124206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p:txBody>
          <a:bodyPr/>
          <a:lstStyle/>
          <a:p>
            <a:r>
              <a:rPr lang="en-US" b="0" dirty="0"/>
              <a:t>Investigate – </a:t>
            </a:r>
            <a:r>
              <a:rPr lang="en-US" b="0" cap="none" dirty="0"/>
              <a:t>What we will do</a:t>
            </a:r>
            <a:endParaRPr lang="en-US" b="0" dirty="0"/>
          </a:p>
        </p:txBody>
      </p:sp>
      <p:pic>
        <p:nvPicPr>
          <p:cNvPr id="4" name="image2.png">
            <a:extLst>
              <a:ext uri="{FF2B5EF4-FFF2-40B4-BE49-F238E27FC236}">
                <a16:creationId xmlns:a16="http://schemas.microsoft.com/office/drawing/2014/main" id="{4821C43A-081C-431B-BECF-F3540A8D2174}"/>
              </a:ext>
            </a:extLst>
          </p:cNvPr>
          <p:cNvPicPr/>
          <p:nvPr/>
        </p:nvPicPr>
        <p:blipFill>
          <a:blip r:embed="rId3" cstate="email">
            <a:extLst>
              <a:ext uri="{28A0092B-C50C-407E-A947-70E740481C1C}">
                <a14:useLocalDpi xmlns:a14="http://schemas.microsoft.com/office/drawing/2010/main"/>
              </a:ext>
            </a:extLst>
          </a:blip>
          <a:srcRect/>
          <a:stretch>
            <a:fillRect/>
          </a:stretch>
        </p:blipFill>
        <p:spPr>
          <a:xfrm>
            <a:off x="5055476" y="1629103"/>
            <a:ext cx="6214219" cy="4099034"/>
          </a:xfrm>
          <a:prstGeom prst="rect">
            <a:avLst/>
          </a:prstGeom>
          <a:ln w="12700">
            <a:solidFill>
              <a:srgbClr val="000000"/>
            </a:solidFill>
            <a:prstDash val="solid"/>
          </a:ln>
        </p:spPr>
      </p:pic>
      <p:sp>
        <p:nvSpPr>
          <p:cNvPr id="5" name="TextBox 4">
            <a:extLst>
              <a:ext uri="{FF2B5EF4-FFF2-40B4-BE49-F238E27FC236}">
                <a16:creationId xmlns:a16="http://schemas.microsoft.com/office/drawing/2014/main" id="{96F1BC0F-9E8B-4B40-A293-66DC350B5AB4}"/>
              </a:ext>
            </a:extLst>
          </p:cNvPr>
          <p:cNvSpPr txBox="1"/>
          <p:nvPr/>
        </p:nvSpPr>
        <p:spPr>
          <a:xfrm>
            <a:off x="231228" y="1818290"/>
            <a:ext cx="4656082" cy="3477875"/>
          </a:xfrm>
          <a:prstGeom prst="rect">
            <a:avLst/>
          </a:prstGeom>
          <a:noFill/>
        </p:spPr>
        <p:txBody>
          <a:bodyPr wrap="square" rtlCol="0">
            <a:spAutoFit/>
          </a:bodyPr>
          <a:lstStyle/>
          <a:p>
            <a:r>
              <a:rPr lang="en-US" sz="2000" b="1" dirty="0">
                <a:latin typeface="Gill Sans MT" panose="020B0502020104020203" pitchFamily="34" charset="0"/>
                <a:ea typeface="Times New Roman" panose="02020603050405020304" pitchFamily="18" charset="0"/>
              </a:rPr>
              <a:t>Study site</a:t>
            </a:r>
            <a:r>
              <a:rPr lang="en-US" sz="2000" dirty="0">
                <a:latin typeface="Gill Sans MT" panose="020B0502020104020203" pitchFamily="34" charset="0"/>
                <a:ea typeface="Times New Roman" panose="02020603050405020304" pitchFamily="18" charset="0"/>
              </a:rPr>
              <a:t>: </a:t>
            </a:r>
            <a:r>
              <a:rPr lang="en-US" sz="2000" dirty="0">
                <a:effectLst/>
                <a:latin typeface="Gill Sans MT" panose="020B0502020104020203" pitchFamily="34" charset="0"/>
                <a:ea typeface="Times New Roman" panose="02020603050405020304" pitchFamily="18" charset="0"/>
              </a:rPr>
              <a:t>region (Centre-Nord) and commune (Boussouma)</a:t>
            </a:r>
          </a:p>
          <a:p>
            <a:endParaRPr lang="en-US" sz="2000" dirty="0">
              <a:latin typeface="Gill Sans MT" panose="020B0502020104020203" pitchFamily="34" charset="0"/>
            </a:endParaRPr>
          </a:p>
          <a:p>
            <a:r>
              <a:rPr lang="en-US" sz="2000" b="1" dirty="0">
                <a:latin typeface="Gill Sans MT" panose="020B0502020104020203" pitchFamily="34" charset="0"/>
              </a:rPr>
              <a:t>Criteria of study site</a:t>
            </a:r>
            <a:r>
              <a:rPr lang="en-US" sz="2000" dirty="0">
                <a:latin typeface="Gill Sans MT" panose="020B0502020104020203" pitchFamily="34" charset="0"/>
              </a:rPr>
              <a:t>:</a:t>
            </a:r>
          </a:p>
          <a:p>
            <a:pPr marL="342900" indent="-342900">
              <a:buFontTx/>
              <a:buChar char="-"/>
            </a:pPr>
            <a:endParaRPr lang="en-US" sz="2000" dirty="0">
              <a:latin typeface="Gill Sans MT" panose="020B0502020104020203" pitchFamily="34" charset="0"/>
            </a:endParaRPr>
          </a:p>
          <a:p>
            <a:pPr marL="342900" indent="-342900">
              <a:buFontTx/>
              <a:buChar char="-"/>
            </a:pPr>
            <a:r>
              <a:rPr lang="en-US" sz="2000" dirty="0">
                <a:latin typeface="Gill Sans MT" panose="020B0502020104020203" pitchFamily="34" charset="0"/>
              </a:rPr>
              <a:t>Security situation</a:t>
            </a:r>
          </a:p>
          <a:p>
            <a:pPr marL="342900" indent="-342900">
              <a:buFontTx/>
              <a:buChar char="-"/>
            </a:pPr>
            <a:endParaRPr lang="en-US" sz="2000" dirty="0">
              <a:latin typeface="Gill Sans MT" panose="020B0502020104020203" pitchFamily="34" charset="0"/>
            </a:endParaRPr>
          </a:p>
          <a:p>
            <a:pPr marL="342900" indent="-342900">
              <a:buFontTx/>
              <a:buChar char="-"/>
            </a:pPr>
            <a:r>
              <a:rPr lang="en-US" sz="2000" dirty="0">
                <a:latin typeface="Gill Sans MT" panose="020B0502020104020203" pitchFamily="34" charset="0"/>
              </a:rPr>
              <a:t>Development organization and programs based in this region</a:t>
            </a:r>
          </a:p>
          <a:p>
            <a:pPr marL="342900" indent="-342900">
              <a:buFontTx/>
              <a:buChar char="-"/>
            </a:pPr>
            <a:endParaRPr lang="en-US" sz="2000" dirty="0">
              <a:latin typeface="Gill Sans MT" panose="020B0502020104020203" pitchFamily="34" charset="0"/>
            </a:endParaRPr>
          </a:p>
          <a:p>
            <a:pPr marL="342900" indent="-342900">
              <a:buFontTx/>
              <a:buChar char="-"/>
            </a:pPr>
            <a:r>
              <a:rPr lang="en-US" sz="2000" dirty="0">
                <a:latin typeface="Gill Sans MT" panose="020B0502020104020203" pitchFamily="34" charset="0"/>
              </a:rPr>
              <a:t>Less displaced people</a:t>
            </a:r>
          </a:p>
        </p:txBody>
      </p:sp>
    </p:spTree>
    <p:extLst>
      <p:ext uri="{BB962C8B-B14F-4D97-AF65-F5344CB8AC3E}">
        <p14:creationId xmlns:p14="http://schemas.microsoft.com/office/powerpoint/2010/main" val="731433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362B-55F5-4AA9-BBAB-7638A64AFCD6}"/>
              </a:ext>
            </a:extLst>
          </p:cNvPr>
          <p:cNvSpPr>
            <a:spLocks noGrp="1"/>
          </p:cNvSpPr>
          <p:nvPr>
            <p:ph type="title"/>
          </p:nvPr>
        </p:nvSpPr>
        <p:spPr>
          <a:xfrm>
            <a:off x="369455" y="751876"/>
            <a:ext cx="9716378" cy="551407"/>
          </a:xfrm>
        </p:spPr>
        <p:txBody>
          <a:bodyPr/>
          <a:lstStyle/>
          <a:p>
            <a:r>
              <a:rPr lang="en-US" b="0" dirty="0"/>
              <a:t>Investigate – </a:t>
            </a:r>
            <a:r>
              <a:rPr lang="en-US" b="0" cap="none" dirty="0"/>
              <a:t>What we will do</a:t>
            </a:r>
            <a:endParaRPr lang="en-US" b="0" dirty="0"/>
          </a:p>
        </p:txBody>
      </p:sp>
      <p:sp>
        <p:nvSpPr>
          <p:cNvPr id="6" name="TextBox 5">
            <a:extLst>
              <a:ext uri="{FF2B5EF4-FFF2-40B4-BE49-F238E27FC236}">
                <a16:creationId xmlns:a16="http://schemas.microsoft.com/office/drawing/2014/main" id="{0A09E8F1-24A4-4A57-B3C7-551E10883C03}"/>
              </a:ext>
            </a:extLst>
          </p:cNvPr>
          <p:cNvSpPr txBox="1"/>
          <p:nvPr/>
        </p:nvSpPr>
        <p:spPr>
          <a:xfrm>
            <a:off x="163629" y="1348800"/>
            <a:ext cx="11887199" cy="5016758"/>
          </a:xfrm>
          <a:prstGeom prst="rect">
            <a:avLst/>
          </a:prstGeom>
          <a:noFill/>
          <a:ln w="19050">
            <a:noFill/>
          </a:ln>
        </p:spPr>
        <p:txBody>
          <a:bodyPr wrap="square" rtlCol="0">
            <a:spAutoFit/>
          </a:bodyPr>
          <a:lstStyle/>
          <a:p>
            <a:r>
              <a:rPr lang="en-US" sz="1600" b="1" dirty="0">
                <a:latin typeface="Gill Sans MT" panose="020B0502020104020203" pitchFamily="34" charset="0"/>
              </a:rPr>
              <a:t>Objective 1</a:t>
            </a:r>
            <a:r>
              <a:rPr lang="en-US" sz="1600" dirty="0">
                <a:latin typeface="Gill Sans MT" panose="020B0502020104020203" pitchFamily="34" charset="0"/>
              </a:rPr>
              <a:t>: Assess knowledge, attitude, and practices (KAP) of smallholder poultry producers and other connected value chain (VC) actors. </a:t>
            </a:r>
          </a:p>
          <a:p>
            <a:pPr marL="342900" indent="-342900">
              <a:buFont typeface="Arial" panose="020B0604020202020204" pitchFamily="34" charset="0"/>
              <a:buChar char="•"/>
            </a:pPr>
            <a:r>
              <a:rPr lang="en-US" sz="1600" i="1" dirty="0">
                <a:latin typeface="Gill Sans MT" panose="020B0502020104020203" pitchFamily="34" charset="0"/>
              </a:rPr>
              <a:t>FGD with poultry farmers, with women caregivers; KII with VC stakeholders; Smallholder producer surveys</a:t>
            </a:r>
          </a:p>
          <a:p>
            <a:pPr marL="342900" indent="-342900">
              <a:buFont typeface="Arial" panose="020B0604020202020204" pitchFamily="34" charset="0"/>
              <a:buChar char="•"/>
            </a:pPr>
            <a:r>
              <a:rPr lang="en-US" sz="1600" i="1" dirty="0">
                <a:latin typeface="Gill Sans MT" panose="020B0502020104020203" pitchFamily="34" charset="0"/>
              </a:rPr>
              <a:t>Develop Bayesian Belief Network (BBN) models to inform interventions </a:t>
            </a:r>
          </a:p>
          <a:p>
            <a:endParaRPr lang="en-US" sz="1600" dirty="0">
              <a:latin typeface="Gill Sans MT" panose="020B0502020104020203" pitchFamily="34" charset="0"/>
            </a:endParaRPr>
          </a:p>
          <a:p>
            <a:r>
              <a:rPr lang="en-US" sz="1600" b="1" dirty="0">
                <a:latin typeface="Gill Sans MT" panose="020B0502020104020203" pitchFamily="34" charset="0"/>
              </a:rPr>
              <a:t>Objective 2</a:t>
            </a:r>
            <a:r>
              <a:rPr lang="en-US" sz="1600" dirty="0">
                <a:latin typeface="Gill Sans MT" panose="020B0502020104020203" pitchFamily="34" charset="0"/>
              </a:rPr>
              <a:t>:  Assess the distribution and characterize the key chicken associated zoonotic pathogens and assess intervention effect on productivity, food safety, and animal welfare</a:t>
            </a:r>
          </a:p>
          <a:p>
            <a:pPr marL="342900" indent="-342900">
              <a:buFont typeface="Arial" panose="020B0604020202020204" pitchFamily="34" charset="0"/>
              <a:buChar char="•"/>
            </a:pPr>
            <a:r>
              <a:rPr lang="en-US" sz="1600" i="1" dirty="0">
                <a:latin typeface="Gill Sans MT" panose="020B0502020104020203" pitchFamily="34" charset="0"/>
              </a:rPr>
              <a:t>Microbiological assessment (Salmonella </a:t>
            </a:r>
            <a:r>
              <a:rPr lang="en-US" sz="1600" dirty="0">
                <a:latin typeface="Gill Sans MT" panose="020B0502020104020203" pitchFamily="34" charset="0"/>
              </a:rPr>
              <a:t>spp.</a:t>
            </a:r>
            <a:r>
              <a:rPr lang="en-US" sz="1600" i="1" dirty="0">
                <a:latin typeface="Gill Sans MT" panose="020B0502020104020203" pitchFamily="34" charset="0"/>
              </a:rPr>
              <a:t> and Campylobacter </a:t>
            </a:r>
            <a:r>
              <a:rPr lang="en-US" sz="1600" dirty="0">
                <a:latin typeface="Gill Sans MT" panose="020B0502020104020203" pitchFamily="34" charset="0"/>
              </a:rPr>
              <a:t>spp.</a:t>
            </a:r>
            <a:r>
              <a:rPr lang="en-US" sz="1600" i="1" dirty="0">
                <a:latin typeface="Gill Sans MT" panose="020B0502020104020203" pitchFamily="34" charset="0"/>
              </a:rPr>
              <a:t>) </a:t>
            </a:r>
          </a:p>
          <a:p>
            <a:pPr marL="342900" indent="-342900">
              <a:buFont typeface="Arial" panose="020B0604020202020204" pitchFamily="34" charset="0"/>
              <a:buChar char="•"/>
            </a:pPr>
            <a:r>
              <a:rPr lang="en-US" sz="1600" i="1" dirty="0">
                <a:latin typeface="Gill Sans MT" panose="020B0502020104020203" pitchFamily="34" charset="0"/>
              </a:rPr>
              <a:t>Risk factor analysis</a:t>
            </a:r>
          </a:p>
          <a:p>
            <a:pPr marL="342900" indent="-342900">
              <a:buFont typeface="Arial" panose="020B0604020202020204" pitchFamily="34" charset="0"/>
              <a:buChar char="•"/>
            </a:pPr>
            <a:r>
              <a:rPr lang="en-US" sz="1600" i="1" dirty="0">
                <a:latin typeface="Gill Sans MT" panose="020B0502020104020203" pitchFamily="34" charset="0"/>
              </a:rPr>
              <a:t>Farm-level intervention assessment on production indicators and pathogen shedding</a:t>
            </a:r>
          </a:p>
          <a:p>
            <a:pPr marL="342900" indent="-342900">
              <a:buFont typeface="Arial" panose="020B0604020202020204" pitchFamily="34" charset="0"/>
              <a:buChar char="•"/>
            </a:pPr>
            <a:r>
              <a:rPr lang="en-US" sz="1600" i="1" dirty="0">
                <a:latin typeface="Gill Sans MT" panose="020B0502020104020203" pitchFamily="34" charset="0"/>
              </a:rPr>
              <a:t>Transport and market survey</a:t>
            </a:r>
          </a:p>
          <a:p>
            <a:pPr marL="342900" indent="-342900">
              <a:buFont typeface="Arial" panose="020B0604020202020204" pitchFamily="34" charset="0"/>
              <a:buChar char="•"/>
            </a:pPr>
            <a:endParaRPr lang="en-US" sz="1600" i="1" dirty="0">
              <a:latin typeface="Gill Sans MT" panose="020B0502020104020203" pitchFamily="34" charset="0"/>
            </a:endParaRPr>
          </a:p>
          <a:p>
            <a:r>
              <a:rPr lang="en-US" sz="1600" b="1" dirty="0">
                <a:latin typeface="Gill Sans MT" panose="020B0502020104020203" pitchFamily="34" charset="0"/>
              </a:rPr>
              <a:t>Objective 3: </a:t>
            </a:r>
            <a:r>
              <a:rPr lang="en-US" sz="1600" dirty="0">
                <a:latin typeface="Gill Sans MT" panose="020B0502020104020203" pitchFamily="34" charset="0"/>
              </a:rPr>
              <a:t>Develop and test innovative Integrated Educational and Training (IET) packages using a holistic approach that promotes hygiene practices, biosecurity, improved management, poultry health and welfare, and production of high-quality poultry products</a:t>
            </a:r>
          </a:p>
          <a:p>
            <a:endParaRPr lang="en-US" sz="1600" dirty="0">
              <a:latin typeface="Gill Sans MT" panose="020B0502020104020203" pitchFamily="34" charset="0"/>
            </a:endParaRPr>
          </a:p>
          <a:p>
            <a:r>
              <a:rPr lang="en-US" sz="1600" b="1" dirty="0">
                <a:latin typeface="Gill Sans MT" panose="020B0502020104020203" pitchFamily="34" charset="0"/>
              </a:rPr>
              <a:t>Objective 4</a:t>
            </a:r>
            <a:r>
              <a:rPr lang="en-US" sz="1600" dirty="0">
                <a:latin typeface="Gill Sans MT" panose="020B0502020104020203" pitchFamily="34" charset="0"/>
              </a:rPr>
              <a:t>: Identify and test likely gender-sensitive business models for enhancing VC linkages including inputs, delivery of veterinary products (such as deworming, effective vaccination against ND and training), and advisory services through PPP including community vaccinators</a:t>
            </a:r>
          </a:p>
          <a:p>
            <a:endParaRPr lang="en-US" sz="1600" dirty="0">
              <a:latin typeface="Gill Sans MT" panose="020B0502020104020203" pitchFamily="34" charset="0"/>
            </a:endParaRPr>
          </a:p>
          <a:p>
            <a:r>
              <a:rPr lang="en-US" sz="1600" b="1" dirty="0">
                <a:latin typeface="Gill Sans MT" panose="020B0502020104020203" pitchFamily="34" charset="0"/>
              </a:rPr>
              <a:t>Objective 5</a:t>
            </a:r>
            <a:r>
              <a:rPr lang="en-US" sz="1600" dirty="0">
                <a:latin typeface="Gill Sans MT" panose="020B0502020104020203" pitchFamily="34" charset="0"/>
              </a:rPr>
              <a:t>: Build capacity of next generation national researchers and academia on poultry health and food safety research using a OH approach and improve networking and collaboration among stakeholders of the VC. </a:t>
            </a:r>
          </a:p>
        </p:txBody>
      </p:sp>
    </p:spTree>
    <p:extLst>
      <p:ext uri="{BB962C8B-B14F-4D97-AF65-F5344CB8AC3E}">
        <p14:creationId xmlns:p14="http://schemas.microsoft.com/office/powerpoint/2010/main" val="22257154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eed the Future-only branded blank">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losing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2331</Words>
  <Application>Microsoft Office PowerPoint</Application>
  <PresentationFormat>Widescreen</PresentationFormat>
  <Paragraphs>213</Paragraphs>
  <Slides>18</Slides>
  <Notes>10</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18</vt:i4>
      </vt:variant>
    </vt:vector>
  </HeadingPairs>
  <TitlesOfParts>
    <vt:vector size="29" baseType="lpstr">
      <vt:lpstr>Arial</vt:lpstr>
      <vt:lpstr>Calibri</vt:lpstr>
      <vt:lpstr>Calibri Light</vt:lpstr>
      <vt:lpstr>Garamond</vt:lpstr>
      <vt:lpstr>Gill Sans MT</vt:lpstr>
      <vt:lpstr>Times New Roman</vt:lpstr>
      <vt:lpstr>Office Theme</vt:lpstr>
      <vt:lpstr>Feed the Future-only branded blank</vt:lpstr>
      <vt:lpstr>Custom Design</vt:lpstr>
      <vt:lpstr>1_Office Theme</vt:lpstr>
      <vt:lpstr>Closing Slides</vt:lpstr>
      <vt:lpstr>PowerPoint Presentation</vt:lpstr>
      <vt:lpstr>PowerPoint Presentation</vt:lpstr>
      <vt:lpstr>Innovate – Our Theory of Change</vt:lpstr>
      <vt:lpstr>PowerPoint Presentation</vt:lpstr>
      <vt:lpstr>Investigate – Why it matters</vt:lpstr>
      <vt:lpstr>Investigate – Why it matters</vt:lpstr>
      <vt:lpstr>Investigate – Why it matters</vt:lpstr>
      <vt:lpstr>Investigate – What we will do</vt:lpstr>
      <vt:lpstr>Investigate – What we will do</vt:lpstr>
      <vt:lpstr>collaborate</vt:lpstr>
      <vt:lpstr>PARTNER</vt:lpstr>
      <vt:lpstr>InnovatION  1</vt:lpstr>
      <vt:lpstr>InnovatION 2</vt:lpstr>
      <vt:lpstr>InnovatION 3</vt:lpstr>
      <vt:lpstr>InnovatION 4</vt:lpstr>
      <vt:lpstr>communicate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2022-09-23T05:54:33Z</dcterms:created>
  <dcterms:modified xsi:type="dcterms:W3CDTF">2022-09-23T06:04:25Z</dcterms:modified>
</cp:coreProperties>
</file>