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41"/>
  </p:notesMasterIdLst>
  <p:handoutMasterIdLst>
    <p:handoutMasterId r:id="rId42"/>
  </p:handoutMasterIdLst>
  <p:sldIdLst>
    <p:sldId id="256" r:id="rId6"/>
    <p:sldId id="749" r:id="rId7"/>
    <p:sldId id="258" r:id="rId8"/>
    <p:sldId id="282" r:id="rId9"/>
    <p:sldId id="259" r:id="rId10"/>
    <p:sldId id="272" r:id="rId11"/>
    <p:sldId id="275" r:id="rId12"/>
    <p:sldId id="274" r:id="rId13"/>
    <p:sldId id="262" r:id="rId14"/>
    <p:sldId id="260" r:id="rId15"/>
    <p:sldId id="261" r:id="rId16"/>
    <p:sldId id="750" r:id="rId17"/>
    <p:sldId id="283" r:id="rId18"/>
    <p:sldId id="284" r:id="rId19"/>
    <p:sldId id="751" r:id="rId20"/>
    <p:sldId id="268" r:id="rId21"/>
    <p:sldId id="290" r:id="rId22"/>
    <p:sldId id="301" r:id="rId23"/>
    <p:sldId id="292" r:id="rId24"/>
    <p:sldId id="288" r:id="rId25"/>
    <p:sldId id="294" r:id="rId26"/>
    <p:sldId id="297" r:id="rId27"/>
    <p:sldId id="287" r:id="rId28"/>
    <p:sldId id="295" r:id="rId29"/>
    <p:sldId id="296" r:id="rId30"/>
    <p:sldId id="303" r:id="rId31"/>
    <p:sldId id="289" r:id="rId32"/>
    <p:sldId id="269" r:id="rId33"/>
    <p:sldId id="270" r:id="rId34"/>
    <p:sldId id="300" r:id="rId35"/>
    <p:sldId id="299" r:id="rId36"/>
    <p:sldId id="265" r:id="rId37"/>
    <p:sldId id="748" r:id="rId38"/>
    <p:sldId id="747" r:id="rId39"/>
    <p:sldId id="257" r:id="rId4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381" autoAdjust="0"/>
  </p:normalViewPr>
  <p:slideViewPr>
    <p:cSldViewPr>
      <p:cViewPr varScale="1">
        <p:scale>
          <a:sx n="67" d="100"/>
          <a:sy n="67" d="100"/>
        </p:scale>
        <p:origin x="1284"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5/29/2019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5/29/2019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Ethiopia</a:t>
            </a:r>
          </a:p>
        </p:txBody>
      </p:sp>
      <p:sp>
        <p:nvSpPr>
          <p:cNvPr id="4" name="Slide Number Placeholder 3"/>
          <p:cNvSpPr>
            <a:spLocks noGrp="1"/>
          </p:cNvSpPr>
          <p:nvPr>
            <p:ph type="sldNum" sz="quarter" idx="10"/>
          </p:nvPr>
        </p:nvSpPr>
        <p:spPr/>
        <p:txBody>
          <a:bodyPr/>
          <a:lstStyle/>
          <a:p>
            <a:fld id="{A85DB3CD-82CE-4D61-A55F-4B85DC44DBC7}" type="slidenum">
              <a:rPr lang="en-US" smtClean="0"/>
              <a:pPr/>
              <a:t>32</a:t>
            </a:fld>
            <a:endParaRPr lang="en-US"/>
          </a:p>
        </p:txBody>
      </p:sp>
    </p:spTree>
    <p:extLst>
      <p:ext uri="{BB962C8B-B14F-4D97-AF65-F5344CB8AC3E}">
        <p14:creationId xmlns:p14="http://schemas.microsoft.com/office/powerpoint/2010/main" val="1751243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A40B4-2602-4DA6-90D5-D3E99159CB8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8FB531-8EA9-43A1-B3C7-A3E58FC5E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2883488-9247-4B92-B225-7C17192361EE}"/>
              </a:ext>
            </a:extLst>
          </p:cNvPr>
          <p:cNvSpPr>
            <a:spLocks noGrp="1"/>
          </p:cNvSpPr>
          <p:nvPr>
            <p:ph type="dt" sz="half" idx="10"/>
          </p:nvPr>
        </p:nvSpPr>
        <p:spPr/>
        <p:txBody>
          <a:bodyPr/>
          <a:lstStyle/>
          <a:p>
            <a:fld id="{8BD93FB2-9FB7-4726-BB7A-1FD87C92375B}" type="datetimeFigureOut">
              <a:rPr lang="en-GB" smtClean="0"/>
              <a:t>29/05/2019</a:t>
            </a:fld>
            <a:endParaRPr lang="en-GB"/>
          </a:p>
        </p:txBody>
      </p:sp>
      <p:sp>
        <p:nvSpPr>
          <p:cNvPr id="5" name="Footer Placeholder 4">
            <a:extLst>
              <a:ext uri="{FF2B5EF4-FFF2-40B4-BE49-F238E27FC236}">
                <a16:creationId xmlns:a16="http://schemas.microsoft.com/office/drawing/2014/main" id="{4A7B84E3-F51B-45C0-8D54-A54633CA5D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F69EED6-686E-44CC-8141-8A5FA4EC6BE5}"/>
              </a:ext>
            </a:extLst>
          </p:cNvPr>
          <p:cNvSpPr>
            <a:spLocks noGrp="1"/>
          </p:cNvSpPr>
          <p:nvPr>
            <p:ph type="sldNum" sz="quarter" idx="12"/>
          </p:nvPr>
        </p:nvSpPr>
        <p:spPr/>
        <p:txBody>
          <a:bodyPr/>
          <a:lstStyle/>
          <a:p>
            <a:fld id="{460B9A20-DC39-4CD3-B40F-C1D9BA7231CC}" type="slidenum">
              <a:rPr lang="en-GB" smtClean="0"/>
              <a:t>‹#›</a:t>
            </a:fld>
            <a:endParaRPr lang="en-GB"/>
          </a:p>
        </p:txBody>
      </p:sp>
    </p:spTree>
    <p:extLst>
      <p:ext uri="{BB962C8B-B14F-4D97-AF65-F5344CB8AC3E}">
        <p14:creationId xmlns:p14="http://schemas.microsoft.com/office/powerpoint/2010/main" val="1736931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 id="2147483681"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1.xml"/><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1.xml"/><Relationship Id="rId5" Type="http://schemas.openxmlformats.org/officeDocument/2006/relationships/image" Target="../media/image38.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1.xml"/><Relationship Id="rId5" Type="http://schemas.openxmlformats.org/officeDocument/2006/relationships/image" Target="../media/image44.png"/><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png"/><Relationship Id="rId7" Type="http://schemas.openxmlformats.org/officeDocument/2006/relationships/image" Target="../media/image49.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48.jpeg"/><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jpeg"/><Relationship Id="rId4" Type="http://schemas.openxmlformats.org/officeDocument/2006/relationships/image" Target="../media/image46.png"/><Relationship Id="rId9" Type="http://schemas.openxmlformats.org/officeDocument/2006/relationships/image" Target="../media/image5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sz="3600" dirty="0"/>
              <a:t>Update on </a:t>
            </a:r>
            <a:r>
              <a:rPr lang="en-GB" sz="3600" dirty="0" err="1"/>
              <a:t>RHoMIS</a:t>
            </a:r>
            <a:r>
              <a:rPr lang="en-GB" sz="3600" dirty="0"/>
              <a:t> Survey</a:t>
            </a:r>
            <a:br>
              <a:rPr lang="en-GB" sz="3600" dirty="0"/>
            </a:br>
            <a:r>
              <a:rPr lang="en-GB" sz="3600" dirty="0"/>
              <a:t>carried out in April 2018</a:t>
            </a:r>
            <a:endParaRPr lang="en-US" sz="3600" dirty="0"/>
          </a:p>
        </p:txBody>
      </p:sp>
      <p:sp>
        <p:nvSpPr>
          <p:cNvPr id="4" name="TextBox 3">
            <a:extLst>
              <a:ext uri="{FF2B5EF4-FFF2-40B4-BE49-F238E27FC236}">
                <a16:creationId xmlns:a16="http://schemas.microsoft.com/office/drawing/2014/main" id="{641309A4-E8C9-41F6-B0B8-DB43C6097F2A}"/>
              </a:ext>
            </a:extLst>
          </p:cNvPr>
          <p:cNvSpPr txBox="1"/>
          <p:nvPr/>
        </p:nvSpPr>
        <p:spPr>
          <a:xfrm>
            <a:off x="1066800" y="4114800"/>
            <a:ext cx="7772400" cy="707886"/>
          </a:xfrm>
          <a:prstGeom prst="rect">
            <a:avLst/>
          </a:prstGeom>
          <a:noFill/>
        </p:spPr>
        <p:txBody>
          <a:bodyPr wrap="square" rtlCol="0">
            <a:spAutoFit/>
          </a:bodyPr>
          <a:lstStyle/>
          <a:p>
            <a:pPr algn="ctr"/>
            <a:r>
              <a:rPr lang="en-US" sz="2000" dirty="0"/>
              <a:t>Africa RISING Ethiopian Highlands Project Review and Planning Meeting</a:t>
            </a:r>
          </a:p>
          <a:p>
            <a:pPr algn="ctr"/>
            <a:r>
              <a:rPr lang="en-US" sz="2000" dirty="0"/>
              <a:t>Addis Ababa, 21–22 May 2019</a:t>
            </a:r>
          </a:p>
        </p:txBody>
      </p:sp>
      <p:sp>
        <p:nvSpPr>
          <p:cNvPr id="7" name="Rectangle 6">
            <a:extLst>
              <a:ext uri="{FF2B5EF4-FFF2-40B4-BE49-F238E27FC236}">
                <a16:creationId xmlns:a16="http://schemas.microsoft.com/office/drawing/2014/main" id="{3D5E846F-3D45-4A81-BE6C-67D2DB350B69}"/>
              </a:ext>
            </a:extLst>
          </p:cNvPr>
          <p:cNvSpPr/>
          <p:nvPr/>
        </p:nvSpPr>
        <p:spPr>
          <a:xfrm>
            <a:off x="3697401" y="3244334"/>
            <a:ext cx="2183611" cy="400110"/>
          </a:xfrm>
          <a:prstGeom prst="rect">
            <a:avLst/>
          </a:prstGeom>
        </p:spPr>
        <p:txBody>
          <a:bodyPr wrap="none">
            <a:spAutoFit/>
          </a:bodyPr>
          <a:lstStyle/>
          <a:p>
            <a:r>
              <a:rPr lang="en-GB" sz="2000" dirty="0"/>
              <a:t>Jim Hammond, ILRI</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8BAA9-09F5-4CB4-A2D3-68D62FCC46E3}"/>
              </a:ext>
            </a:extLst>
          </p:cNvPr>
          <p:cNvSpPr>
            <a:spLocks noGrp="1"/>
          </p:cNvSpPr>
          <p:nvPr>
            <p:ph type="title"/>
          </p:nvPr>
        </p:nvSpPr>
        <p:spPr/>
        <p:txBody>
          <a:bodyPr/>
          <a:lstStyle/>
          <a:p>
            <a:r>
              <a:rPr lang="en-GB" dirty="0"/>
              <a:t>Crops Grown</a:t>
            </a:r>
          </a:p>
        </p:txBody>
      </p:sp>
      <p:graphicFrame>
        <p:nvGraphicFramePr>
          <p:cNvPr id="7" name="Table 6">
            <a:extLst>
              <a:ext uri="{FF2B5EF4-FFF2-40B4-BE49-F238E27FC236}">
                <a16:creationId xmlns:a16="http://schemas.microsoft.com/office/drawing/2014/main" id="{CDA61CFE-9E8B-490A-AD4B-0151ED1043BB}"/>
              </a:ext>
            </a:extLst>
          </p:cNvPr>
          <p:cNvGraphicFramePr>
            <a:graphicFrameLocks noGrp="1"/>
          </p:cNvGraphicFramePr>
          <p:nvPr>
            <p:extLst/>
          </p:nvPr>
        </p:nvGraphicFramePr>
        <p:xfrm>
          <a:off x="453674" y="2694623"/>
          <a:ext cx="2534024" cy="1522095"/>
        </p:xfrm>
        <a:graphic>
          <a:graphicData uri="http://schemas.openxmlformats.org/drawingml/2006/table">
            <a:tbl>
              <a:tblPr firstRow="1" bandRow="1">
                <a:tableStyleId>{F2DE63D5-997A-4646-A377-4702673A728D}</a:tableStyleId>
              </a:tblPr>
              <a:tblGrid>
                <a:gridCol w="633506">
                  <a:extLst>
                    <a:ext uri="{9D8B030D-6E8A-4147-A177-3AD203B41FA5}">
                      <a16:colId xmlns:a16="http://schemas.microsoft.com/office/drawing/2014/main" val="723725922"/>
                    </a:ext>
                  </a:extLst>
                </a:gridCol>
                <a:gridCol w="633506">
                  <a:extLst>
                    <a:ext uri="{9D8B030D-6E8A-4147-A177-3AD203B41FA5}">
                      <a16:colId xmlns:a16="http://schemas.microsoft.com/office/drawing/2014/main" val="3599138090"/>
                    </a:ext>
                  </a:extLst>
                </a:gridCol>
                <a:gridCol w="633506">
                  <a:extLst>
                    <a:ext uri="{9D8B030D-6E8A-4147-A177-3AD203B41FA5}">
                      <a16:colId xmlns:a16="http://schemas.microsoft.com/office/drawing/2014/main" val="1956440152"/>
                    </a:ext>
                  </a:extLst>
                </a:gridCol>
                <a:gridCol w="633506">
                  <a:extLst>
                    <a:ext uri="{9D8B030D-6E8A-4147-A177-3AD203B41FA5}">
                      <a16:colId xmlns:a16="http://schemas.microsoft.com/office/drawing/2014/main" val="4059967104"/>
                    </a:ext>
                  </a:extLst>
                </a:gridCol>
              </a:tblGrid>
              <a:tr h="622935">
                <a:tc>
                  <a:txBody>
                    <a:bodyPr/>
                    <a:lstStyle/>
                    <a:p>
                      <a:pPr algn="l" fontAlgn="b"/>
                      <a:r>
                        <a:rPr lang="en-GB" sz="1400" u="none" strike="noStrike" dirty="0">
                          <a:effectLst/>
                        </a:rPr>
                        <a:t>Region</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Land (ha)</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Crop Value ($/</a:t>
                      </a:r>
                      <a:r>
                        <a:rPr lang="en-GB" sz="1400" u="none" strike="noStrike" dirty="0" err="1">
                          <a:effectLst/>
                        </a:rPr>
                        <a:t>yr</a:t>
                      </a:r>
                      <a:r>
                        <a:rPr lang="en-GB" sz="1400" u="none" strike="noStrike" dirty="0">
                          <a:effectLst/>
                        </a:rPr>
                        <a:t>)</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Crop </a:t>
                      </a:r>
                      <a:r>
                        <a:rPr lang="en-GB" sz="1400" u="none" strike="noStrike" dirty="0" err="1">
                          <a:effectLst/>
                        </a:rPr>
                        <a:t>Div</a:t>
                      </a:r>
                      <a:endParaRPr lang="en-GB" sz="14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2751875223"/>
                  </a:ext>
                </a:extLst>
              </a:tr>
              <a:tr h="211455">
                <a:tc>
                  <a:txBody>
                    <a:bodyPr/>
                    <a:lstStyle/>
                    <a:p>
                      <a:pPr algn="l" fontAlgn="b"/>
                      <a:r>
                        <a:rPr lang="en-GB" sz="1400" u="none" strike="noStrike">
                          <a:effectLst/>
                        </a:rPr>
                        <a:t>Amhara</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1.2</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300</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6.4</a:t>
                      </a:r>
                      <a:endParaRPr lang="en-GB" sz="14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896755393"/>
                  </a:ext>
                </a:extLst>
              </a:tr>
              <a:tr h="211455">
                <a:tc>
                  <a:txBody>
                    <a:bodyPr/>
                    <a:lstStyle/>
                    <a:p>
                      <a:pPr algn="l" fontAlgn="b"/>
                      <a:r>
                        <a:rPr lang="en-GB" sz="1400" u="none" strike="noStrike">
                          <a:effectLst/>
                        </a:rPr>
                        <a:t>Oromia</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3.5</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1400</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5.1</a:t>
                      </a:r>
                      <a:endParaRPr lang="en-GB" sz="14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2799329282"/>
                  </a:ext>
                </a:extLst>
              </a:tr>
              <a:tr h="211455">
                <a:tc>
                  <a:txBody>
                    <a:bodyPr/>
                    <a:lstStyle/>
                    <a:p>
                      <a:pPr algn="l" fontAlgn="b"/>
                      <a:r>
                        <a:rPr lang="en-GB" sz="1400" u="none" strike="noStrike">
                          <a:effectLst/>
                        </a:rPr>
                        <a:t>SNNPR</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1.3</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300</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12.2</a:t>
                      </a:r>
                      <a:endParaRPr lang="en-GB" sz="14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4164918772"/>
                  </a:ext>
                </a:extLst>
              </a:tr>
              <a:tr h="211455">
                <a:tc>
                  <a:txBody>
                    <a:bodyPr/>
                    <a:lstStyle/>
                    <a:p>
                      <a:pPr algn="l" fontAlgn="b"/>
                      <a:r>
                        <a:rPr lang="en-GB" sz="1400" u="none" strike="noStrike">
                          <a:effectLst/>
                        </a:rPr>
                        <a:t>Tigray</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0.7</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500</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6.1</a:t>
                      </a:r>
                      <a:endParaRPr lang="en-GB" sz="14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4075963360"/>
                  </a:ext>
                </a:extLst>
              </a:tr>
            </a:tbl>
          </a:graphicData>
        </a:graphic>
      </p:graphicFrame>
      <p:pic>
        <p:nvPicPr>
          <p:cNvPr id="9" name="Picture 8">
            <a:extLst>
              <a:ext uri="{FF2B5EF4-FFF2-40B4-BE49-F238E27FC236}">
                <a16:creationId xmlns:a16="http://schemas.microsoft.com/office/drawing/2014/main" id="{142CD8BA-D516-4FAA-98FA-C23886D9A26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53674" y="1438474"/>
            <a:ext cx="2700000" cy="2700000"/>
          </a:xfrm>
          <a:prstGeom prst="rect">
            <a:avLst/>
          </a:prstGeom>
        </p:spPr>
      </p:pic>
      <p:pic>
        <p:nvPicPr>
          <p:cNvPr id="5" name="Picture 4">
            <a:extLst>
              <a:ext uri="{FF2B5EF4-FFF2-40B4-BE49-F238E27FC236}">
                <a16:creationId xmlns:a16="http://schemas.microsoft.com/office/drawing/2014/main" id="{4B32F559-DDD0-4601-9070-5809FF12363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153674" y="4081800"/>
            <a:ext cx="2700000" cy="2700000"/>
          </a:xfrm>
          <a:prstGeom prst="rect">
            <a:avLst/>
          </a:prstGeom>
        </p:spPr>
      </p:pic>
      <p:pic>
        <p:nvPicPr>
          <p:cNvPr id="6" name="Picture 5">
            <a:extLst>
              <a:ext uri="{FF2B5EF4-FFF2-40B4-BE49-F238E27FC236}">
                <a16:creationId xmlns:a16="http://schemas.microsoft.com/office/drawing/2014/main" id="{13AA48D7-3E39-4572-9857-3B4A96A2757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53674" y="1438474"/>
            <a:ext cx="2700000" cy="2700000"/>
          </a:xfrm>
          <a:prstGeom prst="rect">
            <a:avLst/>
          </a:prstGeom>
        </p:spPr>
      </p:pic>
      <p:pic>
        <p:nvPicPr>
          <p:cNvPr id="8" name="Picture 7">
            <a:extLst>
              <a:ext uri="{FF2B5EF4-FFF2-40B4-BE49-F238E27FC236}">
                <a16:creationId xmlns:a16="http://schemas.microsoft.com/office/drawing/2014/main" id="{79E4BF79-96B5-402C-B304-2D85CB61A27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853674" y="4081800"/>
            <a:ext cx="2700000" cy="2700000"/>
          </a:xfrm>
          <a:prstGeom prst="rect">
            <a:avLst/>
          </a:prstGeom>
        </p:spPr>
      </p:pic>
    </p:spTree>
    <p:extLst>
      <p:ext uri="{BB962C8B-B14F-4D97-AF65-F5344CB8AC3E}">
        <p14:creationId xmlns:p14="http://schemas.microsoft.com/office/powerpoint/2010/main" val="2503438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7800A-66F7-414B-9F9D-53889FE41C9A}"/>
              </a:ext>
            </a:extLst>
          </p:cNvPr>
          <p:cNvSpPr>
            <a:spLocks noGrp="1"/>
          </p:cNvSpPr>
          <p:nvPr>
            <p:ph type="title"/>
          </p:nvPr>
        </p:nvSpPr>
        <p:spPr/>
        <p:txBody>
          <a:bodyPr/>
          <a:lstStyle/>
          <a:p>
            <a:r>
              <a:rPr lang="en-GB" dirty="0"/>
              <a:t>Livestock Kept</a:t>
            </a:r>
          </a:p>
        </p:txBody>
      </p:sp>
      <p:graphicFrame>
        <p:nvGraphicFramePr>
          <p:cNvPr id="4" name="Content Placeholder 3">
            <a:extLst>
              <a:ext uri="{FF2B5EF4-FFF2-40B4-BE49-F238E27FC236}">
                <a16:creationId xmlns:a16="http://schemas.microsoft.com/office/drawing/2014/main" id="{C5DFFB1F-95ED-44F4-9B40-4D81BC8DE915}"/>
              </a:ext>
            </a:extLst>
          </p:cNvPr>
          <p:cNvGraphicFramePr>
            <a:graphicFrameLocks noGrp="1"/>
          </p:cNvGraphicFramePr>
          <p:nvPr>
            <p:ph idx="1"/>
            <p:extLst/>
          </p:nvPr>
        </p:nvGraphicFramePr>
        <p:xfrm>
          <a:off x="590906" y="2694623"/>
          <a:ext cx="2473548" cy="1522095"/>
        </p:xfrm>
        <a:graphic>
          <a:graphicData uri="http://schemas.openxmlformats.org/drawingml/2006/table">
            <a:tbl>
              <a:tblPr firstRow="1" bandRow="1">
                <a:tableStyleId>{F2DE63D5-997A-4646-A377-4702673A728D}</a:tableStyleId>
              </a:tblPr>
              <a:tblGrid>
                <a:gridCol w="618387">
                  <a:extLst>
                    <a:ext uri="{9D8B030D-6E8A-4147-A177-3AD203B41FA5}">
                      <a16:colId xmlns:a16="http://schemas.microsoft.com/office/drawing/2014/main" val="1931784403"/>
                    </a:ext>
                  </a:extLst>
                </a:gridCol>
                <a:gridCol w="618387">
                  <a:extLst>
                    <a:ext uri="{9D8B030D-6E8A-4147-A177-3AD203B41FA5}">
                      <a16:colId xmlns:a16="http://schemas.microsoft.com/office/drawing/2014/main" val="3753460240"/>
                    </a:ext>
                  </a:extLst>
                </a:gridCol>
                <a:gridCol w="618387">
                  <a:extLst>
                    <a:ext uri="{9D8B030D-6E8A-4147-A177-3AD203B41FA5}">
                      <a16:colId xmlns:a16="http://schemas.microsoft.com/office/drawing/2014/main" val="2241651892"/>
                    </a:ext>
                  </a:extLst>
                </a:gridCol>
                <a:gridCol w="618387">
                  <a:extLst>
                    <a:ext uri="{9D8B030D-6E8A-4147-A177-3AD203B41FA5}">
                      <a16:colId xmlns:a16="http://schemas.microsoft.com/office/drawing/2014/main" val="51415179"/>
                    </a:ext>
                  </a:extLst>
                </a:gridCol>
              </a:tblGrid>
              <a:tr h="622935">
                <a:tc>
                  <a:txBody>
                    <a:bodyPr/>
                    <a:lstStyle/>
                    <a:p>
                      <a:pPr algn="l" fontAlgn="b"/>
                      <a:r>
                        <a:rPr lang="en-GB" sz="1400" u="none" strike="noStrike" dirty="0">
                          <a:effectLst/>
                        </a:rPr>
                        <a:t>Region</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err="1">
                          <a:effectLst/>
                        </a:rPr>
                        <a:t>Lstk</a:t>
                      </a:r>
                      <a:r>
                        <a:rPr lang="en-GB" sz="1400" u="none" strike="noStrike" dirty="0">
                          <a:effectLst/>
                        </a:rPr>
                        <a:t> (TLU)</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err="1">
                          <a:effectLst/>
                        </a:rPr>
                        <a:t>Lstk</a:t>
                      </a:r>
                      <a:r>
                        <a:rPr lang="en-GB" sz="1400" u="none" strike="noStrike" dirty="0">
                          <a:effectLst/>
                        </a:rPr>
                        <a:t> Value ($/</a:t>
                      </a:r>
                      <a:r>
                        <a:rPr lang="en-GB" sz="1400" u="none" strike="noStrike" dirty="0" err="1">
                          <a:effectLst/>
                        </a:rPr>
                        <a:t>yr</a:t>
                      </a:r>
                      <a:r>
                        <a:rPr lang="en-GB" sz="1400" u="none" strike="noStrike" dirty="0">
                          <a:effectLst/>
                        </a:rPr>
                        <a:t>)</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err="1">
                          <a:effectLst/>
                        </a:rPr>
                        <a:t>Lstk</a:t>
                      </a:r>
                      <a:r>
                        <a:rPr lang="en-GB" sz="1400" u="none" strike="noStrike" dirty="0">
                          <a:effectLst/>
                        </a:rPr>
                        <a:t> </a:t>
                      </a:r>
                      <a:r>
                        <a:rPr lang="en-GB" sz="1400" u="none" strike="noStrike" dirty="0" err="1">
                          <a:effectLst/>
                        </a:rPr>
                        <a:t>Div</a:t>
                      </a:r>
                      <a:endParaRPr lang="en-GB" sz="14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094760822"/>
                  </a:ext>
                </a:extLst>
              </a:tr>
              <a:tr h="211455">
                <a:tc>
                  <a:txBody>
                    <a:bodyPr/>
                    <a:lstStyle/>
                    <a:p>
                      <a:pPr algn="l" fontAlgn="b"/>
                      <a:r>
                        <a:rPr lang="en-GB" sz="1400" u="none" strike="noStrike">
                          <a:effectLst/>
                        </a:rPr>
                        <a:t>Amhara</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1.8</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a:effectLst/>
                        </a:rPr>
                        <a:t>200</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3.5</a:t>
                      </a:r>
                      <a:endParaRPr lang="en-GB" sz="14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565096604"/>
                  </a:ext>
                </a:extLst>
              </a:tr>
              <a:tr h="211455">
                <a:tc>
                  <a:txBody>
                    <a:bodyPr/>
                    <a:lstStyle/>
                    <a:p>
                      <a:pPr algn="l" fontAlgn="b"/>
                      <a:r>
                        <a:rPr lang="en-GB" sz="1400" u="none" strike="noStrike">
                          <a:effectLst/>
                        </a:rPr>
                        <a:t>Oromia</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0.9</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300</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a:effectLst/>
                        </a:rPr>
                        <a:t>1.6</a:t>
                      </a:r>
                      <a:endParaRPr lang="en-GB" sz="14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2841557068"/>
                  </a:ext>
                </a:extLst>
              </a:tr>
              <a:tr h="211455">
                <a:tc>
                  <a:txBody>
                    <a:bodyPr/>
                    <a:lstStyle/>
                    <a:p>
                      <a:pPr algn="l" fontAlgn="b"/>
                      <a:r>
                        <a:rPr lang="en-GB" sz="1400" u="none" strike="noStrike">
                          <a:effectLst/>
                        </a:rPr>
                        <a:t>SNNPR</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a:effectLst/>
                        </a:rPr>
                        <a:t>0.8</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100</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1.7</a:t>
                      </a:r>
                      <a:endParaRPr lang="en-GB" sz="14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913012072"/>
                  </a:ext>
                </a:extLst>
              </a:tr>
              <a:tr h="211455">
                <a:tc>
                  <a:txBody>
                    <a:bodyPr/>
                    <a:lstStyle/>
                    <a:p>
                      <a:pPr algn="l" fontAlgn="b"/>
                      <a:r>
                        <a:rPr lang="en-GB" sz="1400" u="none" strike="noStrike">
                          <a:effectLst/>
                        </a:rPr>
                        <a:t>Tigray</a:t>
                      </a:r>
                      <a:endParaRPr lang="en-GB" sz="14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1.2</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100</a:t>
                      </a:r>
                      <a:endParaRPr lang="en-GB" sz="14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400" u="none" strike="noStrike" dirty="0">
                          <a:effectLst/>
                        </a:rPr>
                        <a:t>2.8</a:t>
                      </a:r>
                      <a:endParaRPr lang="en-GB" sz="14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3287514561"/>
                  </a:ext>
                </a:extLst>
              </a:tr>
            </a:tbl>
          </a:graphicData>
        </a:graphic>
      </p:graphicFrame>
      <p:pic>
        <p:nvPicPr>
          <p:cNvPr id="6" name="Picture 5">
            <a:extLst>
              <a:ext uri="{FF2B5EF4-FFF2-40B4-BE49-F238E27FC236}">
                <a16:creationId xmlns:a16="http://schemas.microsoft.com/office/drawing/2014/main" id="{EFBE607A-2148-4950-AD3C-C7BF26C2F10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290906" y="1485861"/>
            <a:ext cx="2700000" cy="2700000"/>
          </a:xfrm>
          <a:prstGeom prst="rect">
            <a:avLst/>
          </a:prstGeom>
        </p:spPr>
      </p:pic>
      <p:pic>
        <p:nvPicPr>
          <p:cNvPr id="5" name="Picture 4">
            <a:extLst>
              <a:ext uri="{FF2B5EF4-FFF2-40B4-BE49-F238E27FC236}">
                <a16:creationId xmlns:a16="http://schemas.microsoft.com/office/drawing/2014/main" id="{B6AB397B-728E-4ED1-B476-026F0AFDF7B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90906" y="3700800"/>
            <a:ext cx="2700000" cy="2700000"/>
          </a:xfrm>
          <a:prstGeom prst="rect">
            <a:avLst/>
          </a:prstGeom>
        </p:spPr>
      </p:pic>
      <p:pic>
        <p:nvPicPr>
          <p:cNvPr id="7" name="Picture 6">
            <a:extLst>
              <a:ext uri="{FF2B5EF4-FFF2-40B4-BE49-F238E27FC236}">
                <a16:creationId xmlns:a16="http://schemas.microsoft.com/office/drawing/2014/main" id="{756EA3EA-145A-433B-98E1-715B9BD0ED8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990906" y="1485861"/>
            <a:ext cx="2700000" cy="2700000"/>
          </a:xfrm>
          <a:prstGeom prst="rect">
            <a:avLst/>
          </a:prstGeom>
        </p:spPr>
      </p:pic>
      <p:pic>
        <p:nvPicPr>
          <p:cNvPr id="8" name="Picture 7">
            <a:extLst>
              <a:ext uri="{FF2B5EF4-FFF2-40B4-BE49-F238E27FC236}">
                <a16:creationId xmlns:a16="http://schemas.microsoft.com/office/drawing/2014/main" id="{03502CEE-07E9-46B8-9208-DBB11D03136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990906" y="3700800"/>
            <a:ext cx="2700000" cy="2700000"/>
          </a:xfrm>
          <a:prstGeom prst="rect">
            <a:avLst/>
          </a:prstGeom>
        </p:spPr>
      </p:pic>
    </p:spTree>
    <p:extLst>
      <p:ext uri="{BB962C8B-B14F-4D97-AF65-F5344CB8AC3E}">
        <p14:creationId xmlns:p14="http://schemas.microsoft.com/office/powerpoint/2010/main" val="404210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616CA-E2E9-4C54-85E8-F62428B290DB}"/>
              </a:ext>
            </a:extLst>
          </p:cNvPr>
          <p:cNvSpPr>
            <a:spLocks noGrp="1"/>
          </p:cNvSpPr>
          <p:nvPr>
            <p:ph type="title"/>
          </p:nvPr>
        </p:nvSpPr>
        <p:spPr/>
        <p:txBody>
          <a:bodyPr>
            <a:normAutofit fontScale="90000"/>
          </a:bodyPr>
          <a:lstStyle/>
          <a:p>
            <a:r>
              <a:rPr lang="en-GB" dirty="0"/>
              <a:t>Part 2: Uptake of Africa Rising Interventions</a:t>
            </a:r>
          </a:p>
        </p:txBody>
      </p:sp>
      <p:pic>
        <p:nvPicPr>
          <p:cNvPr id="9" name="Content Placeholder 8" descr="A tree in a forest&#10;&#10;Description automatically generated">
            <a:extLst>
              <a:ext uri="{FF2B5EF4-FFF2-40B4-BE49-F238E27FC236}">
                <a16:creationId xmlns:a16="http://schemas.microsoft.com/office/drawing/2014/main" id="{90AC258C-CBEE-417B-9514-9B002B2DA821}"/>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2124373" y="2226469"/>
            <a:ext cx="4895255" cy="3263504"/>
          </a:xfrm>
        </p:spPr>
      </p:pic>
    </p:spTree>
    <p:extLst>
      <p:ext uri="{BB962C8B-B14F-4D97-AF65-F5344CB8AC3E}">
        <p14:creationId xmlns:p14="http://schemas.microsoft.com/office/powerpoint/2010/main" val="2741057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F11C0-F6ED-4B30-A681-8F8E14FD00AB}"/>
              </a:ext>
            </a:extLst>
          </p:cNvPr>
          <p:cNvSpPr>
            <a:spLocks noGrp="1"/>
          </p:cNvSpPr>
          <p:nvPr>
            <p:ph type="title"/>
          </p:nvPr>
        </p:nvSpPr>
        <p:spPr>
          <a:xfrm>
            <a:off x="628650" y="857251"/>
            <a:ext cx="7886700" cy="994172"/>
          </a:xfrm>
        </p:spPr>
        <p:txBody>
          <a:bodyPr>
            <a:normAutofit fontScale="90000"/>
          </a:bodyPr>
          <a:lstStyle/>
          <a:p>
            <a:r>
              <a:rPr lang="en-GB" dirty="0"/>
              <a:t>Which Interventions were trialled the most?</a:t>
            </a:r>
          </a:p>
        </p:txBody>
      </p:sp>
      <p:pic>
        <p:nvPicPr>
          <p:cNvPr id="4" name="Picture 3">
            <a:extLst>
              <a:ext uri="{FF2B5EF4-FFF2-40B4-BE49-F238E27FC236}">
                <a16:creationId xmlns:a16="http://schemas.microsoft.com/office/drawing/2014/main" id="{8F4F162A-275E-4B73-96BB-A9C5E069E48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03895" y="2180095"/>
            <a:ext cx="4220705" cy="4220705"/>
          </a:xfrm>
          <a:prstGeom prst="rect">
            <a:avLst/>
          </a:prstGeom>
        </p:spPr>
      </p:pic>
      <p:sp>
        <p:nvSpPr>
          <p:cNvPr id="5" name="TextBox 4">
            <a:extLst>
              <a:ext uri="{FF2B5EF4-FFF2-40B4-BE49-F238E27FC236}">
                <a16:creationId xmlns:a16="http://schemas.microsoft.com/office/drawing/2014/main" id="{1EF80C7B-E09A-4667-8896-43FFF10BD555}"/>
              </a:ext>
            </a:extLst>
          </p:cNvPr>
          <p:cNvSpPr txBox="1"/>
          <p:nvPr/>
        </p:nvSpPr>
        <p:spPr>
          <a:xfrm>
            <a:off x="6569290" y="2817674"/>
            <a:ext cx="2269910" cy="507831"/>
          </a:xfrm>
          <a:prstGeom prst="rect">
            <a:avLst/>
          </a:prstGeom>
          <a:noFill/>
        </p:spPr>
        <p:txBody>
          <a:bodyPr wrap="square" rtlCol="0">
            <a:spAutoFit/>
          </a:bodyPr>
          <a:lstStyle/>
          <a:p>
            <a:r>
              <a:rPr lang="en-GB" sz="1350" dirty="0"/>
              <a:t>Grey = number of households who trialled a technology</a:t>
            </a:r>
          </a:p>
        </p:txBody>
      </p:sp>
    </p:spTree>
    <p:extLst>
      <p:ext uri="{BB962C8B-B14F-4D97-AF65-F5344CB8AC3E}">
        <p14:creationId xmlns:p14="http://schemas.microsoft.com/office/powerpoint/2010/main" val="3896419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F11C0-F6ED-4B30-A681-8F8E14FD00AB}"/>
              </a:ext>
            </a:extLst>
          </p:cNvPr>
          <p:cNvSpPr>
            <a:spLocks noGrp="1"/>
          </p:cNvSpPr>
          <p:nvPr>
            <p:ph type="title"/>
          </p:nvPr>
        </p:nvSpPr>
        <p:spPr>
          <a:xfrm>
            <a:off x="628650" y="857251"/>
            <a:ext cx="7886700" cy="994172"/>
          </a:xfrm>
        </p:spPr>
        <p:txBody>
          <a:bodyPr>
            <a:normAutofit fontScale="90000"/>
          </a:bodyPr>
          <a:lstStyle/>
          <a:p>
            <a:r>
              <a:rPr lang="en-GB" dirty="0"/>
              <a:t>Which Interventions were most popular?</a:t>
            </a:r>
          </a:p>
        </p:txBody>
      </p:sp>
      <p:pic>
        <p:nvPicPr>
          <p:cNvPr id="7" name="Picture 6">
            <a:extLst>
              <a:ext uri="{FF2B5EF4-FFF2-40B4-BE49-F238E27FC236}">
                <a16:creationId xmlns:a16="http://schemas.microsoft.com/office/drawing/2014/main" id="{77B0945D-E41A-4157-9493-385602AE208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744980" y="2053800"/>
            <a:ext cx="4724164" cy="4347000"/>
          </a:xfrm>
          <a:prstGeom prst="rect">
            <a:avLst/>
          </a:prstGeom>
        </p:spPr>
      </p:pic>
      <p:sp>
        <p:nvSpPr>
          <p:cNvPr id="3" name="TextBox 2">
            <a:extLst>
              <a:ext uri="{FF2B5EF4-FFF2-40B4-BE49-F238E27FC236}">
                <a16:creationId xmlns:a16="http://schemas.microsoft.com/office/drawing/2014/main" id="{475B9DAD-AD9A-49E1-8BFC-4CBE50D7E9B0}"/>
              </a:ext>
            </a:extLst>
          </p:cNvPr>
          <p:cNvSpPr txBox="1"/>
          <p:nvPr/>
        </p:nvSpPr>
        <p:spPr>
          <a:xfrm>
            <a:off x="6569290" y="2817674"/>
            <a:ext cx="2269910" cy="1754326"/>
          </a:xfrm>
          <a:prstGeom prst="rect">
            <a:avLst/>
          </a:prstGeom>
          <a:noFill/>
        </p:spPr>
        <p:txBody>
          <a:bodyPr wrap="square" rtlCol="0">
            <a:spAutoFit/>
          </a:bodyPr>
          <a:lstStyle/>
          <a:p>
            <a:r>
              <a:rPr lang="en-GB" sz="1350" dirty="0"/>
              <a:t>Grey = number of households who trialled a technology</a:t>
            </a:r>
          </a:p>
          <a:p>
            <a:r>
              <a:rPr lang="en-GB" sz="1350" dirty="0"/>
              <a:t>Blue = number of households who decided to keep using that technology</a:t>
            </a:r>
          </a:p>
          <a:p>
            <a:endParaRPr lang="en-GB" sz="1350" dirty="0"/>
          </a:p>
          <a:p>
            <a:r>
              <a:rPr lang="en-GB" sz="1350" dirty="0"/>
              <a:t>The continuation rate is very high.</a:t>
            </a:r>
          </a:p>
        </p:txBody>
      </p:sp>
    </p:spTree>
    <p:extLst>
      <p:ext uri="{BB962C8B-B14F-4D97-AF65-F5344CB8AC3E}">
        <p14:creationId xmlns:p14="http://schemas.microsoft.com/office/powerpoint/2010/main" val="261871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C6035-3DEC-47F4-ADE1-F7E0598EC53A}"/>
              </a:ext>
            </a:extLst>
          </p:cNvPr>
          <p:cNvSpPr>
            <a:spLocks noGrp="1"/>
          </p:cNvSpPr>
          <p:nvPr>
            <p:ph type="title"/>
          </p:nvPr>
        </p:nvSpPr>
        <p:spPr/>
        <p:txBody>
          <a:bodyPr/>
          <a:lstStyle/>
          <a:p>
            <a:r>
              <a:rPr lang="en-GB" dirty="0"/>
              <a:t>Uptake per Region</a:t>
            </a:r>
          </a:p>
        </p:txBody>
      </p:sp>
      <p:pic>
        <p:nvPicPr>
          <p:cNvPr id="5" name="Picture 4">
            <a:extLst>
              <a:ext uri="{FF2B5EF4-FFF2-40B4-BE49-F238E27FC236}">
                <a16:creationId xmlns:a16="http://schemas.microsoft.com/office/drawing/2014/main" id="{9D798F21-1167-4EB9-9C9D-70CC5BDCA4A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899254" y="4137254"/>
            <a:ext cx="2644546" cy="2644546"/>
          </a:xfrm>
          <a:prstGeom prst="rect">
            <a:avLst/>
          </a:prstGeom>
        </p:spPr>
      </p:pic>
      <p:pic>
        <p:nvPicPr>
          <p:cNvPr id="7" name="Picture 6">
            <a:extLst>
              <a:ext uri="{FF2B5EF4-FFF2-40B4-BE49-F238E27FC236}">
                <a16:creationId xmlns:a16="http://schemas.microsoft.com/office/drawing/2014/main" id="{F708936D-075D-4109-9938-55AD1CA57CA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05000" y="1241654"/>
            <a:ext cx="2644546" cy="2644546"/>
          </a:xfrm>
          <a:prstGeom prst="rect">
            <a:avLst/>
          </a:prstGeom>
        </p:spPr>
      </p:pic>
      <p:pic>
        <p:nvPicPr>
          <p:cNvPr id="9" name="Picture 8">
            <a:extLst>
              <a:ext uri="{FF2B5EF4-FFF2-40B4-BE49-F238E27FC236}">
                <a16:creationId xmlns:a16="http://schemas.microsoft.com/office/drawing/2014/main" id="{06B2BEE7-0920-41AD-8B69-2FAD8F0CEC5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899254" y="1241654"/>
            <a:ext cx="2644546" cy="2644546"/>
          </a:xfrm>
          <a:prstGeom prst="rect">
            <a:avLst/>
          </a:prstGeom>
        </p:spPr>
      </p:pic>
      <p:pic>
        <p:nvPicPr>
          <p:cNvPr id="11" name="Picture 10">
            <a:extLst>
              <a:ext uri="{FF2B5EF4-FFF2-40B4-BE49-F238E27FC236}">
                <a16:creationId xmlns:a16="http://schemas.microsoft.com/office/drawing/2014/main" id="{D98C7E06-29E5-45F7-BD89-82CB91A7BE1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905000" y="4138652"/>
            <a:ext cx="2644546" cy="2644546"/>
          </a:xfrm>
          <a:prstGeom prst="rect">
            <a:avLst/>
          </a:prstGeom>
        </p:spPr>
      </p:pic>
    </p:spTree>
    <p:extLst>
      <p:ext uri="{BB962C8B-B14F-4D97-AF65-F5344CB8AC3E}">
        <p14:creationId xmlns:p14="http://schemas.microsoft.com/office/powerpoint/2010/main" val="241036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7E84A-B32D-4693-9D63-2CDB0DDC53ED}"/>
              </a:ext>
            </a:extLst>
          </p:cNvPr>
          <p:cNvSpPr>
            <a:spLocks noGrp="1"/>
          </p:cNvSpPr>
          <p:nvPr>
            <p:ph type="title"/>
          </p:nvPr>
        </p:nvSpPr>
        <p:spPr/>
        <p:txBody>
          <a:bodyPr>
            <a:normAutofit fontScale="90000"/>
          </a:bodyPr>
          <a:lstStyle/>
          <a:p>
            <a:r>
              <a:rPr lang="en-GB" dirty="0"/>
              <a:t>Many households trialled multiple interventions</a:t>
            </a:r>
          </a:p>
        </p:txBody>
      </p:sp>
      <p:pic>
        <p:nvPicPr>
          <p:cNvPr id="5" name="Picture 4">
            <a:extLst>
              <a:ext uri="{FF2B5EF4-FFF2-40B4-BE49-F238E27FC236}">
                <a16:creationId xmlns:a16="http://schemas.microsoft.com/office/drawing/2014/main" id="{7A7CF5F1-C4F3-49C1-B3F9-141D38C4CB3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57500" y="2208409"/>
            <a:ext cx="3429000" cy="3429000"/>
          </a:xfrm>
          <a:prstGeom prst="rect">
            <a:avLst/>
          </a:prstGeom>
        </p:spPr>
      </p:pic>
    </p:spTree>
    <p:extLst>
      <p:ext uri="{BB962C8B-B14F-4D97-AF65-F5344CB8AC3E}">
        <p14:creationId xmlns:p14="http://schemas.microsoft.com/office/powerpoint/2010/main" val="30909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A6BAB-A42B-455E-AC27-7B364CAE7A0E}"/>
              </a:ext>
            </a:extLst>
          </p:cNvPr>
          <p:cNvSpPr>
            <a:spLocks noGrp="1"/>
          </p:cNvSpPr>
          <p:nvPr>
            <p:ph type="title"/>
          </p:nvPr>
        </p:nvSpPr>
        <p:spPr>
          <a:xfrm>
            <a:off x="628650" y="960385"/>
            <a:ext cx="7886700" cy="994172"/>
          </a:xfrm>
        </p:spPr>
        <p:txBody>
          <a:bodyPr>
            <a:normAutofit fontScale="90000"/>
          </a:bodyPr>
          <a:lstStyle/>
          <a:p>
            <a:r>
              <a:rPr lang="en-GB" dirty="0"/>
              <a:t>Most Popular Combinations of Technologies</a:t>
            </a:r>
          </a:p>
        </p:txBody>
      </p:sp>
      <p:graphicFrame>
        <p:nvGraphicFramePr>
          <p:cNvPr id="9" name="Table 8">
            <a:extLst>
              <a:ext uri="{FF2B5EF4-FFF2-40B4-BE49-F238E27FC236}">
                <a16:creationId xmlns:a16="http://schemas.microsoft.com/office/drawing/2014/main" id="{904D8FD4-403C-4A21-A444-AF2C68D094C6}"/>
              </a:ext>
            </a:extLst>
          </p:cNvPr>
          <p:cNvGraphicFramePr>
            <a:graphicFrameLocks noGrp="1"/>
          </p:cNvGraphicFramePr>
          <p:nvPr>
            <p:extLst>
              <p:ext uri="{D42A27DB-BD31-4B8C-83A1-F6EECF244321}">
                <p14:modId xmlns:p14="http://schemas.microsoft.com/office/powerpoint/2010/main" val="3685993861"/>
              </p:ext>
            </p:extLst>
          </p:nvPr>
        </p:nvGraphicFramePr>
        <p:xfrm>
          <a:off x="1085850" y="2362200"/>
          <a:ext cx="6972300" cy="3738216"/>
        </p:xfrm>
        <a:graphic>
          <a:graphicData uri="http://schemas.openxmlformats.org/drawingml/2006/table">
            <a:tbl>
              <a:tblPr firstRow="1" bandRow="1">
                <a:tableStyleId>{F2DE63D5-997A-4646-A377-4702673A728D}</a:tableStyleId>
              </a:tblPr>
              <a:tblGrid>
                <a:gridCol w="4760543">
                  <a:extLst>
                    <a:ext uri="{9D8B030D-6E8A-4147-A177-3AD203B41FA5}">
                      <a16:colId xmlns:a16="http://schemas.microsoft.com/office/drawing/2014/main" val="2881749823"/>
                    </a:ext>
                  </a:extLst>
                </a:gridCol>
                <a:gridCol w="1200668">
                  <a:extLst>
                    <a:ext uri="{9D8B030D-6E8A-4147-A177-3AD203B41FA5}">
                      <a16:colId xmlns:a16="http://schemas.microsoft.com/office/drawing/2014/main" val="1521307305"/>
                    </a:ext>
                  </a:extLst>
                </a:gridCol>
                <a:gridCol w="1011089">
                  <a:extLst>
                    <a:ext uri="{9D8B030D-6E8A-4147-A177-3AD203B41FA5}">
                      <a16:colId xmlns:a16="http://schemas.microsoft.com/office/drawing/2014/main" val="175248036"/>
                    </a:ext>
                  </a:extLst>
                </a:gridCol>
              </a:tblGrid>
              <a:tr h="231519">
                <a:tc>
                  <a:txBody>
                    <a:bodyPr/>
                    <a:lstStyle/>
                    <a:p>
                      <a:pPr algn="l" fontAlgn="b"/>
                      <a:r>
                        <a:rPr lang="en-GB" sz="1500" u="none" strike="noStrike" dirty="0">
                          <a:effectLst/>
                        </a:rPr>
                        <a:t>Technologies</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Count</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 techs</a:t>
                      </a:r>
                      <a:endParaRPr lang="en-GB" sz="1500" b="0" i="0" u="none" strike="noStrike" dirty="0">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1498049393"/>
                  </a:ext>
                </a:extLst>
              </a:tr>
              <a:tr h="231519">
                <a:tc>
                  <a:txBody>
                    <a:bodyPr/>
                    <a:lstStyle/>
                    <a:p>
                      <a:pPr algn="l" fontAlgn="b"/>
                      <a:r>
                        <a:rPr lang="en-GB" sz="1500" u="none" strike="noStrike">
                          <a:effectLst/>
                        </a:rPr>
                        <a:t>PVS</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122</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1</a:t>
                      </a:r>
                      <a:endParaRPr lang="en-GB" sz="1500" b="0" i="0" u="none" strike="noStrike" dirty="0">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3680353222"/>
                  </a:ext>
                </a:extLst>
              </a:tr>
              <a:tr h="231519">
                <a:tc>
                  <a:txBody>
                    <a:bodyPr/>
                    <a:lstStyle/>
                    <a:p>
                      <a:pPr algn="l" fontAlgn="b"/>
                      <a:r>
                        <a:rPr lang="en-GB" sz="1500" u="none" strike="noStrike" dirty="0">
                          <a:effectLst/>
                        </a:rPr>
                        <a:t>cultivated forage</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39</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1</a:t>
                      </a:r>
                      <a:endParaRPr lang="en-GB" sz="1500" b="0" i="0" u="none" strike="noStrike" dirty="0">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388281127"/>
                  </a:ext>
                </a:extLst>
              </a:tr>
              <a:tr h="231519">
                <a:tc>
                  <a:txBody>
                    <a:bodyPr/>
                    <a:lstStyle/>
                    <a:p>
                      <a:pPr algn="l" fontAlgn="b"/>
                      <a:r>
                        <a:rPr lang="en-GB" sz="1500" u="none" strike="noStrike" dirty="0">
                          <a:effectLst/>
                        </a:rPr>
                        <a:t>PVS &amp; cultivated forage</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32</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2</a:t>
                      </a:r>
                      <a:endParaRPr lang="en-GB" sz="1500" b="0" i="0" u="none" strike="noStrike">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1321396522"/>
                  </a:ext>
                </a:extLst>
              </a:tr>
              <a:tr h="274229">
                <a:tc>
                  <a:txBody>
                    <a:bodyPr/>
                    <a:lstStyle/>
                    <a:p>
                      <a:pPr algn="l" fontAlgn="b"/>
                      <a:r>
                        <a:rPr lang="en-GB" sz="1500" u="none" strike="noStrike" dirty="0">
                          <a:effectLst/>
                        </a:rPr>
                        <a:t>PVS &amp; cultivated forage &amp; fodder trees</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32</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3</a:t>
                      </a:r>
                      <a:endParaRPr lang="en-GB" sz="1500" b="0" i="0" u="none" strike="noStrike" dirty="0">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1777652917"/>
                  </a:ext>
                </a:extLst>
              </a:tr>
              <a:tr h="231519">
                <a:tc>
                  <a:txBody>
                    <a:bodyPr/>
                    <a:lstStyle/>
                    <a:p>
                      <a:pPr algn="l" fontAlgn="b"/>
                      <a:r>
                        <a:rPr lang="en-GB" sz="1500" u="none" strike="noStrike" dirty="0">
                          <a:effectLst/>
                        </a:rPr>
                        <a:t>PVS &amp; fodder trees</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30</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2</a:t>
                      </a:r>
                      <a:endParaRPr lang="en-GB" sz="1500" b="0" i="0" u="none" strike="noStrike" dirty="0">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1720068909"/>
                  </a:ext>
                </a:extLst>
              </a:tr>
              <a:tr h="231519">
                <a:tc>
                  <a:txBody>
                    <a:bodyPr/>
                    <a:lstStyle/>
                    <a:p>
                      <a:pPr algn="l" fontAlgn="b"/>
                      <a:r>
                        <a:rPr lang="en-GB" sz="1500" u="none" strike="noStrike" dirty="0">
                          <a:effectLst/>
                        </a:rPr>
                        <a:t>fodder trees</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25</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1</a:t>
                      </a:r>
                      <a:endParaRPr lang="en-GB" sz="1500" b="0" i="0" u="none" strike="noStrike" dirty="0">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3071900747"/>
                  </a:ext>
                </a:extLst>
              </a:tr>
              <a:tr h="382932">
                <a:tc>
                  <a:txBody>
                    <a:bodyPr/>
                    <a:lstStyle/>
                    <a:p>
                      <a:pPr algn="l" fontAlgn="b"/>
                      <a:r>
                        <a:rPr lang="en-GB" sz="1500" u="none" strike="noStrike" dirty="0">
                          <a:effectLst/>
                        </a:rPr>
                        <a:t>PVS &amp; tree crops &amp; cultivated forage &amp; fodder trees</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24</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4</a:t>
                      </a:r>
                      <a:endParaRPr lang="en-GB" sz="1500" b="0" i="0" u="none" strike="noStrike" dirty="0">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10629672"/>
                  </a:ext>
                </a:extLst>
              </a:tr>
              <a:tr h="231519">
                <a:tc>
                  <a:txBody>
                    <a:bodyPr/>
                    <a:lstStyle/>
                    <a:p>
                      <a:pPr algn="l" fontAlgn="b"/>
                      <a:r>
                        <a:rPr lang="en-GB" sz="1500" u="none" strike="noStrike" dirty="0">
                          <a:effectLst/>
                        </a:rPr>
                        <a:t>PVS &amp; tree crops</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23</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2</a:t>
                      </a:r>
                      <a:endParaRPr lang="en-GB" sz="1500" b="0" i="0" u="none" strike="noStrike">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1695589772"/>
                  </a:ext>
                </a:extLst>
              </a:tr>
              <a:tr h="231519">
                <a:tc>
                  <a:txBody>
                    <a:bodyPr/>
                    <a:lstStyle/>
                    <a:p>
                      <a:pPr algn="l" fontAlgn="b"/>
                      <a:r>
                        <a:rPr lang="en-GB" sz="1500" u="none" strike="noStrike" dirty="0">
                          <a:effectLst/>
                        </a:rPr>
                        <a:t>tree crops</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17</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1</a:t>
                      </a:r>
                      <a:endParaRPr lang="en-GB" sz="1500" b="0" i="0" u="none" strike="noStrike">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2248834486"/>
                  </a:ext>
                </a:extLst>
              </a:tr>
              <a:tr h="231519">
                <a:tc>
                  <a:txBody>
                    <a:bodyPr/>
                    <a:lstStyle/>
                    <a:p>
                      <a:pPr algn="l" fontAlgn="b"/>
                      <a:r>
                        <a:rPr lang="en-GB" sz="1500" u="none" strike="noStrike" dirty="0">
                          <a:effectLst/>
                        </a:rPr>
                        <a:t>cultivated forage &amp; fodder trees</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16</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2</a:t>
                      </a:r>
                      <a:endParaRPr lang="en-GB" sz="1500" b="0" i="0" u="none" strike="noStrike">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1065253345"/>
                  </a:ext>
                </a:extLst>
              </a:tr>
              <a:tr h="491636">
                <a:tc>
                  <a:txBody>
                    <a:bodyPr/>
                    <a:lstStyle/>
                    <a:p>
                      <a:pPr algn="l" fontAlgn="b"/>
                      <a:r>
                        <a:rPr lang="en-GB" sz="1500" u="none" strike="noStrike" dirty="0">
                          <a:effectLst/>
                        </a:rPr>
                        <a:t>PVS &amp; tree crops &amp; cultivated forage &amp; post harvest feed &amp; fodder trees</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15</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5</a:t>
                      </a:r>
                      <a:endParaRPr lang="en-GB" sz="1500" b="0" i="0" u="none" strike="noStrike" dirty="0">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1395862828"/>
                  </a:ext>
                </a:extLst>
              </a:tr>
              <a:tr h="274229">
                <a:tc>
                  <a:txBody>
                    <a:bodyPr/>
                    <a:lstStyle/>
                    <a:p>
                      <a:pPr algn="l" fontAlgn="b"/>
                      <a:r>
                        <a:rPr lang="en-GB" sz="1500" u="none" strike="noStrike" dirty="0">
                          <a:effectLst/>
                        </a:rPr>
                        <a:t>PVS &amp; tree crops &amp; cultivated forage</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12</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3</a:t>
                      </a:r>
                      <a:endParaRPr lang="en-GB" sz="1500" b="0" i="0" u="none" strike="noStrike">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1604767955"/>
                  </a:ext>
                </a:extLst>
              </a:tr>
              <a:tr h="231519">
                <a:tc>
                  <a:txBody>
                    <a:bodyPr/>
                    <a:lstStyle/>
                    <a:p>
                      <a:pPr algn="l" fontAlgn="b"/>
                      <a:r>
                        <a:rPr lang="en-GB" sz="1500" u="none" strike="noStrike" dirty="0">
                          <a:effectLst/>
                        </a:rPr>
                        <a:t>seed</a:t>
                      </a:r>
                      <a:endParaRPr lang="en-GB" sz="1500" b="0" i="0" u="none" strike="noStrike" dirty="0">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a:effectLst/>
                        </a:rPr>
                        <a:t>11</a:t>
                      </a:r>
                      <a:endParaRPr lang="en-GB" sz="1500" b="0" i="0" u="none" strike="noStrike">
                        <a:solidFill>
                          <a:srgbClr val="000000"/>
                        </a:solidFill>
                        <a:effectLst/>
                        <a:latin typeface="Calibri" panose="020F0502020204030204" pitchFamily="34" charset="0"/>
                      </a:endParaRPr>
                    </a:p>
                  </a:txBody>
                  <a:tcPr marL="2919" marR="2919" marT="2919" marB="0" anchor="b"/>
                </a:tc>
                <a:tc>
                  <a:txBody>
                    <a:bodyPr/>
                    <a:lstStyle/>
                    <a:p>
                      <a:pPr algn="ctr" fontAlgn="b"/>
                      <a:r>
                        <a:rPr lang="en-GB" sz="1500" u="none" strike="noStrike" dirty="0">
                          <a:effectLst/>
                        </a:rPr>
                        <a:t>1</a:t>
                      </a:r>
                      <a:endParaRPr lang="en-GB" sz="1500" b="0" i="0" u="none" strike="noStrike" dirty="0">
                        <a:solidFill>
                          <a:srgbClr val="000000"/>
                        </a:solidFill>
                        <a:effectLst/>
                        <a:latin typeface="Calibri" panose="020F0502020204030204" pitchFamily="34" charset="0"/>
                      </a:endParaRPr>
                    </a:p>
                  </a:txBody>
                  <a:tcPr marL="2919" marR="2919" marT="2919" marB="0" anchor="b"/>
                </a:tc>
                <a:extLst>
                  <a:ext uri="{0D108BD9-81ED-4DB2-BD59-A6C34878D82A}">
                    <a16:rowId xmlns:a16="http://schemas.microsoft.com/office/drawing/2014/main" val="3843892397"/>
                  </a:ext>
                </a:extLst>
              </a:tr>
            </a:tbl>
          </a:graphicData>
        </a:graphic>
      </p:graphicFrame>
    </p:spTree>
    <p:extLst>
      <p:ext uri="{BB962C8B-B14F-4D97-AF65-F5344CB8AC3E}">
        <p14:creationId xmlns:p14="http://schemas.microsoft.com/office/powerpoint/2010/main" val="2081305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7E84A-B32D-4693-9D63-2CDB0DDC53ED}"/>
              </a:ext>
            </a:extLst>
          </p:cNvPr>
          <p:cNvSpPr>
            <a:spLocks noGrp="1"/>
          </p:cNvSpPr>
          <p:nvPr>
            <p:ph type="title"/>
          </p:nvPr>
        </p:nvSpPr>
        <p:spPr/>
        <p:txBody>
          <a:bodyPr>
            <a:normAutofit fontScale="90000"/>
          </a:bodyPr>
          <a:lstStyle/>
          <a:p>
            <a:r>
              <a:rPr lang="en-GB" dirty="0"/>
              <a:t>What Pairs of Technologies were commonly together?</a:t>
            </a:r>
          </a:p>
        </p:txBody>
      </p:sp>
      <p:pic>
        <p:nvPicPr>
          <p:cNvPr id="11" name="Picture 10">
            <a:extLst>
              <a:ext uri="{FF2B5EF4-FFF2-40B4-BE49-F238E27FC236}">
                <a16:creationId xmlns:a16="http://schemas.microsoft.com/office/drawing/2014/main" id="{96F0329D-36E8-4F4C-9083-1E25E9291F9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757273" y="2235043"/>
            <a:ext cx="4933716" cy="3693080"/>
          </a:xfrm>
          <a:prstGeom prst="rect">
            <a:avLst/>
          </a:prstGeom>
        </p:spPr>
      </p:pic>
      <p:sp>
        <p:nvSpPr>
          <p:cNvPr id="12" name="TextBox 11">
            <a:extLst>
              <a:ext uri="{FF2B5EF4-FFF2-40B4-BE49-F238E27FC236}">
                <a16:creationId xmlns:a16="http://schemas.microsoft.com/office/drawing/2014/main" id="{B9D940F8-AED6-43FB-9D20-B8334AF57556}"/>
              </a:ext>
            </a:extLst>
          </p:cNvPr>
          <p:cNvSpPr txBox="1"/>
          <p:nvPr/>
        </p:nvSpPr>
        <p:spPr>
          <a:xfrm>
            <a:off x="3204302" y="2125266"/>
            <a:ext cx="3108960" cy="300082"/>
          </a:xfrm>
          <a:prstGeom prst="rect">
            <a:avLst/>
          </a:prstGeom>
          <a:noFill/>
        </p:spPr>
        <p:txBody>
          <a:bodyPr wrap="square" rtlCol="0">
            <a:spAutoFit/>
          </a:bodyPr>
          <a:lstStyle/>
          <a:p>
            <a:r>
              <a:rPr lang="en-GB" sz="1350" dirty="0"/>
              <a:t>Popular Pairwise-Combinations of Techs</a:t>
            </a:r>
          </a:p>
        </p:txBody>
      </p:sp>
    </p:spTree>
    <p:extLst>
      <p:ext uri="{BB962C8B-B14F-4D97-AF65-F5344CB8AC3E}">
        <p14:creationId xmlns:p14="http://schemas.microsoft.com/office/powerpoint/2010/main" val="870441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69EDF-D06E-4F7E-9BA5-045678F91F02}"/>
              </a:ext>
            </a:extLst>
          </p:cNvPr>
          <p:cNvSpPr>
            <a:spLocks noGrp="1"/>
          </p:cNvSpPr>
          <p:nvPr>
            <p:ph type="title"/>
          </p:nvPr>
        </p:nvSpPr>
        <p:spPr/>
        <p:txBody>
          <a:bodyPr>
            <a:normAutofit fontScale="90000"/>
          </a:bodyPr>
          <a:lstStyle/>
          <a:p>
            <a:r>
              <a:rPr lang="en-GB" dirty="0"/>
              <a:t>What can we say about types of farms adopting types of interventions packages?</a:t>
            </a:r>
          </a:p>
        </p:txBody>
      </p:sp>
      <p:sp>
        <p:nvSpPr>
          <p:cNvPr id="3" name="Content Placeholder 2">
            <a:extLst>
              <a:ext uri="{FF2B5EF4-FFF2-40B4-BE49-F238E27FC236}">
                <a16:creationId xmlns:a16="http://schemas.microsoft.com/office/drawing/2014/main" id="{4D3D5638-7F7D-48CE-B52C-EFF1457E4ADA}"/>
              </a:ext>
            </a:extLst>
          </p:cNvPr>
          <p:cNvSpPr>
            <a:spLocks noGrp="1"/>
          </p:cNvSpPr>
          <p:nvPr>
            <p:ph idx="1"/>
          </p:nvPr>
        </p:nvSpPr>
        <p:spPr>
          <a:xfrm>
            <a:off x="628650" y="2226469"/>
            <a:ext cx="4407477" cy="3263504"/>
          </a:xfrm>
        </p:spPr>
        <p:txBody>
          <a:bodyPr>
            <a:normAutofit fontScale="77500" lnSpcReduction="20000"/>
          </a:bodyPr>
          <a:lstStyle/>
          <a:p>
            <a:r>
              <a:rPr lang="en-GB" dirty="0"/>
              <a:t>Wealthier households trialled more technologies</a:t>
            </a:r>
          </a:p>
          <a:p>
            <a:r>
              <a:rPr lang="en-GB" dirty="0"/>
              <a:t>But did they get wealthier because they used more technologies?</a:t>
            </a:r>
          </a:p>
          <a:p>
            <a:r>
              <a:rPr lang="en-GB" dirty="0"/>
              <a:t>Or were they able to trial more technologies because they were wealthier?</a:t>
            </a:r>
          </a:p>
          <a:p>
            <a:r>
              <a:rPr lang="en-GB" dirty="0"/>
              <a:t>Need to unpack this further</a:t>
            </a:r>
          </a:p>
        </p:txBody>
      </p:sp>
      <p:pic>
        <p:nvPicPr>
          <p:cNvPr id="6" name="Picture 5">
            <a:extLst>
              <a:ext uri="{FF2B5EF4-FFF2-40B4-BE49-F238E27FC236}">
                <a16:creationId xmlns:a16="http://schemas.microsoft.com/office/drawing/2014/main" id="{0F5648C1-227F-42F3-A0D6-E71D354A1AD2}"/>
              </a:ext>
            </a:extLst>
          </p:cNvPr>
          <p:cNvPicPr/>
          <p:nvPr/>
        </p:nvPicPr>
        <p:blipFill>
          <a:blip r:embed="rId2"/>
          <a:stretch/>
        </p:blipFill>
        <p:spPr>
          <a:xfrm>
            <a:off x="5160818" y="2590800"/>
            <a:ext cx="3661389" cy="3212632"/>
          </a:xfrm>
          <a:prstGeom prst="rect">
            <a:avLst/>
          </a:prstGeom>
          <a:ln>
            <a:noFill/>
          </a:ln>
        </p:spPr>
      </p:pic>
    </p:spTree>
    <p:extLst>
      <p:ext uri="{BB962C8B-B14F-4D97-AF65-F5344CB8AC3E}">
        <p14:creationId xmlns:p14="http://schemas.microsoft.com/office/powerpoint/2010/main" val="936562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BCE42-2418-4278-9C69-87681CF4D9CE}"/>
              </a:ext>
            </a:extLst>
          </p:cNvPr>
          <p:cNvSpPr>
            <a:spLocks noGrp="1"/>
          </p:cNvSpPr>
          <p:nvPr>
            <p:ph type="title"/>
          </p:nvPr>
        </p:nvSpPr>
        <p:spPr/>
        <p:txBody>
          <a:bodyPr/>
          <a:lstStyle/>
          <a:p>
            <a:r>
              <a:rPr lang="en-GB" dirty="0"/>
              <a:t>Background</a:t>
            </a:r>
          </a:p>
        </p:txBody>
      </p:sp>
      <p:sp>
        <p:nvSpPr>
          <p:cNvPr id="3" name="Content Placeholder 2">
            <a:extLst>
              <a:ext uri="{FF2B5EF4-FFF2-40B4-BE49-F238E27FC236}">
                <a16:creationId xmlns:a16="http://schemas.microsoft.com/office/drawing/2014/main" id="{FE81FA31-BF62-487B-853E-942EF2C6AF6A}"/>
              </a:ext>
            </a:extLst>
          </p:cNvPr>
          <p:cNvSpPr>
            <a:spLocks noGrp="1"/>
          </p:cNvSpPr>
          <p:nvPr>
            <p:ph idx="1"/>
          </p:nvPr>
        </p:nvSpPr>
        <p:spPr>
          <a:xfrm>
            <a:off x="457200" y="1600200"/>
            <a:ext cx="8305800" cy="4983161"/>
          </a:xfrm>
        </p:spPr>
        <p:txBody>
          <a:bodyPr>
            <a:normAutofit/>
          </a:bodyPr>
          <a:lstStyle/>
          <a:p>
            <a:r>
              <a:rPr lang="en-GB" dirty="0"/>
              <a:t>A household survey was carried out after completion of the first phase of Africa RISING activities.</a:t>
            </a:r>
          </a:p>
          <a:p>
            <a:r>
              <a:rPr lang="en-GB" dirty="0"/>
              <a:t>Survey was in April 2018 – the data is available for use</a:t>
            </a:r>
          </a:p>
          <a:p>
            <a:r>
              <a:rPr lang="en-GB" dirty="0"/>
              <a:t>The objectives were: </a:t>
            </a:r>
          </a:p>
          <a:p>
            <a:pPr lvl="1"/>
            <a:r>
              <a:rPr lang="en-GB" sz="1800" dirty="0"/>
              <a:t>To evaluate what interventions were adopted more highly, and if particular combinations of interventions were adopted.</a:t>
            </a:r>
          </a:p>
          <a:p>
            <a:pPr lvl="1"/>
            <a:r>
              <a:rPr lang="en-GB" sz="1800" dirty="0"/>
              <a:t>To evaluate any changes to farm productivity, human welfare, or sustainability criteria could be observed, due to adoption of interventions </a:t>
            </a:r>
          </a:p>
        </p:txBody>
      </p:sp>
    </p:spTree>
    <p:extLst>
      <p:ext uri="{BB962C8B-B14F-4D97-AF65-F5344CB8AC3E}">
        <p14:creationId xmlns:p14="http://schemas.microsoft.com/office/powerpoint/2010/main" val="2257192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09D0B-F423-4AC2-8A74-F2D9BC60CB04}"/>
              </a:ext>
            </a:extLst>
          </p:cNvPr>
          <p:cNvSpPr>
            <a:spLocks noGrp="1"/>
          </p:cNvSpPr>
          <p:nvPr>
            <p:ph type="title"/>
          </p:nvPr>
        </p:nvSpPr>
        <p:spPr/>
        <p:txBody>
          <a:bodyPr>
            <a:normAutofit fontScale="90000"/>
          </a:bodyPr>
          <a:lstStyle/>
          <a:p>
            <a:r>
              <a:rPr lang="en-GB" dirty="0"/>
              <a:t>Who was taking up specific technology combinations?</a:t>
            </a:r>
          </a:p>
        </p:txBody>
      </p:sp>
      <p:graphicFrame>
        <p:nvGraphicFramePr>
          <p:cNvPr id="14" name="Table 13">
            <a:extLst>
              <a:ext uri="{FF2B5EF4-FFF2-40B4-BE49-F238E27FC236}">
                <a16:creationId xmlns:a16="http://schemas.microsoft.com/office/drawing/2014/main" id="{6B527669-7357-413C-AA55-321D9B686B28}"/>
              </a:ext>
            </a:extLst>
          </p:cNvPr>
          <p:cNvGraphicFramePr>
            <a:graphicFrameLocks noGrp="1"/>
          </p:cNvGraphicFramePr>
          <p:nvPr>
            <p:extLst/>
          </p:nvPr>
        </p:nvGraphicFramePr>
        <p:xfrm>
          <a:off x="4384658" y="2688598"/>
          <a:ext cx="4547590" cy="2615352"/>
        </p:xfrm>
        <a:graphic>
          <a:graphicData uri="http://schemas.openxmlformats.org/drawingml/2006/table">
            <a:tbl>
              <a:tblPr firstRow="1" firstCol="1" bandRow="1">
                <a:tableStyleId>{F2DE63D5-997A-4646-A377-4702673A728D}</a:tableStyleId>
              </a:tblPr>
              <a:tblGrid>
                <a:gridCol w="909518">
                  <a:extLst>
                    <a:ext uri="{9D8B030D-6E8A-4147-A177-3AD203B41FA5}">
                      <a16:colId xmlns:a16="http://schemas.microsoft.com/office/drawing/2014/main" val="2723207353"/>
                    </a:ext>
                  </a:extLst>
                </a:gridCol>
                <a:gridCol w="909518">
                  <a:extLst>
                    <a:ext uri="{9D8B030D-6E8A-4147-A177-3AD203B41FA5}">
                      <a16:colId xmlns:a16="http://schemas.microsoft.com/office/drawing/2014/main" val="565085005"/>
                    </a:ext>
                  </a:extLst>
                </a:gridCol>
                <a:gridCol w="909518">
                  <a:extLst>
                    <a:ext uri="{9D8B030D-6E8A-4147-A177-3AD203B41FA5}">
                      <a16:colId xmlns:a16="http://schemas.microsoft.com/office/drawing/2014/main" val="3248711471"/>
                    </a:ext>
                  </a:extLst>
                </a:gridCol>
                <a:gridCol w="909518">
                  <a:extLst>
                    <a:ext uri="{9D8B030D-6E8A-4147-A177-3AD203B41FA5}">
                      <a16:colId xmlns:a16="http://schemas.microsoft.com/office/drawing/2014/main" val="1640953081"/>
                    </a:ext>
                  </a:extLst>
                </a:gridCol>
                <a:gridCol w="909518">
                  <a:extLst>
                    <a:ext uri="{9D8B030D-6E8A-4147-A177-3AD203B41FA5}">
                      <a16:colId xmlns:a16="http://schemas.microsoft.com/office/drawing/2014/main" val="2280190711"/>
                    </a:ext>
                  </a:extLst>
                </a:gridCol>
              </a:tblGrid>
              <a:tr h="555784">
                <a:tc>
                  <a:txBody>
                    <a:bodyPr/>
                    <a:lstStyle/>
                    <a:p>
                      <a:pPr algn="l" fontAlgn="b"/>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err="1">
                          <a:effectLst/>
                        </a:rPr>
                        <a:t>LoLnd-LoLsk</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err="1">
                          <a:effectLst/>
                        </a:rPr>
                        <a:t>HiLnd-LoLsk</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err="1">
                          <a:effectLst/>
                        </a:rPr>
                        <a:t>LoLnd-HiLsk</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err="1">
                          <a:effectLst/>
                        </a:rPr>
                        <a:t>HiLnd-HiLsk</a:t>
                      </a:r>
                      <a:endParaRPr lang="en-GB" sz="1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241960659"/>
                  </a:ext>
                </a:extLst>
              </a:tr>
              <a:tr h="370784">
                <a:tc>
                  <a:txBody>
                    <a:bodyPr/>
                    <a:lstStyle/>
                    <a:p>
                      <a:pPr algn="l" fontAlgn="b"/>
                      <a:r>
                        <a:rPr lang="en-GB" sz="1800" u="none" strike="noStrike">
                          <a:effectLst/>
                        </a:rPr>
                        <a:t>L+C+N</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11</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6</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15</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16</a:t>
                      </a:r>
                      <a:endParaRPr lang="en-GB" sz="18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697127557"/>
                  </a:ext>
                </a:extLst>
              </a:tr>
              <a:tr h="281464">
                <a:tc>
                  <a:txBody>
                    <a:bodyPr/>
                    <a:lstStyle/>
                    <a:p>
                      <a:pPr algn="l" fontAlgn="b"/>
                      <a:r>
                        <a:rPr lang="en-GB" sz="1800" u="none" strike="noStrike">
                          <a:effectLst/>
                        </a:rPr>
                        <a:t>L+C</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32</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43</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51</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33</a:t>
                      </a:r>
                      <a:endParaRPr lang="en-GB" sz="1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4047538125"/>
                  </a:ext>
                </a:extLst>
              </a:tr>
              <a:tr h="281464">
                <a:tc>
                  <a:txBody>
                    <a:bodyPr/>
                    <a:lstStyle/>
                    <a:p>
                      <a:pPr algn="l" fontAlgn="b"/>
                      <a:r>
                        <a:rPr lang="en-GB" sz="1800" u="none" strike="noStrike">
                          <a:effectLst/>
                        </a:rPr>
                        <a:t>C+N</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6</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3</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7</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5</a:t>
                      </a:r>
                      <a:endParaRPr lang="en-GB" sz="18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909071396"/>
                  </a:ext>
                </a:extLst>
              </a:tr>
              <a:tr h="281464">
                <a:tc>
                  <a:txBody>
                    <a:bodyPr/>
                    <a:lstStyle/>
                    <a:p>
                      <a:pPr algn="l" fontAlgn="b"/>
                      <a:r>
                        <a:rPr lang="en-GB" sz="1800" u="none" strike="noStrike">
                          <a:effectLst/>
                        </a:rPr>
                        <a:t>C</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23</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29</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14</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39</a:t>
                      </a:r>
                      <a:endParaRPr lang="en-GB" sz="18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982096430"/>
                  </a:ext>
                </a:extLst>
              </a:tr>
              <a:tr h="281464">
                <a:tc>
                  <a:txBody>
                    <a:bodyPr/>
                    <a:lstStyle/>
                    <a:p>
                      <a:pPr algn="l" fontAlgn="b"/>
                      <a:r>
                        <a:rPr lang="en-GB" sz="1800" u="none" strike="noStrike">
                          <a:effectLst/>
                        </a:rPr>
                        <a:t>L</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16</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12</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10</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5</a:t>
                      </a:r>
                      <a:endParaRPr lang="en-GB" sz="1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358463684"/>
                  </a:ext>
                </a:extLst>
              </a:tr>
              <a:tr h="281464">
                <a:tc>
                  <a:txBody>
                    <a:bodyPr/>
                    <a:lstStyle/>
                    <a:p>
                      <a:pPr algn="l" fontAlgn="b"/>
                      <a:r>
                        <a:rPr lang="en-GB" sz="1800" u="none" strike="noStrike">
                          <a:effectLst/>
                        </a:rPr>
                        <a:t>None</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12</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6</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3</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1</a:t>
                      </a:r>
                      <a:endParaRPr lang="en-GB" sz="1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602858437"/>
                  </a:ext>
                </a:extLst>
              </a:tr>
              <a:tr h="281464">
                <a:tc>
                  <a:txBody>
                    <a:bodyPr/>
                    <a:lstStyle/>
                    <a:p>
                      <a:pPr algn="l" fontAlgn="b"/>
                      <a:r>
                        <a:rPr lang="en-GB" sz="1800" u="none" strike="noStrike" dirty="0">
                          <a:effectLst/>
                        </a:rPr>
                        <a:t>Sum (%)</a:t>
                      </a:r>
                      <a:endParaRPr lang="en-GB" sz="1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100</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100</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a:effectLst/>
                        </a:rPr>
                        <a:t>100</a:t>
                      </a:r>
                      <a:endParaRPr lang="en-GB" sz="1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800" u="none" strike="noStrike" dirty="0">
                          <a:effectLst/>
                        </a:rPr>
                        <a:t>100</a:t>
                      </a:r>
                      <a:endParaRPr lang="en-GB" sz="1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971026809"/>
                  </a:ext>
                </a:extLst>
              </a:tr>
            </a:tbl>
          </a:graphicData>
        </a:graphic>
      </p:graphicFrame>
      <p:sp>
        <p:nvSpPr>
          <p:cNvPr id="15" name="TextBox 14">
            <a:extLst>
              <a:ext uri="{FF2B5EF4-FFF2-40B4-BE49-F238E27FC236}">
                <a16:creationId xmlns:a16="http://schemas.microsoft.com/office/drawing/2014/main" id="{B0C73327-7ACF-43DF-B0A8-C793E46647CD}"/>
              </a:ext>
            </a:extLst>
          </p:cNvPr>
          <p:cNvSpPr txBox="1"/>
          <p:nvPr/>
        </p:nvSpPr>
        <p:spPr>
          <a:xfrm>
            <a:off x="2766703" y="3415153"/>
            <a:ext cx="1118587" cy="1338828"/>
          </a:xfrm>
          <a:prstGeom prst="rect">
            <a:avLst/>
          </a:prstGeom>
          <a:noFill/>
        </p:spPr>
        <p:txBody>
          <a:bodyPr wrap="square" rtlCol="0">
            <a:spAutoFit/>
          </a:bodyPr>
          <a:lstStyle/>
          <a:p>
            <a:r>
              <a:rPr lang="en-GB" sz="1350" dirty="0"/>
              <a:t>Type of technologies trialled:</a:t>
            </a:r>
          </a:p>
          <a:p>
            <a:r>
              <a:rPr lang="en-GB" sz="1350" dirty="0"/>
              <a:t>L = </a:t>
            </a:r>
            <a:r>
              <a:rPr lang="en-GB" sz="1350" dirty="0" err="1"/>
              <a:t>Lvstk</a:t>
            </a:r>
            <a:endParaRPr lang="en-GB" sz="1350" dirty="0"/>
          </a:p>
          <a:p>
            <a:r>
              <a:rPr lang="en-GB" sz="1350" dirty="0"/>
              <a:t>C = Crop</a:t>
            </a:r>
          </a:p>
          <a:p>
            <a:r>
              <a:rPr lang="en-GB" sz="1350" dirty="0"/>
              <a:t>N = NRM</a:t>
            </a:r>
          </a:p>
        </p:txBody>
      </p:sp>
      <p:sp>
        <p:nvSpPr>
          <p:cNvPr id="16" name="Left Brace 15">
            <a:extLst>
              <a:ext uri="{FF2B5EF4-FFF2-40B4-BE49-F238E27FC236}">
                <a16:creationId xmlns:a16="http://schemas.microsoft.com/office/drawing/2014/main" id="{22D69B17-04FB-4235-B953-25C508105A2D}"/>
              </a:ext>
            </a:extLst>
          </p:cNvPr>
          <p:cNvSpPr/>
          <p:nvPr/>
        </p:nvSpPr>
        <p:spPr>
          <a:xfrm>
            <a:off x="3938554" y="3304536"/>
            <a:ext cx="292964" cy="1657904"/>
          </a:xfrm>
          <a:prstGeom prst="leftBrace">
            <a:avLst>
              <a:gd name="adj1" fmla="val 8333"/>
              <a:gd name="adj2" fmla="val 4678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17" name="TextBox 16">
            <a:extLst>
              <a:ext uri="{FF2B5EF4-FFF2-40B4-BE49-F238E27FC236}">
                <a16:creationId xmlns:a16="http://schemas.microsoft.com/office/drawing/2014/main" id="{7322012D-4020-4C48-9136-3D97D020672B}"/>
              </a:ext>
            </a:extLst>
          </p:cNvPr>
          <p:cNvSpPr txBox="1"/>
          <p:nvPr/>
        </p:nvSpPr>
        <p:spPr>
          <a:xfrm>
            <a:off x="5857242" y="2122546"/>
            <a:ext cx="3514449" cy="300082"/>
          </a:xfrm>
          <a:prstGeom prst="rect">
            <a:avLst/>
          </a:prstGeom>
          <a:noFill/>
        </p:spPr>
        <p:txBody>
          <a:bodyPr wrap="square" rtlCol="0">
            <a:spAutoFit/>
          </a:bodyPr>
          <a:lstStyle/>
          <a:p>
            <a:r>
              <a:rPr lang="en-GB" sz="1350" dirty="0"/>
              <a:t>Asset Grouping of the Household</a:t>
            </a:r>
          </a:p>
        </p:txBody>
      </p:sp>
      <p:sp>
        <p:nvSpPr>
          <p:cNvPr id="19" name="Left Brace 18">
            <a:extLst>
              <a:ext uri="{FF2B5EF4-FFF2-40B4-BE49-F238E27FC236}">
                <a16:creationId xmlns:a16="http://schemas.microsoft.com/office/drawing/2014/main" id="{06756E2B-2A86-409A-A6FC-DED13EB710F0}"/>
              </a:ext>
            </a:extLst>
          </p:cNvPr>
          <p:cNvSpPr/>
          <p:nvPr/>
        </p:nvSpPr>
        <p:spPr>
          <a:xfrm rot="5400000">
            <a:off x="6824908" y="940808"/>
            <a:ext cx="292964" cy="3202620"/>
          </a:xfrm>
          <a:prstGeom prst="leftBrace">
            <a:avLst>
              <a:gd name="adj1" fmla="val 8333"/>
              <a:gd name="adj2" fmla="val 4678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21" name="TextBox 20">
            <a:extLst>
              <a:ext uri="{FF2B5EF4-FFF2-40B4-BE49-F238E27FC236}">
                <a16:creationId xmlns:a16="http://schemas.microsoft.com/office/drawing/2014/main" id="{9B9E3DAF-0218-46E1-924D-7A87685965BC}"/>
              </a:ext>
            </a:extLst>
          </p:cNvPr>
          <p:cNvSpPr txBox="1"/>
          <p:nvPr/>
        </p:nvSpPr>
        <p:spPr>
          <a:xfrm>
            <a:off x="416894" y="2367619"/>
            <a:ext cx="2106228" cy="3554819"/>
          </a:xfrm>
          <a:prstGeom prst="rect">
            <a:avLst/>
          </a:prstGeom>
          <a:noFill/>
        </p:spPr>
        <p:txBody>
          <a:bodyPr wrap="square" rtlCol="0">
            <a:spAutoFit/>
          </a:bodyPr>
          <a:lstStyle/>
          <a:p>
            <a:pPr marL="214313" indent="-214313">
              <a:buFont typeface="Arial" panose="020B0604020202020204" pitchFamily="34" charset="0"/>
              <a:buChar char="•"/>
            </a:pPr>
            <a:r>
              <a:rPr lang="en-GB" sz="1500" dirty="0"/>
              <a:t>Livestock and Crop combinations were the most popular for all but the wealthiest households</a:t>
            </a:r>
          </a:p>
          <a:p>
            <a:pPr marL="214313" indent="-214313">
              <a:buFont typeface="Arial" panose="020B0604020202020204" pitchFamily="34" charset="0"/>
              <a:buChar char="•"/>
            </a:pPr>
            <a:r>
              <a:rPr lang="en-GB" sz="1500" dirty="0"/>
              <a:t>Followed by crop interventions</a:t>
            </a:r>
          </a:p>
          <a:p>
            <a:pPr marL="214313" indent="-214313">
              <a:buFont typeface="Arial" panose="020B0604020202020204" pitchFamily="34" charset="0"/>
              <a:buChar char="•"/>
            </a:pPr>
            <a:r>
              <a:rPr lang="en-GB" sz="1500" dirty="0"/>
              <a:t>Followed by livestock interventions</a:t>
            </a:r>
          </a:p>
          <a:p>
            <a:pPr marL="214313" indent="-214313">
              <a:buFont typeface="Arial" panose="020B0604020202020204" pitchFamily="34" charset="0"/>
              <a:buChar char="•"/>
            </a:pPr>
            <a:r>
              <a:rPr lang="en-GB" sz="1500" dirty="0"/>
              <a:t>Poorest households were the most interested in livestock interventions</a:t>
            </a:r>
          </a:p>
          <a:p>
            <a:pPr marL="214313" indent="-214313">
              <a:buFont typeface="Arial" panose="020B0604020202020204" pitchFamily="34" charset="0"/>
              <a:buChar char="•"/>
            </a:pPr>
            <a:endParaRPr lang="en-GB" sz="1500" dirty="0"/>
          </a:p>
          <a:p>
            <a:pPr marL="214313" indent="-214313">
              <a:buFont typeface="Arial" panose="020B0604020202020204" pitchFamily="34" charset="0"/>
              <a:buChar char="•"/>
            </a:pPr>
            <a:endParaRPr lang="en-GB" sz="1500" dirty="0"/>
          </a:p>
        </p:txBody>
      </p:sp>
    </p:spTree>
    <p:extLst>
      <p:ext uri="{BB962C8B-B14F-4D97-AF65-F5344CB8AC3E}">
        <p14:creationId xmlns:p14="http://schemas.microsoft.com/office/powerpoint/2010/main" val="1456869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3394E6-9597-4ABA-8F81-EC65FA9EF22E}"/>
              </a:ext>
            </a:extLst>
          </p:cNvPr>
          <p:cNvSpPr>
            <a:spLocks noGrp="1"/>
          </p:cNvSpPr>
          <p:nvPr>
            <p:ph idx="1"/>
          </p:nvPr>
        </p:nvSpPr>
        <p:spPr>
          <a:xfrm>
            <a:off x="628650" y="2419559"/>
            <a:ext cx="3943350" cy="3263504"/>
          </a:xfrm>
        </p:spPr>
        <p:txBody>
          <a:bodyPr>
            <a:normAutofit fontScale="62500" lnSpcReduction="20000"/>
          </a:bodyPr>
          <a:lstStyle/>
          <a:p>
            <a:r>
              <a:rPr lang="en-GB" dirty="0"/>
              <a:t>The Low Land – High Livestock households trialled more technologies than other asset groups.</a:t>
            </a:r>
          </a:p>
          <a:p>
            <a:r>
              <a:rPr lang="en-GB" dirty="0"/>
              <a:t>They also tested crop-livestock technology combinations most often (see previous slide)</a:t>
            </a:r>
          </a:p>
          <a:p>
            <a:r>
              <a:rPr lang="en-GB" dirty="0"/>
              <a:t>Perhaps they are the most keen to intensify, as they have some wealth (indicated by livestock) but are land constrained. </a:t>
            </a:r>
          </a:p>
          <a:p>
            <a:endParaRPr lang="en-GB" dirty="0"/>
          </a:p>
        </p:txBody>
      </p:sp>
      <p:pic>
        <p:nvPicPr>
          <p:cNvPr id="4" name="Picture 3">
            <a:extLst>
              <a:ext uri="{FF2B5EF4-FFF2-40B4-BE49-F238E27FC236}">
                <a16:creationId xmlns:a16="http://schemas.microsoft.com/office/drawing/2014/main" id="{F84E05A8-D682-495E-9C41-F4567BD3A2B5}"/>
              </a:ext>
            </a:extLst>
          </p:cNvPr>
          <p:cNvPicPr>
            <a:picLocks noChangeAspect="1"/>
          </p:cNvPicPr>
          <p:nvPr/>
        </p:nvPicPr>
        <p:blipFill>
          <a:blip r:embed="rId2"/>
          <a:stretch>
            <a:fillRect/>
          </a:stretch>
        </p:blipFill>
        <p:spPr>
          <a:xfrm>
            <a:off x="4747690" y="2205169"/>
            <a:ext cx="3208922" cy="3520532"/>
          </a:xfrm>
          <a:prstGeom prst="rect">
            <a:avLst/>
          </a:prstGeom>
        </p:spPr>
      </p:pic>
      <p:sp>
        <p:nvSpPr>
          <p:cNvPr id="5" name="Title 1">
            <a:extLst>
              <a:ext uri="{FF2B5EF4-FFF2-40B4-BE49-F238E27FC236}">
                <a16:creationId xmlns:a16="http://schemas.microsoft.com/office/drawing/2014/main" id="{DAF3E9C4-5EAC-46DE-8378-E23FEC8F519F}"/>
              </a:ext>
            </a:extLst>
          </p:cNvPr>
          <p:cNvSpPr txBox="1">
            <a:spLocks/>
          </p:cNvSpPr>
          <p:nvPr/>
        </p:nvSpPr>
        <p:spPr>
          <a:xfrm>
            <a:off x="804340" y="304800"/>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300" dirty="0"/>
              <a:t>Prosperous but land constrained households were the biggest adopters</a:t>
            </a:r>
          </a:p>
        </p:txBody>
      </p:sp>
    </p:spTree>
    <p:extLst>
      <p:ext uri="{BB962C8B-B14F-4D97-AF65-F5344CB8AC3E}">
        <p14:creationId xmlns:p14="http://schemas.microsoft.com/office/powerpoint/2010/main" val="160150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C7AA9-22AE-46EC-9FC7-0A797A20F6ED}"/>
              </a:ext>
            </a:extLst>
          </p:cNvPr>
          <p:cNvSpPr>
            <a:spLocks noGrp="1"/>
          </p:cNvSpPr>
          <p:nvPr>
            <p:ph type="title"/>
          </p:nvPr>
        </p:nvSpPr>
        <p:spPr>
          <a:xfrm>
            <a:off x="457200" y="838200"/>
            <a:ext cx="8229600" cy="1143000"/>
          </a:xfrm>
        </p:spPr>
        <p:txBody>
          <a:bodyPr>
            <a:normAutofit fontScale="90000"/>
          </a:bodyPr>
          <a:lstStyle/>
          <a:p>
            <a:r>
              <a:rPr lang="en-GB" dirty="0"/>
              <a:t>Part 3: Deeper Analysis into a specific technology combination: Cultivated Forage and Post-Harvest Feed Management </a:t>
            </a:r>
          </a:p>
        </p:txBody>
      </p:sp>
      <p:pic>
        <p:nvPicPr>
          <p:cNvPr id="6" name="Content Placeholder 5" descr="A group of cattle standing on top of a building&#10;&#10;Description automatically generated">
            <a:extLst>
              <a:ext uri="{FF2B5EF4-FFF2-40B4-BE49-F238E27FC236}">
                <a16:creationId xmlns:a16="http://schemas.microsoft.com/office/drawing/2014/main" id="{3115D511-B801-474E-9C1B-498EAA321541}"/>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1671108" y="3300983"/>
            <a:ext cx="5801784" cy="3263504"/>
          </a:xfrm>
        </p:spPr>
      </p:pic>
    </p:spTree>
    <p:extLst>
      <p:ext uri="{BB962C8B-B14F-4D97-AF65-F5344CB8AC3E}">
        <p14:creationId xmlns:p14="http://schemas.microsoft.com/office/powerpoint/2010/main" val="18212750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3276F6-B05A-4C16-AAF5-0AF09E76EC62}"/>
              </a:ext>
            </a:extLst>
          </p:cNvPr>
          <p:cNvSpPr>
            <a:spLocks noGrp="1"/>
          </p:cNvSpPr>
          <p:nvPr>
            <p:ph type="title"/>
          </p:nvPr>
        </p:nvSpPr>
        <p:spPr/>
        <p:txBody>
          <a:bodyPr>
            <a:normAutofit fontScale="90000"/>
          </a:bodyPr>
          <a:lstStyle/>
          <a:p>
            <a:r>
              <a:rPr lang="en-GB" dirty="0"/>
              <a:t>The combination of cultivated forages &amp; post-harvest feed interventions</a:t>
            </a:r>
          </a:p>
        </p:txBody>
      </p:sp>
      <p:graphicFrame>
        <p:nvGraphicFramePr>
          <p:cNvPr id="4" name="Table 3">
            <a:extLst>
              <a:ext uri="{FF2B5EF4-FFF2-40B4-BE49-F238E27FC236}">
                <a16:creationId xmlns:a16="http://schemas.microsoft.com/office/drawing/2014/main" id="{ECE8E7F6-B89F-4835-AA78-5EF155CB042B}"/>
              </a:ext>
            </a:extLst>
          </p:cNvPr>
          <p:cNvGraphicFramePr>
            <a:graphicFrameLocks noGrp="1"/>
          </p:cNvGraphicFramePr>
          <p:nvPr>
            <p:extLst>
              <p:ext uri="{D42A27DB-BD31-4B8C-83A1-F6EECF244321}">
                <p14:modId xmlns:p14="http://schemas.microsoft.com/office/powerpoint/2010/main" val="140078294"/>
              </p:ext>
            </p:extLst>
          </p:nvPr>
        </p:nvGraphicFramePr>
        <p:xfrm>
          <a:off x="1378999" y="2209800"/>
          <a:ext cx="6241001" cy="2735066"/>
        </p:xfrm>
        <a:graphic>
          <a:graphicData uri="http://schemas.openxmlformats.org/drawingml/2006/table">
            <a:tbl>
              <a:tblPr firstRow="1" bandRow="1">
                <a:tableStyleId>{F2DE63D5-997A-4646-A377-4702673A728D}</a:tableStyleId>
              </a:tblPr>
              <a:tblGrid>
                <a:gridCol w="1215918">
                  <a:extLst>
                    <a:ext uri="{9D8B030D-6E8A-4147-A177-3AD203B41FA5}">
                      <a16:colId xmlns:a16="http://schemas.microsoft.com/office/drawing/2014/main" val="2541256037"/>
                    </a:ext>
                  </a:extLst>
                </a:gridCol>
                <a:gridCol w="594562">
                  <a:extLst>
                    <a:ext uri="{9D8B030D-6E8A-4147-A177-3AD203B41FA5}">
                      <a16:colId xmlns:a16="http://schemas.microsoft.com/office/drawing/2014/main" val="94770752"/>
                    </a:ext>
                  </a:extLst>
                </a:gridCol>
                <a:gridCol w="1091163">
                  <a:extLst>
                    <a:ext uri="{9D8B030D-6E8A-4147-A177-3AD203B41FA5}">
                      <a16:colId xmlns:a16="http://schemas.microsoft.com/office/drawing/2014/main" val="1266104373"/>
                    </a:ext>
                  </a:extLst>
                </a:gridCol>
                <a:gridCol w="826816">
                  <a:extLst>
                    <a:ext uri="{9D8B030D-6E8A-4147-A177-3AD203B41FA5}">
                      <a16:colId xmlns:a16="http://schemas.microsoft.com/office/drawing/2014/main" val="1680044231"/>
                    </a:ext>
                  </a:extLst>
                </a:gridCol>
                <a:gridCol w="837514">
                  <a:extLst>
                    <a:ext uri="{9D8B030D-6E8A-4147-A177-3AD203B41FA5}">
                      <a16:colId xmlns:a16="http://schemas.microsoft.com/office/drawing/2014/main" val="2483444363"/>
                    </a:ext>
                  </a:extLst>
                </a:gridCol>
                <a:gridCol w="837514">
                  <a:extLst>
                    <a:ext uri="{9D8B030D-6E8A-4147-A177-3AD203B41FA5}">
                      <a16:colId xmlns:a16="http://schemas.microsoft.com/office/drawing/2014/main" val="1190775840"/>
                    </a:ext>
                  </a:extLst>
                </a:gridCol>
                <a:gridCol w="837514">
                  <a:extLst>
                    <a:ext uri="{9D8B030D-6E8A-4147-A177-3AD203B41FA5}">
                      <a16:colId xmlns:a16="http://schemas.microsoft.com/office/drawing/2014/main" val="2105472785"/>
                    </a:ext>
                  </a:extLst>
                </a:gridCol>
              </a:tblGrid>
              <a:tr h="572496">
                <a:tc>
                  <a:txBody>
                    <a:bodyPr/>
                    <a:lstStyle/>
                    <a:p>
                      <a:pPr algn="l" fontAlgn="b"/>
                      <a:r>
                        <a:rPr lang="en-GB" sz="1700" b="1" i="0" u="none" strike="noStrike" dirty="0">
                          <a:solidFill>
                            <a:schemeClr val="bg1"/>
                          </a:solidFill>
                          <a:effectLst/>
                          <a:latin typeface="Calibri" panose="020F0502020204030204" pitchFamily="34" charset="0"/>
                        </a:rPr>
                        <a:t>Technologies</a:t>
                      </a:r>
                    </a:p>
                  </a:txBody>
                  <a:tcPr marL="7144" marR="7144" marT="7144" marB="0" anchor="b"/>
                </a:tc>
                <a:tc>
                  <a:txBody>
                    <a:bodyPr/>
                    <a:lstStyle/>
                    <a:p>
                      <a:pPr algn="ctr" fontAlgn="b"/>
                      <a:r>
                        <a:rPr lang="en-GB" sz="1700" b="1" i="0" u="none" strike="noStrike" dirty="0">
                          <a:solidFill>
                            <a:schemeClr val="bg1"/>
                          </a:solidFill>
                          <a:effectLst/>
                          <a:latin typeface="Calibri" panose="020F0502020204030204" pitchFamily="34" charset="0"/>
                        </a:rPr>
                        <a:t>n</a:t>
                      </a:r>
                    </a:p>
                  </a:txBody>
                  <a:tcPr marL="7144" marR="7144" marT="7144" marB="0" anchor="b"/>
                </a:tc>
                <a:tc>
                  <a:txBody>
                    <a:bodyPr/>
                    <a:lstStyle/>
                    <a:p>
                      <a:pPr algn="ctr" fontAlgn="b"/>
                      <a:r>
                        <a:rPr lang="en-GB" sz="1700" u="none" strike="noStrike" dirty="0">
                          <a:effectLst/>
                        </a:rPr>
                        <a:t>Amhara</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Oromia</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SNNPR</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Tigray</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Sum (%)</a:t>
                      </a:r>
                      <a:endParaRPr lang="en-GB" sz="17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900818427"/>
                  </a:ext>
                </a:extLst>
              </a:tr>
              <a:tr h="572496">
                <a:tc>
                  <a:txBody>
                    <a:bodyPr/>
                    <a:lstStyle/>
                    <a:p>
                      <a:pPr algn="l" fontAlgn="b"/>
                      <a:r>
                        <a:rPr lang="en-GB" sz="1700" u="none" strike="noStrike" dirty="0">
                          <a:effectLst/>
                        </a:rPr>
                        <a:t>Cultivated Forage only</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b="0" i="0" u="none" strike="noStrike" dirty="0">
                          <a:solidFill>
                            <a:srgbClr val="000000"/>
                          </a:solidFill>
                          <a:effectLst/>
                          <a:latin typeface="Calibri" panose="020F0502020204030204" pitchFamily="34" charset="0"/>
                        </a:rPr>
                        <a:t>319</a:t>
                      </a:r>
                    </a:p>
                  </a:txBody>
                  <a:tcPr marL="7144" marR="7144" marT="7144" marB="0" anchor="b"/>
                </a:tc>
                <a:tc>
                  <a:txBody>
                    <a:bodyPr/>
                    <a:lstStyle/>
                    <a:p>
                      <a:pPr algn="ctr" fontAlgn="b"/>
                      <a:r>
                        <a:rPr lang="en-GB" sz="1700" u="none" strike="noStrike">
                          <a:effectLst/>
                        </a:rPr>
                        <a:t>12</a:t>
                      </a:r>
                      <a:endParaRPr lang="en-GB" sz="17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12</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44</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32</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a:effectLst/>
                        </a:rPr>
                        <a:t>100</a:t>
                      </a:r>
                      <a:endParaRPr lang="en-GB" sz="1700" b="0" i="0" u="none" strike="noStrike">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394286986"/>
                  </a:ext>
                </a:extLst>
              </a:tr>
              <a:tr h="735223">
                <a:tc>
                  <a:txBody>
                    <a:bodyPr/>
                    <a:lstStyle/>
                    <a:p>
                      <a:pPr algn="l" fontAlgn="b"/>
                      <a:r>
                        <a:rPr lang="en-GB" sz="1700" u="none" strike="noStrike" dirty="0">
                          <a:effectLst/>
                        </a:rPr>
                        <a:t>Forage plus post-harvest</a:t>
                      </a:r>
                    </a:p>
                  </a:txBody>
                  <a:tcPr marL="7144" marR="7144" marT="7144" marB="0" anchor="b"/>
                </a:tc>
                <a:tc>
                  <a:txBody>
                    <a:bodyPr/>
                    <a:lstStyle/>
                    <a:p>
                      <a:pPr algn="ctr" fontAlgn="b"/>
                      <a:r>
                        <a:rPr lang="en-GB" sz="1700" u="none" strike="noStrike" dirty="0">
                          <a:effectLst/>
                        </a:rPr>
                        <a:t>134</a:t>
                      </a:r>
                    </a:p>
                  </a:txBody>
                  <a:tcPr marL="7144" marR="7144" marT="7144" marB="0" anchor="b"/>
                </a:tc>
                <a:tc>
                  <a:txBody>
                    <a:bodyPr/>
                    <a:lstStyle/>
                    <a:p>
                      <a:pPr algn="ctr" fontAlgn="b"/>
                      <a:r>
                        <a:rPr lang="en-GB" sz="1700" u="none" strike="noStrike">
                          <a:effectLst/>
                        </a:rPr>
                        <a:t>37</a:t>
                      </a:r>
                      <a:endParaRPr lang="en-GB" sz="17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a:effectLst/>
                        </a:rPr>
                        <a:t>15</a:t>
                      </a:r>
                      <a:endParaRPr lang="en-GB" sz="17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a:effectLst/>
                        </a:rPr>
                        <a:t>10</a:t>
                      </a:r>
                      <a:endParaRPr lang="en-GB" sz="17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39</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100</a:t>
                      </a:r>
                      <a:endParaRPr lang="en-GB" sz="17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143405986"/>
                  </a:ext>
                </a:extLst>
              </a:tr>
              <a:tr h="854851">
                <a:tc>
                  <a:txBody>
                    <a:bodyPr/>
                    <a:lstStyle/>
                    <a:p>
                      <a:pPr algn="l" fontAlgn="b"/>
                      <a:r>
                        <a:rPr lang="en-GB" sz="1700" u="none" strike="noStrike" dirty="0">
                          <a:effectLst/>
                        </a:rPr>
                        <a:t>No forage no post-harvest</a:t>
                      </a:r>
                      <a:endParaRPr lang="en-GB" sz="17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b="0" i="0" u="none" strike="noStrike" dirty="0">
                          <a:solidFill>
                            <a:srgbClr val="000000"/>
                          </a:solidFill>
                          <a:effectLst/>
                          <a:latin typeface="Calibri" panose="020F0502020204030204" pitchFamily="34" charset="0"/>
                        </a:rPr>
                        <a:t>291</a:t>
                      </a:r>
                    </a:p>
                  </a:txBody>
                  <a:tcPr marL="7144" marR="7144" marT="7144" marB="0" anchor="b"/>
                </a:tc>
                <a:tc>
                  <a:txBody>
                    <a:bodyPr/>
                    <a:lstStyle/>
                    <a:p>
                      <a:pPr algn="ctr" fontAlgn="b"/>
                      <a:r>
                        <a:rPr lang="en-GB" sz="1700" u="none" strike="noStrike">
                          <a:effectLst/>
                        </a:rPr>
                        <a:t>18</a:t>
                      </a:r>
                      <a:endParaRPr lang="en-GB" sz="17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a:effectLst/>
                        </a:rPr>
                        <a:t>32</a:t>
                      </a:r>
                      <a:endParaRPr lang="en-GB" sz="17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a:effectLst/>
                        </a:rPr>
                        <a:t>32</a:t>
                      </a:r>
                      <a:endParaRPr lang="en-GB" sz="17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a:effectLst/>
                        </a:rPr>
                        <a:t>18</a:t>
                      </a:r>
                      <a:endParaRPr lang="en-GB" sz="17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1700" u="none" strike="noStrike" dirty="0">
                          <a:effectLst/>
                        </a:rPr>
                        <a:t>100</a:t>
                      </a:r>
                      <a:endParaRPr lang="en-GB" sz="17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705480585"/>
                  </a:ext>
                </a:extLst>
              </a:tr>
            </a:tbl>
          </a:graphicData>
        </a:graphic>
      </p:graphicFrame>
      <p:sp>
        <p:nvSpPr>
          <p:cNvPr id="3" name="TextBox 2">
            <a:extLst>
              <a:ext uri="{FF2B5EF4-FFF2-40B4-BE49-F238E27FC236}">
                <a16:creationId xmlns:a16="http://schemas.microsoft.com/office/drawing/2014/main" id="{FB4CCA3D-B600-4C88-A765-2E00BA5A078E}"/>
              </a:ext>
            </a:extLst>
          </p:cNvPr>
          <p:cNvSpPr txBox="1"/>
          <p:nvPr/>
        </p:nvSpPr>
        <p:spPr>
          <a:xfrm>
            <a:off x="1684537" y="5380419"/>
            <a:ext cx="5286653" cy="715581"/>
          </a:xfrm>
          <a:prstGeom prst="rect">
            <a:avLst/>
          </a:prstGeom>
          <a:noFill/>
        </p:spPr>
        <p:txBody>
          <a:bodyPr wrap="square" rtlCol="0">
            <a:spAutoFit/>
          </a:bodyPr>
          <a:lstStyle/>
          <a:p>
            <a:r>
              <a:rPr lang="en-GB" sz="1350" dirty="0"/>
              <a:t>Note: 34 households trialled post-harvest interventions with no cultivated forage, but they are excluded from this analysis as the number is too few</a:t>
            </a:r>
          </a:p>
        </p:txBody>
      </p:sp>
    </p:spTree>
    <p:extLst>
      <p:ext uri="{BB962C8B-B14F-4D97-AF65-F5344CB8AC3E}">
        <p14:creationId xmlns:p14="http://schemas.microsoft.com/office/powerpoint/2010/main" val="22965271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B4903-516B-462A-B0EE-BE275D770B42}"/>
              </a:ext>
            </a:extLst>
          </p:cNvPr>
          <p:cNvSpPr>
            <a:spLocks noGrp="1"/>
          </p:cNvSpPr>
          <p:nvPr>
            <p:ph type="title"/>
          </p:nvPr>
        </p:nvSpPr>
        <p:spPr/>
        <p:txBody>
          <a:bodyPr>
            <a:normAutofit fontScale="90000"/>
          </a:bodyPr>
          <a:lstStyle/>
          <a:p>
            <a:r>
              <a:rPr lang="en-GB" dirty="0"/>
              <a:t>Changes in animal feeding practices due to technology adoption?</a:t>
            </a:r>
          </a:p>
        </p:txBody>
      </p:sp>
      <p:sp>
        <p:nvSpPr>
          <p:cNvPr id="7" name="TextBox 6">
            <a:extLst>
              <a:ext uri="{FF2B5EF4-FFF2-40B4-BE49-F238E27FC236}">
                <a16:creationId xmlns:a16="http://schemas.microsoft.com/office/drawing/2014/main" id="{079BEE37-F005-4B6A-82FA-89C55E057E52}"/>
              </a:ext>
            </a:extLst>
          </p:cNvPr>
          <p:cNvSpPr txBox="1"/>
          <p:nvPr/>
        </p:nvSpPr>
        <p:spPr>
          <a:xfrm>
            <a:off x="628650" y="2358963"/>
            <a:ext cx="2843074" cy="2400657"/>
          </a:xfrm>
          <a:prstGeom prst="rect">
            <a:avLst/>
          </a:prstGeom>
          <a:noFill/>
        </p:spPr>
        <p:txBody>
          <a:bodyPr wrap="square" rtlCol="0">
            <a:spAutoFit/>
          </a:bodyPr>
          <a:lstStyle/>
          <a:p>
            <a:r>
              <a:rPr lang="en-GB" sz="1500" dirty="0"/>
              <a:t>It looks like cultivated forage PLUS post-harvest feed management is associated with:</a:t>
            </a:r>
          </a:p>
          <a:p>
            <a:pPr marL="214313" indent="-214313">
              <a:buFont typeface="Arial" panose="020B0604020202020204" pitchFamily="34" charset="0"/>
              <a:buChar char="•"/>
            </a:pPr>
            <a:r>
              <a:rPr lang="en-GB" sz="1500" dirty="0"/>
              <a:t>Reduced grazing pressure</a:t>
            </a:r>
          </a:p>
          <a:p>
            <a:pPr marL="214313" indent="-214313">
              <a:buFont typeface="Arial" panose="020B0604020202020204" pitchFamily="34" charset="0"/>
              <a:buChar char="•"/>
            </a:pPr>
            <a:r>
              <a:rPr lang="en-GB" sz="1500" dirty="0"/>
              <a:t>Increased crop residue use as feed</a:t>
            </a:r>
          </a:p>
          <a:p>
            <a:pPr marL="214313" indent="-214313">
              <a:buFont typeface="Arial" panose="020B0604020202020204" pitchFamily="34" charset="0"/>
              <a:buChar char="•"/>
            </a:pPr>
            <a:r>
              <a:rPr lang="en-GB" sz="1500" dirty="0"/>
              <a:t>Increased use of purchased feeds such as concentrates and minerals </a:t>
            </a:r>
          </a:p>
          <a:p>
            <a:endParaRPr lang="en-GB" sz="1500" dirty="0"/>
          </a:p>
        </p:txBody>
      </p:sp>
      <p:pic>
        <p:nvPicPr>
          <p:cNvPr id="9" name="Picture 8" descr="A screenshot of a cell phone&#10;&#10;Description automatically generated">
            <a:extLst>
              <a:ext uri="{FF2B5EF4-FFF2-40B4-BE49-F238E27FC236}">
                <a16:creationId xmlns:a16="http://schemas.microsoft.com/office/drawing/2014/main" id="{A4DD4C0E-B44C-403B-B180-0C2C7B6C757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19661" y="2001039"/>
            <a:ext cx="5142485" cy="3999711"/>
          </a:xfrm>
          <a:prstGeom prst="rect">
            <a:avLst/>
          </a:prstGeom>
        </p:spPr>
      </p:pic>
    </p:spTree>
    <p:extLst>
      <p:ext uri="{BB962C8B-B14F-4D97-AF65-F5344CB8AC3E}">
        <p14:creationId xmlns:p14="http://schemas.microsoft.com/office/powerpoint/2010/main" val="39893136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A screenshot of a cell phone&#10;&#10;Description automatically generated">
            <a:extLst>
              <a:ext uri="{FF2B5EF4-FFF2-40B4-BE49-F238E27FC236}">
                <a16:creationId xmlns:a16="http://schemas.microsoft.com/office/drawing/2014/main" id="{2E3805CA-9C00-4CE5-AA51-9D338972B1F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137666" y="1021904"/>
            <a:ext cx="3471428" cy="2700000"/>
          </a:xfrm>
          <a:prstGeom prst="rect">
            <a:avLst/>
          </a:prstGeom>
        </p:spPr>
      </p:pic>
      <p:sp>
        <p:nvSpPr>
          <p:cNvPr id="16" name="TextBox 15">
            <a:extLst>
              <a:ext uri="{FF2B5EF4-FFF2-40B4-BE49-F238E27FC236}">
                <a16:creationId xmlns:a16="http://schemas.microsoft.com/office/drawing/2014/main" id="{E83DDFE9-D3C2-43CA-8C75-5E33769EF4C4}"/>
              </a:ext>
            </a:extLst>
          </p:cNvPr>
          <p:cNvSpPr txBox="1"/>
          <p:nvPr/>
        </p:nvSpPr>
        <p:spPr>
          <a:xfrm>
            <a:off x="339570" y="1103606"/>
            <a:ext cx="1697855" cy="1200329"/>
          </a:xfrm>
          <a:prstGeom prst="rect">
            <a:avLst/>
          </a:prstGeom>
          <a:noFill/>
        </p:spPr>
        <p:txBody>
          <a:bodyPr wrap="square" rtlCol="0">
            <a:spAutoFit/>
          </a:bodyPr>
          <a:lstStyle/>
          <a:p>
            <a:r>
              <a:rPr lang="en-GB" sz="2400" dirty="0"/>
              <a:t>Feeding Techs - Per Region</a:t>
            </a:r>
          </a:p>
        </p:txBody>
      </p:sp>
      <p:pic>
        <p:nvPicPr>
          <p:cNvPr id="20" name="Picture 19" descr="A screenshot of a cell phone&#10;&#10;Description automatically generated">
            <a:extLst>
              <a:ext uri="{FF2B5EF4-FFF2-40B4-BE49-F238E27FC236}">
                <a16:creationId xmlns:a16="http://schemas.microsoft.com/office/drawing/2014/main" id="{FCF66F54-1B08-4E7E-A724-A0427ED20EB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37666" y="3300750"/>
            <a:ext cx="3471428" cy="2700000"/>
          </a:xfrm>
          <a:prstGeom prst="rect">
            <a:avLst/>
          </a:prstGeom>
        </p:spPr>
      </p:pic>
      <p:pic>
        <p:nvPicPr>
          <p:cNvPr id="24" name="Picture 23" descr="A screenshot of a cell phone&#10;&#10;Description automatically generated">
            <a:extLst>
              <a:ext uri="{FF2B5EF4-FFF2-40B4-BE49-F238E27FC236}">
                <a16:creationId xmlns:a16="http://schemas.microsoft.com/office/drawing/2014/main" id="{8304C7F7-EC63-4945-8AC4-71420CB9A27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609094" y="1021904"/>
            <a:ext cx="3471428" cy="2700000"/>
          </a:xfrm>
          <a:prstGeom prst="rect">
            <a:avLst/>
          </a:prstGeom>
        </p:spPr>
      </p:pic>
      <p:pic>
        <p:nvPicPr>
          <p:cNvPr id="26" name="Picture 25" descr="A screenshot of a video game&#10;&#10;Description automatically generated">
            <a:extLst>
              <a:ext uri="{FF2B5EF4-FFF2-40B4-BE49-F238E27FC236}">
                <a16:creationId xmlns:a16="http://schemas.microsoft.com/office/drawing/2014/main" id="{6A0C8D82-E6E9-4C36-98E1-3F0D6BEE655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609094" y="3300750"/>
            <a:ext cx="3471428" cy="2700000"/>
          </a:xfrm>
          <a:prstGeom prst="rect">
            <a:avLst/>
          </a:prstGeom>
        </p:spPr>
      </p:pic>
      <p:sp>
        <p:nvSpPr>
          <p:cNvPr id="27" name="TextBox 26">
            <a:extLst>
              <a:ext uri="{FF2B5EF4-FFF2-40B4-BE49-F238E27FC236}">
                <a16:creationId xmlns:a16="http://schemas.microsoft.com/office/drawing/2014/main" id="{A89F5B22-6F12-41CD-AB18-B350F62529E7}"/>
              </a:ext>
            </a:extLst>
          </p:cNvPr>
          <p:cNvSpPr txBox="1"/>
          <p:nvPr/>
        </p:nvSpPr>
        <p:spPr>
          <a:xfrm>
            <a:off x="339569" y="2501838"/>
            <a:ext cx="1578008" cy="3416320"/>
          </a:xfrm>
          <a:prstGeom prst="rect">
            <a:avLst/>
          </a:prstGeom>
          <a:noFill/>
        </p:spPr>
        <p:txBody>
          <a:bodyPr wrap="square" rtlCol="0">
            <a:spAutoFit/>
          </a:bodyPr>
          <a:lstStyle/>
          <a:p>
            <a:r>
              <a:rPr lang="en-GB" sz="1350" dirty="0"/>
              <a:t>The biggest effects are seen in Amhara and Tigray, where uptake of post-harvest technologies in combination with cultivated forages was highest.</a:t>
            </a:r>
          </a:p>
          <a:p>
            <a:endParaRPr lang="en-GB" sz="1350" dirty="0"/>
          </a:p>
          <a:p>
            <a:r>
              <a:rPr lang="en-GB" sz="1350" dirty="0"/>
              <a:t>This does seem to indicate some synergistic effects, although regional outcomes are very different. </a:t>
            </a:r>
          </a:p>
        </p:txBody>
      </p:sp>
    </p:spTree>
    <p:extLst>
      <p:ext uri="{BB962C8B-B14F-4D97-AF65-F5344CB8AC3E}">
        <p14:creationId xmlns:p14="http://schemas.microsoft.com/office/powerpoint/2010/main" val="23747484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DD061-E20A-4D3E-8BDD-355C529DB375}"/>
              </a:ext>
            </a:extLst>
          </p:cNvPr>
          <p:cNvSpPr>
            <a:spLocks noGrp="1"/>
          </p:cNvSpPr>
          <p:nvPr>
            <p:ph type="title"/>
          </p:nvPr>
        </p:nvSpPr>
        <p:spPr/>
        <p:txBody>
          <a:bodyPr/>
          <a:lstStyle/>
          <a:p>
            <a:r>
              <a:rPr lang="en-GB" dirty="0"/>
              <a:t>Deeper Analysis: Discussion</a:t>
            </a:r>
          </a:p>
        </p:txBody>
      </p:sp>
      <p:sp>
        <p:nvSpPr>
          <p:cNvPr id="4" name="Content Placeholder 2">
            <a:extLst>
              <a:ext uri="{FF2B5EF4-FFF2-40B4-BE49-F238E27FC236}">
                <a16:creationId xmlns:a16="http://schemas.microsoft.com/office/drawing/2014/main" id="{D9FE16CE-66C4-46B7-A6AD-3279FDDBB818}"/>
              </a:ext>
            </a:extLst>
          </p:cNvPr>
          <p:cNvSpPr>
            <a:spLocks noGrp="1"/>
          </p:cNvSpPr>
          <p:nvPr>
            <p:ph idx="1"/>
          </p:nvPr>
        </p:nvSpPr>
        <p:spPr>
          <a:xfrm>
            <a:off x="628650" y="2226469"/>
            <a:ext cx="7886700" cy="3263504"/>
          </a:xfrm>
        </p:spPr>
        <p:txBody>
          <a:bodyPr>
            <a:normAutofit fontScale="85000" lnSpcReduction="20000"/>
          </a:bodyPr>
          <a:lstStyle/>
          <a:p>
            <a:r>
              <a:rPr lang="en-GB" dirty="0"/>
              <a:t>Question to the group – is this type of deeper analysis helpful?</a:t>
            </a:r>
          </a:p>
          <a:p>
            <a:r>
              <a:rPr lang="en-GB" dirty="0"/>
              <a:t>If so, I will need some guidance from the local experts. Can we develop some hypotheses for specific technology combinations, and what effects they might have in the specific regions?</a:t>
            </a:r>
          </a:p>
          <a:p>
            <a:r>
              <a:rPr lang="en-GB" dirty="0"/>
              <a:t>It might be difficult to make the findings firm, as we would need to subset observations by location, asset base, and technology combination</a:t>
            </a:r>
          </a:p>
          <a:p>
            <a:endParaRPr lang="en-GB" dirty="0"/>
          </a:p>
        </p:txBody>
      </p:sp>
    </p:spTree>
    <p:extLst>
      <p:ext uri="{BB962C8B-B14F-4D97-AF65-F5344CB8AC3E}">
        <p14:creationId xmlns:p14="http://schemas.microsoft.com/office/powerpoint/2010/main" val="5904651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FB566-70F0-4FA9-88BF-B78551DA5AF5}"/>
              </a:ext>
            </a:extLst>
          </p:cNvPr>
          <p:cNvSpPr>
            <a:spLocks noGrp="1"/>
          </p:cNvSpPr>
          <p:nvPr>
            <p:ph type="title"/>
          </p:nvPr>
        </p:nvSpPr>
        <p:spPr/>
        <p:txBody>
          <a:bodyPr/>
          <a:lstStyle/>
          <a:p>
            <a:r>
              <a:rPr lang="en-GB" dirty="0"/>
              <a:t>Part 4: Sustainability Assessment</a:t>
            </a:r>
          </a:p>
        </p:txBody>
      </p:sp>
      <p:pic>
        <p:nvPicPr>
          <p:cNvPr id="5" name="Content Placeholder 4" descr="A picture containing grass, outdoor, sky, field&#10;&#10;Description automatically generated">
            <a:extLst>
              <a:ext uri="{FF2B5EF4-FFF2-40B4-BE49-F238E27FC236}">
                <a16:creationId xmlns:a16="http://schemas.microsoft.com/office/drawing/2014/main" id="{A438A752-C7D2-4D9C-8425-570488EC189C}"/>
              </a:ext>
            </a:extLst>
          </p:cNvPr>
          <p:cNvPicPr>
            <a:picLocks noGrp="1" noChangeAspect="1"/>
          </p:cNvPicPr>
          <p:nvPr>
            <p:ph idx="1"/>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1671108" y="2226469"/>
            <a:ext cx="5801784" cy="3263504"/>
          </a:xfrm>
        </p:spPr>
      </p:pic>
    </p:spTree>
    <p:extLst>
      <p:ext uri="{BB962C8B-B14F-4D97-AF65-F5344CB8AC3E}">
        <p14:creationId xmlns:p14="http://schemas.microsoft.com/office/powerpoint/2010/main" val="11268409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D5EF2-BA0B-4564-BC6B-F47F3915EDC4}"/>
              </a:ext>
            </a:extLst>
          </p:cNvPr>
          <p:cNvSpPr>
            <a:spLocks noGrp="1"/>
          </p:cNvSpPr>
          <p:nvPr>
            <p:ph type="title"/>
          </p:nvPr>
        </p:nvSpPr>
        <p:spPr/>
        <p:txBody>
          <a:bodyPr>
            <a:normAutofit fontScale="90000"/>
          </a:bodyPr>
          <a:lstStyle/>
          <a:p>
            <a:r>
              <a:rPr lang="en-GB" dirty="0"/>
              <a:t>Sustainable Intensification Assessment Framework (SIAF)</a:t>
            </a:r>
          </a:p>
        </p:txBody>
      </p:sp>
      <p:sp>
        <p:nvSpPr>
          <p:cNvPr id="3" name="Content Placeholder 2">
            <a:extLst>
              <a:ext uri="{FF2B5EF4-FFF2-40B4-BE49-F238E27FC236}">
                <a16:creationId xmlns:a16="http://schemas.microsoft.com/office/drawing/2014/main" id="{40709159-332D-4469-BFBD-EC30EE12DCF0}"/>
              </a:ext>
            </a:extLst>
          </p:cNvPr>
          <p:cNvSpPr>
            <a:spLocks noGrp="1"/>
          </p:cNvSpPr>
          <p:nvPr>
            <p:ph idx="1"/>
          </p:nvPr>
        </p:nvSpPr>
        <p:spPr>
          <a:xfrm>
            <a:off x="1274501" y="2352975"/>
            <a:ext cx="6102843" cy="3263504"/>
          </a:xfrm>
        </p:spPr>
        <p:txBody>
          <a:bodyPr>
            <a:normAutofit fontScale="77500" lnSpcReduction="20000"/>
          </a:bodyPr>
          <a:lstStyle/>
          <a:p>
            <a:r>
              <a:rPr lang="en-GB" dirty="0"/>
              <a:t>Is a framework containing many indicators to measure Sustainable Intensification</a:t>
            </a:r>
          </a:p>
          <a:p>
            <a:r>
              <a:rPr lang="en-GB" dirty="0"/>
              <a:t>About 30 these indicators were gathered in the </a:t>
            </a:r>
            <a:r>
              <a:rPr lang="en-GB" dirty="0" err="1"/>
              <a:t>RHoMIS</a:t>
            </a:r>
            <a:r>
              <a:rPr lang="en-GB" dirty="0"/>
              <a:t> survey</a:t>
            </a:r>
          </a:p>
          <a:p>
            <a:r>
              <a:rPr lang="en-GB" dirty="0"/>
              <a:t>The indicators were normalised according to user-defined thresholds</a:t>
            </a:r>
          </a:p>
          <a:p>
            <a:r>
              <a:rPr lang="en-GB" dirty="0"/>
              <a:t>And plotted to give landscape-level summaries</a:t>
            </a:r>
          </a:p>
        </p:txBody>
      </p:sp>
    </p:spTree>
    <p:extLst>
      <p:ext uri="{BB962C8B-B14F-4D97-AF65-F5344CB8AC3E}">
        <p14:creationId xmlns:p14="http://schemas.microsoft.com/office/powerpoint/2010/main" val="22767106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3991-75BB-4BB0-9B37-0ED063D6CA05}"/>
              </a:ext>
            </a:extLst>
          </p:cNvPr>
          <p:cNvSpPr>
            <a:spLocks noGrp="1"/>
          </p:cNvSpPr>
          <p:nvPr>
            <p:ph type="title"/>
          </p:nvPr>
        </p:nvSpPr>
        <p:spPr>
          <a:xfrm>
            <a:off x="685800" y="0"/>
            <a:ext cx="7886700" cy="994172"/>
          </a:xfrm>
        </p:spPr>
        <p:txBody>
          <a:bodyPr/>
          <a:lstStyle/>
          <a:p>
            <a:r>
              <a:rPr lang="en-GB" dirty="0"/>
              <a:t>SIAF Results overall</a:t>
            </a:r>
          </a:p>
        </p:txBody>
      </p:sp>
      <p:graphicFrame>
        <p:nvGraphicFramePr>
          <p:cNvPr id="7" name="Table 6">
            <a:extLst>
              <a:ext uri="{FF2B5EF4-FFF2-40B4-BE49-F238E27FC236}">
                <a16:creationId xmlns:a16="http://schemas.microsoft.com/office/drawing/2014/main" id="{43701642-8383-46CB-8EA8-73E4E8C7653E}"/>
              </a:ext>
            </a:extLst>
          </p:cNvPr>
          <p:cNvGraphicFramePr>
            <a:graphicFrameLocks noGrp="1"/>
          </p:cNvGraphicFramePr>
          <p:nvPr>
            <p:extLst>
              <p:ext uri="{D42A27DB-BD31-4B8C-83A1-F6EECF244321}">
                <p14:modId xmlns:p14="http://schemas.microsoft.com/office/powerpoint/2010/main" val="2263756540"/>
              </p:ext>
            </p:extLst>
          </p:nvPr>
        </p:nvGraphicFramePr>
        <p:xfrm>
          <a:off x="4426236" y="1219200"/>
          <a:ext cx="4548534" cy="4866604"/>
        </p:xfrm>
        <a:graphic>
          <a:graphicData uri="http://schemas.openxmlformats.org/drawingml/2006/table">
            <a:tbl>
              <a:tblPr firstRow="1" bandRow="1">
                <a:tableStyleId>{F2DE63D5-997A-4646-A377-4702673A728D}</a:tableStyleId>
              </a:tblPr>
              <a:tblGrid>
                <a:gridCol w="527870">
                  <a:extLst>
                    <a:ext uri="{9D8B030D-6E8A-4147-A177-3AD203B41FA5}">
                      <a16:colId xmlns:a16="http://schemas.microsoft.com/office/drawing/2014/main" val="1993659066"/>
                    </a:ext>
                  </a:extLst>
                </a:gridCol>
                <a:gridCol w="1402772">
                  <a:extLst>
                    <a:ext uri="{9D8B030D-6E8A-4147-A177-3AD203B41FA5}">
                      <a16:colId xmlns:a16="http://schemas.microsoft.com/office/drawing/2014/main" val="3354020669"/>
                    </a:ext>
                  </a:extLst>
                </a:gridCol>
                <a:gridCol w="663751">
                  <a:extLst>
                    <a:ext uri="{9D8B030D-6E8A-4147-A177-3AD203B41FA5}">
                      <a16:colId xmlns:a16="http://schemas.microsoft.com/office/drawing/2014/main" val="3623979017"/>
                    </a:ext>
                  </a:extLst>
                </a:gridCol>
                <a:gridCol w="725336">
                  <a:extLst>
                    <a:ext uri="{9D8B030D-6E8A-4147-A177-3AD203B41FA5}">
                      <a16:colId xmlns:a16="http://schemas.microsoft.com/office/drawing/2014/main" val="989861494"/>
                    </a:ext>
                  </a:extLst>
                </a:gridCol>
                <a:gridCol w="1228805">
                  <a:extLst>
                    <a:ext uri="{9D8B030D-6E8A-4147-A177-3AD203B41FA5}">
                      <a16:colId xmlns:a16="http://schemas.microsoft.com/office/drawing/2014/main" val="2994078128"/>
                    </a:ext>
                  </a:extLst>
                </a:gridCol>
              </a:tblGrid>
              <a:tr h="139548">
                <a:tc>
                  <a:txBody>
                    <a:bodyPr/>
                    <a:lstStyle/>
                    <a:p>
                      <a:pPr algn="l" fontAlgn="b"/>
                      <a:r>
                        <a:rPr lang="en-GB" sz="900" u="none" strike="noStrike" dirty="0">
                          <a:effectLst/>
                        </a:rPr>
                        <a:t>Domain</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Indicator</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Traffic light</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Mean.Score</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Unit</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038409893"/>
                  </a:ext>
                </a:extLst>
              </a:tr>
              <a:tr h="139548">
                <a:tc>
                  <a:txBody>
                    <a:bodyPr/>
                    <a:lstStyle/>
                    <a:p>
                      <a:pPr algn="l" fontAlgn="b"/>
                      <a:r>
                        <a:rPr lang="en-GB" sz="900" u="none" strike="noStrike" dirty="0">
                          <a:effectLst/>
                        </a:rPr>
                        <a:t>Prod</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most imp crop yield</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dirty="0">
                          <a:effectLst/>
                        </a:rPr>
                        <a:t>2386</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kg/ha.yr</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754473171"/>
                  </a:ext>
                </a:extLst>
              </a:tr>
              <a:tr h="139548">
                <a:tc>
                  <a:txBody>
                    <a:bodyPr/>
                    <a:lstStyle/>
                    <a:p>
                      <a:pPr algn="l" fontAlgn="b"/>
                      <a:r>
                        <a:rPr lang="en-GB" sz="900" u="none" strike="noStrike">
                          <a:effectLst/>
                        </a:rPr>
                        <a:t>Prod</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crop value efficiency</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537</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USD/ha.yr</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1043713771"/>
                  </a:ext>
                </a:extLst>
              </a:tr>
              <a:tr h="139548">
                <a:tc>
                  <a:txBody>
                    <a:bodyPr/>
                    <a:lstStyle/>
                    <a:p>
                      <a:pPr algn="l" fontAlgn="b"/>
                      <a:r>
                        <a:rPr lang="en-GB" sz="900" u="none" strike="noStrike">
                          <a:effectLst/>
                        </a:rPr>
                        <a:t>Prod</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crop diversity</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00FF00"/>
                          </a:highlight>
                        </a:rPr>
                        <a:t>Green</a:t>
                      </a:r>
                      <a:endParaRPr lang="en-GB" sz="900" b="0" i="0" u="none" strike="noStrike" dirty="0">
                        <a:solidFill>
                          <a:srgbClr val="000000"/>
                        </a:solidFill>
                        <a:effectLst/>
                        <a:highlight>
                          <a:srgbClr val="00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8</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count of species</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4178643072"/>
                  </a:ext>
                </a:extLst>
              </a:tr>
              <a:tr h="207722">
                <a:tc>
                  <a:txBody>
                    <a:bodyPr/>
                    <a:lstStyle/>
                    <a:p>
                      <a:pPr algn="l" fontAlgn="b"/>
                      <a:r>
                        <a:rPr lang="en-GB" sz="900" u="none" strike="noStrike" dirty="0">
                          <a:effectLst/>
                        </a:rPr>
                        <a:t>Prod</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err="1">
                          <a:effectLst/>
                        </a:rPr>
                        <a:t>avg</a:t>
                      </a:r>
                      <a:r>
                        <a:rPr lang="en-GB" sz="900" u="none" strike="noStrike" dirty="0">
                          <a:effectLst/>
                        </a:rPr>
                        <a:t> milk </a:t>
                      </a:r>
                      <a:r>
                        <a:rPr lang="en-GB" sz="900" u="none" strike="noStrike" dirty="0" err="1">
                          <a:effectLst/>
                        </a:rPr>
                        <a:t>yield.animal.day</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0.9</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l/animal.day</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4100763155"/>
                  </a:ext>
                </a:extLst>
              </a:tr>
              <a:tr h="139548">
                <a:tc>
                  <a:txBody>
                    <a:bodyPr/>
                    <a:lstStyle/>
                    <a:p>
                      <a:pPr algn="l" fontAlgn="b"/>
                      <a:r>
                        <a:rPr lang="en-GB" sz="900" u="none" strike="noStrike">
                          <a:effectLst/>
                        </a:rPr>
                        <a:t>Prod</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err="1">
                          <a:effectLst/>
                        </a:rPr>
                        <a:t>lstk</a:t>
                      </a:r>
                      <a:r>
                        <a:rPr lang="en-GB" sz="900" u="none" strike="noStrike" dirty="0">
                          <a:effectLst/>
                        </a:rPr>
                        <a:t> value efficiency</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0000"/>
                          </a:highlight>
                        </a:rPr>
                        <a:t>Red</a:t>
                      </a:r>
                      <a:endParaRPr lang="en-GB" sz="900" b="0" i="0" u="none" strike="noStrike" dirty="0">
                        <a:solidFill>
                          <a:srgbClr val="000000"/>
                        </a:solidFill>
                        <a:effectLst/>
                        <a:highlight>
                          <a:srgbClr val="FF0000"/>
                        </a:highlight>
                        <a:latin typeface="Calibri" panose="020F0502020204030204" pitchFamily="34" charset="0"/>
                      </a:endParaRPr>
                    </a:p>
                  </a:txBody>
                  <a:tcPr marL="2388" marR="2388" marT="2388" marB="0" anchor="b"/>
                </a:tc>
                <a:tc>
                  <a:txBody>
                    <a:bodyPr/>
                    <a:lstStyle/>
                    <a:p>
                      <a:pPr algn="ctr" fontAlgn="b"/>
                      <a:r>
                        <a:rPr lang="en-GB" sz="900" u="none" strike="noStrike">
                          <a:effectLst/>
                        </a:rPr>
                        <a:t>341.1</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USD/TLU.yr</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672244739"/>
                  </a:ext>
                </a:extLst>
              </a:tr>
              <a:tr h="139548">
                <a:tc>
                  <a:txBody>
                    <a:bodyPr/>
                    <a:lstStyle/>
                    <a:p>
                      <a:pPr algn="l" fontAlgn="b"/>
                      <a:r>
                        <a:rPr lang="en-GB" sz="900" u="none" strike="noStrike">
                          <a:effectLst/>
                        </a:rPr>
                        <a:t>Prod</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err="1">
                          <a:effectLst/>
                        </a:rPr>
                        <a:t>lstk</a:t>
                      </a:r>
                      <a:r>
                        <a:rPr lang="en-GB" sz="900" u="none" strike="noStrike" dirty="0">
                          <a:effectLst/>
                        </a:rPr>
                        <a:t> div</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2.4</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count of species</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525373476"/>
                  </a:ext>
                </a:extLst>
              </a:tr>
              <a:tr h="139548">
                <a:tc>
                  <a:txBody>
                    <a:bodyPr/>
                    <a:lstStyle/>
                    <a:p>
                      <a:pPr algn="l" fontAlgn="b"/>
                      <a:r>
                        <a:rPr lang="en-GB" sz="900" u="none" strike="noStrike">
                          <a:effectLst/>
                        </a:rPr>
                        <a:t>Econ</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err="1">
                          <a:effectLst/>
                        </a:rPr>
                        <a:t>TotalValueActivities</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0000"/>
                          </a:highlight>
                        </a:rPr>
                        <a:t>Red</a:t>
                      </a:r>
                      <a:endParaRPr lang="en-GB" sz="900" b="0" i="0" u="none" strike="noStrike" dirty="0">
                        <a:solidFill>
                          <a:srgbClr val="000000"/>
                        </a:solidFill>
                        <a:effectLst/>
                        <a:highlight>
                          <a:srgbClr val="FF0000"/>
                        </a:highlight>
                        <a:latin typeface="Calibri" panose="020F0502020204030204" pitchFamily="34" charset="0"/>
                      </a:endParaRPr>
                    </a:p>
                  </a:txBody>
                  <a:tcPr marL="2388" marR="2388" marT="2388" marB="0" anchor="b"/>
                </a:tc>
                <a:tc>
                  <a:txBody>
                    <a:bodyPr/>
                    <a:lstStyle/>
                    <a:p>
                      <a:pPr algn="ctr" fontAlgn="b"/>
                      <a:r>
                        <a:rPr lang="en-GB" sz="900" u="none" strike="noStrike">
                          <a:effectLst/>
                        </a:rPr>
                        <a:t>0.6</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USD/pers.day</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4128793527"/>
                  </a:ext>
                </a:extLst>
              </a:tr>
              <a:tr h="139548">
                <a:tc>
                  <a:txBody>
                    <a:bodyPr/>
                    <a:lstStyle/>
                    <a:p>
                      <a:pPr algn="l" fontAlgn="b"/>
                      <a:r>
                        <a:rPr lang="en-GB" sz="900" u="none" strike="noStrike">
                          <a:effectLst/>
                        </a:rPr>
                        <a:t>Econ</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Income sources</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4.1</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count</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4106596636"/>
                  </a:ext>
                </a:extLst>
              </a:tr>
              <a:tr h="139548">
                <a:tc>
                  <a:txBody>
                    <a:bodyPr/>
                    <a:lstStyle/>
                    <a:p>
                      <a:pPr algn="l" fontAlgn="b"/>
                      <a:r>
                        <a:rPr lang="en-GB" sz="900" u="none" strike="noStrike">
                          <a:effectLst/>
                        </a:rPr>
                        <a:t>Econ</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Market Orientation</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0.3</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proportion sold</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2327078031"/>
                  </a:ext>
                </a:extLst>
              </a:tr>
              <a:tr h="207722">
                <a:tc>
                  <a:txBody>
                    <a:bodyPr/>
                    <a:lstStyle/>
                    <a:p>
                      <a:pPr algn="l" fontAlgn="b"/>
                      <a:r>
                        <a:rPr lang="en-GB" sz="900" u="none" strike="noStrike" dirty="0">
                          <a:effectLst/>
                        </a:rPr>
                        <a:t>Econ</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Off Farm Income Efficiency</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0000"/>
                          </a:highlight>
                        </a:rPr>
                        <a:t>Red</a:t>
                      </a:r>
                      <a:endParaRPr lang="en-GB" sz="900" b="0" i="0" u="none" strike="noStrike" dirty="0">
                        <a:solidFill>
                          <a:srgbClr val="000000"/>
                        </a:solidFill>
                        <a:effectLst/>
                        <a:highlight>
                          <a:srgbClr val="FF0000"/>
                        </a:highlight>
                        <a:latin typeface="Calibri" panose="020F0502020204030204" pitchFamily="34" charset="0"/>
                      </a:endParaRPr>
                    </a:p>
                  </a:txBody>
                  <a:tcPr marL="2388" marR="2388" marT="2388" marB="0" anchor="b"/>
                </a:tc>
                <a:tc>
                  <a:txBody>
                    <a:bodyPr/>
                    <a:lstStyle/>
                    <a:p>
                      <a:pPr algn="ctr" fontAlgn="b"/>
                      <a:r>
                        <a:rPr lang="en-GB" sz="900" u="none" strike="noStrike">
                          <a:effectLst/>
                        </a:rPr>
                        <a:t>28.3</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USD/pers.yr</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230744118"/>
                  </a:ext>
                </a:extLst>
              </a:tr>
              <a:tr h="207722">
                <a:tc>
                  <a:txBody>
                    <a:bodyPr/>
                    <a:lstStyle/>
                    <a:p>
                      <a:pPr algn="l" fontAlgn="b"/>
                      <a:r>
                        <a:rPr lang="en-GB" sz="900" u="none" strike="noStrike">
                          <a:effectLst/>
                        </a:rPr>
                        <a:t>Econ</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PPI Likelihood above 1.90</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00FF00"/>
                          </a:highlight>
                        </a:rPr>
                        <a:t>Green</a:t>
                      </a:r>
                      <a:endParaRPr lang="en-GB" sz="900" b="0" i="0" u="none" strike="noStrike" dirty="0">
                        <a:solidFill>
                          <a:srgbClr val="000000"/>
                        </a:solidFill>
                        <a:effectLst/>
                        <a:highlight>
                          <a:srgbClr val="00FF00"/>
                        </a:highlight>
                        <a:latin typeface="Calibri" panose="020F0502020204030204" pitchFamily="34" charset="0"/>
                      </a:endParaRPr>
                    </a:p>
                  </a:txBody>
                  <a:tcPr marL="2388" marR="2388" marT="2388" marB="0" anchor="b"/>
                </a:tc>
                <a:tc>
                  <a:txBody>
                    <a:bodyPr/>
                    <a:lstStyle/>
                    <a:p>
                      <a:pPr algn="ctr" fontAlgn="b"/>
                      <a:r>
                        <a:rPr lang="en-GB" sz="900" u="none" strike="noStrike" dirty="0">
                          <a:effectLst/>
                        </a:rPr>
                        <a:t>65</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 above $1.90 </a:t>
                      </a:r>
                      <a:r>
                        <a:rPr lang="en-GB" sz="900" u="none" strike="noStrike" dirty="0" err="1">
                          <a:effectLst/>
                        </a:rPr>
                        <a:t>pov</a:t>
                      </a:r>
                      <a:r>
                        <a:rPr lang="en-GB" sz="900" u="none" strike="noStrike" dirty="0">
                          <a:effectLst/>
                        </a:rPr>
                        <a:t> line</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4116313142"/>
                  </a:ext>
                </a:extLst>
              </a:tr>
              <a:tr h="207722">
                <a:tc>
                  <a:txBody>
                    <a:bodyPr/>
                    <a:lstStyle/>
                    <a:p>
                      <a:pPr algn="l" fontAlgn="b"/>
                      <a:r>
                        <a:rPr lang="en-GB" sz="900" u="none" strike="noStrike">
                          <a:effectLst/>
                        </a:rPr>
                        <a:t>Env</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GHG emissions kgco2eq.yr</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00FF00"/>
                          </a:highlight>
                        </a:rPr>
                        <a:t>Green</a:t>
                      </a:r>
                      <a:endParaRPr lang="en-GB" sz="900" b="0" i="0" u="none" strike="noStrike" dirty="0">
                        <a:solidFill>
                          <a:srgbClr val="000000"/>
                        </a:solidFill>
                        <a:effectLst/>
                        <a:highlight>
                          <a:srgbClr val="00FF00"/>
                        </a:highlight>
                        <a:latin typeface="Calibri" panose="020F0502020204030204" pitchFamily="34" charset="0"/>
                      </a:endParaRPr>
                    </a:p>
                  </a:txBody>
                  <a:tcPr marL="2388" marR="2388" marT="2388" marB="0" anchor="b"/>
                </a:tc>
                <a:tc>
                  <a:txBody>
                    <a:bodyPr/>
                    <a:lstStyle/>
                    <a:p>
                      <a:pPr algn="ctr" fontAlgn="b"/>
                      <a:r>
                        <a:rPr lang="en-GB" sz="900" u="none" strike="noStrike" dirty="0">
                          <a:effectLst/>
                        </a:rPr>
                        <a:t>5686</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kgCO2-eq/yr</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2745139080"/>
                  </a:ext>
                </a:extLst>
              </a:tr>
              <a:tr h="207722">
                <a:tc>
                  <a:txBody>
                    <a:bodyPr/>
                    <a:lstStyle/>
                    <a:p>
                      <a:pPr algn="l" fontAlgn="b"/>
                      <a:r>
                        <a:rPr lang="en-GB" sz="900" u="none" strike="noStrike">
                          <a:effectLst/>
                        </a:rPr>
                        <a:t>Env</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irrigation months p year</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0000"/>
                          </a:highlight>
                        </a:rPr>
                        <a:t>Red</a:t>
                      </a:r>
                      <a:endParaRPr lang="en-GB" sz="900" b="0" i="0" u="none" strike="noStrike" dirty="0">
                        <a:solidFill>
                          <a:srgbClr val="000000"/>
                        </a:solidFill>
                        <a:effectLst/>
                        <a:highlight>
                          <a:srgbClr val="FF0000"/>
                        </a:highlight>
                        <a:latin typeface="Calibri" panose="020F0502020204030204" pitchFamily="34" charset="0"/>
                      </a:endParaRPr>
                    </a:p>
                  </a:txBody>
                  <a:tcPr marL="2388" marR="2388" marT="2388" marB="0" anchor="b"/>
                </a:tc>
                <a:tc>
                  <a:txBody>
                    <a:bodyPr/>
                    <a:lstStyle/>
                    <a:p>
                      <a:pPr algn="ctr" fontAlgn="b"/>
                      <a:r>
                        <a:rPr lang="en-GB" sz="900" u="none" strike="noStrike" dirty="0">
                          <a:effectLst/>
                        </a:rPr>
                        <a:t>1.1</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months/yr</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2046020079"/>
                  </a:ext>
                </a:extLst>
              </a:tr>
              <a:tr h="207722">
                <a:tc>
                  <a:txBody>
                    <a:bodyPr/>
                    <a:lstStyle/>
                    <a:p>
                      <a:pPr algn="l" fontAlgn="b"/>
                      <a:r>
                        <a:rPr lang="en-GB" sz="900" u="none" strike="noStrike" dirty="0">
                          <a:effectLst/>
                        </a:rPr>
                        <a:t>Env</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Sustainable Land Practices</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dirty="0">
                          <a:effectLst/>
                        </a:rPr>
                        <a:t>4</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count</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399023158"/>
                  </a:ext>
                </a:extLst>
              </a:tr>
              <a:tr h="207722">
                <a:tc>
                  <a:txBody>
                    <a:bodyPr/>
                    <a:lstStyle/>
                    <a:p>
                      <a:pPr algn="l" fontAlgn="b"/>
                      <a:r>
                        <a:rPr lang="en-GB" sz="900" u="none" strike="noStrike">
                          <a:effectLst/>
                        </a:rPr>
                        <a:t>Env</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farmer perception soil assets</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1.8</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count</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188787275"/>
                  </a:ext>
                </a:extLst>
              </a:tr>
              <a:tr h="139548">
                <a:tc>
                  <a:txBody>
                    <a:bodyPr/>
                    <a:lstStyle/>
                    <a:p>
                      <a:pPr algn="l" fontAlgn="b"/>
                      <a:r>
                        <a:rPr lang="en-GB" sz="900" u="none" strike="noStrike">
                          <a:effectLst/>
                        </a:rPr>
                        <a:t>Hum</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Hunger Experience</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00FF00"/>
                          </a:highlight>
                        </a:rPr>
                        <a:t>Green</a:t>
                      </a:r>
                      <a:endParaRPr lang="en-GB" sz="900" b="0" i="0" u="none" strike="noStrike" dirty="0">
                        <a:solidFill>
                          <a:srgbClr val="000000"/>
                        </a:solidFill>
                        <a:effectLst/>
                        <a:highlight>
                          <a:srgbClr val="00FF00"/>
                        </a:highlight>
                        <a:latin typeface="Calibri" panose="020F0502020204030204" pitchFamily="34" charset="0"/>
                      </a:endParaRPr>
                    </a:p>
                  </a:txBody>
                  <a:tcPr marL="2388" marR="2388" marT="2388" marB="0" anchor="b"/>
                </a:tc>
                <a:tc>
                  <a:txBody>
                    <a:bodyPr/>
                    <a:lstStyle/>
                    <a:p>
                      <a:pPr algn="ctr" fontAlgn="b"/>
                      <a:r>
                        <a:rPr lang="en-GB" sz="900" u="none" strike="noStrike" dirty="0">
                          <a:effectLst/>
                        </a:rPr>
                        <a:t>3.3</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ordinal scale (1-4)</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772632342"/>
                  </a:ext>
                </a:extLst>
              </a:tr>
              <a:tr h="276708">
                <a:tc>
                  <a:txBody>
                    <a:bodyPr/>
                    <a:lstStyle/>
                    <a:p>
                      <a:pPr algn="l" fontAlgn="b"/>
                      <a:r>
                        <a:rPr lang="en-GB" sz="900" u="none" strike="noStrike">
                          <a:effectLst/>
                        </a:rPr>
                        <a:t>Hum</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DD </a:t>
                      </a:r>
                      <a:r>
                        <a:rPr lang="en-GB" sz="900" u="none" strike="noStrike" dirty="0" err="1">
                          <a:effectLst/>
                        </a:rPr>
                        <a:t>leanseason</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5.3</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food groups consumed/month</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2749385574"/>
                  </a:ext>
                </a:extLst>
              </a:tr>
              <a:tr h="139548">
                <a:tc>
                  <a:txBody>
                    <a:bodyPr/>
                    <a:lstStyle/>
                    <a:p>
                      <a:pPr algn="l" fontAlgn="b"/>
                      <a:r>
                        <a:rPr lang="en-GB" sz="900" u="none" strike="noStrike">
                          <a:effectLst/>
                        </a:rPr>
                        <a:t>Hum</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Head.Education</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3.2</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ordinal scale (1-7)</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1371832606"/>
                  </a:ext>
                </a:extLst>
              </a:tr>
              <a:tr h="139548">
                <a:tc>
                  <a:txBody>
                    <a:bodyPr/>
                    <a:lstStyle/>
                    <a:p>
                      <a:pPr algn="l" fontAlgn="b"/>
                      <a:r>
                        <a:rPr lang="en-GB" sz="900" u="none" strike="noStrike">
                          <a:effectLst/>
                        </a:rPr>
                        <a:t>Hum</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err="1">
                          <a:effectLst/>
                        </a:rPr>
                        <a:t>innov</a:t>
                      </a:r>
                      <a:r>
                        <a:rPr lang="en-GB" sz="900" u="none" strike="noStrike" dirty="0">
                          <a:effectLst/>
                        </a:rPr>
                        <a:t> </a:t>
                      </a:r>
                      <a:r>
                        <a:rPr lang="en-GB" sz="900" u="none" strike="noStrike" dirty="0" err="1">
                          <a:effectLst/>
                        </a:rPr>
                        <a:t>ind</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2.9</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arbitrary (0-5)</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145089029"/>
                  </a:ext>
                </a:extLst>
              </a:tr>
              <a:tr h="139548">
                <a:tc>
                  <a:txBody>
                    <a:bodyPr/>
                    <a:lstStyle/>
                    <a:p>
                      <a:pPr algn="l" fontAlgn="b"/>
                      <a:r>
                        <a:rPr lang="en-GB" sz="900" u="none" strike="noStrike">
                          <a:effectLst/>
                        </a:rPr>
                        <a:t>Hum</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techs trialled</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2.4</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count</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19982340"/>
                  </a:ext>
                </a:extLst>
              </a:tr>
              <a:tr h="139548">
                <a:tc>
                  <a:txBody>
                    <a:bodyPr/>
                    <a:lstStyle/>
                    <a:p>
                      <a:pPr algn="l" fontAlgn="b"/>
                      <a:r>
                        <a:rPr lang="en-GB" sz="900" u="none" strike="noStrike">
                          <a:effectLst/>
                        </a:rPr>
                        <a:t>Hum</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months food secure</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00FF00"/>
                          </a:highlight>
                        </a:rPr>
                        <a:t>Green</a:t>
                      </a:r>
                      <a:endParaRPr lang="en-GB" sz="900" b="0" i="0" u="none" strike="noStrike" dirty="0">
                        <a:solidFill>
                          <a:srgbClr val="000000"/>
                        </a:solidFill>
                        <a:effectLst/>
                        <a:highlight>
                          <a:srgbClr val="00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11.8</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count of months</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2826311904"/>
                  </a:ext>
                </a:extLst>
              </a:tr>
              <a:tr h="139548">
                <a:tc>
                  <a:txBody>
                    <a:bodyPr/>
                    <a:lstStyle/>
                    <a:p>
                      <a:pPr algn="l" fontAlgn="b"/>
                      <a:r>
                        <a:rPr lang="en-GB" sz="900" u="none" strike="noStrike">
                          <a:effectLst/>
                        </a:rPr>
                        <a:t>Soc</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female assets</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2.7</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count</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1754555655"/>
                  </a:ext>
                </a:extLst>
              </a:tr>
              <a:tr h="139548">
                <a:tc>
                  <a:txBody>
                    <a:bodyPr/>
                    <a:lstStyle/>
                    <a:p>
                      <a:pPr algn="l" fontAlgn="b"/>
                      <a:r>
                        <a:rPr lang="en-GB" sz="900" u="none" strike="noStrike">
                          <a:effectLst/>
                        </a:rPr>
                        <a:t>Soc</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female.control</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00FF00"/>
                          </a:highlight>
                        </a:rPr>
                        <a:t>Green</a:t>
                      </a:r>
                      <a:endParaRPr lang="en-GB" sz="900" b="0" i="0" u="none" strike="noStrike" dirty="0">
                        <a:solidFill>
                          <a:srgbClr val="000000"/>
                        </a:solidFill>
                        <a:effectLst/>
                        <a:highlight>
                          <a:srgbClr val="00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0.6</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proportion</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687837233"/>
                  </a:ext>
                </a:extLst>
              </a:tr>
              <a:tr h="139548">
                <a:tc>
                  <a:txBody>
                    <a:bodyPr/>
                    <a:lstStyle/>
                    <a:p>
                      <a:pPr algn="l" fontAlgn="b"/>
                      <a:r>
                        <a:rPr lang="en-GB" sz="900" u="none" strike="noStrike">
                          <a:effectLst/>
                        </a:rPr>
                        <a:t>Soc</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group membership</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a:effectLst/>
                        </a:rPr>
                        <a:t>1.4</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count</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799869361"/>
                  </a:ext>
                </a:extLst>
              </a:tr>
              <a:tr h="139548">
                <a:tc>
                  <a:txBody>
                    <a:bodyPr/>
                    <a:lstStyle/>
                    <a:p>
                      <a:pPr algn="l" fontAlgn="b"/>
                      <a:r>
                        <a:rPr lang="en-GB" sz="900" u="none" strike="noStrike">
                          <a:effectLst/>
                        </a:rPr>
                        <a:t>Soc</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info receive </a:t>
                      </a:r>
                      <a:r>
                        <a:rPr lang="en-GB" sz="900" u="none" strike="noStrike" dirty="0" err="1">
                          <a:effectLst/>
                        </a:rPr>
                        <a:t>freq</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dirty="0">
                          <a:effectLst/>
                        </a:rPr>
                        <a:t>2</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count/</a:t>
                      </a:r>
                      <a:r>
                        <a:rPr lang="en-GB" sz="900" u="none" strike="noStrike" dirty="0" err="1">
                          <a:effectLst/>
                        </a:rPr>
                        <a:t>yr</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1677076487"/>
                  </a:ext>
                </a:extLst>
              </a:tr>
              <a:tr h="139548">
                <a:tc>
                  <a:txBody>
                    <a:bodyPr/>
                    <a:lstStyle/>
                    <a:p>
                      <a:pPr algn="l" fontAlgn="b"/>
                      <a:r>
                        <a:rPr lang="en-GB" sz="900" u="none" strike="noStrike">
                          <a:effectLst/>
                        </a:rPr>
                        <a:t>Soc</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techs promoted</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FF00"/>
                          </a:highlight>
                        </a:rPr>
                        <a:t>Yellow</a:t>
                      </a:r>
                      <a:endParaRPr lang="en-GB" sz="900" b="0" i="0" u="none" strike="noStrike" dirty="0">
                        <a:solidFill>
                          <a:srgbClr val="000000"/>
                        </a:solidFill>
                        <a:effectLst/>
                        <a:highlight>
                          <a:srgbClr val="FFFF00"/>
                        </a:highlight>
                        <a:latin typeface="Calibri" panose="020F0502020204030204" pitchFamily="34" charset="0"/>
                      </a:endParaRPr>
                    </a:p>
                  </a:txBody>
                  <a:tcPr marL="2388" marR="2388" marT="2388" marB="0" anchor="b"/>
                </a:tc>
                <a:tc>
                  <a:txBody>
                    <a:bodyPr/>
                    <a:lstStyle/>
                    <a:p>
                      <a:pPr algn="ctr" fontAlgn="b"/>
                      <a:r>
                        <a:rPr lang="en-GB" sz="900" u="none" strike="noStrike" dirty="0">
                          <a:effectLst/>
                        </a:rPr>
                        <a:t>7.4</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a:effectLst/>
                        </a:rPr>
                        <a:t>count/yr</a:t>
                      </a:r>
                      <a:endParaRPr lang="en-GB" sz="900" b="0" i="0" u="none" strike="noStrike">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2795215557"/>
                  </a:ext>
                </a:extLst>
              </a:tr>
              <a:tr h="207722">
                <a:tc>
                  <a:txBody>
                    <a:bodyPr/>
                    <a:lstStyle/>
                    <a:p>
                      <a:pPr algn="l" fontAlgn="b"/>
                      <a:r>
                        <a:rPr lang="en-GB" sz="900" u="none" strike="noStrike">
                          <a:effectLst/>
                        </a:rPr>
                        <a:t>Soc</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community resource sharing</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0000"/>
                          </a:highlight>
                        </a:rPr>
                        <a:t>Red</a:t>
                      </a:r>
                      <a:endParaRPr lang="en-GB" sz="900" b="0" i="0" u="none" strike="noStrike" dirty="0">
                        <a:solidFill>
                          <a:srgbClr val="000000"/>
                        </a:solidFill>
                        <a:effectLst/>
                        <a:highlight>
                          <a:srgbClr val="FF0000"/>
                        </a:highlight>
                        <a:latin typeface="Calibri" panose="020F0502020204030204" pitchFamily="34" charset="0"/>
                      </a:endParaRPr>
                    </a:p>
                  </a:txBody>
                  <a:tcPr marL="2388" marR="2388" marT="2388" marB="0" anchor="b"/>
                </a:tc>
                <a:tc>
                  <a:txBody>
                    <a:bodyPr/>
                    <a:lstStyle/>
                    <a:p>
                      <a:pPr algn="ctr" fontAlgn="b"/>
                      <a:r>
                        <a:rPr lang="en-GB" sz="900" u="none" strike="noStrike">
                          <a:effectLst/>
                        </a:rPr>
                        <a:t>1.9</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count gifts given/received</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3791123817"/>
                  </a:ext>
                </a:extLst>
              </a:tr>
              <a:tr h="276708">
                <a:tc>
                  <a:txBody>
                    <a:bodyPr/>
                    <a:lstStyle/>
                    <a:p>
                      <a:pPr algn="l" fontAlgn="b"/>
                      <a:r>
                        <a:rPr lang="en-GB" sz="900" u="none" strike="noStrike">
                          <a:effectLst/>
                        </a:rPr>
                        <a:t>Soc</a:t>
                      </a:r>
                      <a:endParaRPr lang="en-GB" sz="900" b="0" i="0" u="none" strike="noStrike">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err="1">
                          <a:effectLst/>
                        </a:rPr>
                        <a:t>dependancy</a:t>
                      </a:r>
                      <a:r>
                        <a:rPr lang="en-GB" sz="900" u="none" strike="noStrike" dirty="0">
                          <a:effectLst/>
                        </a:rPr>
                        <a:t> ratio</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highlight>
                            <a:srgbClr val="FF0000"/>
                          </a:highlight>
                        </a:rPr>
                        <a:t>Red</a:t>
                      </a:r>
                      <a:endParaRPr lang="en-GB" sz="900" b="0" i="0" u="none" strike="noStrike" dirty="0">
                        <a:solidFill>
                          <a:srgbClr val="000000"/>
                        </a:solidFill>
                        <a:effectLst/>
                        <a:highlight>
                          <a:srgbClr val="FF0000"/>
                        </a:highlight>
                        <a:latin typeface="Calibri" panose="020F0502020204030204" pitchFamily="34" charset="0"/>
                      </a:endParaRPr>
                    </a:p>
                  </a:txBody>
                  <a:tcPr marL="2388" marR="2388" marT="2388" marB="0" anchor="b"/>
                </a:tc>
                <a:tc>
                  <a:txBody>
                    <a:bodyPr/>
                    <a:lstStyle/>
                    <a:p>
                      <a:pPr algn="ctr" fontAlgn="b"/>
                      <a:r>
                        <a:rPr lang="en-GB" sz="900" u="none" strike="noStrike" dirty="0">
                          <a:effectLst/>
                        </a:rPr>
                        <a:t>0.75</a:t>
                      </a:r>
                      <a:endParaRPr lang="en-GB" sz="900" b="0" i="0" u="none" strike="noStrike" dirty="0">
                        <a:solidFill>
                          <a:srgbClr val="000000"/>
                        </a:solidFill>
                        <a:effectLst/>
                        <a:latin typeface="Calibri" panose="020F0502020204030204" pitchFamily="34" charset="0"/>
                      </a:endParaRPr>
                    </a:p>
                  </a:txBody>
                  <a:tcPr marL="2388" marR="2388" marT="2388" marB="0" anchor="b"/>
                </a:tc>
                <a:tc>
                  <a:txBody>
                    <a:bodyPr/>
                    <a:lstStyle/>
                    <a:p>
                      <a:pPr algn="ctr" fontAlgn="b"/>
                      <a:r>
                        <a:rPr lang="en-GB" sz="900" u="none" strike="noStrike" dirty="0">
                          <a:effectLst/>
                        </a:rPr>
                        <a:t>ratio </a:t>
                      </a:r>
                      <a:r>
                        <a:rPr lang="en-GB" sz="900" u="none" strike="noStrike" dirty="0" err="1">
                          <a:effectLst/>
                        </a:rPr>
                        <a:t>non-workers:workers</a:t>
                      </a:r>
                      <a:endParaRPr lang="en-GB" sz="900" b="0" i="0" u="none" strike="noStrike" dirty="0">
                        <a:solidFill>
                          <a:srgbClr val="000000"/>
                        </a:solidFill>
                        <a:effectLst/>
                        <a:latin typeface="Calibri" panose="020F0502020204030204" pitchFamily="34" charset="0"/>
                      </a:endParaRPr>
                    </a:p>
                  </a:txBody>
                  <a:tcPr marL="2388" marR="2388" marT="2388" marB="0" anchor="b"/>
                </a:tc>
                <a:extLst>
                  <a:ext uri="{0D108BD9-81ED-4DB2-BD59-A6C34878D82A}">
                    <a16:rowId xmlns:a16="http://schemas.microsoft.com/office/drawing/2014/main" val="1665141944"/>
                  </a:ext>
                </a:extLst>
              </a:tr>
            </a:tbl>
          </a:graphicData>
        </a:graphic>
      </p:graphicFrame>
      <p:pic>
        <p:nvPicPr>
          <p:cNvPr id="9" name="Picture 8">
            <a:extLst>
              <a:ext uri="{FF2B5EF4-FFF2-40B4-BE49-F238E27FC236}">
                <a16:creationId xmlns:a16="http://schemas.microsoft.com/office/drawing/2014/main" id="{FF625428-FF1B-491C-8BCF-AFAE3644D3F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9230" y="1642924"/>
            <a:ext cx="4188616" cy="4188616"/>
          </a:xfrm>
          <a:prstGeom prst="rect">
            <a:avLst/>
          </a:prstGeom>
        </p:spPr>
      </p:pic>
    </p:spTree>
    <p:extLst>
      <p:ext uri="{BB962C8B-B14F-4D97-AF65-F5344CB8AC3E}">
        <p14:creationId xmlns:p14="http://schemas.microsoft.com/office/powerpoint/2010/main" val="2257818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0EBF3-D7B1-4FA4-8F18-DD499BB93CA9}"/>
              </a:ext>
            </a:extLst>
          </p:cNvPr>
          <p:cNvSpPr>
            <a:spLocks noGrp="1"/>
          </p:cNvSpPr>
          <p:nvPr>
            <p:ph type="title"/>
          </p:nvPr>
        </p:nvSpPr>
        <p:spPr/>
        <p:txBody>
          <a:bodyPr/>
          <a:lstStyle/>
          <a:p>
            <a:r>
              <a:rPr lang="en-GB" dirty="0"/>
              <a:t>Sample Summary</a:t>
            </a:r>
          </a:p>
        </p:txBody>
      </p:sp>
      <p:pic>
        <p:nvPicPr>
          <p:cNvPr id="4" name="Picture 3">
            <a:extLst>
              <a:ext uri="{FF2B5EF4-FFF2-40B4-BE49-F238E27FC236}">
                <a16:creationId xmlns:a16="http://schemas.microsoft.com/office/drawing/2014/main" id="{70B0AE79-46C6-4878-B6A2-A9A5504B9A4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4498522" y="2226469"/>
            <a:ext cx="4016828" cy="3022847"/>
          </a:xfrm>
          <a:prstGeom prst="rect">
            <a:avLst/>
          </a:prstGeom>
        </p:spPr>
      </p:pic>
      <p:graphicFrame>
        <p:nvGraphicFramePr>
          <p:cNvPr id="5" name="Table 4">
            <a:extLst>
              <a:ext uri="{FF2B5EF4-FFF2-40B4-BE49-F238E27FC236}">
                <a16:creationId xmlns:a16="http://schemas.microsoft.com/office/drawing/2014/main" id="{48A2CF17-8FF2-454F-A298-43080639182A}"/>
              </a:ext>
            </a:extLst>
          </p:cNvPr>
          <p:cNvGraphicFramePr>
            <a:graphicFrameLocks noGrp="1"/>
          </p:cNvGraphicFramePr>
          <p:nvPr>
            <p:extLst/>
          </p:nvPr>
        </p:nvGraphicFramePr>
        <p:xfrm>
          <a:off x="728793" y="2600607"/>
          <a:ext cx="3094264" cy="2274570"/>
        </p:xfrm>
        <a:graphic>
          <a:graphicData uri="http://schemas.openxmlformats.org/drawingml/2006/table">
            <a:tbl>
              <a:tblPr>
                <a:tableStyleId>{616DA210-FB5B-4158-B5E0-FEB733F419BA}</a:tableStyleId>
              </a:tblPr>
              <a:tblGrid>
                <a:gridCol w="1547132">
                  <a:extLst>
                    <a:ext uri="{9D8B030D-6E8A-4147-A177-3AD203B41FA5}">
                      <a16:colId xmlns:a16="http://schemas.microsoft.com/office/drawing/2014/main" val="4165906576"/>
                    </a:ext>
                  </a:extLst>
                </a:gridCol>
                <a:gridCol w="1547132">
                  <a:extLst>
                    <a:ext uri="{9D8B030D-6E8A-4147-A177-3AD203B41FA5}">
                      <a16:colId xmlns:a16="http://schemas.microsoft.com/office/drawing/2014/main" val="3038487165"/>
                    </a:ext>
                  </a:extLst>
                </a:gridCol>
              </a:tblGrid>
              <a:tr h="645795">
                <a:tc>
                  <a:txBody>
                    <a:bodyPr/>
                    <a:lstStyle/>
                    <a:p>
                      <a:pPr algn="ctr" fontAlgn="b"/>
                      <a:r>
                        <a:rPr lang="en-GB" sz="2100" u="none" strike="noStrike">
                          <a:effectLst/>
                        </a:rPr>
                        <a:t>Region</a:t>
                      </a:r>
                      <a:endParaRPr lang="en-GB" sz="21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2100" u="none" strike="noStrike">
                          <a:effectLst/>
                        </a:rPr>
                        <a:t>No. of Responses</a:t>
                      </a:r>
                      <a:endParaRPr lang="en-GB" sz="21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3909743534"/>
                  </a:ext>
                </a:extLst>
              </a:tr>
              <a:tr h="325755">
                <a:tc>
                  <a:txBody>
                    <a:bodyPr/>
                    <a:lstStyle/>
                    <a:p>
                      <a:pPr algn="ctr" fontAlgn="b"/>
                      <a:r>
                        <a:rPr lang="en-GB" sz="2100" u="none" strike="noStrike" dirty="0">
                          <a:effectLst/>
                        </a:rPr>
                        <a:t>Amhara</a:t>
                      </a:r>
                      <a:endParaRPr lang="en-GB" sz="21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2100" u="none" strike="noStrike">
                          <a:effectLst/>
                        </a:rPr>
                        <a:t>148</a:t>
                      </a:r>
                      <a:endParaRPr lang="en-GB" sz="21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261042231"/>
                  </a:ext>
                </a:extLst>
              </a:tr>
              <a:tr h="325755">
                <a:tc>
                  <a:txBody>
                    <a:bodyPr/>
                    <a:lstStyle/>
                    <a:p>
                      <a:pPr algn="ctr" fontAlgn="b"/>
                      <a:r>
                        <a:rPr lang="en-GB" sz="2100" u="none" strike="noStrike" dirty="0">
                          <a:effectLst/>
                        </a:rPr>
                        <a:t>Oromia</a:t>
                      </a:r>
                      <a:endParaRPr lang="en-GB" sz="21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2100" u="none" strike="noStrike">
                          <a:effectLst/>
                        </a:rPr>
                        <a:t>164</a:t>
                      </a:r>
                      <a:endParaRPr lang="en-GB" sz="21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3273186634"/>
                  </a:ext>
                </a:extLst>
              </a:tr>
              <a:tr h="325755">
                <a:tc>
                  <a:txBody>
                    <a:bodyPr/>
                    <a:lstStyle/>
                    <a:p>
                      <a:pPr algn="ctr" fontAlgn="b"/>
                      <a:r>
                        <a:rPr lang="en-GB" sz="2100" u="none" strike="noStrike" dirty="0">
                          <a:effectLst/>
                        </a:rPr>
                        <a:t>SNNPR</a:t>
                      </a:r>
                      <a:endParaRPr lang="en-GB" sz="21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2100" u="none" strike="noStrike">
                          <a:effectLst/>
                        </a:rPr>
                        <a:t>254</a:t>
                      </a:r>
                      <a:endParaRPr lang="en-GB" sz="21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392590421"/>
                  </a:ext>
                </a:extLst>
              </a:tr>
              <a:tr h="325755">
                <a:tc>
                  <a:txBody>
                    <a:bodyPr/>
                    <a:lstStyle/>
                    <a:p>
                      <a:pPr algn="ctr" fontAlgn="b"/>
                      <a:r>
                        <a:rPr lang="en-GB" sz="2100" u="none" strike="noStrike" dirty="0">
                          <a:effectLst/>
                        </a:rPr>
                        <a:t>Tigray</a:t>
                      </a:r>
                      <a:endParaRPr lang="en-GB" sz="21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2100" u="none" strike="noStrike">
                          <a:effectLst/>
                        </a:rPr>
                        <a:t>213</a:t>
                      </a:r>
                      <a:endParaRPr lang="en-GB" sz="21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2314714276"/>
                  </a:ext>
                </a:extLst>
              </a:tr>
              <a:tr h="325755">
                <a:tc>
                  <a:txBody>
                    <a:bodyPr/>
                    <a:lstStyle/>
                    <a:p>
                      <a:pPr algn="ctr" fontAlgn="b"/>
                      <a:r>
                        <a:rPr lang="en-GB" sz="2100" u="none" strike="noStrike" dirty="0">
                          <a:effectLst/>
                        </a:rPr>
                        <a:t>Sum</a:t>
                      </a:r>
                      <a:endParaRPr lang="en-GB" sz="21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2100" u="none" strike="noStrike" dirty="0">
                          <a:effectLst/>
                        </a:rPr>
                        <a:t>779</a:t>
                      </a:r>
                      <a:endParaRPr lang="en-GB" sz="21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491179635"/>
                  </a:ext>
                </a:extLst>
              </a:tr>
            </a:tbl>
          </a:graphicData>
        </a:graphic>
      </p:graphicFrame>
    </p:spTree>
    <p:extLst>
      <p:ext uri="{BB962C8B-B14F-4D97-AF65-F5344CB8AC3E}">
        <p14:creationId xmlns:p14="http://schemas.microsoft.com/office/powerpoint/2010/main" val="14319028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5D822-FEB4-4235-A1B0-E8C39184C6C1}"/>
              </a:ext>
            </a:extLst>
          </p:cNvPr>
          <p:cNvSpPr>
            <a:spLocks noGrp="1"/>
          </p:cNvSpPr>
          <p:nvPr>
            <p:ph type="title"/>
          </p:nvPr>
        </p:nvSpPr>
        <p:spPr>
          <a:xfrm>
            <a:off x="792000" y="712210"/>
            <a:ext cx="7886700" cy="994172"/>
          </a:xfrm>
        </p:spPr>
        <p:txBody>
          <a:bodyPr/>
          <a:lstStyle/>
          <a:p>
            <a:r>
              <a:rPr lang="en-GB" dirty="0"/>
              <a:t>SIAF Results: Kebeles</a:t>
            </a:r>
          </a:p>
        </p:txBody>
      </p:sp>
      <p:graphicFrame>
        <p:nvGraphicFramePr>
          <p:cNvPr id="19" name="Table 18">
            <a:extLst>
              <a:ext uri="{FF2B5EF4-FFF2-40B4-BE49-F238E27FC236}">
                <a16:creationId xmlns:a16="http://schemas.microsoft.com/office/drawing/2014/main" id="{12978C1B-07A7-4EF4-8258-A6FDB632248D}"/>
              </a:ext>
            </a:extLst>
          </p:cNvPr>
          <p:cNvGraphicFramePr>
            <a:graphicFrameLocks noGrp="1"/>
          </p:cNvGraphicFramePr>
          <p:nvPr>
            <p:extLst>
              <p:ext uri="{D42A27DB-BD31-4B8C-83A1-F6EECF244321}">
                <p14:modId xmlns:p14="http://schemas.microsoft.com/office/powerpoint/2010/main" val="2750793726"/>
              </p:ext>
            </p:extLst>
          </p:nvPr>
        </p:nvGraphicFramePr>
        <p:xfrm>
          <a:off x="2576353" y="4015266"/>
          <a:ext cx="1995648" cy="2075920"/>
        </p:xfrm>
        <a:graphic>
          <a:graphicData uri="http://schemas.openxmlformats.org/drawingml/2006/table">
            <a:tbl>
              <a:tblPr firstRow="1" bandRow="1">
                <a:tableStyleId>{F2DE63D5-997A-4646-A377-4702673A728D}</a:tableStyleId>
              </a:tblPr>
              <a:tblGrid>
                <a:gridCol w="406883">
                  <a:extLst>
                    <a:ext uri="{9D8B030D-6E8A-4147-A177-3AD203B41FA5}">
                      <a16:colId xmlns:a16="http://schemas.microsoft.com/office/drawing/2014/main" val="1483345284"/>
                    </a:ext>
                  </a:extLst>
                </a:gridCol>
                <a:gridCol w="406883">
                  <a:extLst>
                    <a:ext uri="{9D8B030D-6E8A-4147-A177-3AD203B41FA5}">
                      <a16:colId xmlns:a16="http://schemas.microsoft.com/office/drawing/2014/main" val="1105900404"/>
                    </a:ext>
                  </a:extLst>
                </a:gridCol>
                <a:gridCol w="398427">
                  <a:extLst>
                    <a:ext uri="{9D8B030D-6E8A-4147-A177-3AD203B41FA5}">
                      <a16:colId xmlns:a16="http://schemas.microsoft.com/office/drawing/2014/main" val="4156382964"/>
                    </a:ext>
                  </a:extLst>
                </a:gridCol>
                <a:gridCol w="415338">
                  <a:extLst>
                    <a:ext uri="{9D8B030D-6E8A-4147-A177-3AD203B41FA5}">
                      <a16:colId xmlns:a16="http://schemas.microsoft.com/office/drawing/2014/main" val="3543811063"/>
                    </a:ext>
                  </a:extLst>
                </a:gridCol>
                <a:gridCol w="368117">
                  <a:extLst>
                    <a:ext uri="{9D8B030D-6E8A-4147-A177-3AD203B41FA5}">
                      <a16:colId xmlns:a16="http://schemas.microsoft.com/office/drawing/2014/main" val="2368935454"/>
                    </a:ext>
                  </a:extLst>
                </a:gridCol>
              </a:tblGrid>
              <a:tr h="296093">
                <a:tc>
                  <a:txBody>
                    <a:bodyPr/>
                    <a:lstStyle/>
                    <a:p>
                      <a:pPr algn="l" fontAlgn="b"/>
                      <a:r>
                        <a:rPr lang="en-GB" sz="800" u="none" strike="noStrike" dirty="0">
                          <a:effectLst/>
                        </a:rPr>
                        <a:t>Domain</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Indicator</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Traffic Light</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Mean </a:t>
                      </a:r>
                    </a:p>
                    <a:p>
                      <a:pPr algn="ctr" fontAlgn="b"/>
                      <a:r>
                        <a:rPr lang="en-GB" sz="800" u="none" strike="noStrike" dirty="0">
                          <a:effectLst/>
                        </a:rPr>
                        <a:t>Score</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Unit</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690480019"/>
                  </a:ext>
                </a:extLst>
              </a:tr>
              <a:tr h="440049">
                <a:tc>
                  <a:txBody>
                    <a:bodyPr/>
                    <a:lstStyle/>
                    <a:p>
                      <a:pPr algn="l" fontAlgn="b"/>
                      <a:r>
                        <a:rPr lang="en-GB" sz="800" u="none" strike="noStrike">
                          <a:effectLst/>
                        </a:rPr>
                        <a:t>Prod</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Most Imp Crop Yield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1413</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kg/</a:t>
                      </a:r>
                      <a:r>
                        <a:rPr lang="en-GB" sz="800" u="none" strike="noStrike" dirty="0" err="1">
                          <a:effectLst/>
                        </a:rPr>
                        <a:t>ha.yr</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530192616"/>
                  </a:ext>
                </a:extLst>
              </a:tr>
              <a:tr h="296093">
                <a:tc>
                  <a:txBody>
                    <a:bodyPr/>
                    <a:lstStyle/>
                    <a:p>
                      <a:pPr algn="l" fontAlgn="b"/>
                      <a:r>
                        <a:rPr lang="en-GB" sz="800" u="none" strike="noStrike">
                          <a:effectLst/>
                        </a:rPr>
                        <a:t>Prod</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Milk yield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3.3</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l/animal .day</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394009806"/>
                  </a:ext>
                </a:extLst>
              </a:tr>
              <a:tr h="163587">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Irrigation</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0.2</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err="1">
                          <a:effectLst/>
                        </a:rPr>
                        <a:t>mnth</a:t>
                      </a:r>
                      <a:r>
                        <a:rPr lang="en-GB" sz="800" u="none" strike="noStrike" dirty="0">
                          <a:effectLst/>
                        </a:rPr>
                        <a:t>/</a:t>
                      </a:r>
                      <a:r>
                        <a:rPr lang="en-GB" sz="800" u="none" strike="noStrike" dirty="0" err="1">
                          <a:effectLst/>
                        </a:rPr>
                        <a:t>yr</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709306802"/>
                  </a:ext>
                </a:extLst>
              </a:tr>
              <a:tr h="440049">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Sustainable Land Practices</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5.1</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Count</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287383533"/>
                  </a:ext>
                </a:extLst>
              </a:tr>
              <a:tr h="440049">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Farmer’s Soil Quality</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a:effectLst/>
                        </a:rPr>
                        <a:t>1.3</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Score (0-3)</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256801418"/>
                  </a:ext>
                </a:extLst>
              </a:tr>
            </a:tbl>
          </a:graphicData>
        </a:graphic>
      </p:graphicFrame>
      <p:sp>
        <p:nvSpPr>
          <p:cNvPr id="20" name="Oval 19">
            <a:extLst>
              <a:ext uri="{FF2B5EF4-FFF2-40B4-BE49-F238E27FC236}">
                <a16:creationId xmlns:a16="http://schemas.microsoft.com/office/drawing/2014/main" id="{C0E6C1CE-B918-4BF0-A13F-D46F29E83BFD}"/>
              </a:ext>
            </a:extLst>
          </p:cNvPr>
          <p:cNvSpPr/>
          <p:nvPr/>
        </p:nvSpPr>
        <p:spPr>
          <a:xfrm>
            <a:off x="3525768" y="4419415"/>
            <a:ext cx="139435" cy="15246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1" name="Oval 20">
            <a:extLst>
              <a:ext uri="{FF2B5EF4-FFF2-40B4-BE49-F238E27FC236}">
                <a16:creationId xmlns:a16="http://schemas.microsoft.com/office/drawing/2014/main" id="{F6541D20-452D-4518-9B25-9B388B578C23}"/>
              </a:ext>
            </a:extLst>
          </p:cNvPr>
          <p:cNvSpPr/>
          <p:nvPr/>
        </p:nvSpPr>
        <p:spPr>
          <a:xfrm>
            <a:off x="3520217" y="5029132"/>
            <a:ext cx="139435" cy="15246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2" name="Oval 21">
            <a:extLst>
              <a:ext uri="{FF2B5EF4-FFF2-40B4-BE49-F238E27FC236}">
                <a16:creationId xmlns:a16="http://schemas.microsoft.com/office/drawing/2014/main" id="{5F99833B-2FF3-4EB0-A46C-E1D4C0163CD5}"/>
              </a:ext>
            </a:extLst>
          </p:cNvPr>
          <p:cNvSpPr/>
          <p:nvPr/>
        </p:nvSpPr>
        <p:spPr>
          <a:xfrm>
            <a:off x="3524435" y="4800600"/>
            <a:ext cx="139435" cy="15246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rgbClr val="00B050"/>
              </a:solidFill>
            </a:endParaRPr>
          </a:p>
        </p:txBody>
      </p:sp>
      <p:sp>
        <p:nvSpPr>
          <p:cNvPr id="23" name="Oval 22">
            <a:extLst>
              <a:ext uri="{FF2B5EF4-FFF2-40B4-BE49-F238E27FC236}">
                <a16:creationId xmlns:a16="http://schemas.microsoft.com/office/drawing/2014/main" id="{2E903FE1-933C-410D-B09C-EFA937FA77AA}"/>
              </a:ext>
            </a:extLst>
          </p:cNvPr>
          <p:cNvSpPr/>
          <p:nvPr/>
        </p:nvSpPr>
        <p:spPr>
          <a:xfrm>
            <a:off x="3524435" y="5333932"/>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4" name="Oval 23">
            <a:extLst>
              <a:ext uri="{FF2B5EF4-FFF2-40B4-BE49-F238E27FC236}">
                <a16:creationId xmlns:a16="http://schemas.microsoft.com/office/drawing/2014/main" id="{F958919A-F4EA-4196-98AF-AEAEC18D0E65}"/>
              </a:ext>
            </a:extLst>
          </p:cNvPr>
          <p:cNvSpPr/>
          <p:nvPr/>
        </p:nvSpPr>
        <p:spPr>
          <a:xfrm>
            <a:off x="3525545" y="5791132"/>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26" name="Picture 25">
            <a:extLst>
              <a:ext uri="{FF2B5EF4-FFF2-40B4-BE49-F238E27FC236}">
                <a16:creationId xmlns:a16="http://schemas.microsoft.com/office/drawing/2014/main" id="{07A31EDA-670A-4288-9808-5CF75A0CA19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735350" y="1958808"/>
            <a:ext cx="1890000" cy="1890000"/>
          </a:xfrm>
          <a:prstGeom prst="rect">
            <a:avLst/>
          </a:prstGeom>
        </p:spPr>
      </p:pic>
      <p:pic>
        <p:nvPicPr>
          <p:cNvPr id="30" name="Picture 29">
            <a:extLst>
              <a:ext uri="{FF2B5EF4-FFF2-40B4-BE49-F238E27FC236}">
                <a16:creationId xmlns:a16="http://schemas.microsoft.com/office/drawing/2014/main" id="{038DBEC5-FDEE-468D-9CDD-F92642478DD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50262" y="1957811"/>
            <a:ext cx="1890000" cy="1890000"/>
          </a:xfrm>
          <a:prstGeom prst="rect">
            <a:avLst/>
          </a:prstGeom>
        </p:spPr>
      </p:pic>
      <p:pic>
        <p:nvPicPr>
          <p:cNvPr id="32" name="Picture 31">
            <a:extLst>
              <a:ext uri="{FF2B5EF4-FFF2-40B4-BE49-F238E27FC236}">
                <a16:creationId xmlns:a16="http://schemas.microsoft.com/office/drawing/2014/main" id="{17D51B9C-3053-4F21-9050-EC50C5799B1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3316" y="1957811"/>
            <a:ext cx="1890000" cy="1890000"/>
          </a:xfrm>
          <a:prstGeom prst="rect">
            <a:avLst/>
          </a:prstGeom>
        </p:spPr>
      </p:pic>
      <p:graphicFrame>
        <p:nvGraphicFramePr>
          <p:cNvPr id="33" name="Table 32">
            <a:extLst>
              <a:ext uri="{FF2B5EF4-FFF2-40B4-BE49-F238E27FC236}">
                <a16:creationId xmlns:a16="http://schemas.microsoft.com/office/drawing/2014/main" id="{C1BBB3FC-0D1D-48BE-95D3-D03AA024A941}"/>
              </a:ext>
            </a:extLst>
          </p:cNvPr>
          <p:cNvGraphicFramePr>
            <a:graphicFrameLocks noGrp="1"/>
          </p:cNvGraphicFramePr>
          <p:nvPr>
            <p:extLst>
              <p:ext uri="{D42A27DB-BD31-4B8C-83A1-F6EECF244321}">
                <p14:modId xmlns:p14="http://schemas.microsoft.com/office/powerpoint/2010/main" val="882600986"/>
              </p:ext>
            </p:extLst>
          </p:nvPr>
        </p:nvGraphicFramePr>
        <p:xfrm>
          <a:off x="226786" y="4020081"/>
          <a:ext cx="2047945" cy="2075920"/>
        </p:xfrm>
        <a:graphic>
          <a:graphicData uri="http://schemas.openxmlformats.org/drawingml/2006/table">
            <a:tbl>
              <a:tblPr firstRow="1" bandRow="1">
                <a:tableStyleId>{F2DE63D5-997A-4646-A377-4702673A728D}</a:tableStyleId>
              </a:tblPr>
              <a:tblGrid>
                <a:gridCol w="409589">
                  <a:extLst>
                    <a:ext uri="{9D8B030D-6E8A-4147-A177-3AD203B41FA5}">
                      <a16:colId xmlns:a16="http://schemas.microsoft.com/office/drawing/2014/main" val="690753400"/>
                    </a:ext>
                  </a:extLst>
                </a:gridCol>
                <a:gridCol w="409589">
                  <a:extLst>
                    <a:ext uri="{9D8B030D-6E8A-4147-A177-3AD203B41FA5}">
                      <a16:colId xmlns:a16="http://schemas.microsoft.com/office/drawing/2014/main" val="3611788626"/>
                    </a:ext>
                  </a:extLst>
                </a:gridCol>
                <a:gridCol w="409589">
                  <a:extLst>
                    <a:ext uri="{9D8B030D-6E8A-4147-A177-3AD203B41FA5}">
                      <a16:colId xmlns:a16="http://schemas.microsoft.com/office/drawing/2014/main" val="2713823644"/>
                    </a:ext>
                  </a:extLst>
                </a:gridCol>
                <a:gridCol w="409589">
                  <a:extLst>
                    <a:ext uri="{9D8B030D-6E8A-4147-A177-3AD203B41FA5}">
                      <a16:colId xmlns:a16="http://schemas.microsoft.com/office/drawing/2014/main" val="2935097190"/>
                    </a:ext>
                  </a:extLst>
                </a:gridCol>
                <a:gridCol w="409589">
                  <a:extLst>
                    <a:ext uri="{9D8B030D-6E8A-4147-A177-3AD203B41FA5}">
                      <a16:colId xmlns:a16="http://schemas.microsoft.com/office/drawing/2014/main" val="315353052"/>
                    </a:ext>
                  </a:extLst>
                </a:gridCol>
              </a:tblGrid>
              <a:tr h="296093">
                <a:tc>
                  <a:txBody>
                    <a:bodyPr/>
                    <a:lstStyle/>
                    <a:p>
                      <a:pPr algn="l" fontAlgn="b"/>
                      <a:r>
                        <a:rPr lang="en-GB" sz="800" u="none" strike="noStrike" dirty="0">
                          <a:effectLst/>
                        </a:rPr>
                        <a:t>Domain</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Indicator</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Traffic Light</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Mean </a:t>
                      </a:r>
                    </a:p>
                    <a:p>
                      <a:pPr algn="ctr" fontAlgn="b"/>
                      <a:r>
                        <a:rPr lang="en-GB" sz="800" u="none" strike="noStrike" dirty="0">
                          <a:effectLst/>
                        </a:rPr>
                        <a:t>Score</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Unit</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126563704"/>
                  </a:ext>
                </a:extLst>
              </a:tr>
              <a:tr h="440049">
                <a:tc>
                  <a:txBody>
                    <a:bodyPr/>
                    <a:lstStyle/>
                    <a:p>
                      <a:pPr algn="l" fontAlgn="b"/>
                      <a:r>
                        <a:rPr lang="en-GB" sz="800" u="none" strike="noStrike">
                          <a:effectLst/>
                        </a:rPr>
                        <a:t>Prod</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Most Imp Crop Yield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2078</a:t>
                      </a:r>
                    </a:p>
                  </a:txBody>
                  <a:tcPr marL="7144" marR="7144" marT="7144" marB="0" anchor="b"/>
                </a:tc>
                <a:tc>
                  <a:txBody>
                    <a:bodyPr/>
                    <a:lstStyle/>
                    <a:p>
                      <a:pPr algn="ctr" fontAlgn="b"/>
                      <a:r>
                        <a:rPr lang="en-GB" sz="800" u="none" strike="noStrike" dirty="0">
                          <a:effectLst/>
                        </a:rPr>
                        <a:t>kg/</a:t>
                      </a:r>
                      <a:r>
                        <a:rPr lang="en-GB" sz="800" u="none" strike="noStrike" dirty="0" err="1">
                          <a:effectLst/>
                        </a:rPr>
                        <a:t>ha.yr</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377045239"/>
                  </a:ext>
                </a:extLst>
              </a:tr>
              <a:tr h="296093">
                <a:tc>
                  <a:txBody>
                    <a:bodyPr/>
                    <a:lstStyle/>
                    <a:p>
                      <a:pPr algn="l" fontAlgn="b"/>
                      <a:r>
                        <a:rPr lang="en-GB" sz="800" u="none" strike="noStrike">
                          <a:effectLst/>
                        </a:rPr>
                        <a:t>Prod</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Milk yield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1.8</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l/animal .day</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726364091"/>
                  </a:ext>
                </a:extLst>
              </a:tr>
              <a:tr h="163587">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Irrigation</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a:effectLst/>
                        </a:rPr>
                        <a:t>3.2</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err="1">
                          <a:effectLst/>
                        </a:rPr>
                        <a:t>mnth</a:t>
                      </a:r>
                      <a:r>
                        <a:rPr lang="en-GB" sz="800" u="none" strike="noStrike" dirty="0">
                          <a:effectLst/>
                        </a:rPr>
                        <a:t>/</a:t>
                      </a:r>
                      <a:r>
                        <a:rPr lang="en-GB" sz="800" u="none" strike="noStrike" dirty="0" err="1">
                          <a:effectLst/>
                        </a:rPr>
                        <a:t>yr</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4206925120"/>
                  </a:ext>
                </a:extLst>
              </a:tr>
              <a:tr h="440049">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Sustainable Land Practices</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a:effectLst/>
                        </a:rPr>
                        <a:t>6.6</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Count</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465514924"/>
                  </a:ext>
                </a:extLst>
              </a:tr>
              <a:tr h="440049">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Farmer’s Soil Quality</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a:effectLst/>
                        </a:rPr>
                        <a:t>1.6</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Score (0-3)</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970218655"/>
                  </a:ext>
                </a:extLst>
              </a:tr>
            </a:tbl>
          </a:graphicData>
        </a:graphic>
      </p:graphicFrame>
      <p:graphicFrame>
        <p:nvGraphicFramePr>
          <p:cNvPr id="34" name="Table 33">
            <a:extLst>
              <a:ext uri="{FF2B5EF4-FFF2-40B4-BE49-F238E27FC236}">
                <a16:creationId xmlns:a16="http://schemas.microsoft.com/office/drawing/2014/main" id="{FF841F73-DA82-4B11-A68F-40D1CF461A48}"/>
              </a:ext>
            </a:extLst>
          </p:cNvPr>
          <p:cNvGraphicFramePr>
            <a:graphicFrameLocks noGrp="1"/>
          </p:cNvGraphicFramePr>
          <p:nvPr>
            <p:extLst>
              <p:ext uri="{D42A27DB-BD31-4B8C-83A1-F6EECF244321}">
                <p14:modId xmlns:p14="http://schemas.microsoft.com/office/powerpoint/2010/main" val="1361307583"/>
              </p:ext>
            </p:extLst>
          </p:nvPr>
        </p:nvGraphicFramePr>
        <p:xfrm>
          <a:off x="4691376" y="4013352"/>
          <a:ext cx="2086920" cy="2075920"/>
        </p:xfrm>
        <a:graphic>
          <a:graphicData uri="http://schemas.openxmlformats.org/drawingml/2006/table">
            <a:tbl>
              <a:tblPr firstRow="1" bandRow="1">
                <a:tableStyleId>{F2DE63D5-997A-4646-A377-4702673A728D}</a:tableStyleId>
              </a:tblPr>
              <a:tblGrid>
                <a:gridCol w="417384">
                  <a:extLst>
                    <a:ext uri="{9D8B030D-6E8A-4147-A177-3AD203B41FA5}">
                      <a16:colId xmlns:a16="http://schemas.microsoft.com/office/drawing/2014/main" val="3485535967"/>
                    </a:ext>
                  </a:extLst>
                </a:gridCol>
                <a:gridCol w="417384">
                  <a:extLst>
                    <a:ext uri="{9D8B030D-6E8A-4147-A177-3AD203B41FA5}">
                      <a16:colId xmlns:a16="http://schemas.microsoft.com/office/drawing/2014/main" val="1637749649"/>
                    </a:ext>
                  </a:extLst>
                </a:gridCol>
                <a:gridCol w="417384">
                  <a:extLst>
                    <a:ext uri="{9D8B030D-6E8A-4147-A177-3AD203B41FA5}">
                      <a16:colId xmlns:a16="http://schemas.microsoft.com/office/drawing/2014/main" val="891848223"/>
                    </a:ext>
                  </a:extLst>
                </a:gridCol>
                <a:gridCol w="417384">
                  <a:extLst>
                    <a:ext uri="{9D8B030D-6E8A-4147-A177-3AD203B41FA5}">
                      <a16:colId xmlns:a16="http://schemas.microsoft.com/office/drawing/2014/main" val="745859729"/>
                    </a:ext>
                  </a:extLst>
                </a:gridCol>
                <a:gridCol w="417384">
                  <a:extLst>
                    <a:ext uri="{9D8B030D-6E8A-4147-A177-3AD203B41FA5}">
                      <a16:colId xmlns:a16="http://schemas.microsoft.com/office/drawing/2014/main" val="4005326070"/>
                    </a:ext>
                  </a:extLst>
                </a:gridCol>
              </a:tblGrid>
              <a:tr h="296093">
                <a:tc>
                  <a:txBody>
                    <a:bodyPr/>
                    <a:lstStyle/>
                    <a:p>
                      <a:pPr algn="l" fontAlgn="b"/>
                      <a:r>
                        <a:rPr lang="en-GB" sz="800" u="none" strike="noStrike" dirty="0">
                          <a:effectLst/>
                        </a:rPr>
                        <a:t>Domain</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Indicator</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Traffic Light</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Mean </a:t>
                      </a:r>
                    </a:p>
                    <a:p>
                      <a:pPr algn="ctr" fontAlgn="b"/>
                      <a:r>
                        <a:rPr lang="en-GB" sz="800" u="none" strike="noStrike" dirty="0">
                          <a:effectLst/>
                        </a:rPr>
                        <a:t>Score</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Unit</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949345085"/>
                  </a:ext>
                </a:extLst>
              </a:tr>
              <a:tr h="440049">
                <a:tc>
                  <a:txBody>
                    <a:bodyPr/>
                    <a:lstStyle/>
                    <a:p>
                      <a:pPr algn="l" fontAlgn="b"/>
                      <a:r>
                        <a:rPr lang="en-GB" sz="800" u="none" strike="noStrike">
                          <a:effectLst/>
                        </a:rPr>
                        <a:t>Prod</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Most Imp Crop Yield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a:effectLst/>
                        </a:rPr>
                        <a:t>2431</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kg/</a:t>
                      </a:r>
                      <a:r>
                        <a:rPr lang="en-GB" sz="800" u="none" strike="noStrike" dirty="0" err="1">
                          <a:effectLst/>
                        </a:rPr>
                        <a:t>ha.yr</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763934396"/>
                  </a:ext>
                </a:extLst>
              </a:tr>
              <a:tr h="296093">
                <a:tc>
                  <a:txBody>
                    <a:bodyPr/>
                    <a:lstStyle/>
                    <a:p>
                      <a:pPr algn="l" fontAlgn="b"/>
                      <a:r>
                        <a:rPr lang="en-GB" sz="800" u="none" strike="noStrike">
                          <a:effectLst/>
                        </a:rPr>
                        <a:t>Prod</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Milk yield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1.5</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l/animal .day</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081084649"/>
                  </a:ext>
                </a:extLst>
              </a:tr>
              <a:tr h="163587">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Irrigation</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0.1</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err="1">
                          <a:effectLst/>
                        </a:rPr>
                        <a:t>mnth</a:t>
                      </a:r>
                      <a:r>
                        <a:rPr lang="en-GB" sz="800" u="none" strike="noStrike" dirty="0">
                          <a:effectLst/>
                        </a:rPr>
                        <a:t>/</a:t>
                      </a:r>
                      <a:r>
                        <a:rPr lang="en-GB" sz="800" u="none" strike="noStrike" dirty="0" err="1">
                          <a:effectLst/>
                        </a:rPr>
                        <a:t>yr</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923278308"/>
                  </a:ext>
                </a:extLst>
              </a:tr>
              <a:tr h="440049">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Sustainable Land Practices</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2.5</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Count</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29650311"/>
                  </a:ext>
                </a:extLst>
              </a:tr>
              <a:tr h="440049">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Farmer’s Soil Quality</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a:effectLst/>
                        </a:rPr>
                        <a:t>2.2</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Score (0-3)</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2407810505"/>
                  </a:ext>
                </a:extLst>
              </a:tr>
            </a:tbl>
          </a:graphicData>
        </a:graphic>
      </p:graphicFrame>
      <p:sp>
        <p:nvSpPr>
          <p:cNvPr id="35" name="TextBox 34">
            <a:extLst>
              <a:ext uri="{FF2B5EF4-FFF2-40B4-BE49-F238E27FC236}">
                <a16:creationId xmlns:a16="http://schemas.microsoft.com/office/drawing/2014/main" id="{9BDD3C82-3A82-4ACC-B413-EF7C4557FE8E}"/>
              </a:ext>
            </a:extLst>
          </p:cNvPr>
          <p:cNvSpPr txBox="1"/>
          <p:nvPr/>
        </p:nvSpPr>
        <p:spPr>
          <a:xfrm>
            <a:off x="685800" y="1717007"/>
            <a:ext cx="1278385" cy="300082"/>
          </a:xfrm>
          <a:prstGeom prst="rect">
            <a:avLst/>
          </a:prstGeom>
          <a:noFill/>
        </p:spPr>
        <p:txBody>
          <a:bodyPr wrap="square" rtlCol="0">
            <a:spAutoFit/>
          </a:bodyPr>
          <a:lstStyle/>
          <a:p>
            <a:r>
              <a:rPr lang="en-GB" sz="1350" dirty="0" err="1"/>
              <a:t>Tsibet</a:t>
            </a:r>
            <a:r>
              <a:rPr lang="en-GB" sz="1350" dirty="0"/>
              <a:t> - Tigray</a:t>
            </a:r>
          </a:p>
        </p:txBody>
      </p:sp>
      <p:sp>
        <p:nvSpPr>
          <p:cNvPr id="36" name="TextBox 35">
            <a:extLst>
              <a:ext uri="{FF2B5EF4-FFF2-40B4-BE49-F238E27FC236}">
                <a16:creationId xmlns:a16="http://schemas.microsoft.com/office/drawing/2014/main" id="{9B17F04A-AE9D-40C8-A234-8109F0DB3985}"/>
              </a:ext>
            </a:extLst>
          </p:cNvPr>
          <p:cNvSpPr txBox="1"/>
          <p:nvPr/>
        </p:nvSpPr>
        <p:spPr>
          <a:xfrm>
            <a:off x="2723228" y="1738090"/>
            <a:ext cx="1702073" cy="300082"/>
          </a:xfrm>
          <a:prstGeom prst="rect">
            <a:avLst/>
          </a:prstGeom>
          <a:noFill/>
        </p:spPr>
        <p:txBody>
          <a:bodyPr wrap="square" rtlCol="0">
            <a:spAutoFit/>
          </a:bodyPr>
          <a:lstStyle/>
          <a:p>
            <a:r>
              <a:rPr lang="en-GB" sz="1350" dirty="0" err="1"/>
              <a:t>Goshe</a:t>
            </a:r>
            <a:r>
              <a:rPr lang="en-GB" sz="1350" dirty="0"/>
              <a:t> </a:t>
            </a:r>
            <a:r>
              <a:rPr lang="en-GB" sz="1350" dirty="0" err="1"/>
              <a:t>Bado</a:t>
            </a:r>
            <a:r>
              <a:rPr lang="en-GB" sz="1350" dirty="0"/>
              <a:t> - Amhara</a:t>
            </a:r>
          </a:p>
        </p:txBody>
      </p:sp>
      <p:sp>
        <p:nvSpPr>
          <p:cNvPr id="37" name="TextBox 36">
            <a:extLst>
              <a:ext uri="{FF2B5EF4-FFF2-40B4-BE49-F238E27FC236}">
                <a16:creationId xmlns:a16="http://schemas.microsoft.com/office/drawing/2014/main" id="{681CB16C-1705-4723-8EB6-812C39E3E62D}"/>
              </a:ext>
            </a:extLst>
          </p:cNvPr>
          <p:cNvSpPr txBox="1"/>
          <p:nvPr/>
        </p:nvSpPr>
        <p:spPr>
          <a:xfrm>
            <a:off x="4905754" y="1738090"/>
            <a:ext cx="1702073" cy="300082"/>
          </a:xfrm>
          <a:prstGeom prst="rect">
            <a:avLst/>
          </a:prstGeom>
          <a:noFill/>
        </p:spPr>
        <p:txBody>
          <a:bodyPr wrap="square" rtlCol="0">
            <a:spAutoFit/>
          </a:bodyPr>
          <a:lstStyle/>
          <a:p>
            <a:r>
              <a:rPr lang="en-GB" sz="1350" dirty="0" err="1"/>
              <a:t>Jawe</a:t>
            </a:r>
            <a:r>
              <a:rPr lang="en-GB" sz="1350" dirty="0"/>
              <a:t> - SNNPR</a:t>
            </a:r>
          </a:p>
        </p:txBody>
      </p:sp>
      <p:sp>
        <p:nvSpPr>
          <p:cNvPr id="38" name="TextBox 37">
            <a:extLst>
              <a:ext uri="{FF2B5EF4-FFF2-40B4-BE49-F238E27FC236}">
                <a16:creationId xmlns:a16="http://schemas.microsoft.com/office/drawing/2014/main" id="{9FD81AAE-1A0D-410E-881F-AE6D3A094925}"/>
              </a:ext>
            </a:extLst>
          </p:cNvPr>
          <p:cNvSpPr txBox="1"/>
          <p:nvPr/>
        </p:nvSpPr>
        <p:spPr>
          <a:xfrm>
            <a:off x="6865780" y="1725881"/>
            <a:ext cx="1702073" cy="300082"/>
          </a:xfrm>
          <a:prstGeom prst="rect">
            <a:avLst/>
          </a:prstGeom>
          <a:noFill/>
        </p:spPr>
        <p:txBody>
          <a:bodyPr wrap="square" rtlCol="0">
            <a:spAutoFit/>
          </a:bodyPr>
          <a:lstStyle/>
          <a:p>
            <a:r>
              <a:rPr lang="en-GB" sz="1350" dirty="0" err="1"/>
              <a:t>Salka</a:t>
            </a:r>
            <a:r>
              <a:rPr lang="en-GB" sz="1350" dirty="0"/>
              <a:t> - Oromia</a:t>
            </a:r>
          </a:p>
        </p:txBody>
      </p:sp>
      <p:pic>
        <p:nvPicPr>
          <p:cNvPr id="40" name="Picture 39">
            <a:extLst>
              <a:ext uri="{FF2B5EF4-FFF2-40B4-BE49-F238E27FC236}">
                <a16:creationId xmlns:a16="http://schemas.microsoft.com/office/drawing/2014/main" id="{BB228FA6-A80A-460C-AFD8-056CF60575F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858614" y="1957811"/>
            <a:ext cx="1890000" cy="1890000"/>
          </a:xfrm>
          <a:prstGeom prst="rect">
            <a:avLst/>
          </a:prstGeom>
        </p:spPr>
      </p:pic>
      <p:graphicFrame>
        <p:nvGraphicFramePr>
          <p:cNvPr id="41" name="Table 40">
            <a:extLst>
              <a:ext uri="{FF2B5EF4-FFF2-40B4-BE49-F238E27FC236}">
                <a16:creationId xmlns:a16="http://schemas.microsoft.com/office/drawing/2014/main" id="{1338C7AD-250F-42DC-8CC7-6B002A84557C}"/>
              </a:ext>
            </a:extLst>
          </p:cNvPr>
          <p:cNvGraphicFramePr>
            <a:graphicFrameLocks noGrp="1"/>
          </p:cNvGraphicFramePr>
          <p:nvPr>
            <p:extLst>
              <p:ext uri="{D42A27DB-BD31-4B8C-83A1-F6EECF244321}">
                <p14:modId xmlns:p14="http://schemas.microsoft.com/office/powerpoint/2010/main" val="963253160"/>
              </p:ext>
            </p:extLst>
          </p:nvPr>
        </p:nvGraphicFramePr>
        <p:xfrm>
          <a:off x="6931241" y="4013352"/>
          <a:ext cx="2086920" cy="2075920"/>
        </p:xfrm>
        <a:graphic>
          <a:graphicData uri="http://schemas.openxmlformats.org/drawingml/2006/table">
            <a:tbl>
              <a:tblPr firstRow="1" bandRow="1">
                <a:tableStyleId>{F2DE63D5-997A-4646-A377-4702673A728D}</a:tableStyleId>
              </a:tblPr>
              <a:tblGrid>
                <a:gridCol w="417384">
                  <a:extLst>
                    <a:ext uri="{9D8B030D-6E8A-4147-A177-3AD203B41FA5}">
                      <a16:colId xmlns:a16="http://schemas.microsoft.com/office/drawing/2014/main" val="1523253097"/>
                    </a:ext>
                  </a:extLst>
                </a:gridCol>
                <a:gridCol w="417384">
                  <a:extLst>
                    <a:ext uri="{9D8B030D-6E8A-4147-A177-3AD203B41FA5}">
                      <a16:colId xmlns:a16="http://schemas.microsoft.com/office/drawing/2014/main" val="920105718"/>
                    </a:ext>
                  </a:extLst>
                </a:gridCol>
                <a:gridCol w="417384">
                  <a:extLst>
                    <a:ext uri="{9D8B030D-6E8A-4147-A177-3AD203B41FA5}">
                      <a16:colId xmlns:a16="http://schemas.microsoft.com/office/drawing/2014/main" val="2915163240"/>
                    </a:ext>
                  </a:extLst>
                </a:gridCol>
                <a:gridCol w="417384">
                  <a:extLst>
                    <a:ext uri="{9D8B030D-6E8A-4147-A177-3AD203B41FA5}">
                      <a16:colId xmlns:a16="http://schemas.microsoft.com/office/drawing/2014/main" val="1803194740"/>
                    </a:ext>
                  </a:extLst>
                </a:gridCol>
                <a:gridCol w="417384">
                  <a:extLst>
                    <a:ext uri="{9D8B030D-6E8A-4147-A177-3AD203B41FA5}">
                      <a16:colId xmlns:a16="http://schemas.microsoft.com/office/drawing/2014/main" val="1599572931"/>
                    </a:ext>
                  </a:extLst>
                </a:gridCol>
              </a:tblGrid>
              <a:tr h="296093">
                <a:tc>
                  <a:txBody>
                    <a:bodyPr/>
                    <a:lstStyle/>
                    <a:p>
                      <a:pPr algn="l" fontAlgn="b"/>
                      <a:r>
                        <a:rPr lang="en-GB" sz="800" u="none" strike="noStrike" dirty="0">
                          <a:effectLst/>
                        </a:rPr>
                        <a:t>Domain</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Indicator</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Traffic Light</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Mean </a:t>
                      </a:r>
                    </a:p>
                    <a:p>
                      <a:pPr algn="ctr" fontAlgn="b"/>
                      <a:r>
                        <a:rPr lang="en-GB" sz="800" u="none" strike="noStrike" dirty="0">
                          <a:effectLst/>
                        </a:rPr>
                        <a:t>Score</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Unit</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94234375"/>
                  </a:ext>
                </a:extLst>
              </a:tr>
              <a:tr h="440049">
                <a:tc>
                  <a:txBody>
                    <a:bodyPr/>
                    <a:lstStyle/>
                    <a:p>
                      <a:pPr algn="l" fontAlgn="b"/>
                      <a:r>
                        <a:rPr lang="en-GB" sz="800" u="none" strike="noStrike" dirty="0">
                          <a:effectLst/>
                        </a:rPr>
                        <a:t>Prod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Most Imp Crop Yield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a:effectLst/>
                        </a:rPr>
                        <a:t>3794.5</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kg/</a:t>
                      </a:r>
                      <a:r>
                        <a:rPr lang="en-GB" sz="800" u="none" strike="noStrike" dirty="0" err="1">
                          <a:effectLst/>
                        </a:rPr>
                        <a:t>ha.yr</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358043087"/>
                  </a:ext>
                </a:extLst>
              </a:tr>
              <a:tr h="296093">
                <a:tc>
                  <a:txBody>
                    <a:bodyPr/>
                    <a:lstStyle/>
                    <a:p>
                      <a:pPr algn="l" fontAlgn="b"/>
                      <a:r>
                        <a:rPr lang="en-GB" sz="800" u="none" strike="noStrike" dirty="0">
                          <a:effectLst/>
                        </a:rPr>
                        <a:t>Prod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Milk Yield</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1.9</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l/animal .day</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354825503"/>
                  </a:ext>
                </a:extLst>
              </a:tr>
              <a:tr h="163587">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Irrigation</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0</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err="1">
                          <a:effectLst/>
                        </a:rPr>
                        <a:t>mnth</a:t>
                      </a:r>
                      <a:r>
                        <a:rPr lang="en-GB" sz="800" u="none" strike="noStrike" dirty="0">
                          <a:effectLst/>
                        </a:rPr>
                        <a:t>/</a:t>
                      </a:r>
                      <a:r>
                        <a:rPr lang="en-GB" sz="800" u="none" strike="noStrike" dirty="0" err="1">
                          <a:effectLst/>
                        </a:rPr>
                        <a:t>yr</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473378354"/>
                  </a:ext>
                </a:extLst>
              </a:tr>
              <a:tr h="440049">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Sustainable Land Practices</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1.9</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Count</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646392171"/>
                  </a:ext>
                </a:extLst>
              </a:tr>
              <a:tr h="440049">
                <a:tc>
                  <a:txBody>
                    <a:bodyPr/>
                    <a:lstStyle/>
                    <a:p>
                      <a:pPr algn="l" fontAlgn="b"/>
                      <a:r>
                        <a:rPr lang="en-GB" sz="800" u="none" strike="noStrike">
                          <a:effectLst/>
                        </a:rPr>
                        <a:t>Env</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Farmer’s Soil Quality</a:t>
                      </a:r>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endParaRPr lang="en-GB" sz="800" b="0" i="0" u="none" strike="noStrike" dirty="0">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7144" marR="7144" marT="7144" marB="0" anchor="b"/>
                </a:tc>
                <a:tc>
                  <a:txBody>
                    <a:bodyPr/>
                    <a:lstStyle/>
                    <a:p>
                      <a:pPr algn="ctr" fontAlgn="b"/>
                      <a:r>
                        <a:rPr lang="en-GB" sz="800" u="none" strike="noStrike" dirty="0">
                          <a:effectLst/>
                        </a:rPr>
                        <a:t>Score (0-3)</a:t>
                      </a:r>
                      <a:endParaRPr lang="en-GB" sz="800" b="0" i="0" u="none" strike="noStrike" dirty="0">
                        <a:solidFill>
                          <a:srgbClr val="000000"/>
                        </a:solidFill>
                        <a:effectLst/>
                        <a:latin typeface="Calibri" panose="020F0502020204030204" pitchFamily="34" charset="0"/>
                      </a:endParaRPr>
                    </a:p>
                  </a:txBody>
                  <a:tcPr marL="7144" marR="7144" marT="7144" marB="0" anchor="b"/>
                </a:tc>
                <a:extLst>
                  <a:ext uri="{0D108BD9-81ED-4DB2-BD59-A6C34878D82A}">
                    <a16:rowId xmlns:a16="http://schemas.microsoft.com/office/drawing/2014/main" val="1136457920"/>
                  </a:ext>
                </a:extLst>
              </a:tr>
            </a:tbl>
          </a:graphicData>
        </a:graphic>
      </p:graphicFrame>
      <p:sp>
        <p:nvSpPr>
          <p:cNvPr id="42" name="Oval 41">
            <a:extLst>
              <a:ext uri="{FF2B5EF4-FFF2-40B4-BE49-F238E27FC236}">
                <a16:creationId xmlns:a16="http://schemas.microsoft.com/office/drawing/2014/main" id="{C035FD09-F999-40C1-ABEA-CA5EA96564F5}"/>
              </a:ext>
            </a:extLst>
          </p:cNvPr>
          <p:cNvSpPr/>
          <p:nvPr/>
        </p:nvSpPr>
        <p:spPr>
          <a:xfrm>
            <a:off x="5665119" y="5029132"/>
            <a:ext cx="139435" cy="15246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3" name="Oval 42">
            <a:extLst>
              <a:ext uri="{FF2B5EF4-FFF2-40B4-BE49-F238E27FC236}">
                <a16:creationId xmlns:a16="http://schemas.microsoft.com/office/drawing/2014/main" id="{798E7C4F-F1AF-48BF-BB92-8CD708C0B0BE}"/>
              </a:ext>
            </a:extLst>
          </p:cNvPr>
          <p:cNvSpPr/>
          <p:nvPr/>
        </p:nvSpPr>
        <p:spPr>
          <a:xfrm>
            <a:off x="7890092" y="5029200"/>
            <a:ext cx="139435" cy="15246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4" name="Oval 43">
            <a:extLst>
              <a:ext uri="{FF2B5EF4-FFF2-40B4-BE49-F238E27FC236}">
                <a16:creationId xmlns:a16="http://schemas.microsoft.com/office/drawing/2014/main" id="{C2E625FC-443C-41AD-8ECD-166C4C072C19}"/>
              </a:ext>
            </a:extLst>
          </p:cNvPr>
          <p:cNvSpPr/>
          <p:nvPr/>
        </p:nvSpPr>
        <p:spPr>
          <a:xfrm>
            <a:off x="7891201" y="5333932"/>
            <a:ext cx="139435" cy="15246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5" name="Oval 44">
            <a:extLst>
              <a:ext uri="{FF2B5EF4-FFF2-40B4-BE49-F238E27FC236}">
                <a16:creationId xmlns:a16="http://schemas.microsoft.com/office/drawing/2014/main" id="{C75D2BB6-835F-4987-94E3-762DE5E2A661}"/>
              </a:ext>
            </a:extLst>
          </p:cNvPr>
          <p:cNvSpPr/>
          <p:nvPr/>
        </p:nvSpPr>
        <p:spPr>
          <a:xfrm>
            <a:off x="7890091" y="4394491"/>
            <a:ext cx="139435" cy="15246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rgbClr val="00B050"/>
              </a:solidFill>
            </a:endParaRPr>
          </a:p>
        </p:txBody>
      </p:sp>
      <p:sp>
        <p:nvSpPr>
          <p:cNvPr id="46" name="Oval 45">
            <a:extLst>
              <a:ext uri="{FF2B5EF4-FFF2-40B4-BE49-F238E27FC236}">
                <a16:creationId xmlns:a16="http://schemas.microsoft.com/office/drawing/2014/main" id="{6897FFBB-190D-4683-960D-88C1E5BB9F00}"/>
              </a:ext>
            </a:extLst>
          </p:cNvPr>
          <p:cNvSpPr/>
          <p:nvPr/>
        </p:nvSpPr>
        <p:spPr>
          <a:xfrm>
            <a:off x="1185558" y="5410132"/>
            <a:ext cx="139435" cy="15246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solidFill>
                <a:srgbClr val="00B050"/>
              </a:solidFill>
            </a:endParaRPr>
          </a:p>
        </p:txBody>
      </p:sp>
      <p:sp>
        <p:nvSpPr>
          <p:cNvPr id="47" name="Oval 46">
            <a:extLst>
              <a:ext uri="{FF2B5EF4-FFF2-40B4-BE49-F238E27FC236}">
                <a16:creationId xmlns:a16="http://schemas.microsoft.com/office/drawing/2014/main" id="{26D5F7CC-3948-4514-9F4D-25A190FD4FC4}"/>
              </a:ext>
            </a:extLst>
          </p:cNvPr>
          <p:cNvSpPr/>
          <p:nvPr/>
        </p:nvSpPr>
        <p:spPr>
          <a:xfrm>
            <a:off x="1185558" y="5791200"/>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8" name="Oval 47">
            <a:extLst>
              <a:ext uri="{FF2B5EF4-FFF2-40B4-BE49-F238E27FC236}">
                <a16:creationId xmlns:a16="http://schemas.microsoft.com/office/drawing/2014/main" id="{C9BB4CD6-657E-4AAE-987D-EBBFDBBA171D}"/>
              </a:ext>
            </a:extLst>
          </p:cNvPr>
          <p:cNvSpPr/>
          <p:nvPr/>
        </p:nvSpPr>
        <p:spPr>
          <a:xfrm>
            <a:off x="1183278" y="4419415"/>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9" name="Oval 48">
            <a:extLst>
              <a:ext uri="{FF2B5EF4-FFF2-40B4-BE49-F238E27FC236}">
                <a16:creationId xmlns:a16="http://schemas.microsoft.com/office/drawing/2014/main" id="{BE1EEB7C-1D38-4F06-8622-4D1B2B4E6589}"/>
              </a:ext>
            </a:extLst>
          </p:cNvPr>
          <p:cNvSpPr/>
          <p:nvPr/>
        </p:nvSpPr>
        <p:spPr>
          <a:xfrm>
            <a:off x="1183278" y="4800600"/>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0" name="Oval 49">
            <a:extLst>
              <a:ext uri="{FF2B5EF4-FFF2-40B4-BE49-F238E27FC236}">
                <a16:creationId xmlns:a16="http://schemas.microsoft.com/office/drawing/2014/main" id="{50BC11C7-6DA8-46FB-9C64-E9065E286F0F}"/>
              </a:ext>
            </a:extLst>
          </p:cNvPr>
          <p:cNvSpPr/>
          <p:nvPr/>
        </p:nvSpPr>
        <p:spPr>
          <a:xfrm>
            <a:off x="1183278" y="5029200"/>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1" name="Oval 50">
            <a:extLst>
              <a:ext uri="{FF2B5EF4-FFF2-40B4-BE49-F238E27FC236}">
                <a16:creationId xmlns:a16="http://schemas.microsoft.com/office/drawing/2014/main" id="{CE05B21A-78E6-4E80-AD95-F31D7D2C2A40}"/>
              </a:ext>
            </a:extLst>
          </p:cNvPr>
          <p:cNvSpPr/>
          <p:nvPr/>
        </p:nvSpPr>
        <p:spPr>
          <a:xfrm>
            <a:off x="5665119" y="5333932"/>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2" name="Oval 51">
            <a:extLst>
              <a:ext uri="{FF2B5EF4-FFF2-40B4-BE49-F238E27FC236}">
                <a16:creationId xmlns:a16="http://schemas.microsoft.com/office/drawing/2014/main" id="{4E2ACB63-7169-425C-832A-F870DEDAF836}"/>
              </a:ext>
            </a:extLst>
          </p:cNvPr>
          <p:cNvSpPr/>
          <p:nvPr/>
        </p:nvSpPr>
        <p:spPr>
          <a:xfrm>
            <a:off x="5666229" y="5791132"/>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3" name="Oval 52">
            <a:extLst>
              <a:ext uri="{FF2B5EF4-FFF2-40B4-BE49-F238E27FC236}">
                <a16:creationId xmlns:a16="http://schemas.microsoft.com/office/drawing/2014/main" id="{4AC7DB23-01C8-44D7-9096-D68A878990EB}"/>
              </a:ext>
            </a:extLst>
          </p:cNvPr>
          <p:cNvSpPr/>
          <p:nvPr/>
        </p:nvSpPr>
        <p:spPr>
          <a:xfrm>
            <a:off x="5665119" y="4422480"/>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4" name="Oval 53">
            <a:extLst>
              <a:ext uri="{FF2B5EF4-FFF2-40B4-BE49-F238E27FC236}">
                <a16:creationId xmlns:a16="http://schemas.microsoft.com/office/drawing/2014/main" id="{F8BE053E-6A68-454D-865E-D215B78BD5A1}"/>
              </a:ext>
            </a:extLst>
          </p:cNvPr>
          <p:cNvSpPr/>
          <p:nvPr/>
        </p:nvSpPr>
        <p:spPr>
          <a:xfrm>
            <a:off x="5666229" y="4800532"/>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5" name="Oval 54">
            <a:extLst>
              <a:ext uri="{FF2B5EF4-FFF2-40B4-BE49-F238E27FC236}">
                <a16:creationId xmlns:a16="http://schemas.microsoft.com/office/drawing/2014/main" id="{B8D14651-36D3-4A87-80D3-B24C6FE7EDC5}"/>
              </a:ext>
            </a:extLst>
          </p:cNvPr>
          <p:cNvSpPr/>
          <p:nvPr/>
        </p:nvSpPr>
        <p:spPr>
          <a:xfrm>
            <a:off x="7890091" y="4800532"/>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6" name="Oval 55">
            <a:extLst>
              <a:ext uri="{FF2B5EF4-FFF2-40B4-BE49-F238E27FC236}">
                <a16:creationId xmlns:a16="http://schemas.microsoft.com/office/drawing/2014/main" id="{28B9738F-7520-4800-A3AE-9382ADFB700A}"/>
              </a:ext>
            </a:extLst>
          </p:cNvPr>
          <p:cNvSpPr/>
          <p:nvPr/>
        </p:nvSpPr>
        <p:spPr>
          <a:xfrm>
            <a:off x="7888725" y="5791132"/>
            <a:ext cx="139435" cy="152468"/>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9416878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E1F36-BB74-496B-ADD8-AB5DEF6F98AD}"/>
              </a:ext>
            </a:extLst>
          </p:cNvPr>
          <p:cNvSpPr>
            <a:spLocks noGrp="1"/>
          </p:cNvSpPr>
          <p:nvPr>
            <p:ph type="title"/>
          </p:nvPr>
        </p:nvSpPr>
        <p:spPr/>
        <p:txBody>
          <a:bodyPr/>
          <a:lstStyle/>
          <a:p>
            <a:r>
              <a:rPr lang="en-GB" dirty="0"/>
              <a:t>SIAF Results – Way forward</a:t>
            </a:r>
          </a:p>
        </p:txBody>
      </p:sp>
      <p:sp>
        <p:nvSpPr>
          <p:cNvPr id="3" name="Content Placeholder 2">
            <a:extLst>
              <a:ext uri="{FF2B5EF4-FFF2-40B4-BE49-F238E27FC236}">
                <a16:creationId xmlns:a16="http://schemas.microsoft.com/office/drawing/2014/main" id="{EFAC0AFF-D4B7-4631-BC8D-91F7B9C6064C}"/>
              </a:ext>
            </a:extLst>
          </p:cNvPr>
          <p:cNvSpPr>
            <a:spLocks noGrp="1"/>
          </p:cNvSpPr>
          <p:nvPr>
            <p:ph idx="1"/>
          </p:nvPr>
        </p:nvSpPr>
        <p:spPr>
          <a:xfrm>
            <a:off x="457200" y="1600200"/>
            <a:ext cx="7772400" cy="4800599"/>
          </a:xfrm>
        </p:spPr>
        <p:txBody>
          <a:bodyPr>
            <a:normAutofit fontScale="77500" lnSpcReduction="20000"/>
          </a:bodyPr>
          <a:lstStyle/>
          <a:p>
            <a:r>
              <a:rPr lang="en-GB" dirty="0"/>
              <a:t>Are the right thresholds being used?</a:t>
            </a:r>
          </a:p>
          <a:p>
            <a:r>
              <a:rPr lang="en-GB" dirty="0"/>
              <a:t>Should we use SIAF at Kebele level to give an overview of sustainability issues?</a:t>
            </a:r>
          </a:p>
          <a:p>
            <a:r>
              <a:rPr lang="en-GB" dirty="0"/>
              <a:t>Should we use SIAF to attempt to compare impact of the project?</a:t>
            </a:r>
          </a:p>
          <a:p>
            <a:pPr lvl="1"/>
            <a:r>
              <a:rPr lang="en-GB" dirty="0"/>
              <a:t>We could compare the SIAF scores of households with different numbers of technologies </a:t>
            </a:r>
          </a:p>
          <a:p>
            <a:pPr lvl="1"/>
            <a:r>
              <a:rPr lang="en-GB" dirty="0"/>
              <a:t>Or with specific technology mixes / or technology comparisons </a:t>
            </a:r>
          </a:p>
          <a:p>
            <a:r>
              <a:rPr lang="en-GB" dirty="0"/>
              <a:t>Should we use the SIAF approach to identify interesting outliers – either positive deviants (high-scores) or very deprived (low scores)</a:t>
            </a:r>
          </a:p>
          <a:p>
            <a:pPr lvl="1"/>
            <a:r>
              <a:rPr lang="en-GB" dirty="0"/>
              <a:t>Identification of interesting outliers could be per household</a:t>
            </a:r>
          </a:p>
          <a:p>
            <a:pPr lvl="1"/>
            <a:r>
              <a:rPr lang="en-GB" dirty="0"/>
              <a:t>Or per cluster of households</a:t>
            </a:r>
          </a:p>
        </p:txBody>
      </p:sp>
    </p:spTree>
    <p:extLst>
      <p:ext uri="{BB962C8B-B14F-4D97-AF65-F5344CB8AC3E}">
        <p14:creationId xmlns:p14="http://schemas.microsoft.com/office/powerpoint/2010/main" val="29372181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9600" y="1736755"/>
            <a:ext cx="7620000" cy="662701"/>
          </a:xfrm>
        </p:spPr>
        <p:txBody>
          <a:bodyPr/>
          <a:lstStyle/>
          <a:p>
            <a:pPr algn="ctr"/>
            <a:r>
              <a:rPr lang="en-US" sz="2800" dirty="0"/>
              <a:t>CGIAR Partners:</a:t>
            </a:r>
          </a:p>
        </p:txBody>
      </p:sp>
      <p:grpSp>
        <p:nvGrpSpPr>
          <p:cNvPr id="16" name="Group 15"/>
          <p:cNvGrpSpPr/>
          <p:nvPr/>
        </p:nvGrpSpPr>
        <p:grpSpPr>
          <a:xfrm>
            <a:off x="409760" y="3367548"/>
            <a:ext cx="8324479" cy="2618074"/>
            <a:chOff x="457201" y="4077296"/>
            <a:chExt cx="8324479" cy="2618074"/>
          </a:xfrm>
        </p:grpSpPr>
        <p:pic>
          <p:nvPicPr>
            <p:cNvPr id="17" name="Picture 1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1" y="5269506"/>
              <a:ext cx="1219199" cy="525137"/>
            </a:xfrm>
            <a:prstGeom prst="rect">
              <a:avLst/>
            </a:prstGeom>
          </p:spPr>
        </p:pic>
        <p:pic>
          <p:nvPicPr>
            <p:cNvPr id="18"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103536" y="4077296"/>
              <a:ext cx="759463" cy="7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743200" y="5951578"/>
              <a:ext cx="647065" cy="714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10" descr="P:\logos\c\CIP\CIP_Logo.jpg"/>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302834" y="5991255"/>
              <a:ext cx="715782" cy="63546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1" descr="P:\logos\c\cimmyt\CIMMYT Logo.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5105400" y="5146740"/>
              <a:ext cx="960880" cy="72066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2" descr="P:\logos\i\ifpri\IFPRI_Logo_Standard.jp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863146" y="5928156"/>
              <a:ext cx="407307" cy="73824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9"/>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620000" y="6064021"/>
              <a:ext cx="900143" cy="631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4"/>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6934200" y="5279588"/>
              <a:ext cx="1847480" cy="515055"/>
            </a:xfrm>
            <a:prstGeom prst="rect">
              <a:avLst/>
            </a:prstGeom>
          </p:spPr>
        </p:pic>
        <p:pic>
          <p:nvPicPr>
            <p:cNvPr id="26" name="Picture 2"/>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2590800" y="5268961"/>
              <a:ext cx="1400625" cy="485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9175214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3839CC5-E4C8-4274-A0AF-E8D576F5E3F3}"/>
              </a:ext>
            </a:extLst>
          </p:cNvPr>
          <p:cNvSpPr txBox="1">
            <a:spLocks/>
          </p:cNvSpPr>
          <p:nvPr/>
        </p:nvSpPr>
        <p:spPr>
          <a:xfrm>
            <a:off x="29367" y="564824"/>
            <a:ext cx="9131130" cy="6261754"/>
          </a:xfrm>
          <a:prstGeom prst="rect">
            <a:avLst/>
          </a:prstGeom>
        </p:spPr>
        <p:txBody>
          <a:bodyPr>
            <a:noAutofit/>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100" b="1" dirty="0"/>
              <a:t>Academic institutions:</a:t>
            </a:r>
          </a:p>
          <a:p>
            <a:pPr lvl="1"/>
            <a:r>
              <a:rPr lang="en-US" sz="2100" dirty="0" err="1"/>
              <a:t>Wachemo</a:t>
            </a:r>
            <a:r>
              <a:rPr lang="en-US" sz="2100" dirty="0"/>
              <a:t>, Mekelle, </a:t>
            </a:r>
            <a:r>
              <a:rPr lang="en-US" sz="2100" dirty="0" err="1"/>
              <a:t>Madawolabu</a:t>
            </a:r>
            <a:r>
              <a:rPr lang="en-US" sz="2100" dirty="0"/>
              <a:t>, Debre Berhan and Hawassa universities; Maichew Agricultural College</a:t>
            </a:r>
          </a:p>
          <a:p>
            <a:r>
              <a:rPr lang="en-US" sz="2100" b="1" dirty="0"/>
              <a:t>Regional research organizations:</a:t>
            </a:r>
          </a:p>
          <a:p>
            <a:pPr lvl="1"/>
            <a:r>
              <a:rPr lang="en-US" sz="2100" dirty="0"/>
              <a:t>Amhara Regional Agricultural Research Institute, Southern Agricultural Research Institute, Tigray Agricultural Research Institute, Oromia Agricultural Research Institute</a:t>
            </a:r>
          </a:p>
          <a:p>
            <a:r>
              <a:rPr lang="en-US" sz="2100" b="1" dirty="0"/>
              <a:t>Federal research organizations:</a:t>
            </a:r>
          </a:p>
          <a:p>
            <a:pPr lvl="1"/>
            <a:r>
              <a:rPr lang="en-US" sz="2100" dirty="0"/>
              <a:t>Ethiopian Institute for Agricultural Research, Ethiopian Public Health Institute</a:t>
            </a:r>
          </a:p>
          <a:p>
            <a:r>
              <a:rPr lang="en-US" sz="2100" b="1" dirty="0"/>
              <a:t>Offices of Agriculture:</a:t>
            </a:r>
          </a:p>
          <a:p>
            <a:pPr lvl="1"/>
            <a:r>
              <a:rPr lang="en-US" sz="2100" dirty="0" err="1"/>
              <a:t>Endamekoni</a:t>
            </a:r>
            <a:r>
              <a:rPr lang="en-US" sz="2100" dirty="0"/>
              <a:t> (Tigray), </a:t>
            </a:r>
            <a:r>
              <a:rPr lang="en-US" sz="2100" dirty="0" err="1"/>
              <a:t>Basona</a:t>
            </a:r>
            <a:r>
              <a:rPr lang="en-US" sz="2100" dirty="0"/>
              <a:t> </a:t>
            </a:r>
            <a:r>
              <a:rPr lang="en-US" sz="2100" dirty="0" err="1"/>
              <a:t>Worena</a:t>
            </a:r>
            <a:r>
              <a:rPr lang="en-US" sz="2100" dirty="0"/>
              <a:t> (Amhara), </a:t>
            </a:r>
            <a:r>
              <a:rPr lang="en-US" sz="2100" dirty="0" err="1"/>
              <a:t>Lemo</a:t>
            </a:r>
            <a:r>
              <a:rPr lang="en-US" sz="2100" dirty="0"/>
              <a:t> (SNNRP) and </a:t>
            </a:r>
            <a:r>
              <a:rPr lang="en-US" sz="2100" dirty="0" err="1"/>
              <a:t>Sinana</a:t>
            </a:r>
            <a:r>
              <a:rPr lang="en-US" sz="2100" dirty="0"/>
              <a:t> (Oromia)</a:t>
            </a:r>
          </a:p>
          <a:p>
            <a:r>
              <a:rPr lang="en-US" sz="2100" b="1" dirty="0"/>
              <a:t>Private entrepreneurs: </a:t>
            </a:r>
            <a:r>
              <a:rPr lang="en-US" sz="2100" dirty="0"/>
              <a:t>Fuji integrated farm</a:t>
            </a:r>
          </a:p>
          <a:p>
            <a:r>
              <a:rPr lang="en-US" sz="2100" b="1" dirty="0"/>
              <a:t>NGOs: </a:t>
            </a:r>
            <a:r>
              <a:rPr lang="en-US" sz="2100" dirty="0"/>
              <a:t>GRAD, </a:t>
            </a:r>
            <a:r>
              <a:rPr lang="en-US" sz="2100" dirty="0" err="1"/>
              <a:t>Hundie</a:t>
            </a:r>
            <a:r>
              <a:rPr lang="en-US" sz="2100" dirty="0"/>
              <a:t>, SOS Sahel, </a:t>
            </a:r>
            <a:r>
              <a:rPr lang="en-US" sz="2100" dirty="0" err="1"/>
              <a:t>Sunarma</a:t>
            </a:r>
            <a:endParaRPr lang="en-US" sz="2100" dirty="0"/>
          </a:p>
          <a:p>
            <a:r>
              <a:rPr lang="en-US" sz="2100" b="1" dirty="0"/>
              <a:t>Agricultural Transformation Agency (ATA)</a:t>
            </a:r>
          </a:p>
          <a:p>
            <a:r>
              <a:rPr lang="en-US" sz="2100" b="1" dirty="0"/>
              <a:t>Innovation laboratories: </a:t>
            </a:r>
            <a:r>
              <a:rPr lang="en-US" sz="2100" dirty="0"/>
              <a:t>SIIL, ILSSI, PHIL, LSIL</a:t>
            </a:r>
          </a:p>
        </p:txBody>
      </p:sp>
      <p:sp>
        <p:nvSpPr>
          <p:cNvPr id="3" name="Title 1">
            <a:extLst>
              <a:ext uri="{FF2B5EF4-FFF2-40B4-BE49-F238E27FC236}">
                <a16:creationId xmlns:a16="http://schemas.microsoft.com/office/drawing/2014/main" id="{A8D60599-2D6D-474D-870A-13FCBCAD422F}"/>
              </a:ext>
            </a:extLst>
          </p:cNvPr>
          <p:cNvSpPr>
            <a:spLocks noGrp="1"/>
          </p:cNvSpPr>
          <p:nvPr>
            <p:ph type="title"/>
          </p:nvPr>
        </p:nvSpPr>
        <p:spPr>
          <a:xfrm>
            <a:off x="29367" y="31423"/>
            <a:ext cx="5029200" cy="533400"/>
          </a:xfrm>
        </p:spPr>
        <p:txBody>
          <a:bodyPr>
            <a:normAutofit/>
          </a:bodyPr>
          <a:lstStyle/>
          <a:p>
            <a:pPr algn="ctr"/>
            <a:r>
              <a:rPr lang="en-US" sz="2800" dirty="0">
                <a:solidFill>
                  <a:schemeClr val="tx1"/>
                </a:solidFill>
                <a:latin typeface="+mn-lt"/>
              </a:rPr>
              <a:t>Local Partners (Phase 1)- Ethiopia</a:t>
            </a:r>
          </a:p>
        </p:txBody>
      </p:sp>
    </p:spTree>
    <p:extLst>
      <p:ext uri="{BB962C8B-B14F-4D97-AF65-F5344CB8AC3E}">
        <p14:creationId xmlns:p14="http://schemas.microsoft.com/office/powerpoint/2010/main" val="30413770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7F6C95C8-8A7C-410C-B874-0D1EEFF55A47}"/>
              </a:ext>
            </a:extLst>
          </p:cNvPr>
          <p:cNvSpPr>
            <a:spLocks noChangeArrowheads="1"/>
          </p:cNvSpPr>
          <p:nvPr/>
        </p:nvSpPr>
        <p:spPr bwMode="auto">
          <a:xfrm>
            <a:off x="185394" y="76200"/>
            <a:ext cx="88392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ja-JP" sz="2800" i="0" u="none" strike="noStrike" cap="none" normalizeH="0" baseline="0" dirty="0">
                <a:ln>
                  <a:noFill/>
                </a:ln>
                <a:solidFill>
                  <a:srgbClr val="000000"/>
                </a:solidFill>
                <a:effectLst/>
                <a:ea typeface="Calibri" panose="020F0502020204030204" pitchFamily="34" charset="0"/>
                <a:cs typeface="Calibri" panose="020F0502020204030204" pitchFamily="34" charset="0"/>
              </a:rPr>
              <a:t>Scaling Development Partners in the Different Sites/Regions (Phase II)- Examples</a:t>
            </a:r>
            <a:endParaRPr kumimoji="0" lang="en-US" altLang="ja-JP" sz="2800" b="0" i="0" u="none" strike="noStrike" cap="none" normalizeH="0" baseline="0" dirty="0">
              <a:ln>
                <a:noFill/>
              </a:ln>
              <a:solidFill>
                <a:schemeClr val="tx1"/>
              </a:solidFill>
              <a:effectLst/>
            </a:endParaRPr>
          </a:p>
        </p:txBody>
      </p:sp>
      <p:graphicFrame>
        <p:nvGraphicFramePr>
          <p:cNvPr id="6" name="Table 5">
            <a:extLst>
              <a:ext uri="{FF2B5EF4-FFF2-40B4-BE49-F238E27FC236}">
                <a16:creationId xmlns:a16="http://schemas.microsoft.com/office/drawing/2014/main" id="{0DB907AD-2D90-43DD-8EE4-09D7BF226669}"/>
              </a:ext>
            </a:extLst>
          </p:cNvPr>
          <p:cNvGraphicFramePr>
            <a:graphicFrameLocks noGrp="1"/>
          </p:cNvGraphicFramePr>
          <p:nvPr>
            <p:extLst/>
          </p:nvPr>
        </p:nvGraphicFramePr>
        <p:xfrm>
          <a:off x="223101" y="1143000"/>
          <a:ext cx="8763786" cy="5543932"/>
        </p:xfrm>
        <a:graphic>
          <a:graphicData uri="http://schemas.openxmlformats.org/drawingml/2006/table">
            <a:tbl>
              <a:tblPr firstRow="1" firstCol="1" bandRow="1"/>
              <a:tblGrid>
                <a:gridCol w="3915769">
                  <a:extLst>
                    <a:ext uri="{9D8B030D-6E8A-4147-A177-3AD203B41FA5}">
                      <a16:colId xmlns:a16="http://schemas.microsoft.com/office/drawing/2014/main" val="59019697"/>
                    </a:ext>
                  </a:extLst>
                </a:gridCol>
                <a:gridCol w="3413211">
                  <a:extLst>
                    <a:ext uri="{9D8B030D-6E8A-4147-A177-3AD203B41FA5}">
                      <a16:colId xmlns:a16="http://schemas.microsoft.com/office/drawing/2014/main" val="2686897955"/>
                    </a:ext>
                  </a:extLst>
                </a:gridCol>
                <a:gridCol w="1434806">
                  <a:extLst>
                    <a:ext uri="{9D8B030D-6E8A-4147-A177-3AD203B41FA5}">
                      <a16:colId xmlns:a16="http://schemas.microsoft.com/office/drawing/2014/main" val="4082099714"/>
                    </a:ext>
                  </a:extLst>
                </a:gridCol>
              </a:tblGrid>
              <a:tr h="228216">
                <a:tc>
                  <a:txBody>
                    <a:bodyPr/>
                    <a:lstStyle/>
                    <a:p>
                      <a:pPr marL="0" marR="0">
                        <a:lnSpc>
                          <a:spcPct val="107000"/>
                        </a:lnSpc>
                        <a:spcBef>
                          <a:spcPts val="0"/>
                        </a:spcBef>
                        <a:spcAft>
                          <a:spcPts val="0"/>
                        </a:spcAft>
                      </a:pPr>
                      <a:r>
                        <a:rPr lang="en-US" sz="1800" kern="12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InterAide</a:t>
                      </a: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France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SNNPR, Lemo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NGO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7812931"/>
                  </a:ext>
                </a:extLst>
              </a:tr>
              <a:tr h="228216">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Send-a-Cow</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SNNPR, Lemo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NGO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5247195"/>
                  </a:ext>
                </a:extLst>
              </a:tr>
              <a:tr h="228216">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Ethiopian Catholic Church</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SNNPR, Lemo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NGO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63864"/>
                  </a:ext>
                </a:extLst>
              </a:tr>
              <a:tr h="228216">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Hundie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Addis Ababa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NGO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231439"/>
                  </a:ext>
                </a:extLst>
              </a:tr>
              <a:tr h="228216">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World Vision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SNNPR/Lemo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NGO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1350938"/>
                  </a:ext>
                </a:extLst>
              </a:tr>
              <a:tr h="687720">
                <a:tc>
                  <a:txBody>
                    <a:bodyPr/>
                    <a:lstStyle/>
                    <a:p>
                      <a:pPr marL="0" marR="0">
                        <a:lnSpc>
                          <a:spcPct val="107000"/>
                        </a:lnSpc>
                        <a:spcBef>
                          <a:spcPts val="0"/>
                        </a:spcBef>
                        <a:spcAft>
                          <a:spcPts val="0"/>
                        </a:spcAft>
                      </a:pP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Woreda, zonal and regional livestock and fishery development offices, and agriculture and natural resources development offices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SNNPR, Amhara, Oromia and Tigray/Lemo, Basona, Sinana, Endamehoni</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GOs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9522117"/>
                  </a:ext>
                </a:extLst>
              </a:tr>
              <a:tr h="228216">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GRAD/REST</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Tigray/ </a:t>
                      </a:r>
                      <a:r>
                        <a:rPr lang="en-US" sz="1800" kern="12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Endamehoni</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NGO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0076006"/>
                  </a:ext>
                </a:extLst>
              </a:tr>
              <a:tr h="448466">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Raya, Dashen and Habesha Breweries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Tigray/ Endamehoni and Amhara/ Debre Birhan</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PLC</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4465471"/>
                  </a:ext>
                </a:extLst>
              </a:tr>
              <a:tr h="228216">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Oromia Seed Enterprise</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Oromia/Sinana</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GO</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2546775"/>
                  </a:ext>
                </a:extLst>
              </a:tr>
              <a:tr h="537820">
                <a:tc>
                  <a:txBody>
                    <a:bodyPr/>
                    <a:lstStyle/>
                    <a:p>
                      <a:pPr marL="0" marR="0">
                        <a:lnSpc>
                          <a:spcPct val="107000"/>
                        </a:lnSpc>
                        <a:spcBef>
                          <a:spcPts val="0"/>
                        </a:spcBef>
                        <a:spcAft>
                          <a:spcPts val="0"/>
                        </a:spcAft>
                      </a:pPr>
                      <a:r>
                        <a:rPr lang="en-US" sz="1800" kern="12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Madda</a:t>
                      </a: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r>
                        <a:rPr lang="en-US" sz="1800" kern="12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Walabu</a:t>
                      </a: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r>
                        <a:rPr lang="en-US" sz="1800" kern="12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Wachemo</a:t>
                      </a: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r>
                        <a:rPr lang="en-US" sz="1800" kern="12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Debere</a:t>
                      </a: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Birhan, </a:t>
                      </a:r>
                      <a:r>
                        <a:rPr lang="en-US" sz="1800" kern="1200" dirty="0" err="1">
                          <a:solidFill>
                            <a:srgbClr val="000000"/>
                          </a:solidFill>
                          <a:effectLst/>
                          <a:latin typeface="Calibri" panose="020F0502020204030204" pitchFamily="34" charset="0"/>
                          <a:ea typeface="Times New Roman" panose="02020603050405020304" pitchFamily="18" charset="0"/>
                          <a:cs typeface="Arial" panose="020B0604020202020204" pitchFamily="34" charset="0"/>
                        </a:rPr>
                        <a:t>Mekele</a:t>
                      </a: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Hawassa Universities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SNNPR, Amhara, Oromia and Tigray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GOV</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1386797"/>
                  </a:ext>
                </a:extLst>
              </a:tr>
              <a:tr h="326304">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Saint Mary and Michew ATEVT collages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Tigray/Endamehoni</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GOs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3951607"/>
                  </a:ext>
                </a:extLst>
              </a:tr>
              <a:tr h="487438">
                <a:tc>
                  <a:txBody>
                    <a:bodyPr/>
                    <a:lstStyle/>
                    <a:p>
                      <a:pPr marL="0" marR="0">
                        <a:lnSpc>
                          <a:spcPct val="107000"/>
                        </a:lnSpc>
                        <a:spcBef>
                          <a:spcPts val="0"/>
                        </a:spcBef>
                        <a:spcAft>
                          <a:spcPts val="0"/>
                        </a:spcAft>
                      </a:pP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Regional and Federal Research centers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SNNPR, Amhara, Oromia and Tigray/Lemo, Basona, Sinnan, Endamehoni</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kern="12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GOs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0971" marR="50971" marT="707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4148738"/>
                  </a:ext>
                </a:extLst>
              </a:tr>
            </a:tbl>
          </a:graphicData>
        </a:graphic>
      </p:graphicFrame>
    </p:spTree>
    <p:extLst>
      <p:ext uri="{BB962C8B-B14F-4D97-AF65-F5344CB8AC3E}">
        <p14:creationId xmlns:p14="http://schemas.microsoft.com/office/powerpoint/2010/main" val="41102216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5019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2B833-B4CC-4990-BE55-9B4E48535140}"/>
              </a:ext>
            </a:extLst>
          </p:cNvPr>
          <p:cNvSpPr>
            <a:spLocks noGrp="1"/>
          </p:cNvSpPr>
          <p:nvPr>
            <p:ph type="title"/>
          </p:nvPr>
        </p:nvSpPr>
        <p:spPr/>
        <p:txBody>
          <a:bodyPr/>
          <a:lstStyle/>
          <a:p>
            <a:r>
              <a:rPr lang="en-GB" dirty="0"/>
              <a:t>Part 1: Farm System Descriptions</a:t>
            </a:r>
          </a:p>
        </p:txBody>
      </p:sp>
      <p:pic>
        <p:nvPicPr>
          <p:cNvPr id="5" name="Content Placeholder 4" descr="A person sitting in a dirt field&#10;&#10;Description automatically generated">
            <a:extLst>
              <a:ext uri="{FF2B5EF4-FFF2-40B4-BE49-F238E27FC236}">
                <a16:creationId xmlns:a16="http://schemas.microsoft.com/office/drawing/2014/main" id="{F6025070-2882-4681-967E-CE57C1B347C3}"/>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1671108" y="2226469"/>
            <a:ext cx="5801784" cy="3263504"/>
          </a:xfrm>
        </p:spPr>
      </p:pic>
    </p:spTree>
    <p:extLst>
      <p:ext uri="{BB962C8B-B14F-4D97-AF65-F5344CB8AC3E}">
        <p14:creationId xmlns:p14="http://schemas.microsoft.com/office/powerpoint/2010/main" val="4022721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8999F-5528-4E31-A111-E30BF0484A63}"/>
              </a:ext>
            </a:extLst>
          </p:cNvPr>
          <p:cNvSpPr>
            <a:spLocks noGrp="1"/>
          </p:cNvSpPr>
          <p:nvPr>
            <p:ph type="title"/>
          </p:nvPr>
        </p:nvSpPr>
        <p:spPr/>
        <p:txBody>
          <a:bodyPr>
            <a:normAutofit fontScale="90000"/>
          </a:bodyPr>
          <a:lstStyle/>
          <a:p>
            <a:r>
              <a:rPr lang="en-GB" dirty="0"/>
              <a:t>Farm System Summaries: Livelihoods</a:t>
            </a:r>
          </a:p>
        </p:txBody>
      </p:sp>
      <p:pic>
        <p:nvPicPr>
          <p:cNvPr id="5" name="Content Placeholder 4">
            <a:extLst>
              <a:ext uri="{FF2B5EF4-FFF2-40B4-BE49-F238E27FC236}">
                <a16:creationId xmlns:a16="http://schemas.microsoft.com/office/drawing/2014/main" id="{2417456A-6066-46B3-9933-626CBABDEAEF}"/>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084830" y="1983864"/>
            <a:ext cx="5129872" cy="4103898"/>
          </a:xfrm>
        </p:spPr>
      </p:pic>
      <p:sp>
        <p:nvSpPr>
          <p:cNvPr id="8" name="Rectangle 7">
            <a:extLst>
              <a:ext uri="{FF2B5EF4-FFF2-40B4-BE49-F238E27FC236}">
                <a16:creationId xmlns:a16="http://schemas.microsoft.com/office/drawing/2014/main" id="{DCCCC104-B64B-49AF-B4C1-0C6F4D5F1581}"/>
              </a:ext>
            </a:extLst>
          </p:cNvPr>
          <p:cNvSpPr/>
          <p:nvPr/>
        </p:nvSpPr>
        <p:spPr>
          <a:xfrm>
            <a:off x="485913" y="2340399"/>
            <a:ext cx="3412122" cy="2862322"/>
          </a:xfrm>
          <a:prstGeom prst="rect">
            <a:avLst/>
          </a:prstGeom>
        </p:spPr>
        <p:txBody>
          <a:bodyPr wrap="square">
            <a:spAutoFit/>
          </a:bodyPr>
          <a:lstStyle/>
          <a:p>
            <a:r>
              <a:rPr lang="en-GB" sz="1500" dirty="0"/>
              <a:t>Low Total Incomes</a:t>
            </a:r>
          </a:p>
          <a:p>
            <a:pPr marL="214313" indent="-214313">
              <a:buFont typeface="Arial" panose="020B0604020202020204" pitchFamily="34" charset="0"/>
              <a:buChar char="•"/>
            </a:pPr>
            <a:r>
              <a:rPr lang="en-GB" sz="1500" dirty="0"/>
              <a:t>95% of households below $1.90 per person per day poverty line</a:t>
            </a:r>
          </a:p>
          <a:p>
            <a:pPr marL="214313" indent="-214313">
              <a:buFont typeface="Arial" panose="020B0604020202020204" pitchFamily="34" charset="0"/>
              <a:buChar char="•"/>
            </a:pPr>
            <a:r>
              <a:rPr lang="en-GB" sz="1500" dirty="0"/>
              <a:t>75% of household below $1 per person per day</a:t>
            </a:r>
          </a:p>
          <a:p>
            <a:endParaRPr lang="en-GB" sz="1500" dirty="0"/>
          </a:p>
          <a:p>
            <a:r>
              <a:rPr lang="en-GB" sz="1500" dirty="0"/>
              <a:t>Cropping accounts for majority of production, but mixed farms are the norm, with Livestock kept by all levels of wealth.</a:t>
            </a:r>
          </a:p>
          <a:p>
            <a:endParaRPr lang="en-GB" sz="1500" dirty="0"/>
          </a:p>
          <a:p>
            <a:r>
              <a:rPr lang="en-GB" sz="1500" dirty="0"/>
              <a:t>Off farm incomes are low and uncommon</a:t>
            </a:r>
          </a:p>
        </p:txBody>
      </p:sp>
    </p:spTree>
    <p:extLst>
      <p:ext uri="{BB962C8B-B14F-4D97-AF65-F5344CB8AC3E}">
        <p14:creationId xmlns:p14="http://schemas.microsoft.com/office/powerpoint/2010/main" val="2364749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6D99EAB-68C3-4FDD-8491-6E63056AD3C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658397" y="2143797"/>
            <a:ext cx="3856954" cy="3856954"/>
          </a:xfrm>
          <a:prstGeom prst="rect">
            <a:avLst/>
          </a:prstGeom>
        </p:spPr>
      </p:pic>
      <p:sp>
        <p:nvSpPr>
          <p:cNvPr id="5" name="Title 1">
            <a:extLst>
              <a:ext uri="{FF2B5EF4-FFF2-40B4-BE49-F238E27FC236}">
                <a16:creationId xmlns:a16="http://schemas.microsoft.com/office/drawing/2014/main" id="{C906E3E1-923A-4897-8BEF-D767DFA689A8}"/>
              </a:ext>
            </a:extLst>
          </p:cNvPr>
          <p:cNvSpPr txBox="1">
            <a:spLocks/>
          </p:cNvSpPr>
          <p:nvPr/>
        </p:nvSpPr>
        <p:spPr>
          <a:xfrm>
            <a:off x="628650" y="1131094"/>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300" dirty="0"/>
              <a:t>Farm System Summaries: Livelihoods</a:t>
            </a:r>
          </a:p>
        </p:txBody>
      </p:sp>
      <p:sp>
        <p:nvSpPr>
          <p:cNvPr id="6" name="Rectangle 5">
            <a:extLst>
              <a:ext uri="{FF2B5EF4-FFF2-40B4-BE49-F238E27FC236}">
                <a16:creationId xmlns:a16="http://schemas.microsoft.com/office/drawing/2014/main" id="{57450F71-8392-4E96-9249-4F0D488EDC95}"/>
              </a:ext>
            </a:extLst>
          </p:cNvPr>
          <p:cNvSpPr/>
          <p:nvPr/>
        </p:nvSpPr>
        <p:spPr>
          <a:xfrm>
            <a:off x="628650" y="2361608"/>
            <a:ext cx="3412122" cy="3323987"/>
          </a:xfrm>
          <a:prstGeom prst="rect">
            <a:avLst/>
          </a:prstGeom>
        </p:spPr>
        <p:txBody>
          <a:bodyPr wrap="square">
            <a:spAutoFit/>
          </a:bodyPr>
          <a:lstStyle/>
          <a:p>
            <a:r>
              <a:rPr lang="en-GB" sz="1500" dirty="0"/>
              <a:t>Households are here divided into wealth quartiles. The average proportion of income &amp; value of production is shown per wealth quartile</a:t>
            </a:r>
          </a:p>
          <a:p>
            <a:endParaRPr lang="en-GB" sz="1500" dirty="0"/>
          </a:p>
          <a:p>
            <a:r>
              <a:rPr lang="en-GB" sz="1500" dirty="0"/>
              <a:t>All quartiles all rely primarily on crops, and are fairly similar in the balance of activities.</a:t>
            </a:r>
          </a:p>
          <a:p>
            <a:endParaRPr lang="en-GB" sz="1500" dirty="0"/>
          </a:p>
          <a:p>
            <a:r>
              <a:rPr lang="en-GB" sz="1500" dirty="0"/>
              <a:t>The poorest quartile do not sell livestock.</a:t>
            </a:r>
          </a:p>
          <a:p>
            <a:endParaRPr lang="en-GB" sz="1500" dirty="0"/>
          </a:p>
          <a:p>
            <a:r>
              <a:rPr lang="en-GB" sz="1500" dirty="0"/>
              <a:t>The wealthiest quartile accessed more off-farm income.</a:t>
            </a:r>
          </a:p>
          <a:p>
            <a:endParaRPr lang="en-GB" sz="1500" dirty="0"/>
          </a:p>
        </p:txBody>
      </p:sp>
    </p:spTree>
    <p:extLst>
      <p:ext uri="{BB962C8B-B14F-4D97-AF65-F5344CB8AC3E}">
        <p14:creationId xmlns:p14="http://schemas.microsoft.com/office/powerpoint/2010/main" val="570785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A4DF3-0BB1-41C7-BAC6-98F3D2425C0A}"/>
              </a:ext>
            </a:extLst>
          </p:cNvPr>
          <p:cNvSpPr>
            <a:spLocks noGrp="1"/>
          </p:cNvSpPr>
          <p:nvPr>
            <p:ph type="title"/>
          </p:nvPr>
        </p:nvSpPr>
        <p:spPr>
          <a:xfrm>
            <a:off x="628650" y="1074534"/>
            <a:ext cx="7886700" cy="994172"/>
          </a:xfrm>
        </p:spPr>
        <p:txBody>
          <a:bodyPr>
            <a:normAutofit fontScale="90000"/>
          </a:bodyPr>
          <a:lstStyle/>
          <a:p>
            <a:r>
              <a:rPr lang="en-GB" dirty="0"/>
              <a:t>Farm Systems – per Wealth Quartile</a:t>
            </a:r>
          </a:p>
        </p:txBody>
      </p:sp>
      <p:graphicFrame>
        <p:nvGraphicFramePr>
          <p:cNvPr id="7" name="Table 6">
            <a:extLst>
              <a:ext uri="{FF2B5EF4-FFF2-40B4-BE49-F238E27FC236}">
                <a16:creationId xmlns:a16="http://schemas.microsoft.com/office/drawing/2014/main" id="{628F4DF5-88FA-438B-85B7-01E56F146C80}"/>
              </a:ext>
            </a:extLst>
          </p:cNvPr>
          <p:cNvGraphicFramePr>
            <a:graphicFrameLocks noGrp="1"/>
          </p:cNvGraphicFramePr>
          <p:nvPr>
            <p:extLst/>
          </p:nvPr>
        </p:nvGraphicFramePr>
        <p:xfrm>
          <a:off x="202676" y="2106088"/>
          <a:ext cx="8738650" cy="2360295"/>
        </p:xfrm>
        <a:graphic>
          <a:graphicData uri="http://schemas.openxmlformats.org/drawingml/2006/table">
            <a:tbl>
              <a:tblPr firstRow="1" bandRow="1">
                <a:tableStyleId>{F2DE63D5-997A-4646-A377-4702673A728D}</a:tableStyleId>
              </a:tblPr>
              <a:tblGrid>
                <a:gridCol w="873865">
                  <a:extLst>
                    <a:ext uri="{9D8B030D-6E8A-4147-A177-3AD203B41FA5}">
                      <a16:colId xmlns:a16="http://schemas.microsoft.com/office/drawing/2014/main" val="351689517"/>
                    </a:ext>
                  </a:extLst>
                </a:gridCol>
                <a:gridCol w="873865">
                  <a:extLst>
                    <a:ext uri="{9D8B030D-6E8A-4147-A177-3AD203B41FA5}">
                      <a16:colId xmlns:a16="http://schemas.microsoft.com/office/drawing/2014/main" val="2300467437"/>
                    </a:ext>
                  </a:extLst>
                </a:gridCol>
                <a:gridCol w="873865">
                  <a:extLst>
                    <a:ext uri="{9D8B030D-6E8A-4147-A177-3AD203B41FA5}">
                      <a16:colId xmlns:a16="http://schemas.microsoft.com/office/drawing/2014/main" val="3657849217"/>
                    </a:ext>
                  </a:extLst>
                </a:gridCol>
                <a:gridCol w="873865">
                  <a:extLst>
                    <a:ext uri="{9D8B030D-6E8A-4147-A177-3AD203B41FA5}">
                      <a16:colId xmlns:a16="http://schemas.microsoft.com/office/drawing/2014/main" val="3438577396"/>
                    </a:ext>
                  </a:extLst>
                </a:gridCol>
                <a:gridCol w="873865">
                  <a:extLst>
                    <a:ext uri="{9D8B030D-6E8A-4147-A177-3AD203B41FA5}">
                      <a16:colId xmlns:a16="http://schemas.microsoft.com/office/drawing/2014/main" val="2321673083"/>
                    </a:ext>
                  </a:extLst>
                </a:gridCol>
                <a:gridCol w="873865">
                  <a:extLst>
                    <a:ext uri="{9D8B030D-6E8A-4147-A177-3AD203B41FA5}">
                      <a16:colId xmlns:a16="http://schemas.microsoft.com/office/drawing/2014/main" val="3924713094"/>
                    </a:ext>
                  </a:extLst>
                </a:gridCol>
                <a:gridCol w="873865">
                  <a:extLst>
                    <a:ext uri="{9D8B030D-6E8A-4147-A177-3AD203B41FA5}">
                      <a16:colId xmlns:a16="http://schemas.microsoft.com/office/drawing/2014/main" val="1166152979"/>
                    </a:ext>
                  </a:extLst>
                </a:gridCol>
                <a:gridCol w="873865">
                  <a:extLst>
                    <a:ext uri="{9D8B030D-6E8A-4147-A177-3AD203B41FA5}">
                      <a16:colId xmlns:a16="http://schemas.microsoft.com/office/drawing/2014/main" val="2597200468"/>
                    </a:ext>
                  </a:extLst>
                </a:gridCol>
                <a:gridCol w="873865">
                  <a:extLst>
                    <a:ext uri="{9D8B030D-6E8A-4147-A177-3AD203B41FA5}">
                      <a16:colId xmlns:a16="http://schemas.microsoft.com/office/drawing/2014/main" val="475504090"/>
                    </a:ext>
                  </a:extLst>
                </a:gridCol>
                <a:gridCol w="873865">
                  <a:extLst>
                    <a:ext uri="{9D8B030D-6E8A-4147-A177-3AD203B41FA5}">
                      <a16:colId xmlns:a16="http://schemas.microsoft.com/office/drawing/2014/main" val="1280108957"/>
                    </a:ext>
                  </a:extLst>
                </a:gridCol>
              </a:tblGrid>
              <a:tr h="760095">
                <a:tc>
                  <a:txBody>
                    <a:bodyPr/>
                    <a:lstStyle/>
                    <a:p>
                      <a:pPr algn="l" fontAlgn="b"/>
                      <a:r>
                        <a:rPr lang="en-GB" sz="1700" u="none" strike="noStrike" dirty="0">
                          <a:effectLst/>
                        </a:rPr>
                        <a:t>Wealth Quartile</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Family Size (MAE) </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Land Cultivated (ha)</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Livestock Holdings (TLU)</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Crop Value ($/</a:t>
                      </a:r>
                      <a:r>
                        <a:rPr lang="en-GB" sz="1700" u="none" strike="noStrike" dirty="0" err="1">
                          <a:effectLst/>
                        </a:rPr>
                        <a:t>yr</a:t>
                      </a:r>
                      <a:r>
                        <a:rPr lang="en-GB" sz="1700" u="none" strike="noStrike" dirty="0">
                          <a:effectLst/>
                        </a:rPr>
                        <a:t>)</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Crop Diversity</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err="1">
                          <a:effectLst/>
                        </a:rPr>
                        <a:t>Lstk</a:t>
                      </a:r>
                      <a:r>
                        <a:rPr lang="en-GB" sz="1700" u="none" strike="noStrike" dirty="0">
                          <a:effectLst/>
                        </a:rPr>
                        <a:t> Value ($/</a:t>
                      </a:r>
                      <a:r>
                        <a:rPr lang="en-GB" sz="1700" u="none" strike="noStrike" dirty="0" err="1">
                          <a:effectLst/>
                        </a:rPr>
                        <a:t>yr</a:t>
                      </a:r>
                      <a:r>
                        <a:rPr lang="en-GB" sz="1700" u="none" strike="noStrike" dirty="0">
                          <a:effectLst/>
                        </a:rPr>
                        <a:t>)</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err="1">
                          <a:effectLst/>
                        </a:rPr>
                        <a:t>Lstk</a:t>
                      </a:r>
                      <a:r>
                        <a:rPr lang="en-GB" sz="1700" u="none" strike="noStrike" dirty="0">
                          <a:effectLst/>
                        </a:rPr>
                        <a:t> Diversity</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Off Farm Income ($/</a:t>
                      </a:r>
                      <a:r>
                        <a:rPr lang="en-GB" sz="1700" u="none" strike="noStrike" dirty="0" err="1">
                          <a:effectLst/>
                        </a:rPr>
                        <a:t>yr</a:t>
                      </a:r>
                      <a:r>
                        <a:rPr lang="en-GB" sz="1700" u="none" strike="noStrike" dirty="0">
                          <a:effectLst/>
                        </a:rPr>
                        <a:t>)</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Produce Sold (%)</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889092875"/>
                  </a:ext>
                </a:extLst>
              </a:tr>
              <a:tr h="257482">
                <a:tc>
                  <a:txBody>
                    <a:bodyPr/>
                    <a:lstStyle/>
                    <a:p>
                      <a:pPr algn="l" fontAlgn="b"/>
                      <a:r>
                        <a:rPr lang="en-GB" sz="1700" u="none" strike="noStrike">
                          <a:effectLst/>
                        </a:rPr>
                        <a:t>Lowest</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5.2</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1.1</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0.8</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9.5</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1.9</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0.15</a:t>
                      </a:r>
                      <a:endParaRPr lang="en-GB" sz="17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880081978"/>
                  </a:ext>
                </a:extLst>
              </a:tr>
              <a:tr h="512309">
                <a:tc>
                  <a:txBody>
                    <a:bodyPr/>
                    <a:lstStyle/>
                    <a:p>
                      <a:pPr algn="l" fontAlgn="b"/>
                      <a:r>
                        <a:rPr lang="en-GB" sz="1700" u="none" strike="noStrike" dirty="0">
                          <a:effectLst/>
                        </a:rPr>
                        <a:t>Lower Middle</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4.7</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1.2</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1.1</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300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8.1</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2.5</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0.28</a:t>
                      </a:r>
                      <a:endParaRPr lang="en-GB" sz="17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681520416"/>
                  </a:ext>
                </a:extLst>
              </a:tr>
              <a:tr h="512309">
                <a:tc>
                  <a:txBody>
                    <a:bodyPr/>
                    <a:lstStyle/>
                    <a:p>
                      <a:pPr algn="l" fontAlgn="b"/>
                      <a:r>
                        <a:rPr lang="en-GB" sz="1700" u="none" strike="noStrike" dirty="0">
                          <a:effectLst/>
                        </a:rPr>
                        <a:t>Upper Middle</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4.7</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1.6</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1.1</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600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6.9</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200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2.4</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0.34</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387939430"/>
                  </a:ext>
                </a:extLst>
              </a:tr>
              <a:tr h="257482">
                <a:tc>
                  <a:txBody>
                    <a:bodyPr/>
                    <a:lstStyle/>
                    <a:p>
                      <a:pPr algn="l" fontAlgn="b"/>
                      <a:r>
                        <a:rPr lang="en-GB" sz="1700" u="none" strike="noStrike" dirty="0">
                          <a:effectLst/>
                        </a:rPr>
                        <a:t>Upper</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4.3</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2.3</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1.3</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1500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6.7</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300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2.5</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200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0.37</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2563005398"/>
                  </a:ext>
                </a:extLst>
              </a:tr>
            </a:tbl>
          </a:graphicData>
        </a:graphic>
      </p:graphicFrame>
      <p:sp>
        <p:nvSpPr>
          <p:cNvPr id="8" name="TextBox 7">
            <a:extLst>
              <a:ext uri="{FF2B5EF4-FFF2-40B4-BE49-F238E27FC236}">
                <a16:creationId xmlns:a16="http://schemas.microsoft.com/office/drawing/2014/main" id="{B666600E-70C9-4759-8C44-28BCE6A19671}"/>
              </a:ext>
            </a:extLst>
          </p:cNvPr>
          <p:cNvSpPr txBox="1"/>
          <p:nvPr/>
        </p:nvSpPr>
        <p:spPr>
          <a:xfrm>
            <a:off x="628650" y="4724596"/>
            <a:ext cx="7886700" cy="784830"/>
          </a:xfrm>
          <a:prstGeom prst="rect">
            <a:avLst/>
          </a:prstGeom>
          <a:noFill/>
        </p:spPr>
        <p:txBody>
          <a:bodyPr wrap="square" rtlCol="0">
            <a:spAutoFit/>
          </a:bodyPr>
          <a:lstStyle/>
          <a:p>
            <a:r>
              <a:rPr lang="en-GB" sz="1500" dirty="0"/>
              <a:t>Looks like land size drives crop income, which is the main driver of wealth. This also links to lower crop diversity and higher market engagement for wealthier households. There appears to be a step change in livestock between the poorest and other quartiles.</a:t>
            </a:r>
          </a:p>
        </p:txBody>
      </p:sp>
    </p:spTree>
    <p:extLst>
      <p:ext uri="{BB962C8B-B14F-4D97-AF65-F5344CB8AC3E}">
        <p14:creationId xmlns:p14="http://schemas.microsoft.com/office/powerpoint/2010/main" val="4058833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EAB5A-A29C-41FA-BD0D-39D18560C088}"/>
              </a:ext>
            </a:extLst>
          </p:cNvPr>
          <p:cNvSpPr>
            <a:spLocks noGrp="1"/>
          </p:cNvSpPr>
          <p:nvPr>
            <p:ph type="title"/>
          </p:nvPr>
        </p:nvSpPr>
        <p:spPr/>
        <p:txBody>
          <a:bodyPr/>
          <a:lstStyle/>
          <a:p>
            <a:r>
              <a:rPr lang="en-GB" dirty="0"/>
              <a:t>Farm Systems – per Region</a:t>
            </a:r>
          </a:p>
        </p:txBody>
      </p:sp>
      <p:graphicFrame>
        <p:nvGraphicFramePr>
          <p:cNvPr id="3" name="Table 2">
            <a:extLst>
              <a:ext uri="{FF2B5EF4-FFF2-40B4-BE49-F238E27FC236}">
                <a16:creationId xmlns:a16="http://schemas.microsoft.com/office/drawing/2014/main" id="{B88B9522-A7EC-4337-9116-7C5D9526F404}"/>
              </a:ext>
            </a:extLst>
          </p:cNvPr>
          <p:cNvGraphicFramePr>
            <a:graphicFrameLocks noGrp="1"/>
          </p:cNvGraphicFramePr>
          <p:nvPr>
            <p:extLst>
              <p:ext uri="{D42A27DB-BD31-4B8C-83A1-F6EECF244321}">
                <p14:modId xmlns:p14="http://schemas.microsoft.com/office/powerpoint/2010/main" val="374919207"/>
              </p:ext>
            </p:extLst>
          </p:nvPr>
        </p:nvGraphicFramePr>
        <p:xfrm>
          <a:off x="262774" y="2254162"/>
          <a:ext cx="8618450" cy="1842135"/>
        </p:xfrm>
        <a:graphic>
          <a:graphicData uri="http://schemas.openxmlformats.org/drawingml/2006/table">
            <a:tbl>
              <a:tblPr firstRow="1" bandRow="1">
                <a:tableStyleId>{F2DE63D5-997A-4646-A377-4702673A728D}</a:tableStyleId>
              </a:tblPr>
              <a:tblGrid>
                <a:gridCol w="861845">
                  <a:extLst>
                    <a:ext uri="{9D8B030D-6E8A-4147-A177-3AD203B41FA5}">
                      <a16:colId xmlns:a16="http://schemas.microsoft.com/office/drawing/2014/main" val="3537001936"/>
                    </a:ext>
                  </a:extLst>
                </a:gridCol>
                <a:gridCol w="861845">
                  <a:extLst>
                    <a:ext uri="{9D8B030D-6E8A-4147-A177-3AD203B41FA5}">
                      <a16:colId xmlns:a16="http://schemas.microsoft.com/office/drawing/2014/main" val="2360718484"/>
                    </a:ext>
                  </a:extLst>
                </a:gridCol>
                <a:gridCol w="861845">
                  <a:extLst>
                    <a:ext uri="{9D8B030D-6E8A-4147-A177-3AD203B41FA5}">
                      <a16:colId xmlns:a16="http://schemas.microsoft.com/office/drawing/2014/main" val="997802581"/>
                    </a:ext>
                  </a:extLst>
                </a:gridCol>
                <a:gridCol w="861845">
                  <a:extLst>
                    <a:ext uri="{9D8B030D-6E8A-4147-A177-3AD203B41FA5}">
                      <a16:colId xmlns:a16="http://schemas.microsoft.com/office/drawing/2014/main" val="1001054463"/>
                    </a:ext>
                  </a:extLst>
                </a:gridCol>
                <a:gridCol w="861845">
                  <a:extLst>
                    <a:ext uri="{9D8B030D-6E8A-4147-A177-3AD203B41FA5}">
                      <a16:colId xmlns:a16="http://schemas.microsoft.com/office/drawing/2014/main" val="4194497180"/>
                    </a:ext>
                  </a:extLst>
                </a:gridCol>
                <a:gridCol w="861845">
                  <a:extLst>
                    <a:ext uri="{9D8B030D-6E8A-4147-A177-3AD203B41FA5}">
                      <a16:colId xmlns:a16="http://schemas.microsoft.com/office/drawing/2014/main" val="4254709854"/>
                    </a:ext>
                  </a:extLst>
                </a:gridCol>
                <a:gridCol w="861845">
                  <a:extLst>
                    <a:ext uri="{9D8B030D-6E8A-4147-A177-3AD203B41FA5}">
                      <a16:colId xmlns:a16="http://schemas.microsoft.com/office/drawing/2014/main" val="3001972046"/>
                    </a:ext>
                  </a:extLst>
                </a:gridCol>
                <a:gridCol w="861845">
                  <a:extLst>
                    <a:ext uri="{9D8B030D-6E8A-4147-A177-3AD203B41FA5}">
                      <a16:colId xmlns:a16="http://schemas.microsoft.com/office/drawing/2014/main" val="2059494829"/>
                    </a:ext>
                  </a:extLst>
                </a:gridCol>
                <a:gridCol w="861845">
                  <a:extLst>
                    <a:ext uri="{9D8B030D-6E8A-4147-A177-3AD203B41FA5}">
                      <a16:colId xmlns:a16="http://schemas.microsoft.com/office/drawing/2014/main" val="960976099"/>
                    </a:ext>
                  </a:extLst>
                </a:gridCol>
                <a:gridCol w="861845">
                  <a:extLst>
                    <a:ext uri="{9D8B030D-6E8A-4147-A177-3AD203B41FA5}">
                      <a16:colId xmlns:a16="http://schemas.microsoft.com/office/drawing/2014/main" val="3729288736"/>
                    </a:ext>
                  </a:extLst>
                </a:gridCol>
              </a:tblGrid>
              <a:tr h="760095">
                <a:tc>
                  <a:txBody>
                    <a:bodyPr/>
                    <a:lstStyle/>
                    <a:p>
                      <a:pPr algn="l" fontAlgn="b"/>
                      <a:r>
                        <a:rPr lang="en-GB" sz="1700" u="none" strike="noStrike" dirty="0">
                          <a:effectLst/>
                        </a:rPr>
                        <a:t>Region</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Family Size (MAE) </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Land Cultivated (ha)</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Livestock Holdings (TLU)</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Crop Value ($/yr)</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Crop Diversity</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Lstk Value ($/yr)</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Lstk Diversity</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Off Farm Income ($/yr)</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Produce Sold (%)</a:t>
                      </a:r>
                      <a:endParaRPr lang="en-GB" sz="17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4249929199"/>
                  </a:ext>
                </a:extLst>
              </a:tr>
              <a:tr h="257175">
                <a:tc>
                  <a:txBody>
                    <a:bodyPr/>
                    <a:lstStyle/>
                    <a:p>
                      <a:pPr algn="l" fontAlgn="b"/>
                      <a:r>
                        <a:rPr lang="en-GB" sz="1700" u="none" strike="noStrike">
                          <a:effectLst/>
                        </a:rPr>
                        <a:t>Amhara</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3.4</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1.2</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1.8</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300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6.4</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200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3.5</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27</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529400819"/>
                  </a:ext>
                </a:extLst>
              </a:tr>
              <a:tr h="257175">
                <a:tc>
                  <a:txBody>
                    <a:bodyPr/>
                    <a:lstStyle/>
                    <a:p>
                      <a:pPr algn="l" fontAlgn="b"/>
                      <a:r>
                        <a:rPr lang="en-GB" sz="1700" u="none" strike="noStrike">
                          <a:effectLst/>
                        </a:rPr>
                        <a:t>Oromia</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5.6</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3.5</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0.9</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1400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5.1</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300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1.6</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28</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2912684848"/>
                  </a:ext>
                </a:extLst>
              </a:tr>
              <a:tr h="257175">
                <a:tc>
                  <a:txBody>
                    <a:bodyPr/>
                    <a:lstStyle/>
                    <a:p>
                      <a:pPr algn="l" fontAlgn="b"/>
                      <a:r>
                        <a:rPr lang="en-GB" sz="1700" u="none" strike="noStrike">
                          <a:effectLst/>
                        </a:rPr>
                        <a:t>SNNPR</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5.4</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1.3</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0.8</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300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12.2</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1.7</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22</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375991100"/>
                  </a:ext>
                </a:extLst>
              </a:tr>
              <a:tr h="257175">
                <a:tc>
                  <a:txBody>
                    <a:bodyPr/>
                    <a:lstStyle/>
                    <a:p>
                      <a:pPr algn="l" fontAlgn="b"/>
                      <a:r>
                        <a:rPr lang="en-GB" sz="1700" u="none" strike="noStrike">
                          <a:effectLst/>
                        </a:rPr>
                        <a:t>Tigray</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4.4</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0.7</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1.2</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500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6.1</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2.8</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100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37</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381213471"/>
                  </a:ext>
                </a:extLst>
              </a:tr>
            </a:tbl>
          </a:graphicData>
        </a:graphic>
      </p:graphicFrame>
      <p:sp>
        <p:nvSpPr>
          <p:cNvPr id="5" name="TextBox 4">
            <a:extLst>
              <a:ext uri="{FF2B5EF4-FFF2-40B4-BE49-F238E27FC236}">
                <a16:creationId xmlns:a16="http://schemas.microsoft.com/office/drawing/2014/main" id="{8F523E83-6D6C-4B20-952A-4C2A32FC47C4}"/>
              </a:ext>
            </a:extLst>
          </p:cNvPr>
          <p:cNvSpPr txBox="1"/>
          <p:nvPr/>
        </p:nvSpPr>
        <p:spPr>
          <a:xfrm>
            <a:off x="628650" y="4413511"/>
            <a:ext cx="7886700" cy="553998"/>
          </a:xfrm>
          <a:prstGeom prst="rect">
            <a:avLst/>
          </a:prstGeom>
          <a:noFill/>
        </p:spPr>
        <p:txBody>
          <a:bodyPr wrap="square" rtlCol="0">
            <a:spAutoFit/>
          </a:bodyPr>
          <a:lstStyle/>
          <a:p>
            <a:r>
              <a:rPr lang="en-GB" sz="1500" dirty="0"/>
              <a:t>The differences are more marked per region.</a:t>
            </a:r>
          </a:p>
          <a:p>
            <a:r>
              <a:rPr lang="en-GB" sz="1500" dirty="0"/>
              <a:t>It would make sense to conduct further analyses on a region-by-region basis.</a:t>
            </a:r>
          </a:p>
        </p:txBody>
      </p:sp>
    </p:spTree>
    <p:extLst>
      <p:ext uri="{BB962C8B-B14F-4D97-AF65-F5344CB8AC3E}">
        <p14:creationId xmlns:p14="http://schemas.microsoft.com/office/powerpoint/2010/main" val="20559338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1973C-8FE6-46BA-BF42-12485C09FECA}"/>
              </a:ext>
            </a:extLst>
          </p:cNvPr>
          <p:cNvSpPr>
            <a:spLocks noGrp="1"/>
          </p:cNvSpPr>
          <p:nvPr>
            <p:ph type="title"/>
          </p:nvPr>
        </p:nvSpPr>
        <p:spPr/>
        <p:txBody>
          <a:bodyPr>
            <a:normAutofit fontScale="90000"/>
          </a:bodyPr>
          <a:lstStyle/>
          <a:p>
            <a:r>
              <a:rPr lang="en-GB" dirty="0"/>
              <a:t>Welfare &amp; Food Security – per Region</a:t>
            </a:r>
          </a:p>
        </p:txBody>
      </p:sp>
      <p:graphicFrame>
        <p:nvGraphicFramePr>
          <p:cNvPr id="6" name="Table 5">
            <a:extLst>
              <a:ext uri="{FF2B5EF4-FFF2-40B4-BE49-F238E27FC236}">
                <a16:creationId xmlns:a16="http://schemas.microsoft.com/office/drawing/2014/main" id="{6E528BED-F0CF-4CEF-BE99-B6DBD9F50C19}"/>
              </a:ext>
            </a:extLst>
          </p:cNvPr>
          <p:cNvGraphicFramePr>
            <a:graphicFrameLocks noGrp="1"/>
          </p:cNvGraphicFramePr>
          <p:nvPr>
            <p:extLst/>
          </p:nvPr>
        </p:nvGraphicFramePr>
        <p:xfrm>
          <a:off x="628648" y="2165919"/>
          <a:ext cx="7886704" cy="2101215"/>
        </p:xfrm>
        <a:graphic>
          <a:graphicData uri="http://schemas.openxmlformats.org/drawingml/2006/table">
            <a:tbl>
              <a:tblPr firstRow="1" bandRow="1">
                <a:tableStyleId>{F2DE63D5-997A-4646-A377-4702673A728D}</a:tableStyleId>
              </a:tblPr>
              <a:tblGrid>
                <a:gridCol w="1126672">
                  <a:extLst>
                    <a:ext uri="{9D8B030D-6E8A-4147-A177-3AD203B41FA5}">
                      <a16:colId xmlns:a16="http://schemas.microsoft.com/office/drawing/2014/main" val="774365499"/>
                    </a:ext>
                  </a:extLst>
                </a:gridCol>
                <a:gridCol w="1126672">
                  <a:extLst>
                    <a:ext uri="{9D8B030D-6E8A-4147-A177-3AD203B41FA5}">
                      <a16:colId xmlns:a16="http://schemas.microsoft.com/office/drawing/2014/main" val="1419906750"/>
                    </a:ext>
                  </a:extLst>
                </a:gridCol>
                <a:gridCol w="1126672">
                  <a:extLst>
                    <a:ext uri="{9D8B030D-6E8A-4147-A177-3AD203B41FA5}">
                      <a16:colId xmlns:a16="http://schemas.microsoft.com/office/drawing/2014/main" val="888564680"/>
                    </a:ext>
                  </a:extLst>
                </a:gridCol>
                <a:gridCol w="1126672">
                  <a:extLst>
                    <a:ext uri="{9D8B030D-6E8A-4147-A177-3AD203B41FA5}">
                      <a16:colId xmlns:a16="http://schemas.microsoft.com/office/drawing/2014/main" val="2317267142"/>
                    </a:ext>
                  </a:extLst>
                </a:gridCol>
                <a:gridCol w="1126672">
                  <a:extLst>
                    <a:ext uri="{9D8B030D-6E8A-4147-A177-3AD203B41FA5}">
                      <a16:colId xmlns:a16="http://schemas.microsoft.com/office/drawing/2014/main" val="987928418"/>
                    </a:ext>
                  </a:extLst>
                </a:gridCol>
                <a:gridCol w="1126672">
                  <a:extLst>
                    <a:ext uri="{9D8B030D-6E8A-4147-A177-3AD203B41FA5}">
                      <a16:colId xmlns:a16="http://schemas.microsoft.com/office/drawing/2014/main" val="2502428959"/>
                    </a:ext>
                  </a:extLst>
                </a:gridCol>
                <a:gridCol w="1126672">
                  <a:extLst>
                    <a:ext uri="{9D8B030D-6E8A-4147-A177-3AD203B41FA5}">
                      <a16:colId xmlns:a16="http://schemas.microsoft.com/office/drawing/2014/main" val="4105074972"/>
                    </a:ext>
                  </a:extLst>
                </a:gridCol>
              </a:tblGrid>
              <a:tr h="1011555">
                <a:tc>
                  <a:txBody>
                    <a:bodyPr/>
                    <a:lstStyle/>
                    <a:p>
                      <a:pPr algn="ctr" fontAlgn="b"/>
                      <a:r>
                        <a:rPr lang="en-GB" sz="1700" u="none" strike="noStrike" dirty="0">
                          <a:effectLst/>
                        </a:rPr>
                        <a:t>Region</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Months Food Insecure</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Experience of Hunger </a:t>
                      </a:r>
                    </a:p>
                    <a:p>
                      <a:pPr algn="ctr" fontAlgn="b"/>
                      <a:r>
                        <a:rPr lang="en-GB" sz="1700" u="none" strike="noStrike" dirty="0">
                          <a:effectLst/>
                        </a:rPr>
                        <a:t>(4 = no hunger)</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Household Diet Diversity </a:t>
                      </a:r>
                    </a:p>
                    <a:p>
                      <a:pPr algn="ctr" fontAlgn="b"/>
                      <a:r>
                        <a:rPr lang="en-GB" sz="1700" u="none" strike="noStrike" dirty="0">
                          <a:effectLst/>
                        </a:rPr>
                        <a:t>(0-10)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err="1">
                          <a:effectLst/>
                        </a:rPr>
                        <a:t>kCal</a:t>
                      </a:r>
                      <a:r>
                        <a:rPr lang="en-GB" sz="1700" u="none" strike="noStrike" dirty="0">
                          <a:effectLst/>
                        </a:rPr>
                        <a:t> Availability</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Count of Income Sources</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Cash Income $/</a:t>
                      </a:r>
                      <a:r>
                        <a:rPr lang="en-GB" sz="1700" u="none" strike="noStrike" dirty="0" err="1">
                          <a:effectLst/>
                        </a:rPr>
                        <a:t>prsn</a:t>
                      </a:r>
                      <a:r>
                        <a:rPr lang="en-GB" sz="1700" u="none" strike="noStrike" dirty="0">
                          <a:effectLst/>
                        </a:rPr>
                        <a:t>/day</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381044474"/>
                  </a:ext>
                </a:extLst>
              </a:tr>
              <a:tr h="257175">
                <a:tc>
                  <a:txBody>
                    <a:bodyPr/>
                    <a:lstStyle/>
                    <a:p>
                      <a:pPr algn="ctr" fontAlgn="b"/>
                      <a:r>
                        <a:rPr lang="en-GB" sz="1700" u="none" strike="noStrike" dirty="0">
                          <a:effectLst/>
                        </a:rPr>
                        <a:t>Amhara</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3.3</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5.2</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4000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5.3</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0.3</a:t>
                      </a:r>
                      <a:endParaRPr lang="en-GB" sz="17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845644520"/>
                  </a:ext>
                </a:extLst>
              </a:tr>
              <a:tr h="257175">
                <a:tc>
                  <a:txBody>
                    <a:bodyPr/>
                    <a:lstStyle/>
                    <a:p>
                      <a:pPr algn="ctr" fontAlgn="b"/>
                      <a:r>
                        <a:rPr lang="en-GB" sz="1700" u="none" strike="noStrike" dirty="0">
                          <a:effectLst/>
                        </a:rPr>
                        <a:t>Oromia</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3.6</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5.4</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8000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3.2</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0.5</a:t>
                      </a:r>
                      <a:endParaRPr lang="en-GB" sz="1700" b="0" i="0" u="none" strike="noStrike">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1612817748"/>
                  </a:ext>
                </a:extLst>
              </a:tr>
              <a:tr h="257175">
                <a:tc>
                  <a:txBody>
                    <a:bodyPr/>
                    <a:lstStyle/>
                    <a:p>
                      <a:pPr algn="ctr" fontAlgn="b"/>
                      <a:r>
                        <a:rPr lang="en-GB" sz="1700" u="none" strike="noStrike" dirty="0">
                          <a:effectLst/>
                        </a:rPr>
                        <a:t>SNNPR</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3.3</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5.4</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1700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2.7</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0.1</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2898366294"/>
                  </a:ext>
                </a:extLst>
              </a:tr>
              <a:tr h="257175">
                <a:tc>
                  <a:txBody>
                    <a:bodyPr/>
                    <a:lstStyle/>
                    <a:p>
                      <a:pPr algn="ctr" fontAlgn="b"/>
                      <a:r>
                        <a:rPr lang="en-GB" sz="1700" u="none" strike="noStrike" dirty="0">
                          <a:effectLst/>
                        </a:rPr>
                        <a:t>Tigray</a:t>
                      </a:r>
                      <a:endParaRPr lang="en-GB" sz="1700" b="0" i="0" u="none" strike="noStrike" dirty="0">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3.4</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5.2</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3400</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a:effectLst/>
                        </a:rPr>
                        <a:t>5.3</a:t>
                      </a:r>
                      <a:endParaRPr lang="en-GB" sz="1700" b="0" i="0" u="none" strike="noStrike">
                        <a:solidFill>
                          <a:srgbClr val="000000"/>
                        </a:solidFill>
                        <a:effectLst/>
                        <a:latin typeface="Calibri" panose="020F0502020204030204" pitchFamily="34" charset="0"/>
                      </a:endParaRPr>
                    </a:p>
                  </a:txBody>
                  <a:tcPr marL="5715" marR="5715" marT="5715" marB="0" anchor="b"/>
                </a:tc>
                <a:tc>
                  <a:txBody>
                    <a:bodyPr/>
                    <a:lstStyle/>
                    <a:p>
                      <a:pPr algn="ctr" fontAlgn="b"/>
                      <a:r>
                        <a:rPr lang="en-GB" sz="1700" u="none" strike="noStrike" dirty="0">
                          <a:effectLst/>
                        </a:rPr>
                        <a:t>0.3</a:t>
                      </a:r>
                      <a:endParaRPr lang="en-GB" sz="1700" b="0" i="0" u="none" strike="noStrike" dirty="0">
                        <a:solidFill>
                          <a:srgbClr val="000000"/>
                        </a:solidFill>
                        <a:effectLst/>
                        <a:latin typeface="Calibri" panose="020F0502020204030204" pitchFamily="34" charset="0"/>
                      </a:endParaRPr>
                    </a:p>
                  </a:txBody>
                  <a:tcPr marL="5715" marR="5715" marT="5715" marB="0" anchor="b"/>
                </a:tc>
                <a:extLst>
                  <a:ext uri="{0D108BD9-81ED-4DB2-BD59-A6C34878D82A}">
                    <a16:rowId xmlns:a16="http://schemas.microsoft.com/office/drawing/2014/main" val="2927440242"/>
                  </a:ext>
                </a:extLst>
              </a:tr>
            </a:tbl>
          </a:graphicData>
        </a:graphic>
      </p:graphicFrame>
      <p:sp>
        <p:nvSpPr>
          <p:cNvPr id="7" name="TextBox 6">
            <a:extLst>
              <a:ext uri="{FF2B5EF4-FFF2-40B4-BE49-F238E27FC236}">
                <a16:creationId xmlns:a16="http://schemas.microsoft.com/office/drawing/2014/main" id="{1CDD12BC-C9B6-4532-AC97-A5FF0F9D4983}"/>
              </a:ext>
            </a:extLst>
          </p:cNvPr>
          <p:cNvSpPr txBox="1"/>
          <p:nvPr/>
        </p:nvSpPr>
        <p:spPr>
          <a:xfrm>
            <a:off x="628650" y="4413512"/>
            <a:ext cx="7886700" cy="1246495"/>
          </a:xfrm>
          <a:prstGeom prst="rect">
            <a:avLst/>
          </a:prstGeom>
          <a:noFill/>
        </p:spPr>
        <p:txBody>
          <a:bodyPr wrap="square" rtlCol="0">
            <a:spAutoFit/>
          </a:bodyPr>
          <a:lstStyle/>
          <a:p>
            <a:r>
              <a:rPr lang="en-GB" sz="1500" dirty="0"/>
              <a:t>Food Security looks actually pretty good in each region, despite the low cash incomes. There appears to be sufficient quantity of food, and the dietary diversity score is just about OK (5 or above is considered adequate).</a:t>
            </a:r>
          </a:p>
          <a:p>
            <a:r>
              <a:rPr lang="en-GB" sz="1500" dirty="0"/>
              <a:t>There are however disparities between the locations in terms of total agricultural production (as measures in calories), cash incomes, and the diversity of income sources. </a:t>
            </a:r>
          </a:p>
        </p:txBody>
      </p:sp>
    </p:spTree>
    <p:extLst>
      <p:ext uri="{BB962C8B-B14F-4D97-AF65-F5344CB8AC3E}">
        <p14:creationId xmlns:p14="http://schemas.microsoft.com/office/powerpoint/2010/main" val="2451300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3" id="{ED7DE2DF-E474-4BAC-9361-5826CB4712A3}" vid="{C8A89AE2-0F92-40D4-A237-911D7B474A71}"/>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3" id="{ED7DE2DF-E474-4BAC-9361-5826CB4712A3}" vid="{1374483B-9A9E-4D79-9057-3943A17399E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13E26CE0-AB66-4F91-BD00-58CA3546E3E5}">
  <ds:schemaRefs>
    <ds:schemaRef ds:uri="9f5e9607-a28b-487e-b093-da60e75ee109"/>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AfricaRISING_presentation_template_Global</Template>
  <TotalTime>18</TotalTime>
  <Words>2225</Words>
  <Application>Microsoft Office PowerPoint</Application>
  <PresentationFormat>On-screen Show (4:3)</PresentationFormat>
  <Paragraphs>708</Paragraphs>
  <Slides>35</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35</vt:i4>
      </vt:variant>
    </vt:vector>
  </HeadingPairs>
  <TitlesOfParts>
    <vt:vector size="41" baseType="lpstr">
      <vt:lpstr>Arial</vt:lpstr>
      <vt:lpstr>Calibri</vt:lpstr>
      <vt:lpstr>Gill Sans</vt:lpstr>
      <vt:lpstr>Wingdings</vt:lpstr>
      <vt:lpstr>Africa RISING presentation_template</vt:lpstr>
      <vt:lpstr>1_Custom Design</vt:lpstr>
      <vt:lpstr>PowerPoint Presentation</vt:lpstr>
      <vt:lpstr>Background</vt:lpstr>
      <vt:lpstr>Sample Summary</vt:lpstr>
      <vt:lpstr>Part 1: Farm System Descriptions</vt:lpstr>
      <vt:lpstr>Farm System Summaries: Livelihoods</vt:lpstr>
      <vt:lpstr>PowerPoint Presentation</vt:lpstr>
      <vt:lpstr>Farm Systems – per Wealth Quartile</vt:lpstr>
      <vt:lpstr>Farm Systems – per Region</vt:lpstr>
      <vt:lpstr>Welfare &amp; Food Security – per Region</vt:lpstr>
      <vt:lpstr>Crops Grown</vt:lpstr>
      <vt:lpstr>Livestock Kept</vt:lpstr>
      <vt:lpstr>Part 2: Uptake of Africa Rising Interventions</vt:lpstr>
      <vt:lpstr>Which Interventions were trialled the most?</vt:lpstr>
      <vt:lpstr>Which Interventions were most popular?</vt:lpstr>
      <vt:lpstr>Uptake per Region</vt:lpstr>
      <vt:lpstr>Many households trialled multiple interventions</vt:lpstr>
      <vt:lpstr>Most Popular Combinations of Technologies</vt:lpstr>
      <vt:lpstr>What Pairs of Technologies were commonly together?</vt:lpstr>
      <vt:lpstr>What can we say about types of farms adopting types of interventions packages?</vt:lpstr>
      <vt:lpstr>Who was taking up specific technology combinations?</vt:lpstr>
      <vt:lpstr>PowerPoint Presentation</vt:lpstr>
      <vt:lpstr>Part 3: Deeper Analysis into a specific technology combination: Cultivated Forage and Post-Harvest Feed Management </vt:lpstr>
      <vt:lpstr>The combination of cultivated forages &amp; post-harvest feed interventions</vt:lpstr>
      <vt:lpstr>Changes in animal feeding practices due to technology adoption?</vt:lpstr>
      <vt:lpstr>PowerPoint Presentation</vt:lpstr>
      <vt:lpstr>Deeper Analysis: Discussion</vt:lpstr>
      <vt:lpstr>Part 4: Sustainability Assessment</vt:lpstr>
      <vt:lpstr>Sustainable Intensification Assessment Framework (SIAF)</vt:lpstr>
      <vt:lpstr>SIAF Results overall</vt:lpstr>
      <vt:lpstr>SIAF Results: Kebeles</vt:lpstr>
      <vt:lpstr>SIAF Results – Way forward</vt:lpstr>
      <vt:lpstr>CGIAR Partners:</vt:lpstr>
      <vt:lpstr>Local Partners (Phase 1)- Ethiopia</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Yasabu, Simret (ILRI)</dc:creator>
  <cp:lastModifiedBy>Mulat, Bizuwork (ILRI)</cp:lastModifiedBy>
  <cp:revision>12</cp:revision>
  <cp:lastPrinted>2011-10-06T11:45:23Z</cp:lastPrinted>
  <dcterms:created xsi:type="dcterms:W3CDTF">2019-02-01T09:15:42Z</dcterms:created>
  <dcterms:modified xsi:type="dcterms:W3CDTF">2019-05-29T04:14:58Z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