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g"/>
  <Default Extension="wmv" ContentType="video/x-ms-wmv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slideLayouts/slideLayout3.xml" ContentType="application/vnd.openxmlformats-officedocument.presentationml.slideLayout+xml"/>
  <Override PartName="/ppt/theme/theme3.xml" ContentType="application/vnd.openxmlformats-officedocument.theme+xml"/>
  <Override PartName="/ppt/slideLayouts/slideLayout4.xml" ContentType="application/vnd.openxmlformats-officedocument.presentationml.slideLayout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  <p:sldMasterId id="2147483654" r:id="rId5"/>
    <p:sldMasterId id="2147483656" r:id="rId6"/>
    <p:sldMasterId id="2147483650" r:id="rId7"/>
  </p:sldMasterIdLst>
  <p:sldIdLst>
    <p:sldId id="256" r:id="rId8"/>
    <p:sldId id="267" r:id="rId9"/>
    <p:sldId id="269" r:id="rId10"/>
    <p:sldId id="272" r:id="rId11"/>
    <p:sldId id="261" r:id="rId12"/>
    <p:sldId id="262" r:id="rId13"/>
    <p:sldId id="275" r:id="rId14"/>
    <p:sldId id="280" r:id="rId15"/>
    <p:sldId id="281" r:id="rId16"/>
    <p:sldId id="282" r:id="rId17"/>
    <p:sldId id="259" r:id="rId18"/>
  </p:sldIdLst>
  <p:sldSz cx="12192000" cy="6858000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7941D"/>
    <a:srgbClr val="272727"/>
    <a:srgbClr val="2835A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3876" autoAdjust="0"/>
    <p:restoredTop sz="94660"/>
  </p:normalViewPr>
  <p:slideViewPr>
    <p:cSldViewPr snapToGrid="0">
      <p:cViewPr varScale="1">
        <p:scale>
          <a:sx n="68" d="100"/>
          <a:sy n="68" d="100"/>
        </p:scale>
        <p:origin x="972" y="5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slide" Target="slides/slide6.xml"/><Relationship Id="rId18" Type="http://schemas.openxmlformats.org/officeDocument/2006/relationships/slide" Target="slides/slide11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Master" Target="slideMasters/slideMaster4.xml"/><Relationship Id="rId12" Type="http://schemas.openxmlformats.org/officeDocument/2006/relationships/slide" Target="slides/slide5.xml"/><Relationship Id="rId17" Type="http://schemas.openxmlformats.org/officeDocument/2006/relationships/slide" Target="slides/slide10.xml"/><Relationship Id="rId2" Type="http://schemas.openxmlformats.org/officeDocument/2006/relationships/customXml" Target="../customXml/item2.xml"/><Relationship Id="rId16" Type="http://schemas.openxmlformats.org/officeDocument/2006/relationships/slide" Target="slides/slide9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4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8.xml"/><Relationship Id="rId10" Type="http://schemas.openxmlformats.org/officeDocument/2006/relationships/slide" Target="slides/slide3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2.xml"/><Relationship Id="rId14" Type="http://schemas.openxmlformats.org/officeDocument/2006/relationships/slide" Target="slides/slide7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6768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920968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242200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888549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.png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8">
            <a:extLst>
              <a:ext uri="{FF2B5EF4-FFF2-40B4-BE49-F238E27FC236}">
                <a16:creationId xmlns:a16="http://schemas.microsoft.com/office/drawing/2014/main" id="{32BFFF0B-20DA-497A-B416-0A751B422503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rgbClr val="F7941D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rgbClr val="F7941D"/>
          </a:solidFill>
          <a:latin typeface="Open Sans" panose="020B0606030504020204" pitchFamily="34" charset="0"/>
          <a:cs typeface="Open Sans" panose="020B0606030504020204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rgbClr val="F7941D"/>
          </a:solidFill>
          <a:latin typeface="Open Sans" panose="020B0606030504020204" pitchFamily="34" charset="0"/>
          <a:cs typeface="Open Sans" panose="020B0606030504020204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rgbClr val="F7941D"/>
          </a:solidFill>
          <a:latin typeface="Open Sans" panose="020B0606030504020204" pitchFamily="34" charset="0"/>
          <a:cs typeface="Open Sans" panose="020B0606030504020204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rgbClr val="F7941D"/>
          </a:solidFill>
          <a:latin typeface="Open Sans" panose="020B0606030504020204" pitchFamily="34" charset="0"/>
          <a:cs typeface="Open Sans" panose="020B0606030504020204" pitchFamily="34" charset="0"/>
        </a:defRPr>
      </a:lvl5pPr>
      <a:lvl6pPr marL="4572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rgbClr val="F7941D"/>
          </a:solidFill>
          <a:latin typeface="Open Sans" panose="020B0606030504020204" pitchFamily="34" charset="0"/>
          <a:cs typeface="Open Sans" panose="020B0606030504020204" pitchFamily="34" charset="0"/>
        </a:defRPr>
      </a:lvl6pPr>
      <a:lvl7pPr marL="9144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rgbClr val="F7941D"/>
          </a:solidFill>
          <a:latin typeface="Open Sans" panose="020B0606030504020204" pitchFamily="34" charset="0"/>
          <a:cs typeface="Open Sans" panose="020B0606030504020204" pitchFamily="34" charset="0"/>
        </a:defRPr>
      </a:lvl7pPr>
      <a:lvl8pPr marL="13716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rgbClr val="F7941D"/>
          </a:solidFill>
          <a:latin typeface="Open Sans" panose="020B0606030504020204" pitchFamily="34" charset="0"/>
          <a:cs typeface="Open Sans" panose="020B0606030504020204" pitchFamily="34" charset="0"/>
        </a:defRPr>
      </a:lvl8pPr>
      <a:lvl9pPr marL="1828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rgbClr val="F7941D"/>
          </a:solidFill>
          <a:latin typeface="Open Sans" panose="020B0606030504020204" pitchFamily="34" charset="0"/>
          <a:cs typeface="Open Sans" panose="020B0606030504020204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bg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1">
            <a:extLst>
              <a:ext uri="{FF2B5EF4-FFF2-40B4-BE49-F238E27FC236}">
                <a16:creationId xmlns:a16="http://schemas.microsoft.com/office/drawing/2014/main" id="{71837A61-8EC9-443E-8891-B3BADCA7E68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rgbClr val="F7941D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rgbClr val="F7941D"/>
          </a:solidFill>
          <a:latin typeface="Open Sans" panose="020B0606030504020204" pitchFamily="34" charset="0"/>
          <a:cs typeface="Open Sans" panose="020B0606030504020204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rgbClr val="F7941D"/>
          </a:solidFill>
          <a:latin typeface="Open Sans" panose="020B0606030504020204" pitchFamily="34" charset="0"/>
          <a:cs typeface="Open Sans" panose="020B0606030504020204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rgbClr val="F7941D"/>
          </a:solidFill>
          <a:latin typeface="Open Sans" panose="020B0606030504020204" pitchFamily="34" charset="0"/>
          <a:cs typeface="Open Sans" panose="020B0606030504020204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rgbClr val="F7941D"/>
          </a:solidFill>
          <a:latin typeface="Open Sans" panose="020B0606030504020204" pitchFamily="34" charset="0"/>
          <a:cs typeface="Open Sans" panose="020B0606030504020204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rgbClr val="F7941D"/>
          </a:solidFill>
          <a:latin typeface="Open Sans" panose="020B0606030504020204" pitchFamily="34" charset="0"/>
          <a:cs typeface="Open Sans" panose="020B0606030504020204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rgbClr val="F7941D"/>
          </a:solidFill>
          <a:latin typeface="Open Sans" panose="020B0606030504020204" pitchFamily="34" charset="0"/>
          <a:cs typeface="Open Sans" panose="020B0606030504020204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rgbClr val="F7941D"/>
          </a:solidFill>
          <a:latin typeface="Open Sans" panose="020B0606030504020204" pitchFamily="34" charset="0"/>
          <a:cs typeface="Open Sans" panose="020B0606030504020204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rgbClr val="F7941D"/>
          </a:solidFill>
          <a:latin typeface="Open Sans" panose="020B0606030504020204" pitchFamily="34" charset="0"/>
          <a:cs typeface="Open Sans" panose="020B0606030504020204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bg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DBC4C36B-7EB8-4D04-A43A-10C65C8D7DF0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3075" name="Picture 6">
            <a:extLst>
              <a:ext uri="{FF2B5EF4-FFF2-40B4-BE49-F238E27FC236}">
                <a16:creationId xmlns:a16="http://schemas.microsoft.com/office/drawing/2014/main" id="{316E37E0-1070-4A23-9B9A-1AF3EA1B1735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253538" y="2959100"/>
            <a:ext cx="2938462" cy="3898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6" name="TextBox 3">
            <a:extLst>
              <a:ext uri="{FF2B5EF4-FFF2-40B4-BE49-F238E27FC236}">
                <a16:creationId xmlns:a16="http://schemas.microsoft.com/office/drawing/2014/main" id="{DD0B2E2A-E45A-45A0-AF3F-F6E7F91D8BE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92375" y="1955800"/>
            <a:ext cx="7207250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defRPr/>
            </a:pPr>
            <a:r>
              <a:rPr lang="es-CO" altLang="en-US" sz="8000" dirty="0" err="1">
                <a:solidFill>
                  <a:schemeClr val="bg1"/>
                </a:solidFill>
                <a:latin typeface="+mn-lt"/>
                <a:cs typeface="Open Sans" panose="020B0606030504020204" pitchFamily="34" charset="0"/>
              </a:rPr>
              <a:t>Thank</a:t>
            </a:r>
            <a:r>
              <a:rPr lang="es-CO" altLang="en-US" sz="8000" dirty="0">
                <a:solidFill>
                  <a:schemeClr val="bg1"/>
                </a:solidFill>
                <a:latin typeface="+mn-lt"/>
                <a:cs typeface="Open Sans" panose="020B0606030504020204" pitchFamily="34" charset="0"/>
              </a:rPr>
              <a:t> </a:t>
            </a:r>
            <a:r>
              <a:rPr lang="es-CO" altLang="en-US" sz="8000" dirty="0" err="1">
                <a:solidFill>
                  <a:schemeClr val="bg1"/>
                </a:solidFill>
                <a:latin typeface="+mn-lt"/>
                <a:cs typeface="Open Sans" panose="020B0606030504020204" pitchFamily="34" charset="0"/>
              </a:rPr>
              <a:t>you</a:t>
            </a:r>
            <a:r>
              <a:rPr lang="es-CO" altLang="en-US" sz="8000" dirty="0">
                <a:solidFill>
                  <a:schemeClr val="bg1"/>
                </a:solidFill>
                <a:latin typeface="+mn-lt"/>
                <a:cs typeface="Open Sans" panose="020B0606030504020204" pitchFamily="34" charset="0"/>
              </a:rPr>
              <a:t>!</a:t>
            </a:r>
            <a:endParaRPr lang="en-US" altLang="en-US" sz="8000" dirty="0">
              <a:solidFill>
                <a:schemeClr val="bg1"/>
              </a:solidFill>
              <a:latin typeface="+mn-lt"/>
              <a:cs typeface="Open Sans" panose="020B0606030504020204" pitchFamily="34" charset="0"/>
            </a:endParaRPr>
          </a:p>
        </p:txBody>
      </p:sp>
      <p:pic>
        <p:nvPicPr>
          <p:cNvPr id="3077" name="Picture 1">
            <a:extLst>
              <a:ext uri="{FF2B5EF4-FFF2-40B4-BE49-F238E27FC236}">
                <a16:creationId xmlns:a16="http://schemas.microsoft.com/office/drawing/2014/main" id="{8F410111-C6A6-49D2-A9AC-092A434C539F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64075" y="4364038"/>
            <a:ext cx="2863850" cy="1265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3">
            <a:extLst>
              <a:ext uri="{FF2B5EF4-FFF2-40B4-BE49-F238E27FC236}">
                <a16:creationId xmlns:a16="http://schemas.microsoft.com/office/drawing/2014/main" id="{CDA3930A-6063-4610-8F22-E6127F577940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2492375" y="6170613"/>
            <a:ext cx="72072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defRPr/>
            </a:pPr>
            <a:r>
              <a:rPr lang="en-GB" sz="3000" b="1" baseline="30000" dirty="0">
                <a:solidFill>
                  <a:srgbClr val="F7941D"/>
                </a:solidFill>
                <a:latin typeface="+mn-lt"/>
              </a:rPr>
              <a:t>bigdata.cgiar.org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rgbClr val="F7941D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rgbClr val="F7941D"/>
          </a:solidFill>
          <a:latin typeface="Open Sans" panose="020B0606030504020204" pitchFamily="34" charset="0"/>
          <a:cs typeface="Open Sans" panose="020B0606030504020204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rgbClr val="F7941D"/>
          </a:solidFill>
          <a:latin typeface="Open Sans" panose="020B0606030504020204" pitchFamily="34" charset="0"/>
          <a:cs typeface="Open Sans" panose="020B0606030504020204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rgbClr val="F7941D"/>
          </a:solidFill>
          <a:latin typeface="Open Sans" panose="020B0606030504020204" pitchFamily="34" charset="0"/>
          <a:cs typeface="Open Sans" panose="020B0606030504020204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rgbClr val="F7941D"/>
          </a:solidFill>
          <a:latin typeface="Open Sans" panose="020B0606030504020204" pitchFamily="34" charset="0"/>
          <a:cs typeface="Open Sans" panose="020B0606030504020204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rgbClr val="F7941D"/>
          </a:solidFill>
          <a:latin typeface="Open Sans" panose="020B0606030504020204" pitchFamily="34" charset="0"/>
          <a:cs typeface="Open Sans" panose="020B0606030504020204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rgbClr val="F7941D"/>
          </a:solidFill>
          <a:latin typeface="Open Sans" panose="020B0606030504020204" pitchFamily="34" charset="0"/>
          <a:cs typeface="Open Sans" panose="020B0606030504020204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rgbClr val="F7941D"/>
          </a:solidFill>
          <a:latin typeface="Open Sans" panose="020B0606030504020204" pitchFamily="34" charset="0"/>
          <a:cs typeface="Open Sans" panose="020B0606030504020204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rgbClr val="F7941D"/>
          </a:solidFill>
          <a:latin typeface="Open Sans" panose="020B0606030504020204" pitchFamily="34" charset="0"/>
          <a:cs typeface="Open Sans" panose="020B0606030504020204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bg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1">
            <a:extLst>
              <a:ext uri="{FF2B5EF4-FFF2-40B4-BE49-F238E27FC236}">
                <a16:creationId xmlns:a16="http://schemas.microsoft.com/office/drawing/2014/main" id="{D2503088-6F55-4727-8724-DBF677248E2D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rgbClr val="2835AB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rgbClr val="2835AB"/>
          </a:solidFill>
          <a:latin typeface="Open Sans" panose="020B0606030504020204" pitchFamily="34" charset="0"/>
          <a:cs typeface="Open Sans" panose="020B0606030504020204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rgbClr val="2835AB"/>
          </a:solidFill>
          <a:latin typeface="Open Sans" panose="020B0606030504020204" pitchFamily="34" charset="0"/>
          <a:cs typeface="Open Sans" panose="020B0606030504020204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rgbClr val="2835AB"/>
          </a:solidFill>
          <a:latin typeface="Open Sans" panose="020B0606030504020204" pitchFamily="34" charset="0"/>
          <a:cs typeface="Open Sans" panose="020B0606030504020204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rgbClr val="2835AB"/>
          </a:solidFill>
          <a:latin typeface="Open Sans" panose="020B0606030504020204" pitchFamily="34" charset="0"/>
          <a:cs typeface="Open Sans" panose="020B0606030504020204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rgbClr val="2835AB"/>
          </a:solidFill>
          <a:latin typeface="Open Sans" panose="020B0606030504020204" pitchFamily="34" charset="0"/>
          <a:cs typeface="Open Sans" panose="020B0606030504020204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rgbClr val="2835AB"/>
          </a:solidFill>
          <a:latin typeface="Open Sans" panose="020B0606030504020204" pitchFamily="34" charset="0"/>
          <a:cs typeface="Open Sans" panose="020B0606030504020204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rgbClr val="2835AB"/>
          </a:solidFill>
          <a:latin typeface="Open Sans" panose="020B0606030504020204" pitchFamily="34" charset="0"/>
          <a:cs typeface="Open Sans" panose="020B0606030504020204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rgbClr val="2835AB"/>
          </a:solidFill>
          <a:latin typeface="Open Sans" panose="020B0606030504020204" pitchFamily="34" charset="0"/>
          <a:cs typeface="Open Sans" panose="020B0606030504020204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rgbClr val="262626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rgbClr val="262626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rgbClr val="262626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rgbClr val="262626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rgbClr val="26262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svg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7.png"/><Relationship Id="rId2" Type="http://schemas.openxmlformats.org/officeDocument/2006/relationships/video" Target="../media/media1.wmv"/><Relationship Id="rId1" Type="http://schemas.microsoft.com/office/2007/relationships/media" Target="../media/media1.wmv"/><Relationship Id="rId6" Type="http://schemas.openxmlformats.org/officeDocument/2006/relationships/image" Target="../media/image25.png"/><Relationship Id="rId5" Type="http://schemas.openxmlformats.org/officeDocument/2006/relationships/image" Target="../media/image24.jpeg"/><Relationship Id="rId10" Type="http://schemas.openxmlformats.org/officeDocument/2006/relationships/image" Target="../media/image26.png"/><Relationship Id="rId4" Type="http://schemas.openxmlformats.org/officeDocument/2006/relationships/image" Target="../media/image15.png"/><Relationship Id="rId9" Type="http://schemas.openxmlformats.org/officeDocument/2006/relationships/image" Target="../media/image23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svg"/><Relationship Id="rId7" Type="http://schemas.openxmlformats.org/officeDocument/2006/relationships/image" Target="../media/image12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wmv"/><Relationship Id="rId1" Type="http://schemas.microsoft.com/office/2007/relationships/media" Target="../media/media1.wmv"/><Relationship Id="rId6" Type="http://schemas.openxmlformats.org/officeDocument/2006/relationships/image" Target="../media/image15.pn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19.png"/><Relationship Id="rId2" Type="http://schemas.openxmlformats.org/officeDocument/2006/relationships/video" Target="../media/media1.wmv"/><Relationship Id="rId1" Type="http://schemas.microsoft.com/office/2007/relationships/media" Target="../media/media1.wmv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svg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7.png"/><Relationship Id="rId2" Type="http://schemas.openxmlformats.org/officeDocument/2006/relationships/video" Target="../media/media1.wmv"/><Relationship Id="rId1" Type="http://schemas.microsoft.com/office/2007/relationships/media" Target="../media/media1.wmv"/><Relationship Id="rId6" Type="http://schemas.openxmlformats.org/officeDocument/2006/relationships/image" Target="../media/image22.emf"/><Relationship Id="rId11" Type="http://schemas.openxmlformats.org/officeDocument/2006/relationships/image" Target="../media/image24.jpeg"/><Relationship Id="rId5" Type="http://schemas.openxmlformats.org/officeDocument/2006/relationships/image" Target="../media/image21.emf"/><Relationship Id="rId10" Type="http://schemas.openxmlformats.org/officeDocument/2006/relationships/image" Target="../media/image15.png"/><Relationship Id="rId4" Type="http://schemas.openxmlformats.org/officeDocument/2006/relationships/image" Target="../media/image20.jpeg"/><Relationship Id="rId9" Type="http://schemas.openxmlformats.org/officeDocument/2006/relationships/image" Target="../media/image2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7">
            <a:extLst>
              <a:ext uri="{FF2B5EF4-FFF2-40B4-BE49-F238E27FC236}">
                <a16:creationId xmlns:a16="http://schemas.microsoft.com/office/drawing/2014/main" id="{9E2FEE5E-27F1-4AEC-86AC-DDAE6238F204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6935788" y="2558955"/>
            <a:ext cx="4684712" cy="1760633"/>
          </a:xfrm>
          <a:prstGeom prst="rect">
            <a:avLst/>
          </a:prstGeom>
        </p:spPr>
        <p:txBody>
          <a:bodyPr/>
          <a:lstStyle/>
          <a:p>
            <a:pPr algn="r" eaLnBrk="1" hangingPunct="1">
              <a:defRPr/>
            </a:pPr>
            <a:r>
              <a:rPr lang="en-GB" dirty="0"/>
              <a:t>Crowdsourcing Information in the Drylands</a:t>
            </a:r>
            <a:br>
              <a:rPr lang="en-GB" dirty="0"/>
            </a:br>
            <a:br>
              <a:rPr lang="en-GB" dirty="0"/>
            </a:br>
            <a:r>
              <a:rPr lang="en-GB" sz="1800" dirty="0"/>
              <a:t>Nathan Jensen</a:t>
            </a:r>
            <a:br>
              <a:rPr lang="en-GB" sz="1800" dirty="0"/>
            </a:br>
            <a:r>
              <a:rPr lang="en-GB" sz="1800" dirty="0"/>
              <a:t>ILRI</a:t>
            </a:r>
            <a:endParaRPr lang="en-US" dirty="0">
              <a:latin typeface="+mn-lt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D0E06DB-2928-40E9-924B-9FFE46469201}"/>
              </a:ext>
            </a:extLst>
          </p:cNvPr>
          <p:cNvSpPr txBox="1">
            <a:spLocks/>
          </p:cNvSpPr>
          <p:nvPr/>
        </p:nvSpPr>
        <p:spPr bwMode="auto">
          <a:xfrm>
            <a:off x="868218" y="-1981"/>
            <a:ext cx="10547495" cy="11526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normAutofit/>
          </a:bodyPr>
          <a:lstStyle>
            <a:lvl1pPr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F7941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rgbClr val="F7941D"/>
                </a:solidFill>
                <a:latin typeface="Open Sans" panose="020B0606030504020204" pitchFamily="34" charset="0"/>
                <a:cs typeface="Open Sans" panose="020B0606030504020204" pitchFamily="34" charset="0"/>
              </a:defRPr>
            </a:lvl2pPr>
            <a:lvl3pPr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rgbClr val="F7941D"/>
                </a:solidFill>
                <a:latin typeface="Open Sans" panose="020B0606030504020204" pitchFamily="34" charset="0"/>
                <a:cs typeface="Open Sans" panose="020B0606030504020204" pitchFamily="34" charset="0"/>
              </a:defRPr>
            </a:lvl3pPr>
            <a:lvl4pPr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rgbClr val="F7941D"/>
                </a:solidFill>
                <a:latin typeface="Open Sans" panose="020B0606030504020204" pitchFamily="34" charset="0"/>
                <a:cs typeface="Open Sans" panose="020B0606030504020204" pitchFamily="34" charset="0"/>
              </a:defRPr>
            </a:lvl4pPr>
            <a:lvl5pPr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rgbClr val="F7941D"/>
                </a:solidFill>
                <a:latin typeface="Open Sans" panose="020B0606030504020204" pitchFamily="34" charset="0"/>
                <a:cs typeface="Open Sans" panose="020B0606030504020204" pitchFamily="34" charset="0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rgbClr val="F7941D"/>
                </a:solidFill>
                <a:latin typeface="Open Sans" panose="020B0606030504020204" pitchFamily="34" charset="0"/>
                <a:cs typeface="Open Sans" panose="020B0606030504020204" pitchFamily="34" charset="0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rgbClr val="F7941D"/>
                </a:solidFill>
                <a:latin typeface="Open Sans" panose="020B0606030504020204" pitchFamily="34" charset="0"/>
                <a:cs typeface="Open Sans" panose="020B0606030504020204" pitchFamily="34" charset="0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rgbClr val="F7941D"/>
                </a:solidFill>
                <a:latin typeface="Open Sans" panose="020B0606030504020204" pitchFamily="34" charset="0"/>
                <a:cs typeface="Open Sans" panose="020B0606030504020204" pitchFamily="34" charset="0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rgbClr val="F7941D"/>
                </a:solidFill>
                <a:latin typeface="Open Sans" panose="020B0606030504020204" pitchFamily="34" charset="0"/>
                <a:cs typeface="Open Sans" panose="020B0606030504020204" pitchFamily="34" charset="0"/>
              </a:defRPr>
            </a:lvl9pPr>
          </a:lstStyle>
          <a:p>
            <a:pPr eaLnBrk="1" hangingPunct="1">
              <a:defRPr/>
            </a:pPr>
            <a:r>
              <a:rPr lang="en-US" altLang="en-US" dirty="0">
                <a:latin typeface="+mn-lt"/>
              </a:rPr>
              <a:t>Progress to date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B3F98A9-674B-47A3-B506-D513E07C8E94}"/>
              </a:ext>
            </a:extLst>
          </p:cNvPr>
          <p:cNvSpPr txBox="1"/>
          <p:nvPr/>
        </p:nvSpPr>
        <p:spPr>
          <a:xfrm>
            <a:off x="868218" y="845102"/>
            <a:ext cx="6964364" cy="55707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</a:rPr>
              <a:t>Passive data collection on migration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GPS collar traces of 60 cattle from 20 households in 5 villages, at 5-minute intervals over 3 years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solidFill>
                <a:schemeClr val="bg1"/>
              </a:solidFill>
            </a:endParaRPr>
          </a:p>
          <a:p>
            <a:r>
              <a:rPr lang="en-US" sz="2000" dirty="0">
                <a:solidFill>
                  <a:schemeClr val="bg1"/>
                </a:solidFill>
              </a:rPr>
              <a:t>Crowdsourcing rangeland conditions from pastoralists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Spatially and temporally varying rewards to reduce clustering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&gt;110,000 submissions on vegetation abundance &amp; palatability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solidFill>
                <a:schemeClr val="bg1"/>
              </a:solidFill>
            </a:endParaRPr>
          </a:p>
          <a:p>
            <a:r>
              <a:rPr lang="en-US" sz="2000" dirty="0">
                <a:solidFill>
                  <a:schemeClr val="bg1"/>
                </a:solidFill>
              </a:rPr>
              <a:t>Livestock market information from market regulars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chemeClr val="bg1"/>
                </a:solidFill>
              </a:rPr>
              <a:t>5 weekly livestock markets for 5 months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chemeClr val="bg1"/>
                </a:solidFill>
              </a:rPr>
              <a:t>Used geofencing and market calendars to reduce fraud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chemeClr val="bg1"/>
                </a:solidFill>
              </a:rPr>
              <a:t>Multiple monitors per market for cross validation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solidFill>
                <a:schemeClr val="bg1"/>
              </a:solidFill>
            </a:endParaRPr>
          </a:p>
          <a:p>
            <a:r>
              <a:rPr lang="en-US" sz="2000" dirty="0">
                <a:solidFill>
                  <a:schemeClr val="bg1"/>
                </a:solidFill>
              </a:rPr>
              <a:t>Extension &amp; training: client/agent profiling, extension, evaluations</a:t>
            </a:r>
          </a:p>
          <a:p>
            <a:endParaRPr lang="en-US" sz="2000" dirty="0">
              <a:solidFill>
                <a:schemeClr val="bg1"/>
              </a:solidFill>
            </a:endParaRPr>
          </a:p>
          <a:p>
            <a:r>
              <a:rPr lang="en-US" sz="2000" dirty="0">
                <a:solidFill>
                  <a:schemeClr val="bg1"/>
                </a:solidFill>
              </a:rPr>
              <a:t>Household-collected data on young child diet and health   </a:t>
            </a:r>
            <a:endParaRPr lang="en-KE" sz="2000" dirty="0">
              <a:solidFill>
                <a:schemeClr val="bg1"/>
              </a:solidFill>
            </a:endParaRPr>
          </a:p>
          <a:p>
            <a:endParaRPr lang="en-US" sz="1800" dirty="0">
              <a:solidFill>
                <a:schemeClr val="bg1"/>
              </a:solidFill>
            </a:endParaRPr>
          </a:p>
          <a:p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30" name="trajectories2">
            <a:hlinkClick r:id="" action="ppaction://media"/>
            <a:extLst>
              <a:ext uri="{FF2B5EF4-FFF2-40B4-BE49-F238E27FC236}">
                <a16:creationId xmlns:a16="http://schemas.microsoft.com/office/drawing/2014/main" id="{8E030791-E295-46C8-90BF-448DB8759895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9014460" y="127405"/>
            <a:ext cx="2999628" cy="237987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noFill/>
            <a:prstDash val="solid"/>
            <a:miter lim="800000"/>
          </a:ln>
          <a:effectLst/>
        </p:spPr>
      </p:pic>
      <p:pic>
        <p:nvPicPr>
          <p:cNvPr id="35" name="Picture 34">
            <a:extLst>
              <a:ext uri="{FF2B5EF4-FFF2-40B4-BE49-F238E27FC236}">
                <a16:creationId xmlns:a16="http://schemas.microsoft.com/office/drawing/2014/main" id="{E9458703-8E77-4455-8298-EC96331616A7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290559" y="1452968"/>
            <a:ext cx="2691916" cy="2578526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4A0A9EBE-6002-40F7-B80D-786BB11718AF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90559" y="5698469"/>
            <a:ext cx="3809458" cy="985313"/>
          </a:xfrm>
          <a:prstGeom prst="rect">
            <a:avLst/>
          </a:prstGeom>
        </p:spPr>
      </p:pic>
      <p:grpSp>
        <p:nvGrpSpPr>
          <p:cNvPr id="20" name="Group 19">
            <a:extLst>
              <a:ext uri="{FF2B5EF4-FFF2-40B4-BE49-F238E27FC236}">
                <a16:creationId xmlns:a16="http://schemas.microsoft.com/office/drawing/2014/main" id="{9F861932-DDA7-45DD-BEBE-95FBFC2850A0}"/>
              </a:ext>
            </a:extLst>
          </p:cNvPr>
          <p:cNvGrpSpPr/>
          <p:nvPr/>
        </p:nvGrpSpPr>
        <p:grpSpPr>
          <a:xfrm>
            <a:off x="10058460" y="2584001"/>
            <a:ext cx="2203404" cy="2571437"/>
            <a:chOff x="2635958" y="3733800"/>
            <a:chExt cx="2538022" cy="3258694"/>
          </a:xfrm>
        </p:grpSpPr>
        <p:pic>
          <p:nvPicPr>
            <p:cNvPr id="21" name="Graphic 20" descr="Smart Phone">
              <a:extLst>
                <a:ext uri="{FF2B5EF4-FFF2-40B4-BE49-F238E27FC236}">
                  <a16:creationId xmlns:a16="http://schemas.microsoft.com/office/drawing/2014/main" id="{F105935D-F5BB-4244-AEC8-4EF76169B99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rcRect l="20263" r="21641"/>
            <a:stretch/>
          </p:blipFill>
          <p:spPr>
            <a:xfrm>
              <a:off x="2635958" y="3733800"/>
              <a:ext cx="2538022" cy="3258694"/>
            </a:xfrm>
            <a:prstGeom prst="rect">
              <a:avLst/>
            </a:prstGeom>
          </p:spPr>
        </p:pic>
        <p:pic>
          <p:nvPicPr>
            <p:cNvPr id="22" name="Picture 2" descr="Image">
              <a:extLst>
                <a:ext uri="{FF2B5EF4-FFF2-40B4-BE49-F238E27FC236}">
                  <a16:creationId xmlns:a16="http://schemas.microsoft.com/office/drawing/2014/main" id="{55313955-5F2D-4565-984C-DFED75838C3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9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03460" y="4201601"/>
              <a:ext cx="1697139" cy="23592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9" name="Picture 18">
            <a:extLst>
              <a:ext uri="{FF2B5EF4-FFF2-40B4-BE49-F238E27FC236}">
                <a16:creationId xmlns:a16="http://schemas.microsoft.com/office/drawing/2014/main" id="{43031539-B975-4927-B35A-428D690B2E9D}"/>
              </a:ext>
            </a:extLst>
          </p:cNvPr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90559" y="4345962"/>
            <a:ext cx="3809457" cy="1119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03904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3683" fill="hold"/>
                                        <p:tgtEl>
                                          <p:spTgt spid="3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3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video>
              <p:cMediaNode vol="80000">
                <p:cTn id="12" repeatCount="indefinite" fill="hold" display="0">
                  <p:stCondLst>
                    <p:cond delay="indefinite"/>
                  </p:stCondLst>
                </p:cTn>
                <p:tgtEl>
                  <p:spTgt spid="30"/>
                </p:tgtEl>
              </p:cMediaNode>
            </p:vide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EDF3C85F-8A34-4EDF-879A-A0A0B0F7FE41}"/>
              </a:ext>
            </a:extLst>
          </p:cNvPr>
          <p:cNvSpPr txBox="1"/>
          <p:nvPr/>
        </p:nvSpPr>
        <p:spPr>
          <a:xfrm>
            <a:off x="5363571" y="3429000"/>
            <a:ext cx="19995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n.jensen@cigar.org</a:t>
            </a:r>
            <a:endParaRPr lang="en-KE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D0E06DB-2928-40E9-924B-9FFE46469201}"/>
              </a:ext>
            </a:extLst>
          </p:cNvPr>
          <p:cNvSpPr txBox="1">
            <a:spLocks/>
          </p:cNvSpPr>
          <p:nvPr/>
        </p:nvSpPr>
        <p:spPr bwMode="auto">
          <a:xfrm>
            <a:off x="926569" y="129541"/>
            <a:ext cx="10344364" cy="1036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normAutofit/>
          </a:bodyPr>
          <a:lstStyle>
            <a:lvl1pPr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F7941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rgbClr val="F7941D"/>
                </a:solidFill>
                <a:latin typeface="Open Sans" panose="020B0606030504020204" pitchFamily="34" charset="0"/>
                <a:cs typeface="Open Sans" panose="020B0606030504020204" pitchFamily="34" charset="0"/>
              </a:defRPr>
            </a:lvl2pPr>
            <a:lvl3pPr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rgbClr val="F7941D"/>
                </a:solidFill>
                <a:latin typeface="Open Sans" panose="020B0606030504020204" pitchFamily="34" charset="0"/>
                <a:cs typeface="Open Sans" panose="020B0606030504020204" pitchFamily="34" charset="0"/>
              </a:defRPr>
            </a:lvl3pPr>
            <a:lvl4pPr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rgbClr val="F7941D"/>
                </a:solidFill>
                <a:latin typeface="Open Sans" panose="020B0606030504020204" pitchFamily="34" charset="0"/>
                <a:cs typeface="Open Sans" panose="020B0606030504020204" pitchFamily="34" charset="0"/>
              </a:defRPr>
            </a:lvl4pPr>
            <a:lvl5pPr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rgbClr val="F7941D"/>
                </a:solidFill>
                <a:latin typeface="Open Sans" panose="020B0606030504020204" pitchFamily="34" charset="0"/>
                <a:cs typeface="Open Sans" panose="020B0606030504020204" pitchFamily="34" charset="0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rgbClr val="F7941D"/>
                </a:solidFill>
                <a:latin typeface="Open Sans" panose="020B0606030504020204" pitchFamily="34" charset="0"/>
                <a:cs typeface="Open Sans" panose="020B0606030504020204" pitchFamily="34" charset="0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rgbClr val="F7941D"/>
                </a:solidFill>
                <a:latin typeface="Open Sans" panose="020B0606030504020204" pitchFamily="34" charset="0"/>
                <a:cs typeface="Open Sans" panose="020B0606030504020204" pitchFamily="34" charset="0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rgbClr val="F7941D"/>
                </a:solidFill>
                <a:latin typeface="Open Sans" panose="020B0606030504020204" pitchFamily="34" charset="0"/>
                <a:cs typeface="Open Sans" panose="020B0606030504020204" pitchFamily="34" charset="0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rgbClr val="F7941D"/>
                </a:solidFill>
                <a:latin typeface="Open Sans" panose="020B0606030504020204" pitchFamily="34" charset="0"/>
                <a:cs typeface="Open Sans" panose="020B0606030504020204" pitchFamily="34" charset="0"/>
              </a:defRPr>
            </a:lvl9pPr>
          </a:lstStyle>
          <a:p>
            <a:pPr eaLnBrk="1" hangingPunct="1">
              <a:defRPr/>
            </a:pPr>
            <a:r>
              <a:rPr lang="en-US" altLang="en-US" dirty="0">
                <a:latin typeface="+mn-lt"/>
              </a:rPr>
              <a:t>Problem Statement</a:t>
            </a:r>
          </a:p>
        </p:txBody>
      </p:sp>
      <p:sp>
        <p:nvSpPr>
          <p:cNvPr id="6147" name="Text Placeholder 2">
            <a:extLst>
              <a:ext uri="{FF2B5EF4-FFF2-40B4-BE49-F238E27FC236}">
                <a16:creationId xmlns:a16="http://schemas.microsoft.com/office/drawing/2014/main" id="{7F10CB83-DE2B-4EDE-8518-86F12ACD9C2B}"/>
              </a:ext>
            </a:extLst>
          </p:cNvPr>
          <p:cNvSpPr txBox="1">
            <a:spLocks/>
          </p:cNvSpPr>
          <p:nvPr/>
        </p:nvSpPr>
        <p:spPr bwMode="auto">
          <a:xfrm>
            <a:off x="926569" y="975361"/>
            <a:ext cx="9853684" cy="55016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6858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lvl="0" eaLnBrk="1" hangingPunct="1">
              <a:spcBef>
                <a:spcPts val="600"/>
              </a:spcBef>
              <a:spcAft>
                <a:spcPts val="0"/>
              </a:spcAft>
              <a:buSzPct val="60000"/>
              <a:defRPr/>
            </a:pPr>
            <a:r>
              <a:rPr lang="en-IN" sz="3200" b="1" dirty="0">
                <a:solidFill>
                  <a:schemeClr val="bg1"/>
                </a:solidFill>
                <a:latin typeface="Calibri"/>
              </a:rPr>
              <a:t>Information</a:t>
            </a:r>
            <a:r>
              <a:rPr lang="en-IN" sz="3200" dirty="0">
                <a:solidFill>
                  <a:schemeClr val="bg1"/>
                </a:solidFill>
                <a:latin typeface="Calibri"/>
              </a:rPr>
              <a:t> </a:t>
            </a:r>
            <a:r>
              <a:rPr lang="en-IN" sz="3200" b="1" dirty="0">
                <a:solidFill>
                  <a:schemeClr val="bg1"/>
                </a:solidFill>
                <a:latin typeface="Calibri"/>
              </a:rPr>
              <a:t>scarcity </a:t>
            </a:r>
            <a:r>
              <a:rPr lang="en-IN" sz="3200" dirty="0">
                <a:solidFill>
                  <a:schemeClr val="bg1"/>
                </a:solidFill>
                <a:latin typeface="Calibri"/>
              </a:rPr>
              <a:t>is severely limiting development and resource management in the drylands.</a:t>
            </a:r>
          </a:p>
          <a:p>
            <a:pPr lvl="0" eaLnBrk="1" hangingPunct="1">
              <a:spcBef>
                <a:spcPts val="600"/>
              </a:spcBef>
              <a:spcAft>
                <a:spcPts val="600"/>
              </a:spcAft>
              <a:buSzPct val="60000"/>
              <a:defRPr/>
            </a:pPr>
            <a:endParaRPr lang="en-IN" sz="2000" dirty="0">
              <a:solidFill>
                <a:schemeClr val="bg1"/>
              </a:solidFill>
              <a:latin typeface="Calibri"/>
            </a:endParaRPr>
          </a:p>
          <a:p>
            <a:pPr lvl="0" eaLnBrk="1" hangingPunct="1">
              <a:spcBef>
                <a:spcPts val="600"/>
              </a:spcBef>
              <a:spcAft>
                <a:spcPts val="1800"/>
              </a:spcAft>
              <a:buSzPct val="60000"/>
              <a:defRPr/>
            </a:pPr>
            <a:endParaRPr lang="en-IN" sz="2800" dirty="0">
              <a:solidFill>
                <a:schemeClr val="bg1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2297011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D0E06DB-2928-40E9-924B-9FFE46469201}"/>
              </a:ext>
            </a:extLst>
          </p:cNvPr>
          <p:cNvSpPr txBox="1">
            <a:spLocks/>
          </p:cNvSpPr>
          <p:nvPr/>
        </p:nvSpPr>
        <p:spPr bwMode="auto">
          <a:xfrm>
            <a:off x="926569" y="129541"/>
            <a:ext cx="10344364" cy="1036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normAutofit/>
          </a:bodyPr>
          <a:lstStyle>
            <a:lvl1pPr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F7941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rgbClr val="F7941D"/>
                </a:solidFill>
                <a:latin typeface="Open Sans" panose="020B0606030504020204" pitchFamily="34" charset="0"/>
                <a:cs typeface="Open Sans" panose="020B0606030504020204" pitchFamily="34" charset="0"/>
              </a:defRPr>
            </a:lvl2pPr>
            <a:lvl3pPr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rgbClr val="F7941D"/>
                </a:solidFill>
                <a:latin typeface="Open Sans" panose="020B0606030504020204" pitchFamily="34" charset="0"/>
                <a:cs typeface="Open Sans" panose="020B0606030504020204" pitchFamily="34" charset="0"/>
              </a:defRPr>
            </a:lvl3pPr>
            <a:lvl4pPr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rgbClr val="F7941D"/>
                </a:solidFill>
                <a:latin typeface="Open Sans" panose="020B0606030504020204" pitchFamily="34" charset="0"/>
                <a:cs typeface="Open Sans" panose="020B0606030504020204" pitchFamily="34" charset="0"/>
              </a:defRPr>
            </a:lvl4pPr>
            <a:lvl5pPr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rgbClr val="F7941D"/>
                </a:solidFill>
                <a:latin typeface="Open Sans" panose="020B0606030504020204" pitchFamily="34" charset="0"/>
                <a:cs typeface="Open Sans" panose="020B0606030504020204" pitchFamily="34" charset="0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rgbClr val="F7941D"/>
                </a:solidFill>
                <a:latin typeface="Open Sans" panose="020B0606030504020204" pitchFamily="34" charset="0"/>
                <a:cs typeface="Open Sans" panose="020B0606030504020204" pitchFamily="34" charset="0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rgbClr val="F7941D"/>
                </a:solidFill>
                <a:latin typeface="Open Sans" panose="020B0606030504020204" pitchFamily="34" charset="0"/>
                <a:cs typeface="Open Sans" panose="020B0606030504020204" pitchFamily="34" charset="0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rgbClr val="F7941D"/>
                </a:solidFill>
                <a:latin typeface="Open Sans" panose="020B0606030504020204" pitchFamily="34" charset="0"/>
                <a:cs typeface="Open Sans" panose="020B0606030504020204" pitchFamily="34" charset="0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rgbClr val="F7941D"/>
                </a:solidFill>
                <a:latin typeface="Open Sans" panose="020B0606030504020204" pitchFamily="34" charset="0"/>
                <a:cs typeface="Open Sans" panose="020B0606030504020204" pitchFamily="34" charset="0"/>
              </a:defRPr>
            </a:lvl9pPr>
          </a:lstStyle>
          <a:p>
            <a:pPr eaLnBrk="1" hangingPunct="1">
              <a:defRPr/>
            </a:pPr>
            <a:r>
              <a:rPr lang="en-US" altLang="en-US" dirty="0">
                <a:latin typeface="+mn-lt"/>
              </a:rPr>
              <a:t>Problem Statement</a:t>
            </a:r>
          </a:p>
        </p:txBody>
      </p:sp>
      <p:sp>
        <p:nvSpPr>
          <p:cNvPr id="6147" name="Text Placeholder 2">
            <a:extLst>
              <a:ext uri="{FF2B5EF4-FFF2-40B4-BE49-F238E27FC236}">
                <a16:creationId xmlns:a16="http://schemas.microsoft.com/office/drawing/2014/main" id="{7F10CB83-DE2B-4EDE-8518-86F12ACD9C2B}"/>
              </a:ext>
            </a:extLst>
          </p:cNvPr>
          <p:cNvSpPr txBox="1">
            <a:spLocks/>
          </p:cNvSpPr>
          <p:nvPr/>
        </p:nvSpPr>
        <p:spPr bwMode="auto">
          <a:xfrm>
            <a:off x="921066" y="960121"/>
            <a:ext cx="10463213" cy="55016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6858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lvl="0" eaLnBrk="1" hangingPunct="1">
              <a:spcBef>
                <a:spcPts val="600"/>
              </a:spcBef>
              <a:spcAft>
                <a:spcPts val="0"/>
              </a:spcAft>
              <a:buSzPct val="60000"/>
              <a:defRPr/>
            </a:pPr>
            <a:r>
              <a:rPr lang="en-IN" sz="3200" b="1" dirty="0">
                <a:solidFill>
                  <a:schemeClr val="bg1"/>
                </a:solidFill>
                <a:latin typeface="Calibri"/>
              </a:rPr>
              <a:t>Information</a:t>
            </a:r>
            <a:r>
              <a:rPr lang="en-IN" sz="3200" dirty="0">
                <a:solidFill>
                  <a:schemeClr val="bg1"/>
                </a:solidFill>
                <a:latin typeface="Calibri"/>
              </a:rPr>
              <a:t> </a:t>
            </a:r>
            <a:r>
              <a:rPr lang="en-IN" sz="3200" b="1" dirty="0">
                <a:solidFill>
                  <a:schemeClr val="bg1"/>
                </a:solidFill>
                <a:latin typeface="Calibri"/>
              </a:rPr>
              <a:t>scarcity </a:t>
            </a:r>
            <a:r>
              <a:rPr lang="en-IN" sz="3200" dirty="0">
                <a:solidFill>
                  <a:schemeClr val="bg1"/>
                </a:solidFill>
                <a:latin typeface="Calibri"/>
              </a:rPr>
              <a:t>is severely limiting development and resource management in the drylands.</a:t>
            </a:r>
          </a:p>
          <a:p>
            <a:pPr lvl="0" eaLnBrk="1" hangingPunct="1">
              <a:spcBef>
                <a:spcPts val="600"/>
              </a:spcBef>
              <a:spcAft>
                <a:spcPts val="0"/>
              </a:spcAft>
              <a:buSzPct val="60000"/>
              <a:defRPr/>
            </a:pPr>
            <a:endParaRPr lang="en-IN" sz="2800" dirty="0">
              <a:solidFill>
                <a:schemeClr val="bg1"/>
              </a:solidFill>
              <a:latin typeface="Calibri"/>
            </a:endParaRPr>
          </a:p>
          <a:p>
            <a:pPr lvl="0" eaLnBrk="1" hangingPunct="1">
              <a:spcBef>
                <a:spcPts val="600"/>
              </a:spcBef>
              <a:spcAft>
                <a:spcPts val="0"/>
              </a:spcAft>
              <a:buSzPct val="60000"/>
              <a:defRPr/>
            </a:pPr>
            <a:r>
              <a:rPr lang="en-IN" sz="2800" dirty="0">
                <a:solidFill>
                  <a:schemeClr val="bg1"/>
                </a:solidFill>
                <a:latin typeface="Calibri"/>
              </a:rPr>
              <a:t>Why?</a:t>
            </a:r>
          </a:p>
          <a:p>
            <a:pPr marL="457200" lvl="0" indent="-457200" eaLnBrk="1" hangingPunct="1">
              <a:spcBef>
                <a:spcPts val="0"/>
              </a:spcBef>
              <a:spcAft>
                <a:spcPts val="0"/>
              </a:spcAft>
              <a:buSzPct val="60000"/>
              <a:buFont typeface="Arial" panose="020B0604020202020204" pitchFamily="34" charset="0"/>
              <a:buChar char="•"/>
              <a:defRPr/>
            </a:pPr>
            <a:r>
              <a:rPr lang="en-IN" sz="2400" dirty="0">
                <a:solidFill>
                  <a:schemeClr val="bg1"/>
                </a:solidFill>
                <a:latin typeface="Calibri"/>
              </a:rPr>
              <a:t>There are few existing accurate public datasets available with which to learn about dynamics in the drylands.</a:t>
            </a:r>
          </a:p>
          <a:p>
            <a:pPr marL="457200" lvl="0" indent="-457200" eaLnBrk="1" hangingPunct="1">
              <a:spcBef>
                <a:spcPts val="0"/>
              </a:spcBef>
              <a:spcAft>
                <a:spcPts val="0"/>
              </a:spcAft>
              <a:buSzPct val="60000"/>
              <a:buFont typeface="Arial" panose="020B0604020202020204" pitchFamily="34" charset="0"/>
              <a:buChar char="•"/>
              <a:defRPr/>
            </a:pPr>
            <a:endParaRPr lang="en-IN" sz="2400" dirty="0">
              <a:solidFill>
                <a:schemeClr val="bg1"/>
              </a:solidFill>
              <a:latin typeface="Calibri"/>
            </a:endParaRPr>
          </a:p>
          <a:p>
            <a:pPr marL="457200" lvl="0" indent="-457200" eaLnBrk="1" hangingPunct="1">
              <a:spcBef>
                <a:spcPts val="0"/>
              </a:spcBef>
              <a:spcAft>
                <a:spcPts val="0"/>
              </a:spcAft>
              <a:buSzPct val="60000"/>
              <a:buFont typeface="Arial" panose="020B0604020202020204" pitchFamily="34" charset="0"/>
              <a:buChar char="•"/>
              <a:defRPr/>
            </a:pPr>
            <a:r>
              <a:rPr lang="en-IN" sz="2400" dirty="0">
                <a:solidFill>
                  <a:schemeClr val="bg1"/>
                </a:solidFill>
                <a:latin typeface="Calibri"/>
              </a:rPr>
              <a:t>Collecting data using conventional methods is extremely costly in these environments.  </a:t>
            </a:r>
          </a:p>
          <a:p>
            <a:pPr marL="457200" lvl="0" indent="-457200" eaLnBrk="1" hangingPunct="1">
              <a:spcBef>
                <a:spcPts val="0"/>
              </a:spcBef>
              <a:spcAft>
                <a:spcPts val="0"/>
              </a:spcAft>
              <a:buSzPct val="60000"/>
              <a:buFont typeface="Arial" panose="020B0604020202020204" pitchFamily="34" charset="0"/>
              <a:buChar char="•"/>
              <a:defRPr/>
            </a:pPr>
            <a:endParaRPr lang="en-IN" sz="2800" dirty="0">
              <a:solidFill>
                <a:schemeClr val="bg1"/>
              </a:solidFill>
              <a:latin typeface="Calibri"/>
            </a:endParaRPr>
          </a:p>
          <a:p>
            <a:pPr lvl="0" eaLnBrk="1" hangingPunct="1">
              <a:spcBef>
                <a:spcPts val="0"/>
              </a:spcBef>
              <a:spcAft>
                <a:spcPts val="0"/>
              </a:spcAft>
              <a:buSzPct val="60000"/>
              <a:defRPr/>
            </a:pPr>
            <a:r>
              <a:rPr lang="en-IN" sz="2800" dirty="0">
                <a:solidFill>
                  <a:schemeClr val="bg1"/>
                </a:solidFill>
                <a:latin typeface="Calibri"/>
                <a:sym typeface="Wingdings" panose="05000000000000000000" pitchFamily="2" charset="2"/>
              </a:rPr>
              <a:t> </a:t>
            </a:r>
            <a:r>
              <a:rPr lang="en-IN" sz="2800" dirty="0">
                <a:solidFill>
                  <a:schemeClr val="bg1"/>
                </a:solidFill>
                <a:latin typeface="Calibri"/>
              </a:rPr>
              <a:t>So we know little and it is expensive to learn more.</a:t>
            </a:r>
          </a:p>
          <a:p>
            <a:pPr lvl="0" eaLnBrk="1" hangingPunct="1">
              <a:spcBef>
                <a:spcPts val="600"/>
              </a:spcBef>
              <a:spcAft>
                <a:spcPts val="1800"/>
              </a:spcAft>
              <a:buSzPct val="60000"/>
              <a:defRPr/>
            </a:pPr>
            <a:endParaRPr lang="en-IN" sz="2800" dirty="0">
              <a:solidFill>
                <a:schemeClr val="bg1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3517247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D0E06DB-2928-40E9-924B-9FFE46469201}"/>
              </a:ext>
            </a:extLst>
          </p:cNvPr>
          <p:cNvSpPr txBox="1">
            <a:spLocks/>
          </p:cNvSpPr>
          <p:nvPr/>
        </p:nvSpPr>
        <p:spPr bwMode="auto">
          <a:xfrm>
            <a:off x="926569" y="129541"/>
            <a:ext cx="10344364" cy="1036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normAutofit/>
          </a:bodyPr>
          <a:lstStyle>
            <a:lvl1pPr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F7941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rgbClr val="F7941D"/>
                </a:solidFill>
                <a:latin typeface="Open Sans" panose="020B0606030504020204" pitchFamily="34" charset="0"/>
                <a:cs typeface="Open Sans" panose="020B0606030504020204" pitchFamily="34" charset="0"/>
              </a:defRPr>
            </a:lvl2pPr>
            <a:lvl3pPr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rgbClr val="F7941D"/>
                </a:solidFill>
                <a:latin typeface="Open Sans" panose="020B0606030504020204" pitchFamily="34" charset="0"/>
                <a:cs typeface="Open Sans" panose="020B0606030504020204" pitchFamily="34" charset="0"/>
              </a:defRPr>
            </a:lvl3pPr>
            <a:lvl4pPr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rgbClr val="F7941D"/>
                </a:solidFill>
                <a:latin typeface="Open Sans" panose="020B0606030504020204" pitchFamily="34" charset="0"/>
                <a:cs typeface="Open Sans" panose="020B0606030504020204" pitchFamily="34" charset="0"/>
              </a:defRPr>
            </a:lvl4pPr>
            <a:lvl5pPr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rgbClr val="F7941D"/>
                </a:solidFill>
                <a:latin typeface="Open Sans" panose="020B0606030504020204" pitchFamily="34" charset="0"/>
                <a:cs typeface="Open Sans" panose="020B0606030504020204" pitchFamily="34" charset="0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rgbClr val="F7941D"/>
                </a:solidFill>
                <a:latin typeface="Open Sans" panose="020B0606030504020204" pitchFamily="34" charset="0"/>
                <a:cs typeface="Open Sans" panose="020B0606030504020204" pitchFamily="34" charset="0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rgbClr val="F7941D"/>
                </a:solidFill>
                <a:latin typeface="Open Sans" panose="020B0606030504020204" pitchFamily="34" charset="0"/>
                <a:cs typeface="Open Sans" panose="020B0606030504020204" pitchFamily="34" charset="0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rgbClr val="F7941D"/>
                </a:solidFill>
                <a:latin typeface="Open Sans" panose="020B0606030504020204" pitchFamily="34" charset="0"/>
                <a:cs typeface="Open Sans" panose="020B0606030504020204" pitchFamily="34" charset="0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rgbClr val="F7941D"/>
                </a:solidFill>
                <a:latin typeface="Open Sans" panose="020B0606030504020204" pitchFamily="34" charset="0"/>
                <a:cs typeface="Open Sans" panose="020B0606030504020204" pitchFamily="34" charset="0"/>
              </a:defRPr>
            </a:lvl9pPr>
          </a:lstStyle>
          <a:p>
            <a:pPr eaLnBrk="1" hangingPunct="1">
              <a:defRPr/>
            </a:pPr>
            <a:r>
              <a:rPr lang="en-US" altLang="en-US" dirty="0">
                <a:latin typeface="+mn-lt"/>
              </a:rPr>
              <a:t>Problem Statement</a:t>
            </a:r>
          </a:p>
        </p:txBody>
      </p:sp>
      <p:sp>
        <p:nvSpPr>
          <p:cNvPr id="6147" name="Text Placeholder 2">
            <a:extLst>
              <a:ext uri="{FF2B5EF4-FFF2-40B4-BE49-F238E27FC236}">
                <a16:creationId xmlns:a16="http://schemas.microsoft.com/office/drawing/2014/main" id="{7F10CB83-DE2B-4EDE-8518-86F12ACD9C2B}"/>
              </a:ext>
            </a:extLst>
          </p:cNvPr>
          <p:cNvSpPr txBox="1">
            <a:spLocks/>
          </p:cNvSpPr>
          <p:nvPr/>
        </p:nvSpPr>
        <p:spPr bwMode="auto">
          <a:xfrm>
            <a:off x="926568" y="952499"/>
            <a:ext cx="10267211" cy="53340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6858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lvl="0" eaLnBrk="1" hangingPunct="1">
              <a:spcBef>
                <a:spcPts val="600"/>
              </a:spcBef>
              <a:spcAft>
                <a:spcPts val="0"/>
              </a:spcAft>
              <a:buSzPct val="60000"/>
              <a:defRPr/>
            </a:pPr>
            <a:r>
              <a:rPr lang="en-IN" sz="3200" b="1" dirty="0">
                <a:solidFill>
                  <a:schemeClr val="bg1"/>
                </a:solidFill>
                <a:latin typeface="Calibri"/>
              </a:rPr>
              <a:t>Information</a:t>
            </a:r>
            <a:r>
              <a:rPr lang="en-IN" sz="3200" dirty="0">
                <a:solidFill>
                  <a:schemeClr val="bg1"/>
                </a:solidFill>
                <a:latin typeface="Calibri"/>
              </a:rPr>
              <a:t> </a:t>
            </a:r>
            <a:r>
              <a:rPr lang="en-IN" sz="3200" b="1" dirty="0">
                <a:solidFill>
                  <a:schemeClr val="bg1"/>
                </a:solidFill>
                <a:latin typeface="Calibri"/>
              </a:rPr>
              <a:t>scarcity </a:t>
            </a:r>
            <a:r>
              <a:rPr lang="en-IN" sz="3200" dirty="0">
                <a:solidFill>
                  <a:schemeClr val="bg1"/>
                </a:solidFill>
                <a:latin typeface="Calibri"/>
              </a:rPr>
              <a:t>is severely limiting development and resource management in the drylands.</a:t>
            </a:r>
          </a:p>
          <a:p>
            <a:pPr lvl="0" eaLnBrk="1" hangingPunct="1">
              <a:spcBef>
                <a:spcPts val="600"/>
              </a:spcBef>
              <a:spcAft>
                <a:spcPts val="0"/>
              </a:spcAft>
              <a:buSzPct val="60000"/>
              <a:defRPr/>
            </a:pPr>
            <a:endParaRPr lang="en-IN" sz="2800" dirty="0">
              <a:solidFill>
                <a:schemeClr val="bg1"/>
              </a:solidFill>
              <a:latin typeface="Calibri"/>
            </a:endParaRPr>
          </a:p>
          <a:p>
            <a:pPr marR="5080" indent="12700">
              <a:tabLst>
                <a:tab pos="0" algn="l"/>
              </a:tabLst>
            </a:pPr>
            <a:r>
              <a:rPr lang="en-US" altLang="en-US" sz="2800" b="1" u="sng" dirty="0">
                <a:solidFill>
                  <a:schemeClr val="bg1"/>
                </a:solidFill>
              </a:rPr>
              <a:t>Solution</a:t>
            </a:r>
            <a:r>
              <a:rPr lang="en-US" altLang="en-US" sz="2800" dirty="0">
                <a:solidFill>
                  <a:schemeClr val="bg1"/>
                </a:solidFill>
              </a:rPr>
              <a:t>: </a:t>
            </a:r>
            <a:r>
              <a:rPr lang="en-GB" sz="2800" spc="-5" dirty="0">
                <a:solidFill>
                  <a:schemeClr val="bg1"/>
                </a:solidFill>
                <a:latin typeface="Calibri"/>
                <a:cs typeface="Calibri"/>
              </a:rPr>
              <a:t>T</a:t>
            </a:r>
            <a:r>
              <a:rPr lang="en-GB" sz="2800" dirty="0">
                <a:solidFill>
                  <a:schemeClr val="bg1"/>
                </a:solidFill>
                <a:latin typeface="Calibri"/>
                <a:cs typeface="Calibri"/>
              </a:rPr>
              <a:t>o</a:t>
            </a:r>
            <a:r>
              <a:rPr lang="en-GB" sz="2800" spc="-75" dirty="0">
                <a:solidFill>
                  <a:schemeClr val="bg1"/>
                </a:solidFill>
                <a:cs typeface="Calibri" panose="020F0502020204030204" pitchFamily="34" charset="0"/>
              </a:rPr>
              <a:t> </a:t>
            </a:r>
            <a:r>
              <a:rPr lang="en-GB" sz="2800" dirty="0">
                <a:solidFill>
                  <a:schemeClr val="bg1"/>
                </a:solidFill>
                <a:latin typeface="Calibri"/>
                <a:cs typeface="Calibri"/>
              </a:rPr>
              <a:t>d</a:t>
            </a:r>
            <a:r>
              <a:rPr lang="en-GB" sz="2800" spc="-30" dirty="0">
                <a:solidFill>
                  <a:schemeClr val="bg1"/>
                </a:solidFill>
                <a:latin typeface="Calibri"/>
                <a:cs typeface="Calibri"/>
              </a:rPr>
              <a:t>ev</a:t>
            </a:r>
            <a:r>
              <a:rPr lang="en-GB" sz="2800" spc="-5" dirty="0">
                <a:solidFill>
                  <a:schemeClr val="bg1"/>
                </a:solidFill>
                <a:latin typeface="Calibri"/>
                <a:cs typeface="Calibri"/>
              </a:rPr>
              <a:t>elop</a:t>
            </a:r>
            <a:r>
              <a:rPr lang="en-GB" sz="2800" spc="-5" dirty="0">
                <a:solidFill>
                  <a:schemeClr val="bg1"/>
                </a:solidFill>
                <a:cs typeface="Calibri" panose="020F0502020204030204" pitchFamily="34" charset="0"/>
              </a:rPr>
              <a:t> </a:t>
            </a:r>
            <a:r>
              <a:rPr lang="en-GB" sz="2800" dirty="0">
                <a:solidFill>
                  <a:schemeClr val="bg1"/>
                </a:solidFill>
                <a:latin typeface="Calibri"/>
                <a:cs typeface="Calibri"/>
              </a:rPr>
              <a:t>a</a:t>
            </a:r>
            <a:r>
              <a:rPr lang="en-GB" sz="2800" spc="-75" dirty="0">
                <a:solidFill>
                  <a:schemeClr val="bg1"/>
                </a:solidFill>
                <a:cs typeface="Calibri" panose="020F0502020204030204" pitchFamily="34" charset="0"/>
              </a:rPr>
              <a:t> </a:t>
            </a:r>
            <a:r>
              <a:rPr lang="en-GB" sz="2800" dirty="0">
                <a:solidFill>
                  <a:schemeClr val="bg1"/>
                </a:solidFill>
                <a:latin typeface="Calibri"/>
                <a:cs typeface="Calibri"/>
              </a:rPr>
              <a:t>d</a:t>
            </a:r>
            <a:r>
              <a:rPr lang="en-GB" sz="2800" spc="-30" dirty="0">
                <a:solidFill>
                  <a:schemeClr val="bg1"/>
                </a:solidFill>
                <a:latin typeface="Calibri"/>
                <a:cs typeface="Calibri"/>
              </a:rPr>
              <a:t>a</a:t>
            </a:r>
            <a:r>
              <a:rPr lang="en-GB" sz="2800" spc="-35" dirty="0">
                <a:solidFill>
                  <a:schemeClr val="bg1"/>
                </a:solidFill>
                <a:latin typeface="Calibri"/>
                <a:cs typeface="Calibri"/>
              </a:rPr>
              <a:t>t</a:t>
            </a:r>
            <a:r>
              <a:rPr lang="en-GB" sz="2800" dirty="0">
                <a:solidFill>
                  <a:schemeClr val="bg1"/>
                </a:solidFill>
                <a:latin typeface="Calibri"/>
                <a:cs typeface="Calibri"/>
              </a:rPr>
              <a:t>a</a:t>
            </a:r>
            <a:r>
              <a:rPr lang="en-GB" sz="2800" spc="-105" dirty="0">
                <a:solidFill>
                  <a:schemeClr val="bg1"/>
                </a:solidFill>
                <a:cs typeface="Calibri" panose="020F0502020204030204" pitchFamily="34" charset="0"/>
              </a:rPr>
              <a:t> </a:t>
            </a:r>
            <a:r>
              <a:rPr lang="en-GB" sz="2800" spc="-5" dirty="0">
                <a:solidFill>
                  <a:schemeClr val="bg1"/>
                </a:solidFill>
                <a:latin typeface="Calibri"/>
                <a:cs typeface="Calibri"/>
              </a:rPr>
              <a:t>collec</a:t>
            </a:r>
            <a:r>
              <a:rPr lang="en-GB" sz="2800" spc="15" dirty="0">
                <a:solidFill>
                  <a:schemeClr val="bg1"/>
                </a:solidFill>
                <a:latin typeface="Calibri"/>
                <a:cs typeface="Calibri"/>
              </a:rPr>
              <a:t>t</a:t>
            </a:r>
            <a:r>
              <a:rPr lang="en-GB" sz="2800" dirty="0">
                <a:solidFill>
                  <a:schemeClr val="bg1"/>
                </a:solidFill>
                <a:latin typeface="Calibri"/>
                <a:cs typeface="Calibri"/>
              </a:rPr>
              <a:t>ion,</a:t>
            </a:r>
            <a:r>
              <a:rPr lang="en-GB" sz="2800" spc="-95" dirty="0">
                <a:solidFill>
                  <a:schemeClr val="bg1"/>
                </a:solidFill>
                <a:cs typeface="Calibri" panose="020F0502020204030204" pitchFamily="34" charset="0"/>
              </a:rPr>
              <a:t> </a:t>
            </a:r>
            <a:r>
              <a:rPr lang="en-GB" sz="2800" spc="-30" dirty="0">
                <a:solidFill>
                  <a:schemeClr val="bg1"/>
                </a:solidFill>
                <a:latin typeface="Calibri"/>
                <a:cs typeface="Calibri"/>
              </a:rPr>
              <a:t>v</a:t>
            </a:r>
            <a:r>
              <a:rPr lang="en-GB" sz="2800" spc="-5" dirty="0">
                <a:solidFill>
                  <a:schemeClr val="bg1"/>
                </a:solidFill>
                <a:latin typeface="Calibri"/>
                <a:cs typeface="Calibri"/>
              </a:rPr>
              <a:t>erifi</a:t>
            </a:r>
            <a:r>
              <a:rPr lang="en-GB" sz="2800" spc="-15" dirty="0">
                <a:solidFill>
                  <a:schemeClr val="bg1"/>
                </a:solidFill>
                <a:latin typeface="Calibri"/>
                <a:cs typeface="Calibri"/>
              </a:rPr>
              <a:t>c</a:t>
            </a:r>
            <a:r>
              <a:rPr lang="en-GB" sz="2800" spc="-35" dirty="0">
                <a:solidFill>
                  <a:schemeClr val="bg1"/>
                </a:solidFill>
                <a:latin typeface="Calibri"/>
                <a:cs typeface="Calibri"/>
              </a:rPr>
              <a:t>a</a:t>
            </a:r>
            <a:r>
              <a:rPr lang="en-GB" sz="2800" dirty="0">
                <a:solidFill>
                  <a:schemeClr val="bg1"/>
                </a:solidFill>
                <a:latin typeface="Calibri"/>
                <a:cs typeface="Calibri"/>
              </a:rPr>
              <a:t>tion,</a:t>
            </a:r>
            <a:r>
              <a:rPr lang="en-GB" sz="2800" spc="-95" dirty="0">
                <a:solidFill>
                  <a:schemeClr val="bg1"/>
                </a:solidFill>
                <a:cs typeface="Calibri" panose="020F0502020204030204" pitchFamily="34" charset="0"/>
              </a:rPr>
              <a:t> </a:t>
            </a:r>
            <a:r>
              <a:rPr lang="en-GB" sz="2800" dirty="0">
                <a:solidFill>
                  <a:schemeClr val="bg1"/>
                </a:solidFill>
                <a:latin typeface="Calibri"/>
                <a:cs typeface="Calibri"/>
              </a:rPr>
              <a:t>and</a:t>
            </a:r>
            <a:r>
              <a:rPr lang="en-GB" sz="2800" spc="-130" dirty="0">
                <a:solidFill>
                  <a:schemeClr val="bg1"/>
                </a:solidFill>
                <a:cs typeface="Calibri" panose="020F0502020204030204" pitchFamily="34" charset="0"/>
              </a:rPr>
              <a:t> </a:t>
            </a:r>
            <a:r>
              <a:rPr lang="en-GB" sz="2800" dirty="0">
                <a:solidFill>
                  <a:schemeClr val="bg1"/>
                </a:solidFill>
                <a:latin typeface="Calibri"/>
                <a:cs typeface="Calibri"/>
              </a:rPr>
              <a:t>dis</a:t>
            </a:r>
            <a:r>
              <a:rPr lang="en-GB" sz="2800" spc="5" dirty="0">
                <a:solidFill>
                  <a:schemeClr val="bg1"/>
                </a:solidFill>
                <a:latin typeface="Calibri"/>
                <a:cs typeface="Calibri"/>
              </a:rPr>
              <a:t>s</a:t>
            </a:r>
            <a:r>
              <a:rPr lang="en-GB" sz="2800" spc="-5" dirty="0">
                <a:solidFill>
                  <a:schemeClr val="bg1"/>
                </a:solidFill>
                <a:latin typeface="Calibri"/>
                <a:cs typeface="Calibri"/>
              </a:rPr>
              <a:t>emin</a:t>
            </a:r>
            <a:r>
              <a:rPr lang="en-GB" sz="2800" spc="-35" dirty="0">
                <a:solidFill>
                  <a:schemeClr val="bg1"/>
                </a:solidFill>
                <a:latin typeface="Calibri"/>
                <a:cs typeface="Calibri"/>
              </a:rPr>
              <a:t>a</a:t>
            </a:r>
            <a:r>
              <a:rPr lang="en-GB" sz="2800" dirty="0">
                <a:solidFill>
                  <a:schemeClr val="bg1"/>
                </a:solidFill>
                <a:latin typeface="Calibri"/>
                <a:cs typeface="Calibri"/>
              </a:rPr>
              <a:t>tion</a:t>
            </a:r>
            <a:r>
              <a:rPr lang="en-GB" sz="2800" spc="-125" dirty="0">
                <a:solidFill>
                  <a:schemeClr val="bg1"/>
                </a:solidFill>
                <a:cs typeface="Calibri" panose="020F0502020204030204" pitchFamily="34" charset="0"/>
              </a:rPr>
              <a:t> </a:t>
            </a:r>
            <a:r>
              <a:rPr lang="en-GB" sz="2800" dirty="0">
                <a:solidFill>
                  <a:schemeClr val="bg1"/>
                </a:solidFill>
                <a:latin typeface="Calibri"/>
                <a:cs typeface="Calibri"/>
              </a:rPr>
              <a:t>pl</a:t>
            </a:r>
            <a:r>
              <a:rPr lang="en-GB" sz="2800" spc="-25" dirty="0">
                <a:solidFill>
                  <a:schemeClr val="bg1"/>
                </a:solidFill>
                <a:latin typeface="Calibri"/>
                <a:cs typeface="Calibri"/>
              </a:rPr>
              <a:t>a</a:t>
            </a:r>
            <a:r>
              <a:rPr lang="en-GB" sz="2800" dirty="0">
                <a:solidFill>
                  <a:schemeClr val="bg1"/>
                </a:solidFill>
                <a:latin typeface="Calibri"/>
                <a:cs typeface="Calibri"/>
              </a:rPr>
              <a:t>t</a:t>
            </a:r>
            <a:r>
              <a:rPr lang="en-GB" sz="2800" spc="-50" dirty="0">
                <a:solidFill>
                  <a:schemeClr val="bg1"/>
                </a:solidFill>
                <a:latin typeface="Calibri"/>
                <a:cs typeface="Calibri"/>
              </a:rPr>
              <a:t>f</a:t>
            </a:r>
            <a:r>
              <a:rPr lang="en-GB" sz="2800" dirty="0">
                <a:solidFill>
                  <a:schemeClr val="bg1"/>
                </a:solidFill>
                <a:latin typeface="Calibri"/>
                <a:cs typeface="Calibri"/>
              </a:rPr>
              <a:t>orm</a:t>
            </a:r>
            <a:r>
              <a:rPr lang="en-GB" sz="2800" spc="-110" dirty="0">
                <a:solidFill>
                  <a:schemeClr val="bg1"/>
                </a:solidFill>
                <a:cs typeface="Calibri" panose="020F0502020204030204" pitchFamily="34" charset="0"/>
              </a:rPr>
              <a:t> </a:t>
            </a:r>
            <a:r>
              <a:rPr lang="en-GB" sz="2800" dirty="0">
                <a:solidFill>
                  <a:schemeClr val="bg1"/>
                </a:solidFill>
                <a:latin typeface="Calibri"/>
                <a:cs typeface="Calibri"/>
              </a:rPr>
              <a:t>th</a:t>
            </a:r>
            <a:r>
              <a:rPr lang="en-GB" sz="2800" spc="-25" dirty="0">
                <a:solidFill>
                  <a:schemeClr val="bg1"/>
                </a:solidFill>
                <a:latin typeface="Calibri"/>
                <a:cs typeface="Calibri"/>
              </a:rPr>
              <a:t>a</a:t>
            </a:r>
            <a:r>
              <a:rPr lang="en-GB" sz="2800" dirty="0">
                <a:solidFill>
                  <a:schemeClr val="bg1"/>
                </a:solidFill>
                <a:latin typeface="Calibri"/>
                <a:cs typeface="Calibri"/>
              </a:rPr>
              <a:t>t is:</a:t>
            </a:r>
          </a:p>
          <a:p>
            <a:pPr marL="457200" marR="5080" indent="-282575">
              <a:lnSpc>
                <a:spcPct val="114000"/>
              </a:lnSpc>
              <a:buFont typeface="Arial" panose="020B0604020202020204" pitchFamily="34" charset="0"/>
              <a:buChar char="•"/>
              <a:tabLst>
                <a:tab pos="0" algn="l"/>
              </a:tabLst>
            </a:pPr>
            <a:r>
              <a:rPr lang="en-GB" sz="2400" spc="-20" dirty="0">
                <a:solidFill>
                  <a:schemeClr val="bg1"/>
                </a:solidFill>
                <a:latin typeface="Calibri"/>
                <a:cs typeface="Calibri"/>
              </a:rPr>
              <a:t>Structured </a:t>
            </a:r>
            <a:r>
              <a:rPr lang="en-GB" sz="2400" spc="-75" dirty="0">
                <a:solidFill>
                  <a:schemeClr val="bg1"/>
                </a:solidFill>
                <a:latin typeface="Calibri"/>
                <a:cs typeface="Calibri"/>
              </a:rPr>
              <a:t>f</a:t>
            </a:r>
            <a:r>
              <a:rPr lang="en-GB" sz="2400" spc="-20" dirty="0">
                <a:solidFill>
                  <a:schemeClr val="bg1"/>
                </a:solidFill>
                <a:latin typeface="Calibri"/>
                <a:cs typeface="Calibri"/>
              </a:rPr>
              <a:t>o</a:t>
            </a:r>
            <a:r>
              <a:rPr lang="en-GB" sz="2400" spc="-10" dirty="0">
                <a:solidFill>
                  <a:schemeClr val="bg1"/>
                </a:solidFill>
                <a:latin typeface="Calibri"/>
                <a:cs typeface="Calibri"/>
              </a:rPr>
              <a:t>r</a:t>
            </a:r>
            <a:r>
              <a:rPr lang="en-GB" sz="2400" spc="-55" dirty="0">
                <a:solidFill>
                  <a:schemeClr val="bg1"/>
                </a:solidFill>
                <a:cs typeface="Calibri" panose="020F0502020204030204" pitchFamily="34" charset="0"/>
              </a:rPr>
              <a:t> </a:t>
            </a:r>
            <a:r>
              <a:rPr lang="en-GB" sz="2400" spc="-20" dirty="0">
                <a:solidFill>
                  <a:schemeClr val="bg1"/>
                </a:solidFill>
                <a:latin typeface="Calibri"/>
                <a:cs typeface="Calibri"/>
              </a:rPr>
              <a:t>public use</a:t>
            </a:r>
            <a:endParaRPr lang="en-GB" sz="2400" dirty="0">
              <a:solidFill>
                <a:schemeClr val="bg1"/>
              </a:solidFill>
              <a:latin typeface="Calibri"/>
              <a:cs typeface="Calibri"/>
            </a:endParaRPr>
          </a:p>
          <a:p>
            <a:pPr marL="457200" marR="5080" indent="-282575">
              <a:lnSpc>
                <a:spcPct val="114000"/>
              </a:lnSpc>
              <a:buFont typeface="Arial" panose="020B0604020202020204" pitchFamily="34" charset="0"/>
              <a:buChar char="•"/>
              <a:tabLst>
                <a:tab pos="0" algn="l"/>
              </a:tabLst>
            </a:pPr>
            <a:r>
              <a:rPr lang="en-GB" sz="2400" spc="-20" dirty="0">
                <a:solidFill>
                  <a:schemeClr val="bg1"/>
                </a:solidFill>
                <a:latin typeface="Calibri"/>
                <a:cs typeface="Calibri"/>
              </a:rPr>
              <a:t>Co</a:t>
            </a:r>
            <a:r>
              <a:rPr lang="en-GB" sz="2400" spc="-55" dirty="0">
                <a:solidFill>
                  <a:schemeClr val="bg1"/>
                </a:solidFill>
                <a:latin typeface="Calibri"/>
                <a:cs typeface="Calibri"/>
              </a:rPr>
              <a:t>s</a:t>
            </a:r>
            <a:r>
              <a:rPr lang="en-GB" sz="2400" spc="-15" dirty="0">
                <a:solidFill>
                  <a:schemeClr val="bg1"/>
                </a:solidFill>
                <a:latin typeface="Calibri"/>
                <a:cs typeface="Calibri"/>
              </a:rPr>
              <a:t>t-</a:t>
            </a:r>
            <a:r>
              <a:rPr lang="en-GB" sz="2400" spc="-40" dirty="0">
                <a:solidFill>
                  <a:schemeClr val="bg1"/>
                </a:solidFill>
                <a:latin typeface="Calibri"/>
                <a:cs typeface="Calibri"/>
              </a:rPr>
              <a:t>e</a:t>
            </a:r>
            <a:r>
              <a:rPr lang="en-GB" sz="2400" spc="-35" dirty="0">
                <a:solidFill>
                  <a:schemeClr val="bg1"/>
                </a:solidFill>
                <a:latin typeface="Calibri"/>
                <a:cs typeface="Calibri"/>
              </a:rPr>
              <a:t>f</a:t>
            </a:r>
            <a:r>
              <a:rPr lang="en-GB" sz="2400" spc="-85" dirty="0">
                <a:solidFill>
                  <a:schemeClr val="bg1"/>
                </a:solidFill>
                <a:latin typeface="Calibri"/>
                <a:cs typeface="Calibri"/>
              </a:rPr>
              <a:t>f</a:t>
            </a:r>
            <a:r>
              <a:rPr lang="en-GB" sz="2400" spc="-15" dirty="0">
                <a:solidFill>
                  <a:schemeClr val="bg1"/>
                </a:solidFill>
                <a:latin typeface="Calibri"/>
                <a:cs typeface="Calibri"/>
              </a:rPr>
              <a:t>e</a:t>
            </a:r>
            <a:r>
              <a:rPr lang="en-GB" sz="2400" spc="-10" dirty="0">
                <a:solidFill>
                  <a:schemeClr val="bg1"/>
                </a:solidFill>
                <a:latin typeface="Calibri"/>
                <a:cs typeface="Calibri"/>
              </a:rPr>
              <a:t>cti</a:t>
            </a:r>
            <a:r>
              <a:rPr lang="en-GB" sz="2400" spc="-45" dirty="0">
                <a:solidFill>
                  <a:schemeClr val="bg1"/>
                </a:solidFill>
                <a:latin typeface="Calibri"/>
                <a:cs typeface="Calibri"/>
              </a:rPr>
              <a:t>v</a:t>
            </a:r>
            <a:r>
              <a:rPr lang="en-GB" sz="2400" spc="-15" dirty="0">
                <a:solidFill>
                  <a:schemeClr val="bg1"/>
                </a:solidFill>
                <a:latin typeface="Calibri"/>
                <a:cs typeface="Calibri"/>
              </a:rPr>
              <a:t>e</a:t>
            </a:r>
            <a:endParaRPr lang="en-GB" sz="2400" dirty="0">
              <a:solidFill>
                <a:schemeClr val="bg1"/>
              </a:solidFill>
              <a:latin typeface="Calibri"/>
              <a:cs typeface="Calibri"/>
            </a:endParaRPr>
          </a:p>
          <a:p>
            <a:pPr marL="457200" marR="5080" indent="-282575">
              <a:lnSpc>
                <a:spcPct val="114000"/>
              </a:lnSpc>
              <a:buFont typeface="Arial" panose="020B0604020202020204" pitchFamily="34" charset="0"/>
              <a:buChar char="•"/>
              <a:tabLst>
                <a:tab pos="0" algn="l"/>
              </a:tabLst>
            </a:pPr>
            <a:r>
              <a:rPr lang="en-GB" sz="2400" spc="-20" dirty="0">
                <a:solidFill>
                  <a:schemeClr val="bg1"/>
                </a:solidFill>
                <a:latin typeface="Calibri"/>
                <a:cs typeface="Calibri"/>
              </a:rPr>
              <a:t>F</a:t>
            </a:r>
            <a:r>
              <a:rPr lang="en-GB" sz="2400" spc="-10" dirty="0">
                <a:solidFill>
                  <a:schemeClr val="bg1"/>
                </a:solidFill>
                <a:latin typeface="Calibri"/>
                <a:cs typeface="Calibri"/>
              </a:rPr>
              <a:t>l</a:t>
            </a:r>
            <a:r>
              <a:rPr lang="en-GB" sz="2400" spc="-70" dirty="0">
                <a:solidFill>
                  <a:schemeClr val="bg1"/>
                </a:solidFill>
                <a:latin typeface="Calibri"/>
                <a:cs typeface="Calibri"/>
              </a:rPr>
              <a:t>e</a:t>
            </a:r>
            <a:r>
              <a:rPr lang="en-GB" sz="2400" spc="-20" dirty="0">
                <a:solidFill>
                  <a:schemeClr val="bg1"/>
                </a:solidFill>
                <a:latin typeface="Calibri"/>
                <a:cs typeface="Calibri"/>
              </a:rPr>
              <a:t>x</a:t>
            </a:r>
            <a:r>
              <a:rPr lang="en-GB" sz="2400" spc="-10" dirty="0">
                <a:solidFill>
                  <a:schemeClr val="bg1"/>
                </a:solidFill>
                <a:latin typeface="Calibri"/>
                <a:cs typeface="Calibri"/>
              </a:rPr>
              <a:t>i</a:t>
            </a:r>
            <a:r>
              <a:rPr lang="en-GB" sz="2400" spc="-25" dirty="0">
                <a:solidFill>
                  <a:schemeClr val="bg1"/>
                </a:solidFill>
                <a:latin typeface="Calibri"/>
                <a:cs typeface="Calibri"/>
              </a:rPr>
              <a:t>b</a:t>
            </a:r>
            <a:r>
              <a:rPr lang="en-GB" sz="2400" dirty="0">
                <a:solidFill>
                  <a:schemeClr val="bg1"/>
                </a:solidFill>
                <a:latin typeface="Calibri"/>
                <a:cs typeface="Calibri"/>
              </a:rPr>
              <a:t>l</a:t>
            </a:r>
            <a:r>
              <a:rPr lang="en-GB" sz="2400" spc="-15" dirty="0">
                <a:solidFill>
                  <a:schemeClr val="bg1"/>
                </a:solidFill>
                <a:latin typeface="Calibri"/>
                <a:cs typeface="Calibri"/>
              </a:rPr>
              <a:t>e</a:t>
            </a:r>
            <a:r>
              <a:rPr lang="en-GB" sz="2400" spc="-65" dirty="0">
                <a:solidFill>
                  <a:schemeClr val="bg1"/>
                </a:solidFill>
                <a:cs typeface="Calibri" panose="020F0502020204030204" pitchFamily="34" charset="0"/>
              </a:rPr>
              <a:t> </a:t>
            </a:r>
            <a:r>
              <a:rPr lang="en-GB" sz="2400" spc="-15" dirty="0">
                <a:solidFill>
                  <a:schemeClr val="bg1"/>
                </a:solidFill>
                <a:latin typeface="Calibri"/>
                <a:cs typeface="Calibri"/>
              </a:rPr>
              <a:t>and</a:t>
            </a:r>
            <a:r>
              <a:rPr lang="en-GB" sz="2400" spc="-50" dirty="0">
                <a:solidFill>
                  <a:schemeClr val="bg1"/>
                </a:solidFill>
                <a:cs typeface="Calibri" panose="020F0502020204030204" pitchFamily="34" charset="0"/>
              </a:rPr>
              <a:t> </a:t>
            </a:r>
            <a:r>
              <a:rPr lang="en-GB" sz="2400" spc="-20" dirty="0">
                <a:solidFill>
                  <a:schemeClr val="bg1"/>
                </a:solidFill>
                <a:latin typeface="Calibri"/>
                <a:cs typeface="Calibri"/>
              </a:rPr>
              <a:t>hi</a:t>
            </a:r>
            <a:r>
              <a:rPr lang="en-GB" sz="2400" spc="-15" dirty="0">
                <a:solidFill>
                  <a:schemeClr val="bg1"/>
                </a:solidFill>
                <a:latin typeface="Calibri"/>
                <a:cs typeface="Calibri"/>
              </a:rPr>
              <a:t>ghly</a:t>
            </a:r>
            <a:r>
              <a:rPr lang="en-GB" sz="2400" spc="-60" dirty="0">
                <a:solidFill>
                  <a:schemeClr val="bg1"/>
                </a:solidFill>
                <a:cs typeface="Calibri" panose="020F0502020204030204" pitchFamily="34" charset="0"/>
              </a:rPr>
              <a:t> </a:t>
            </a:r>
            <a:r>
              <a:rPr lang="en-GB" sz="2400" spc="-20" dirty="0">
                <a:solidFill>
                  <a:schemeClr val="bg1"/>
                </a:solidFill>
                <a:latin typeface="Calibri"/>
                <a:cs typeface="Calibri"/>
              </a:rPr>
              <a:t>fu</a:t>
            </a:r>
            <a:r>
              <a:rPr lang="en-GB" sz="2400" spc="-25" dirty="0">
                <a:solidFill>
                  <a:schemeClr val="bg1"/>
                </a:solidFill>
                <a:latin typeface="Calibri"/>
                <a:cs typeface="Calibri"/>
              </a:rPr>
              <a:t>n</a:t>
            </a:r>
            <a:r>
              <a:rPr lang="en-GB" sz="2400" spc="-10" dirty="0">
                <a:solidFill>
                  <a:schemeClr val="bg1"/>
                </a:solidFill>
                <a:latin typeface="Calibri"/>
                <a:cs typeface="Calibri"/>
              </a:rPr>
              <a:t>cti</a:t>
            </a:r>
            <a:r>
              <a:rPr lang="en-GB" sz="2400" spc="-20" dirty="0">
                <a:solidFill>
                  <a:schemeClr val="bg1"/>
                </a:solidFill>
                <a:latin typeface="Calibri"/>
                <a:cs typeface="Calibri"/>
              </a:rPr>
              <a:t>onal-can collect different types of data</a:t>
            </a:r>
            <a:endParaRPr lang="en-GB" sz="2400" dirty="0">
              <a:solidFill>
                <a:schemeClr val="bg1"/>
              </a:solidFill>
              <a:latin typeface="Calibri"/>
              <a:cs typeface="Calibri"/>
            </a:endParaRPr>
          </a:p>
          <a:p>
            <a:pPr marL="457200" marR="5080" indent="-282575">
              <a:lnSpc>
                <a:spcPct val="114000"/>
              </a:lnSpc>
              <a:buFont typeface="Arial" panose="020B0604020202020204" pitchFamily="34" charset="0"/>
              <a:buChar char="•"/>
              <a:tabLst>
                <a:tab pos="0" algn="l"/>
              </a:tabLst>
            </a:pPr>
            <a:r>
              <a:rPr lang="en-GB" sz="2400" spc="-15" dirty="0">
                <a:solidFill>
                  <a:schemeClr val="bg1"/>
                </a:solidFill>
                <a:latin typeface="Calibri"/>
                <a:cs typeface="Calibri"/>
              </a:rPr>
              <a:t>Gene</a:t>
            </a:r>
            <a:r>
              <a:rPr lang="en-GB" sz="2400" spc="-80" dirty="0">
                <a:solidFill>
                  <a:schemeClr val="bg1"/>
                </a:solidFill>
                <a:latin typeface="Calibri"/>
                <a:cs typeface="Calibri"/>
              </a:rPr>
              <a:t>r</a:t>
            </a:r>
            <a:r>
              <a:rPr lang="en-GB" sz="2400" spc="-35" dirty="0">
                <a:solidFill>
                  <a:schemeClr val="bg1"/>
                </a:solidFill>
                <a:latin typeface="Calibri"/>
                <a:cs typeface="Calibri"/>
              </a:rPr>
              <a:t>at</a:t>
            </a:r>
            <a:r>
              <a:rPr lang="en-GB" sz="2400" spc="-15" dirty="0">
                <a:solidFill>
                  <a:schemeClr val="bg1"/>
                </a:solidFill>
                <a:latin typeface="Calibri"/>
                <a:cs typeface="Calibri"/>
              </a:rPr>
              <a:t>es</a:t>
            </a:r>
            <a:r>
              <a:rPr lang="en-GB" sz="2400" spc="-70" dirty="0">
                <a:solidFill>
                  <a:schemeClr val="bg1"/>
                </a:solidFill>
                <a:cs typeface="Calibri" panose="020F0502020204030204" pitchFamily="34" charset="0"/>
              </a:rPr>
              <a:t> </a:t>
            </a:r>
            <a:r>
              <a:rPr lang="en-GB" sz="2400" spc="-20" dirty="0">
                <a:solidFill>
                  <a:schemeClr val="bg1"/>
                </a:solidFill>
                <a:latin typeface="Calibri"/>
                <a:cs typeface="Calibri"/>
              </a:rPr>
              <a:t>hi</a:t>
            </a:r>
            <a:r>
              <a:rPr lang="en-GB" sz="2400" spc="-15" dirty="0">
                <a:solidFill>
                  <a:schemeClr val="bg1"/>
                </a:solidFill>
                <a:latin typeface="Calibri"/>
                <a:cs typeface="Calibri"/>
              </a:rPr>
              <a:t>gh</a:t>
            </a:r>
            <a:r>
              <a:rPr lang="en-GB" sz="2400" spc="-20" dirty="0">
                <a:solidFill>
                  <a:schemeClr val="bg1"/>
                </a:solidFill>
                <a:latin typeface="Calibri"/>
                <a:cs typeface="Calibri"/>
              </a:rPr>
              <a:t>-qual</a:t>
            </a:r>
            <a:r>
              <a:rPr lang="en-GB" sz="2400" dirty="0">
                <a:solidFill>
                  <a:schemeClr val="bg1"/>
                </a:solidFill>
                <a:latin typeface="Calibri"/>
                <a:cs typeface="Calibri"/>
              </a:rPr>
              <a:t>i</a:t>
            </a:r>
            <a:r>
              <a:rPr lang="en-GB" sz="2400" spc="-10" dirty="0">
                <a:solidFill>
                  <a:schemeClr val="bg1"/>
                </a:solidFill>
                <a:latin typeface="Calibri"/>
                <a:cs typeface="Calibri"/>
              </a:rPr>
              <a:t>t</a:t>
            </a:r>
            <a:r>
              <a:rPr lang="en-GB" sz="2400" spc="-235" dirty="0">
                <a:solidFill>
                  <a:schemeClr val="bg1"/>
                </a:solidFill>
                <a:latin typeface="Calibri"/>
                <a:cs typeface="Calibri"/>
              </a:rPr>
              <a:t>y</a:t>
            </a:r>
            <a:r>
              <a:rPr lang="en-GB" sz="2400" spc="-10" dirty="0">
                <a:solidFill>
                  <a:schemeClr val="bg1"/>
                </a:solidFill>
                <a:latin typeface="Calibri"/>
                <a:cs typeface="Calibri"/>
              </a:rPr>
              <a:t>,</a:t>
            </a:r>
            <a:r>
              <a:rPr lang="en-GB" sz="2400" spc="-10" dirty="0">
                <a:solidFill>
                  <a:schemeClr val="bg1"/>
                </a:solidFill>
                <a:cs typeface="Calibri" panose="020F0502020204030204" pitchFamily="34" charset="0"/>
              </a:rPr>
              <a:t> </a:t>
            </a:r>
            <a:r>
              <a:rPr lang="en-GB" sz="2400" spc="-15" dirty="0">
                <a:solidFill>
                  <a:schemeClr val="bg1"/>
                </a:solidFill>
                <a:latin typeface="Calibri"/>
                <a:cs typeface="Calibri"/>
              </a:rPr>
              <a:t>tru</a:t>
            </a:r>
            <a:r>
              <a:rPr lang="en-GB" sz="2400" spc="-65" dirty="0">
                <a:solidFill>
                  <a:schemeClr val="bg1"/>
                </a:solidFill>
                <a:latin typeface="Calibri"/>
                <a:cs typeface="Calibri"/>
              </a:rPr>
              <a:t>s</a:t>
            </a:r>
            <a:r>
              <a:rPr lang="en-GB" sz="2400" spc="-35" dirty="0">
                <a:solidFill>
                  <a:schemeClr val="bg1"/>
                </a:solidFill>
                <a:latin typeface="Calibri"/>
                <a:cs typeface="Calibri"/>
              </a:rPr>
              <a:t>t</a:t>
            </a:r>
            <a:r>
              <a:rPr lang="en-GB" sz="2400" spc="-15" dirty="0">
                <a:solidFill>
                  <a:schemeClr val="bg1"/>
                </a:solidFill>
                <a:latin typeface="Calibri"/>
                <a:cs typeface="Calibri"/>
              </a:rPr>
              <a:t>ed</a:t>
            </a:r>
            <a:r>
              <a:rPr lang="en-GB" sz="2400" spc="-50" dirty="0">
                <a:solidFill>
                  <a:schemeClr val="bg1"/>
                </a:solidFill>
                <a:cs typeface="Calibri" panose="020F0502020204030204" pitchFamily="34" charset="0"/>
              </a:rPr>
              <a:t> </a:t>
            </a:r>
            <a:r>
              <a:rPr lang="en-GB" sz="2400" spc="-20" dirty="0">
                <a:solidFill>
                  <a:schemeClr val="bg1"/>
                </a:solidFill>
                <a:latin typeface="Calibri"/>
                <a:cs typeface="Calibri"/>
              </a:rPr>
              <a:t>d</a:t>
            </a:r>
            <a:r>
              <a:rPr lang="en-GB" sz="2400" spc="-40" dirty="0">
                <a:solidFill>
                  <a:schemeClr val="bg1"/>
                </a:solidFill>
                <a:latin typeface="Calibri"/>
                <a:cs typeface="Calibri"/>
              </a:rPr>
              <a:t>a</a:t>
            </a:r>
            <a:r>
              <a:rPr lang="en-GB" sz="2400" spc="-50" dirty="0">
                <a:solidFill>
                  <a:schemeClr val="bg1"/>
                </a:solidFill>
                <a:latin typeface="Calibri"/>
                <a:cs typeface="Calibri"/>
              </a:rPr>
              <a:t>t</a:t>
            </a:r>
            <a:r>
              <a:rPr lang="en-GB" sz="2400" spc="-15" dirty="0">
                <a:solidFill>
                  <a:schemeClr val="bg1"/>
                </a:solidFill>
                <a:latin typeface="Calibri"/>
                <a:cs typeface="Calibri"/>
              </a:rPr>
              <a:t>a</a:t>
            </a:r>
            <a:endParaRPr lang="en-GB" sz="2400" dirty="0">
              <a:solidFill>
                <a:schemeClr val="bg1"/>
              </a:solidFill>
              <a:latin typeface="Calibri"/>
              <a:cs typeface="Calibri"/>
            </a:endParaRPr>
          </a:p>
          <a:p>
            <a:pPr marL="457200" marR="5080" indent="-282575">
              <a:lnSpc>
                <a:spcPct val="114000"/>
              </a:lnSpc>
              <a:buFont typeface="Arial" panose="020B0604020202020204" pitchFamily="34" charset="0"/>
              <a:buChar char="•"/>
              <a:tabLst>
                <a:tab pos="0" algn="l"/>
              </a:tabLst>
            </a:pPr>
            <a:r>
              <a:rPr lang="en-GB" sz="2400" spc="-20" dirty="0">
                <a:solidFill>
                  <a:schemeClr val="bg1"/>
                </a:solidFill>
                <a:latin typeface="Calibri"/>
                <a:cs typeface="Calibri"/>
              </a:rPr>
              <a:t>Su</a:t>
            </a:r>
            <a:r>
              <a:rPr lang="en-GB" sz="2400" spc="-55" dirty="0">
                <a:solidFill>
                  <a:schemeClr val="bg1"/>
                </a:solidFill>
                <a:latin typeface="Calibri"/>
                <a:cs typeface="Calibri"/>
              </a:rPr>
              <a:t>s</a:t>
            </a:r>
            <a:r>
              <a:rPr lang="en-GB" sz="2400" spc="-50" dirty="0">
                <a:solidFill>
                  <a:schemeClr val="bg1"/>
                </a:solidFill>
                <a:latin typeface="Calibri"/>
                <a:cs typeface="Calibri"/>
              </a:rPr>
              <a:t>t</a:t>
            </a:r>
            <a:r>
              <a:rPr lang="en-GB" sz="2400" spc="-10" dirty="0">
                <a:solidFill>
                  <a:schemeClr val="bg1"/>
                </a:solidFill>
                <a:latin typeface="Calibri"/>
                <a:cs typeface="Calibri"/>
              </a:rPr>
              <a:t>ai</a:t>
            </a:r>
            <a:r>
              <a:rPr lang="en-GB" sz="2400" spc="-20" dirty="0">
                <a:solidFill>
                  <a:schemeClr val="bg1"/>
                </a:solidFill>
                <a:latin typeface="Calibri"/>
                <a:cs typeface="Calibri"/>
              </a:rPr>
              <a:t>nabl</a:t>
            </a:r>
            <a:r>
              <a:rPr lang="en-GB" sz="2400" spc="-15" dirty="0">
                <a:solidFill>
                  <a:schemeClr val="bg1"/>
                </a:solidFill>
                <a:latin typeface="Calibri"/>
                <a:cs typeface="Calibri"/>
              </a:rPr>
              <a:t>e</a:t>
            </a:r>
            <a:endParaRPr lang="en-IN" sz="2800" dirty="0">
              <a:solidFill>
                <a:schemeClr val="bg1"/>
              </a:solidFill>
              <a:latin typeface="Calibri"/>
            </a:endParaRPr>
          </a:p>
          <a:p>
            <a:pPr lvl="0" eaLnBrk="1" hangingPunct="1">
              <a:spcBef>
                <a:spcPts val="600"/>
              </a:spcBef>
              <a:spcAft>
                <a:spcPts val="0"/>
              </a:spcAft>
              <a:buSzPct val="60000"/>
              <a:defRPr/>
            </a:pPr>
            <a:endParaRPr lang="en-IN" sz="2800" dirty="0">
              <a:solidFill>
                <a:schemeClr val="bg1"/>
              </a:solidFill>
              <a:latin typeface="Calibri"/>
            </a:endParaRPr>
          </a:p>
          <a:p>
            <a:pPr lvl="0" eaLnBrk="1" hangingPunct="1">
              <a:spcBef>
                <a:spcPts val="600"/>
              </a:spcBef>
              <a:spcAft>
                <a:spcPts val="600"/>
              </a:spcAft>
              <a:buSzPct val="60000"/>
              <a:defRPr/>
            </a:pPr>
            <a:endParaRPr lang="en-IN" sz="2000" dirty="0">
              <a:solidFill>
                <a:schemeClr val="bg1"/>
              </a:solidFill>
              <a:latin typeface="Calibri"/>
            </a:endParaRPr>
          </a:p>
          <a:p>
            <a:pPr lvl="0" eaLnBrk="1" hangingPunct="1">
              <a:spcBef>
                <a:spcPts val="600"/>
              </a:spcBef>
              <a:spcAft>
                <a:spcPts val="1800"/>
              </a:spcAft>
              <a:buSzPct val="60000"/>
              <a:defRPr/>
            </a:pPr>
            <a:endParaRPr lang="en-IN" sz="2800" dirty="0">
              <a:solidFill>
                <a:schemeClr val="bg1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1790755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D0E06DB-2928-40E9-924B-9FFE46469201}"/>
              </a:ext>
            </a:extLst>
          </p:cNvPr>
          <p:cNvSpPr txBox="1">
            <a:spLocks/>
          </p:cNvSpPr>
          <p:nvPr/>
        </p:nvSpPr>
        <p:spPr bwMode="auto">
          <a:xfrm>
            <a:off x="0" y="13259"/>
            <a:ext cx="12191999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noAutofit/>
          </a:bodyPr>
          <a:lstStyle>
            <a:lvl1pPr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F7941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rgbClr val="F7941D"/>
                </a:solidFill>
                <a:latin typeface="Open Sans" panose="020B0606030504020204" pitchFamily="34" charset="0"/>
                <a:cs typeface="Open Sans" panose="020B0606030504020204" pitchFamily="34" charset="0"/>
              </a:defRPr>
            </a:lvl2pPr>
            <a:lvl3pPr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rgbClr val="F7941D"/>
                </a:solidFill>
                <a:latin typeface="Open Sans" panose="020B0606030504020204" pitchFamily="34" charset="0"/>
                <a:cs typeface="Open Sans" panose="020B0606030504020204" pitchFamily="34" charset="0"/>
              </a:defRPr>
            </a:lvl3pPr>
            <a:lvl4pPr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rgbClr val="F7941D"/>
                </a:solidFill>
                <a:latin typeface="Open Sans" panose="020B0606030504020204" pitchFamily="34" charset="0"/>
                <a:cs typeface="Open Sans" panose="020B0606030504020204" pitchFamily="34" charset="0"/>
              </a:defRPr>
            </a:lvl4pPr>
            <a:lvl5pPr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rgbClr val="F7941D"/>
                </a:solidFill>
                <a:latin typeface="Open Sans" panose="020B0606030504020204" pitchFamily="34" charset="0"/>
                <a:cs typeface="Open Sans" panose="020B0606030504020204" pitchFamily="34" charset="0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rgbClr val="F7941D"/>
                </a:solidFill>
                <a:latin typeface="Open Sans" panose="020B0606030504020204" pitchFamily="34" charset="0"/>
                <a:cs typeface="Open Sans" panose="020B0606030504020204" pitchFamily="34" charset="0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rgbClr val="F7941D"/>
                </a:solidFill>
                <a:latin typeface="Open Sans" panose="020B0606030504020204" pitchFamily="34" charset="0"/>
                <a:cs typeface="Open Sans" panose="020B0606030504020204" pitchFamily="34" charset="0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rgbClr val="F7941D"/>
                </a:solidFill>
                <a:latin typeface="Open Sans" panose="020B0606030504020204" pitchFamily="34" charset="0"/>
                <a:cs typeface="Open Sans" panose="020B0606030504020204" pitchFamily="34" charset="0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rgbClr val="F7941D"/>
                </a:solidFill>
                <a:latin typeface="Open Sans" panose="020B0606030504020204" pitchFamily="34" charset="0"/>
                <a:cs typeface="Open Sans" panose="020B0606030504020204" pitchFamily="34" charset="0"/>
              </a:defRPr>
            </a:lvl9pPr>
          </a:lstStyle>
          <a:p>
            <a:pPr algn="ctr" eaLnBrk="1" hangingPunct="1">
              <a:defRPr/>
            </a:pPr>
            <a:r>
              <a:rPr lang="en-US" altLang="en-US" sz="4000" dirty="0"/>
              <a:t>Dryland Information System</a:t>
            </a:r>
          </a:p>
        </p:txBody>
      </p:sp>
      <p:sp>
        <p:nvSpPr>
          <p:cNvPr id="4" name="object 3">
            <a:extLst>
              <a:ext uri="{FF2B5EF4-FFF2-40B4-BE49-F238E27FC236}">
                <a16:creationId xmlns:a16="http://schemas.microsoft.com/office/drawing/2014/main" id="{34EB37C9-D056-431D-84F9-9A8B7F2D0672}"/>
              </a:ext>
            </a:extLst>
          </p:cNvPr>
          <p:cNvSpPr/>
          <p:nvPr/>
        </p:nvSpPr>
        <p:spPr>
          <a:xfrm>
            <a:off x="1099131" y="1190337"/>
            <a:ext cx="10006953" cy="550038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3565919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D0E06DB-2928-40E9-924B-9FFE46469201}"/>
              </a:ext>
            </a:extLst>
          </p:cNvPr>
          <p:cNvSpPr txBox="1">
            <a:spLocks/>
          </p:cNvSpPr>
          <p:nvPr/>
        </p:nvSpPr>
        <p:spPr bwMode="auto">
          <a:xfrm>
            <a:off x="849744" y="97537"/>
            <a:ext cx="10668159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normAutofit/>
          </a:bodyPr>
          <a:lstStyle>
            <a:lvl1pPr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F7941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rgbClr val="F7941D"/>
                </a:solidFill>
                <a:latin typeface="Open Sans" panose="020B0606030504020204" pitchFamily="34" charset="0"/>
                <a:cs typeface="Open Sans" panose="020B0606030504020204" pitchFamily="34" charset="0"/>
              </a:defRPr>
            </a:lvl2pPr>
            <a:lvl3pPr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rgbClr val="F7941D"/>
                </a:solidFill>
                <a:latin typeface="Open Sans" panose="020B0606030504020204" pitchFamily="34" charset="0"/>
                <a:cs typeface="Open Sans" panose="020B0606030504020204" pitchFamily="34" charset="0"/>
              </a:defRPr>
            </a:lvl3pPr>
            <a:lvl4pPr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rgbClr val="F7941D"/>
                </a:solidFill>
                <a:latin typeface="Open Sans" panose="020B0606030504020204" pitchFamily="34" charset="0"/>
                <a:cs typeface="Open Sans" panose="020B0606030504020204" pitchFamily="34" charset="0"/>
              </a:defRPr>
            </a:lvl4pPr>
            <a:lvl5pPr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rgbClr val="F7941D"/>
                </a:solidFill>
                <a:latin typeface="Open Sans" panose="020B0606030504020204" pitchFamily="34" charset="0"/>
                <a:cs typeface="Open Sans" panose="020B0606030504020204" pitchFamily="34" charset="0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rgbClr val="F7941D"/>
                </a:solidFill>
                <a:latin typeface="Open Sans" panose="020B0606030504020204" pitchFamily="34" charset="0"/>
                <a:cs typeface="Open Sans" panose="020B0606030504020204" pitchFamily="34" charset="0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rgbClr val="F7941D"/>
                </a:solidFill>
                <a:latin typeface="Open Sans" panose="020B0606030504020204" pitchFamily="34" charset="0"/>
                <a:cs typeface="Open Sans" panose="020B0606030504020204" pitchFamily="34" charset="0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rgbClr val="F7941D"/>
                </a:solidFill>
                <a:latin typeface="Open Sans" panose="020B0606030504020204" pitchFamily="34" charset="0"/>
                <a:cs typeface="Open Sans" panose="020B0606030504020204" pitchFamily="34" charset="0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rgbClr val="F7941D"/>
                </a:solidFill>
                <a:latin typeface="Open Sans" panose="020B0606030504020204" pitchFamily="34" charset="0"/>
                <a:cs typeface="Open Sans" panose="020B0606030504020204" pitchFamily="34" charset="0"/>
              </a:defRPr>
            </a:lvl9pPr>
          </a:lstStyle>
          <a:p>
            <a:pPr eaLnBrk="1" hangingPunct="1">
              <a:defRPr/>
            </a:pPr>
            <a:r>
              <a:rPr lang="en-US" altLang="en-US" dirty="0">
                <a:latin typeface="+mn-lt"/>
              </a:rPr>
              <a:t>Dryland Information System: Implementation</a:t>
            </a:r>
          </a:p>
        </p:txBody>
      </p:sp>
      <p:sp>
        <p:nvSpPr>
          <p:cNvPr id="5" name="object 3">
            <a:extLst>
              <a:ext uri="{FF2B5EF4-FFF2-40B4-BE49-F238E27FC236}">
                <a16:creationId xmlns:a16="http://schemas.microsoft.com/office/drawing/2014/main" id="{6E1C6111-BAC7-4F29-A61B-37C748F380B2}"/>
              </a:ext>
            </a:extLst>
          </p:cNvPr>
          <p:cNvSpPr txBox="1"/>
          <p:nvPr/>
        </p:nvSpPr>
        <p:spPr>
          <a:xfrm>
            <a:off x="934574" y="1237645"/>
            <a:ext cx="4684559" cy="468589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94640" indent="-281940">
              <a:lnSpc>
                <a:spcPct val="100000"/>
              </a:lnSpc>
            </a:pPr>
            <a:r>
              <a:rPr sz="2800" b="1" spc="-80" dirty="0">
                <a:solidFill>
                  <a:schemeClr val="bg1"/>
                </a:solidFill>
                <a:cs typeface="Calibri"/>
              </a:rPr>
              <a:t>K</a:t>
            </a:r>
            <a:r>
              <a:rPr sz="2800" b="1" spc="-30" dirty="0">
                <a:solidFill>
                  <a:schemeClr val="bg1"/>
                </a:solidFill>
                <a:cs typeface="Calibri"/>
              </a:rPr>
              <a:t>e</a:t>
            </a:r>
            <a:r>
              <a:rPr sz="2800" b="1" spc="-15" dirty="0">
                <a:solidFill>
                  <a:schemeClr val="bg1"/>
                </a:solidFill>
                <a:cs typeface="Calibri"/>
              </a:rPr>
              <a:t>y</a:t>
            </a:r>
            <a:r>
              <a:rPr sz="2800" b="1" spc="-50" dirty="0">
                <a:solidFill>
                  <a:schemeClr val="bg1"/>
                </a:solidFill>
                <a:cs typeface="Calibri" panose="020F0502020204030204" pitchFamily="34" charset="0"/>
              </a:rPr>
              <a:t> </a:t>
            </a:r>
            <a:r>
              <a:rPr sz="2800" b="1" spc="-65" dirty="0">
                <a:solidFill>
                  <a:schemeClr val="bg1"/>
                </a:solidFill>
                <a:cs typeface="Calibri"/>
              </a:rPr>
              <a:t>s</a:t>
            </a:r>
            <a:r>
              <a:rPr sz="2800" b="1" spc="-35" dirty="0">
                <a:solidFill>
                  <a:schemeClr val="bg1"/>
                </a:solidFill>
                <a:cs typeface="Calibri"/>
              </a:rPr>
              <a:t>y</a:t>
            </a:r>
            <a:r>
              <a:rPr sz="2800" b="1" spc="-55" dirty="0">
                <a:solidFill>
                  <a:schemeClr val="bg1"/>
                </a:solidFill>
                <a:cs typeface="Calibri"/>
              </a:rPr>
              <a:t>st</a:t>
            </a:r>
            <a:r>
              <a:rPr sz="2800" b="1" spc="-5" dirty="0">
                <a:solidFill>
                  <a:schemeClr val="bg1"/>
                </a:solidFill>
                <a:cs typeface="Calibri"/>
              </a:rPr>
              <a:t>e</a:t>
            </a:r>
            <a:r>
              <a:rPr sz="2800" b="1" dirty="0">
                <a:solidFill>
                  <a:schemeClr val="bg1"/>
                </a:solidFill>
                <a:cs typeface="Calibri"/>
              </a:rPr>
              <a:t>m</a:t>
            </a:r>
            <a:r>
              <a:rPr sz="2800" b="1" spc="-55" dirty="0">
                <a:solidFill>
                  <a:schemeClr val="bg1"/>
                </a:solidFill>
                <a:cs typeface="Calibri" panose="020F0502020204030204" pitchFamily="34" charset="0"/>
              </a:rPr>
              <a:t> </a:t>
            </a:r>
            <a:r>
              <a:rPr sz="2800" b="1" spc="-40" dirty="0">
                <a:solidFill>
                  <a:schemeClr val="bg1"/>
                </a:solidFill>
                <a:cs typeface="Calibri"/>
              </a:rPr>
              <a:t>a</a:t>
            </a:r>
            <a:r>
              <a:rPr sz="2800" b="1" spc="-50" dirty="0">
                <a:solidFill>
                  <a:schemeClr val="bg1"/>
                </a:solidFill>
                <a:cs typeface="Calibri"/>
              </a:rPr>
              <a:t>t</a:t>
            </a:r>
            <a:r>
              <a:rPr sz="2800" b="1" spc="-15" dirty="0">
                <a:solidFill>
                  <a:schemeClr val="bg1"/>
                </a:solidFill>
                <a:cs typeface="Calibri"/>
              </a:rPr>
              <a:t>tribu</a:t>
            </a:r>
            <a:r>
              <a:rPr sz="2800" b="1" spc="-55" dirty="0">
                <a:solidFill>
                  <a:schemeClr val="bg1"/>
                </a:solidFill>
                <a:cs typeface="Calibri"/>
              </a:rPr>
              <a:t>t</a:t>
            </a:r>
            <a:r>
              <a:rPr sz="2800" b="1" spc="-20" dirty="0">
                <a:solidFill>
                  <a:schemeClr val="bg1"/>
                </a:solidFill>
                <a:cs typeface="Calibri"/>
              </a:rPr>
              <a:t>es:</a:t>
            </a:r>
            <a:endParaRPr lang="en-US" sz="2800" dirty="0">
              <a:solidFill>
                <a:schemeClr val="bg1"/>
              </a:solidFill>
              <a:cs typeface="Calibri"/>
            </a:endParaRPr>
          </a:p>
          <a:p>
            <a:pPr marL="294640" indent="-281940">
              <a:lnSpc>
                <a:spcPct val="100000"/>
              </a:lnSpc>
            </a:pPr>
            <a:endParaRPr lang="en-US" sz="2800" b="1" i="1" spc="-40" dirty="0">
              <a:solidFill>
                <a:schemeClr val="bg1"/>
              </a:solidFill>
              <a:cs typeface="Calibri"/>
            </a:endParaRPr>
          </a:p>
          <a:p>
            <a:pPr marL="294640" indent="-281940">
              <a:lnSpc>
                <a:spcPct val="100000"/>
              </a:lnSpc>
            </a:pPr>
            <a:r>
              <a:rPr sz="2400" b="1" i="1" spc="-40" dirty="0">
                <a:solidFill>
                  <a:schemeClr val="bg1"/>
                </a:solidFill>
                <a:cs typeface="Calibri"/>
              </a:rPr>
              <a:t>F</a:t>
            </a:r>
            <a:r>
              <a:rPr sz="2400" b="1" i="1" spc="-5" dirty="0">
                <a:solidFill>
                  <a:schemeClr val="bg1"/>
                </a:solidFill>
                <a:cs typeface="Calibri"/>
              </a:rPr>
              <a:t>r</a:t>
            </a:r>
            <a:r>
              <a:rPr sz="2400" b="1" i="1" spc="-15" dirty="0">
                <a:solidFill>
                  <a:schemeClr val="bg1"/>
                </a:solidFill>
                <a:cs typeface="Calibri"/>
              </a:rPr>
              <a:t>o</a:t>
            </a:r>
            <a:r>
              <a:rPr sz="2400" b="1" i="1" spc="-30" dirty="0">
                <a:solidFill>
                  <a:schemeClr val="bg1"/>
                </a:solidFill>
                <a:cs typeface="Calibri"/>
              </a:rPr>
              <a:t>n</a:t>
            </a:r>
            <a:r>
              <a:rPr sz="2400" b="1" i="1" spc="-10" dirty="0">
                <a:solidFill>
                  <a:schemeClr val="bg1"/>
                </a:solidFill>
                <a:cs typeface="Calibri"/>
              </a:rPr>
              <a:t>t</a:t>
            </a:r>
            <a:r>
              <a:rPr sz="2400" b="1" i="1" spc="-45" dirty="0">
                <a:solidFill>
                  <a:schemeClr val="bg1"/>
                </a:solidFill>
                <a:cs typeface="Calibri" panose="020F0502020204030204" pitchFamily="34" charset="0"/>
              </a:rPr>
              <a:t> </a:t>
            </a:r>
            <a:r>
              <a:rPr sz="2400" b="1" i="1" spc="-5" dirty="0">
                <a:solidFill>
                  <a:schemeClr val="bg1"/>
                </a:solidFill>
                <a:cs typeface="Calibri"/>
              </a:rPr>
              <a:t>e</a:t>
            </a:r>
            <a:r>
              <a:rPr sz="2400" b="1" i="1" spc="-10" dirty="0">
                <a:solidFill>
                  <a:schemeClr val="bg1"/>
                </a:solidFill>
                <a:cs typeface="Calibri"/>
              </a:rPr>
              <a:t>nd:</a:t>
            </a:r>
            <a:endParaRPr lang="en-US" sz="2400" b="1" i="1" spc="-10" dirty="0">
              <a:solidFill>
                <a:schemeClr val="bg1"/>
              </a:solidFill>
              <a:cs typeface="Calibri"/>
            </a:endParaRPr>
          </a:p>
          <a:p>
            <a:pPr marL="458787" lvl="1" indent="-285750">
              <a:buFont typeface="Arial" panose="020B0604020202020204" pitchFamily="34" charset="0"/>
              <a:buChar char="•"/>
            </a:pPr>
            <a:r>
              <a:rPr dirty="0">
                <a:solidFill>
                  <a:schemeClr val="bg1"/>
                </a:solidFill>
                <a:cs typeface="Calibri"/>
              </a:rPr>
              <a:t>Mobile app </a:t>
            </a:r>
            <a:r>
              <a:rPr lang="en-US" dirty="0">
                <a:solidFill>
                  <a:schemeClr val="bg1"/>
                </a:solidFill>
                <a:cs typeface="Calibri"/>
              </a:rPr>
              <a:t>by</a:t>
            </a:r>
            <a:r>
              <a:rPr dirty="0">
                <a:solidFill>
                  <a:schemeClr val="bg1"/>
                </a:solidFill>
                <a:cs typeface="Calibri"/>
              </a:rPr>
              <a:t> which data collection</a:t>
            </a:r>
            <a:r>
              <a:rPr lang="en-US" dirty="0">
                <a:solidFill>
                  <a:schemeClr val="bg1"/>
                </a:solidFill>
                <a:cs typeface="Calibri"/>
              </a:rPr>
              <a:t> tasks </a:t>
            </a:r>
            <a:r>
              <a:rPr dirty="0">
                <a:solidFill>
                  <a:schemeClr val="bg1"/>
                </a:solidFill>
                <a:cs typeface="Calibri"/>
              </a:rPr>
              <a:t>are pushed to </a:t>
            </a:r>
            <a:r>
              <a:rPr lang="en-US" dirty="0">
                <a:solidFill>
                  <a:schemeClr val="bg1"/>
                </a:solidFill>
                <a:cs typeface="Calibri"/>
              </a:rPr>
              <a:t>contributors</a:t>
            </a:r>
            <a:r>
              <a:rPr dirty="0">
                <a:solidFill>
                  <a:schemeClr val="bg1"/>
                </a:solidFill>
                <a:cs typeface="Calibri"/>
              </a:rPr>
              <a:t>.</a:t>
            </a:r>
            <a:endParaRPr lang="en-US" dirty="0">
              <a:solidFill>
                <a:schemeClr val="bg1"/>
              </a:solidFill>
              <a:cs typeface="Calibri"/>
            </a:endParaRPr>
          </a:p>
          <a:p>
            <a:pPr marL="458787" lvl="1" indent="-285750">
              <a:buFont typeface="Arial" panose="020B0604020202020204" pitchFamily="34" charset="0"/>
              <a:buChar char="•"/>
            </a:pPr>
            <a:r>
              <a:rPr dirty="0">
                <a:solidFill>
                  <a:schemeClr val="bg1"/>
                </a:solidFill>
                <a:cs typeface="Calibri"/>
              </a:rPr>
              <a:t>Contributors execute on tasks, each of which is</a:t>
            </a:r>
            <a:r>
              <a:rPr lang="en-US" dirty="0">
                <a:solidFill>
                  <a:schemeClr val="bg1"/>
                </a:solidFill>
                <a:cs typeface="Calibri"/>
              </a:rPr>
              <a:t> </a:t>
            </a:r>
            <a:r>
              <a:rPr dirty="0">
                <a:solidFill>
                  <a:schemeClr val="bg1"/>
                </a:solidFill>
                <a:cs typeface="Calibri"/>
              </a:rPr>
              <a:t>attached to a value to </a:t>
            </a:r>
            <a:r>
              <a:rPr lang="en-US" dirty="0">
                <a:solidFill>
                  <a:schemeClr val="bg1"/>
                </a:solidFill>
                <a:cs typeface="Calibri"/>
              </a:rPr>
              <a:t>a reward.</a:t>
            </a:r>
            <a:endParaRPr dirty="0">
              <a:solidFill>
                <a:schemeClr val="bg1"/>
              </a:solidFill>
              <a:cs typeface="Calibri"/>
            </a:endParaRPr>
          </a:p>
          <a:p>
            <a:pPr lvl="1">
              <a:lnSpc>
                <a:spcPct val="100000"/>
              </a:lnSpc>
              <a:spcBef>
                <a:spcPts val="16"/>
              </a:spcBef>
              <a:buFont typeface="Microsoft Sans Serif"/>
              <a:buChar char="▪"/>
            </a:pPr>
            <a:endParaRPr sz="2050" dirty="0">
              <a:solidFill>
                <a:schemeClr val="bg1"/>
              </a:solidFill>
              <a:cs typeface="Calibri" panose="020F0502020204030204" pitchFamily="34" charset="0"/>
            </a:endParaRPr>
          </a:p>
          <a:p>
            <a:pPr>
              <a:lnSpc>
                <a:spcPct val="100000"/>
              </a:lnSpc>
              <a:buSzPct val="58333"/>
              <a:tabLst>
                <a:tab pos="469900" algn="l"/>
              </a:tabLst>
            </a:pPr>
            <a:r>
              <a:rPr sz="2400" b="1" i="1" spc="-15" dirty="0">
                <a:solidFill>
                  <a:schemeClr val="bg1"/>
                </a:solidFill>
                <a:cs typeface="Calibri"/>
              </a:rPr>
              <a:t>Back</a:t>
            </a:r>
            <a:r>
              <a:rPr sz="2400" b="1" i="1" spc="-65" dirty="0">
                <a:solidFill>
                  <a:schemeClr val="bg1"/>
                </a:solidFill>
                <a:cs typeface="Calibri" panose="020F0502020204030204" pitchFamily="34" charset="0"/>
              </a:rPr>
              <a:t> </a:t>
            </a:r>
            <a:r>
              <a:rPr sz="2400" b="1" i="1" spc="-10" dirty="0">
                <a:solidFill>
                  <a:schemeClr val="bg1"/>
                </a:solidFill>
                <a:cs typeface="Calibri"/>
              </a:rPr>
              <a:t>e</a:t>
            </a:r>
            <a:r>
              <a:rPr sz="2400" b="1" i="1" spc="-5" dirty="0">
                <a:solidFill>
                  <a:schemeClr val="bg1"/>
                </a:solidFill>
                <a:cs typeface="Calibri"/>
              </a:rPr>
              <a:t>nd:</a:t>
            </a:r>
            <a:endParaRPr lang="en-US" sz="2400" b="1" i="1" dirty="0">
              <a:solidFill>
                <a:schemeClr val="bg1"/>
              </a:solidFill>
              <a:cs typeface="Calibri"/>
            </a:endParaRPr>
          </a:p>
          <a:p>
            <a:pPr marL="458787" lvl="1" indent="-285750">
              <a:buSzPct val="100000"/>
              <a:buFont typeface="Arial" panose="020B0604020202020204" pitchFamily="34" charset="0"/>
              <a:buChar char="•"/>
              <a:tabLst>
                <a:tab pos="469900" algn="l"/>
              </a:tabLst>
            </a:pPr>
            <a:r>
              <a:rPr dirty="0">
                <a:solidFill>
                  <a:schemeClr val="bg1"/>
                </a:solidFill>
                <a:cs typeface="Calibri"/>
              </a:rPr>
              <a:t>Task </a:t>
            </a:r>
            <a:r>
              <a:rPr lang="en-US" dirty="0">
                <a:solidFill>
                  <a:schemeClr val="bg1"/>
                </a:solidFill>
                <a:cs typeface="Calibri"/>
              </a:rPr>
              <a:t>authoring &amp; parameterizing  </a:t>
            </a:r>
            <a:r>
              <a:rPr dirty="0">
                <a:solidFill>
                  <a:schemeClr val="bg1"/>
                </a:solidFill>
                <a:cs typeface="Calibri"/>
              </a:rPr>
              <a:t>system</a:t>
            </a:r>
            <a:r>
              <a:rPr lang="en-US" dirty="0">
                <a:solidFill>
                  <a:schemeClr val="bg1"/>
                </a:solidFill>
                <a:cs typeface="Calibri"/>
              </a:rPr>
              <a:t> for translating </a:t>
            </a:r>
            <a:r>
              <a:rPr dirty="0">
                <a:solidFill>
                  <a:schemeClr val="bg1"/>
                </a:solidFill>
                <a:cs typeface="Calibri"/>
              </a:rPr>
              <a:t>client requirements into specified tasks and incentives</a:t>
            </a:r>
            <a:r>
              <a:rPr lang="en-US" dirty="0">
                <a:solidFill>
                  <a:schemeClr val="bg1"/>
                </a:solidFill>
                <a:cs typeface="Calibri"/>
              </a:rPr>
              <a:t>.</a:t>
            </a:r>
          </a:p>
          <a:p>
            <a:pPr marL="458787" lvl="1" indent="-285750">
              <a:buSzPct val="100000"/>
              <a:buFont typeface="Arial" panose="020B0604020202020204" pitchFamily="34" charset="0"/>
              <a:buChar char="•"/>
              <a:tabLst>
                <a:tab pos="469900" algn="l"/>
              </a:tabLst>
            </a:pPr>
            <a:r>
              <a:rPr lang="en-US" dirty="0">
                <a:solidFill>
                  <a:schemeClr val="bg1"/>
                </a:solidFill>
                <a:cs typeface="Calibri"/>
              </a:rPr>
              <a:t>Manual and automated validation checks</a:t>
            </a:r>
          </a:p>
          <a:p>
            <a:pPr marL="458787" lvl="1" indent="-285750">
              <a:buSzPct val="100000"/>
              <a:buFont typeface="Arial" panose="020B0604020202020204" pitchFamily="34" charset="0"/>
              <a:buChar char="•"/>
              <a:tabLst>
                <a:tab pos="469900" algn="l"/>
              </a:tabLst>
            </a:pPr>
            <a:r>
              <a:rPr dirty="0">
                <a:solidFill>
                  <a:schemeClr val="bg1"/>
                </a:solidFill>
                <a:cs typeface="Calibri"/>
              </a:rPr>
              <a:t>Database from which a range of data</a:t>
            </a:r>
            <a:r>
              <a:rPr lang="en-US" dirty="0">
                <a:solidFill>
                  <a:schemeClr val="bg1"/>
                </a:solidFill>
                <a:cs typeface="Calibri"/>
              </a:rPr>
              <a:t> </a:t>
            </a:r>
            <a:r>
              <a:rPr dirty="0">
                <a:solidFill>
                  <a:schemeClr val="bg1"/>
                </a:solidFill>
                <a:cs typeface="Calibri"/>
              </a:rPr>
              <a:t>products are delivered to clients</a:t>
            </a:r>
            <a:r>
              <a:rPr lang="en-US" dirty="0">
                <a:solidFill>
                  <a:schemeClr val="bg1"/>
                </a:solidFill>
                <a:cs typeface="Calibri"/>
              </a:rPr>
              <a:t>.</a:t>
            </a:r>
            <a:endParaRPr dirty="0">
              <a:solidFill>
                <a:schemeClr val="bg1"/>
              </a:solidFill>
              <a:cs typeface="Calibri"/>
            </a:endParaRP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16269BAC-7912-4061-A123-2DFF306A813B}"/>
              </a:ext>
            </a:extLst>
          </p:cNvPr>
          <p:cNvGrpSpPr/>
          <p:nvPr/>
        </p:nvGrpSpPr>
        <p:grpSpPr>
          <a:xfrm>
            <a:off x="9926588" y="1088440"/>
            <a:ext cx="2322100" cy="3260841"/>
            <a:chOff x="9974356" y="829128"/>
            <a:chExt cx="2322100" cy="3260841"/>
          </a:xfrm>
        </p:grpSpPr>
        <p:pic>
          <p:nvPicPr>
            <p:cNvPr id="20" name="Graphic 19" descr="Smart Phone">
              <a:extLst>
                <a:ext uri="{FF2B5EF4-FFF2-40B4-BE49-F238E27FC236}">
                  <a16:creationId xmlns:a16="http://schemas.microsoft.com/office/drawing/2014/main" id="{A0FD1516-92D9-4F2F-BA14-DF592185837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rcRect l="20263" r="21641"/>
            <a:stretch/>
          </p:blipFill>
          <p:spPr>
            <a:xfrm>
              <a:off x="9974356" y="829128"/>
              <a:ext cx="2322100" cy="3260841"/>
            </a:xfrm>
            <a:prstGeom prst="rect">
              <a:avLst/>
            </a:prstGeom>
          </p:spPr>
        </p:pic>
        <p:sp>
          <p:nvSpPr>
            <p:cNvPr id="6" name="object 4">
              <a:extLst>
                <a:ext uri="{FF2B5EF4-FFF2-40B4-BE49-F238E27FC236}">
                  <a16:creationId xmlns:a16="http://schemas.microsoft.com/office/drawing/2014/main" id="{37C70416-5F7C-4211-83CF-97DE8E1804DA}"/>
                </a:ext>
              </a:extLst>
            </p:cNvPr>
            <p:cNvSpPr/>
            <p:nvPr/>
          </p:nvSpPr>
          <p:spPr>
            <a:xfrm>
              <a:off x="10358701" y="1306709"/>
              <a:ext cx="1645920" cy="2377440"/>
            </a:xfrm>
            <a:prstGeom prst="rect">
              <a:avLst/>
            </a:prstGeom>
            <a:blipFill>
              <a:blip r:embed="rId4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 dirty="0"/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FC0CCED0-D85B-4BB9-9748-E23BC3506465}"/>
              </a:ext>
            </a:extLst>
          </p:cNvPr>
          <p:cNvGrpSpPr/>
          <p:nvPr/>
        </p:nvGrpSpPr>
        <p:grpSpPr>
          <a:xfrm>
            <a:off x="5765050" y="1093215"/>
            <a:ext cx="2322100" cy="3260841"/>
            <a:chOff x="6096000" y="829128"/>
            <a:chExt cx="2322100" cy="3260841"/>
          </a:xfrm>
        </p:grpSpPr>
        <p:pic>
          <p:nvPicPr>
            <p:cNvPr id="8" name="Graphic 7" descr="Smart Phone">
              <a:extLst>
                <a:ext uri="{FF2B5EF4-FFF2-40B4-BE49-F238E27FC236}">
                  <a16:creationId xmlns:a16="http://schemas.microsoft.com/office/drawing/2014/main" id="{AF4C15C7-0493-415F-AC3C-24C451258DE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rcRect l="20263" r="21641"/>
            <a:stretch/>
          </p:blipFill>
          <p:spPr>
            <a:xfrm>
              <a:off x="6096000" y="829128"/>
              <a:ext cx="2322100" cy="3260841"/>
            </a:xfrm>
            <a:prstGeom prst="rect">
              <a:avLst/>
            </a:prstGeom>
          </p:spPr>
        </p:pic>
        <p:sp>
          <p:nvSpPr>
            <p:cNvPr id="12" name="object 6">
              <a:extLst>
                <a:ext uri="{FF2B5EF4-FFF2-40B4-BE49-F238E27FC236}">
                  <a16:creationId xmlns:a16="http://schemas.microsoft.com/office/drawing/2014/main" id="{4E09EA14-F4F8-46D5-A79B-8F53E01026CC}"/>
                </a:ext>
              </a:extLst>
            </p:cNvPr>
            <p:cNvSpPr/>
            <p:nvPr/>
          </p:nvSpPr>
          <p:spPr>
            <a:xfrm>
              <a:off x="6469291" y="1306709"/>
              <a:ext cx="1645920" cy="2377440"/>
            </a:xfrm>
            <a:prstGeom prst="rect">
              <a:avLst/>
            </a:prstGeom>
            <a:blipFill>
              <a:blip r:embed="rId5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 r="691"/>
              </a:stretch>
            </a:blipFill>
          </p:spPr>
          <p:txBody>
            <a:bodyPr wrap="square" lIns="0" tIns="0" rIns="0" bIns="0" rtlCol="0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4054DD68-9137-465A-8544-2EA82C9658B2}"/>
              </a:ext>
            </a:extLst>
          </p:cNvPr>
          <p:cNvGrpSpPr/>
          <p:nvPr/>
        </p:nvGrpSpPr>
        <p:grpSpPr>
          <a:xfrm>
            <a:off x="7853300" y="1083376"/>
            <a:ext cx="2322100" cy="3260841"/>
            <a:chOff x="9237502" y="1089921"/>
            <a:chExt cx="2322100" cy="3260841"/>
          </a:xfrm>
        </p:grpSpPr>
        <p:pic>
          <p:nvPicPr>
            <p:cNvPr id="16" name="Graphic 15" descr="Smart Phone">
              <a:extLst>
                <a:ext uri="{FF2B5EF4-FFF2-40B4-BE49-F238E27FC236}">
                  <a16:creationId xmlns:a16="http://schemas.microsoft.com/office/drawing/2014/main" id="{BE3C48B6-49C1-4E73-BA5F-3D5127FE4A6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rcRect l="20263" r="21641"/>
            <a:stretch/>
          </p:blipFill>
          <p:spPr>
            <a:xfrm>
              <a:off x="9237502" y="1089921"/>
              <a:ext cx="2322100" cy="3260841"/>
            </a:xfrm>
            <a:prstGeom prst="rect">
              <a:avLst/>
            </a:prstGeom>
          </p:spPr>
        </p:pic>
        <p:sp>
          <p:nvSpPr>
            <p:cNvPr id="14" name="object 5">
              <a:extLst>
                <a:ext uri="{FF2B5EF4-FFF2-40B4-BE49-F238E27FC236}">
                  <a16:creationId xmlns:a16="http://schemas.microsoft.com/office/drawing/2014/main" id="{E19E233B-1E5A-4A44-9254-96EB1A7C14A9}"/>
                </a:ext>
              </a:extLst>
            </p:cNvPr>
            <p:cNvSpPr/>
            <p:nvPr/>
          </p:nvSpPr>
          <p:spPr>
            <a:xfrm>
              <a:off x="9621847" y="1577341"/>
              <a:ext cx="1645920" cy="2377440"/>
            </a:xfrm>
            <a:prstGeom prst="rect">
              <a:avLst/>
            </a:prstGeom>
            <a:blipFill>
              <a:blip r:embed="rId6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23" name="object 4">
            <a:extLst>
              <a:ext uri="{FF2B5EF4-FFF2-40B4-BE49-F238E27FC236}">
                <a16:creationId xmlns:a16="http://schemas.microsoft.com/office/drawing/2014/main" id="{4B29C046-4633-47C4-86D4-FDB1653F1DCC}"/>
              </a:ext>
            </a:extLst>
          </p:cNvPr>
          <p:cNvSpPr/>
          <p:nvPr/>
        </p:nvSpPr>
        <p:spPr>
          <a:xfrm>
            <a:off x="5975927" y="4363895"/>
            <a:ext cx="6097542" cy="2396568"/>
          </a:xfrm>
          <a:prstGeom prst="rect">
            <a:avLst/>
          </a:prstGeom>
          <a:blipFill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8375956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>
            <a:extLst>
              <a:ext uri="{FF2B5EF4-FFF2-40B4-BE49-F238E27FC236}">
                <a16:creationId xmlns:a16="http://schemas.microsoft.com/office/drawing/2014/main" id="{6BCD03E3-997E-4AE4-AB41-9453C986084D}"/>
              </a:ext>
            </a:extLst>
          </p:cNvPr>
          <p:cNvGrpSpPr/>
          <p:nvPr/>
        </p:nvGrpSpPr>
        <p:grpSpPr>
          <a:xfrm>
            <a:off x="9525000" y="4801383"/>
            <a:ext cx="2267448" cy="1918927"/>
            <a:chOff x="8645236" y="1006763"/>
            <a:chExt cx="2429164" cy="2022763"/>
          </a:xfrm>
        </p:grpSpPr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95E03D9A-270F-4F84-8349-B4F06E4BDF1F}"/>
                </a:ext>
              </a:extLst>
            </p:cNvPr>
            <p:cNvSpPr/>
            <p:nvPr/>
          </p:nvSpPr>
          <p:spPr>
            <a:xfrm>
              <a:off x="8645236" y="1006763"/>
              <a:ext cx="2429164" cy="2022763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KE"/>
            </a:p>
          </p:txBody>
        </p:sp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30E8F9D2-90BE-4DE1-9723-2DE2B60780D6}"/>
                </a:ext>
              </a:extLst>
            </p:cNvPr>
            <p:cNvGrpSpPr/>
            <p:nvPr/>
          </p:nvGrpSpPr>
          <p:grpSpPr>
            <a:xfrm>
              <a:off x="8743022" y="1006764"/>
              <a:ext cx="2052679" cy="1913930"/>
              <a:chOff x="6553200" y="2514600"/>
              <a:chExt cx="2052679" cy="1913930"/>
            </a:xfrm>
          </p:grpSpPr>
          <p:grpSp>
            <p:nvGrpSpPr>
              <p:cNvPr id="21" name="Group 20">
                <a:extLst>
                  <a:ext uri="{FF2B5EF4-FFF2-40B4-BE49-F238E27FC236}">
                    <a16:creationId xmlns:a16="http://schemas.microsoft.com/office/drawing/2014/main" id="{6BC591A9-805E-4E5C-9FF6-84A3F7FECB95}"/>
                  </a:ext>
                </a:extLst>
              </p:cNvPr>
              <p:cNvGrpSpPr/>
              <p:nvPr/>
            </p:nvGrpSpPr>
            <p:grpSpPr>
              <a:xfrm>
                <a:off x="6553200" y="2514600"/>
                <a:ext cx="1257389" cy="609600"/>
                <a:chOff x="6553200" y="1219200"/>
                <a:chExt cx="1257389" cy="609600"/>
              </a:xfrm>
            </p:grpSpPr>
            <p:pic>
              <p:nvPicPr>
                <p:cNvPr id="28" name="图片 32" descr="hoboq2013-09.jpg">
                  <a:extLst>
                    <a:ext uri="{FF2B5EF4-FFF2-40B4-BE49-F238E27FC236}">
                      <a16:creationId xmlns:a16="http://schemas.microsoft.com/office/drawing/2014/main" id="{9083ED78-72FC-4E56-B381-A4DD7DE4E321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4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/>
              </p:blipFill>
              <p:spPr bwMode="auto">
                <a:xfrm>
                  <a:off x="6553200" y="1219200"/>
                  <a:ext cx="609600" cy="60960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sp>
              <p:nvSpPr>
                <p:cNvPr id="29" name="TextBox 28">
                  <a:extLst>
                    <a:ext uri="{FF2B5EF4-FFF2-40B4-BE49-F238E27FC236}">
                      <a16:creationId xmlns:a16="http://schemas.microsoft.com/office/drawing/2014/main" id="{E8549A3E-63B2-4771-BB22-E8E10412F422}"/>
                    </a:ext>
                  </a:extLst>
                </p:cNvPr>
                <p:cNvSpPr txBox="1"/>
                <p:nvPr/>
              </p:nvSpPr>
              <p:spPr>
                <a:xfrm>
                  <a:off x="7086600" y="1371600"/>
                  <a:ext cx="723989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dirty="0"/>
                    <a:t>Camp</a:t>
                  </a:r>
                </a:p>
              </p:txBody>
            </p:sp>
          </p:grpSp>
          <p:grpSp>
            <p:nvGrpSpPr>
              <p:cNvPr id="22" name="Group 21">
                <a:extLst>
                  <a:ext uri="{FF2B5EF4-FFF2-40B4-BE49-F238E27FC236}">
                    <a16:creationId xmlns:a16="http://schemas.microsoft.com/office/drawing/2014/main" id="{581CC176-401C-4CA6-A0B7-44DB5B6D544B}"/>
                  </a:ext>
                </a:extLst>
              </p:cNvPr>
              <p:cNvGrpSpPr/>
              <p:nvPr/>
            </p:nvGrpSpPr>
            <p:grpSpPr>
              <a:xfrm>
                <a:off x="6629400" y="3048000"/>
                <a:ext cx="1783204" cy="619760"/>
                <a:chOff x="6629400" y="1828800"/>
                <a:chExt cx="1783204" cy="619760"/>
              </a:xfrm>
            </p:grpSpPr>
            <p:pic>
              <p:nvPicPr>
                <p:cNvPr id="26" name="图片 32" descr="hoboq2013-09.jpg">
                  <a:extLst>
                    <a:ext uri="{FF2B5EF4-FFF2-40B4-BE49-F238E27FC236}">
                      <a16:creationId xmlns:a16="http://schemas.microsoft.com/office/drawing/2014/main" id="{C54D9AA8-FDC2-4747-8E44-277A139BCE7B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5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/>
              </p:blipFill>
              <p:spPr bwMode="auto">
                <a:xfrm>
                  <a:off x="6629400" y="1828800"/>
                  <a:ext cx="516467" cy="61976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sp>
              <p:nvSpPr>
                <p:cNvPr id="27" name="TextBox 26">
                  <a:extLst>
                    <a:ext uri="{FF2B5EF4-FFF2-40B4-BE49-F238E27FC236}">
                      <a16:creationId xmlns:a16="http://schemas.microsoft.com/office/drawing/2014/main" id="{A29A4423-EA5D-446D-ABBE-594DC53D1460}"/>
                    </a:ext>
                  </a:extLst>
                </p:cNvPr>
                <p:cNvSpPr txBox="1"/>
                <p:nvPr/>
              </p:nvSpPr>
              <p:spPr>
                <a:xfrm>
                  <a:off x="7086600" y="1874335"/>
                  <a:ext cx="1326004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dirty="0"/>
                    <a:t>Water point</a:t>
                  </a:r>
                </a:p>
              </p:txBody>
            </p:sp>
          </p:grpSp>
          <p:grpSp>
            <p:nvGrpSpPr>
              <p:cNvPr id="23" name="Group 22">
                <a:extLst>
                  <a:ext uri="{FF2B5EF4-FFF2-40B4-BE49-F238E27FC236}">
                    <a16:creationId xmlns:a16="http://schemas.microsoft.com/office/drawing/2014/main" id="{16F857C6-56E2-440B-A4CE-2939002FB4B5}"/>
                  </a:ext>
                </a:extLst>
              </p:cNvPr>
              <p:cNvGrpSpPr/>
              <p:nvPr/>
            </p:nvGrpSpPr>
            <p:grpSpPr>
              <a:xfrm>
                <a:off x="6705600" y="3505200"/>
                <a:ext cx="1900279" cy="923330"/>
                <a:chOff x="6705600" y="2286000"/>
                <a:chExt cx="1900279" cy="923330"/>
              </a:xfrm>
            </p:grpSpPr>
            <p:cxnSp>
              <p:nvCxnSpPr>
                <p:cNvPr id="24" name="Straight Connector 23">
                  <a:extLst>
                    <a:ext uri="{FF2B5EF4-FFF2-40B4-BE49-F238E27FC236}">
                      <a16:creationId xmlns:a16="http://schemas.microsoft.com/office/drawing/2014/main" id="{4487F5CB-C00F-433A-8404-8ED95B2D3FCB}"/>
                    </a:ext>
                  </a:extLst>
                </p:cNvPr>
                <p:cNvCxnSpPr/>
                <p:nvPr/>
              </p:nvCxnSpPr>
              <p:spPr bwMode="auto">
                <a:xfrm>
                  <a:off x="6705600" y="2514600"/>
                  <a:ext cx="304800" cy="0"/>
                </a:xfrm>
                <a:prstGeom prst="line">
                  <a:avLst/>
                </a:prstGeom>
                <a:noFill/>
                <a:ln w="38100" cap="flat" cmpd="sng" algn="ctr">
                  <a:solidFill>
                    <a:schemeClr val="hlink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sp>
              <p:nvSpPr>
                <p:cNvPr id="25" name="TextBox 24">
                  <a:extLst>
                    <a:ext uri="{FF2B5EF4-FFF2-40B4-BE49-F238E27FC236}">
                      <a16:creationId xmlns:a16="http://schemas.microsoft.com/office/drawing/2014/main" id="{27E560A0-D5A2-4F92-9676-3B31BB449786}"/>
                    </a:ext>
                  </a:extLst>
                </p:cNvPr>
                <p:cNvSpPr txBox="1"/>
                <p:nvPr/>
              </p:nvSpPr>
              <p:spPr>
                <a:xfrm>
                  <a:off x="7086600" y="2286000"/>
                  <a:ext cx="1519279" cy="92333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dirty="0"/>
                    <a:t>Trajectories</a:t>
                  </a:r>
                  <a:br>
                    <a:rPr lang="en-US" dirty="0"/>
                  </a:br>
                  <a:r>
                    <a:rPr lang="en-US" dirty="0"/>
                    <a:t>(color varies </a:t>
                  </a:r>
                </a:p>
                <a:p>
                  <a:r>
                    <a:rPr lang="en-US" dirty="0"/>
                    <a:t>by household)</a:t>
                  </a:r>
                </a:p>
              </p:txBody>
            </p:sp>
          </p:grpSp>
        </p:grpSp>
      </p:grpSp>
      <p:pic>
        <p:nvPicPr>
          <p:cNvPr id="30" name="trajectories2">
            <a:hlinkClick r:id="" action="ppaction://media"/>
            <a:extLst>
              <a:ext uri="{FF2B5EF4-FFF2-40B4-BE49-F238E27FC236}">
                <a16:creationId xmlns:a16="http://schemas.microsoft.com/office/drawing/2014/main" id="{8E030791-E295-46C8-90BF-448DB8759895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3173847" y="1985424"/>
            <a:ext cx="5967933" cy="473488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noFill/>
            <a:prstDash val="solid"/>
            <a:miter lim="800000"/>
          </a:ln>
          <a:effectLst/>
        </p:spPr>
      </p:pic>
      <p:sp>
        <p:nvSpPr>
          <p:cNvPr id="31" name="Title Placeholder 1">
            <a:extLst>
              <a:ext uri="{FF2B5EF4-FFF2-40B4-BE49-F238E27FC236}">
                <a16:creationId xmlns:a16="http://schemas.microsoft.com/office/drawing/2014/main" id="{01CC8BC2-0B87-4730-BE0D-39D8A45AE8F8}"/>
              </a:ext>
            </a:extLst>
          </p:cNvPr>
          <p:cNvSpPr txBox="1">
            <a:spLocks/>
          </p:cNvSpPr>
          <p:nvPr/>
        </p:nvSpPr>
        <p:spPr bwMode="auto">
          <a:xfrm>
            <a:off x="868218" y="16221"/>
            <a:ext cx="10547495" cy="113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normAutofit/>
          </a:bodyPr>
          <a:lstStyle>
            <a:lvl1pPr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F7941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rgbClr val="F7941D"/>
                </a:solidFill>
                <a:latin typeface="Open Sans" panose="020B0606030504020204" pitchFamily="34" charset="0"/>
                <a:cs typeface="Open Sans" panose="020B0606030504020204" pitchFamily="34" charset="0"/>
              </a:defRPr>
            </a:lvl2pPr>
            <a:lvl3pPr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rgbClr val="F7941D"/>
                </a:solidFill>
                <a:latin typeface="Open Sans" panose="020B0606030504020204" pitchFamily="34" charset="0"/>
                <a:cs typeface="Open Sans" panose="020B0606030504020204" pitchFamily="34" charset="0"/>
              </a:defRPr>
            </a:lvl3pPr>
            <a:lvl4pPr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rgbClr val="F7941D"/>
                </a:solidFill>
                <a:latin typeface="Open Sans" panose="020B0606030504020204" pitchFamily="34" charset="0"/>
                <a:cs typeface="Open Sans" panose="020B0606030504020204" pitchFamily="34" charset="0"/>
              </a:defRPr>
            </a:lvl4pPr>
            <a:lvl5pPr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rgbClr val="F7941D"/>
                </a:solidFill>
                <a:latin typeface="Open Sans" panose="020B0606030504020204" pitchFamily="34" charset="0"/>
                <a:cs typeface="Open Sans" panose="020B0606030504020204" pitchFamily="34" charset="0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rgbClr val="F7941D"/>
                </a:solidFill>
                <a:latin typeface="Open Sans" panose="020B0606030504020204" pitchFamily="34" charset="0"/>
                <a:cs typeface="Open Sans" panose="020B0606030504020204" pitchFamily="34" charset="0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rgbClr val="F7941D"/>
                </a:solidFill>
                <a:latin typeface="Open Sans" panose="020B0606030504020204" pitchFamily="34" charset="0"/>
                <a:cs typeface="Open Sans" panose="020B0606030504020204" pitchFamily="34" charset="0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rgbClr val="F7941D"/>
                </a:solidFill>
                <a:latin typeface="Open Sans" panose="020B0606030504020204" pitchFamily="34" charset="0"/>
                <a:cs typeface="Open Sans" panose="020B0606030504020204" pitchFamily="34" charset="0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rgbClr val="F7941D"/>
                </a:solidFill>
                <a:latin typeface="Open Sans" panose="020B0606030504020204" pitchFamily="34" charset="0"/>
                <a:cs typeface="Open Sans" panose="020B0606030504020204" pitchFamily="34" charset="0"/>
              </a:defRPr>
            </a:lvl9pPr>
          </a:lstStyle>
          <a:p>
            <a:pPr eaLnBrk="1" hangingPunct="1">
              <a:defRPr/>
            </a:pPr>
            <a:r>
              <a:rPr lang="en-US" altLang="en-US" dirty="0">
                <a:latin typeface="+mn-lt"/>
              </a:rPr>
              <a:t>Progress to date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C278B572-95E2-4CA9-8285-D33F14BB41CC}"/>
              </a:ext>
            </a:extLst>
          </p:cNvPr>
          <p:cNvSpPr txBox="1"/>
          <p:nvPr/>
        </p:nvSpPr>
        <p:spPr>
          <a:xfrm>
            <a:off x="868218" y="852722"/>
            <a:ext cx="6964364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</a:rPr>
              <a:t>Passive data collection on migration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GPS collar traces of 60 cattle from 20 households in 5 villages, at 5-minute intervals over 3 years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69491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3683" fill="hold"/>
                                        <p:tgtEl>
                                          <p:spTgt spid="3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3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video>
              <p:cMediaNode vol="80000">
                <p:cTn id="12" repeatCount="indefinite" fill="hold" display="0">
                  <p:stCondLst>
                    <p:cond delay="indefinite"/>
                  </p:stCondLst>
                </p:cTn>
                <p:tgtEl>
                  <p:spTgt spid="30"/>
                </p:tgtEl>
              </p:cMediaNode>
            </p:vide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D0E06DB-2928-40E9-924B-9FFE46469201}"/>
              </a:ext>
            </a:extLst>
          </p:cNvPr>
          <p:cNvSpPr txBox="1">
            <a:spLocks/>
          </p:cNvSpPr>
          <p:nvPr/>
        </p:nvSpPr>
        <p:spPr bwMode="auto">
          <a:xfrm>
            <a:off x="868218" y="16221"/>
            <a:ext cx="10547495" cy="113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normAutofit/>
          </a:bodyPr>
          <a:lstStyle>
            <a:lvl1pPr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F7941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rgbClr val="F7941D"/>
                </a:solidFill>
                <a:latin typeface="Open Sans" panose="020B0606030504020204" pitchFamily="34" charset="0"/>
                <a:cs typeface="Open Sans" panose="020B0606030504020204" pitchFamily="34" charset="0"/>
              </a:defRPr>
            </a:lvl2pPr>
            <a:lvl3pPr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rgbClr val="F7941D"/>
                </a:solidFill>
                <a:latin typeface="Open Sans" panose="020B0606030504020204" pitchFamily="34" charset="0"/>
                <a:cs typeface="Open Sans" panose="020B0606030504020204" pitchFamily="34" charset="0"/>
              </a:defRPr>
            </a:lvl3pPr>
            <a:lvl4pPr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rgbClr val="F7941D"/>
                </a:solidFill>
                <a:latin typeface="Open Sans" panose="020B0606030504020204" pitchFamily="34" charset="0"/>
                <a:cs typeface="Open Sans" panose="020B0606030504020204" pitchFamily="34" charset="0"/>
              </a:defRPr>
            </a:lvl4pPr>
            <a:lvl5pPr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rgbClr val="F7941D"/>
                </a:solidFill>
                <a:latin typeface="Open Sans" panose="020B0606030504020204" pitchFamily="34" charset="0"/>
                <a:cs typeface="Open Sans" panose="020B0606030504020204" pitchFamily="34" charset="0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rgbClr val="F7941D"/>
                </a:solidFill>
                <a:latin typeface="Open Sans" panose="020B0606030504020204" pitchFamily="34" charset="0"/>
                <a:cs typeface="Open Sans" panose="020B0606030504020204" pitchFamily="34" charset="0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rgbClr val="F7941D"/>
                </a:solidFill>
                <a:latin typeface="Open Sans" panose="020B0606030504020204" pitchFamily="34" charset="0"/>
                <a:cs typeface="Open Sans" panose="020B0606030504020204" pitchFamily="34" charset="0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rgbClr val="F7941D"/>
                </a:solidFill>
                <a:latin typeface="Open Sans" panose="020B0606030504020204" pitchFamily="34" charset="0"/>
                <a:cs typeface="Open Sans" panose="020B0606030504020204" pitchFamily="34" charset="0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rgbClr val="F7941D"/>
                </a:solidFill>
                <a:latin typeface="Open Sans" panose="020B0606030504020204" pitchFamily="34" charset="0"/>
                <a:cs typeface="Open Sans" panose="020B0606030504020204" pitchFamily="34" charset="0"/>
              </a:defRPr>
            </a:lvl9pPr>
          </a:lstStyle>
          <a:p>
            <a:pPr eaLnBrk="1" hangingPunct="1">
              <a:defRPr/>
            </a:pPr>
            <a:r>
              <a:rPr lang="en-US" altLang="en-US" dirty="0">
                <a:latin typeface="+mn-lt"/>
              </a:rPr>
              <a:t>Progress to date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B3F98A9-674B-47A3-B506-D513E07C8E94}"/>
              </a:ext>
            </a:extLst>
          </p:cNvPr>
          <p:cNvSpPr txBox="1"/>
          <p:nvPr/>
        </p:nvSpPr>
        <p:spPr>
          <a:xfrm>
            <a:off x="868218" y="852722"/>
            <a:ext cx="6964364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</a:rPr>
              <a:t>Passive data collection on migration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GPS collar traces of 60 cattle from 20 households in 5 villages, at 5-minute intervals over 3 years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solidFill>
                <a:schemeClr val="bg1"/>
              </a:solidFill>
            </a:endParaRPr>
          </a:p>
          <a:p>
            <a:r>
              <a:rPr lang="en-US" sz="2000" dirty="0">
                <a:solidFill>
                  <a:schemeClr val="bg1"/>
                </a:solidFill>
              </a:rPr>
              <a:t>Crowdsourcing rangeland conditions from pastoralists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Spatially and temporally varying rewards to reduce clustering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&gt;110,000 submissions on vegetation abundance &amp; palatability</a:t>
            </a:r>
          </a:p>
        </p:txBody>
      </p:sp>
      <p:pic>
        <p:nvPicPr>
          <p:cNvPr id="31" name="Content Placeholder 4">
            <a:extLst>
              <a:ext uri="{FF2B5EF4-FFF2-40B4-BE49-F238E27FC236}">
                <a16:creationId xmlns:a16="http://schemas.microsoft.com/office/drawing/2014/main" id="{195CFCC6-023A-4E5E-9B65-FA468F044EEA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09378" y="3531388"/>
            <a:ext cx="3015289" cy="2991823"/>
          </a:xfrm>
          <a:prstGeom prst="rect">
            <a:avLst/>
          </a:prstGeom>
        </p:spPr>
      </p:pic>
      <p:grpSp>
        <p:nvGrpSpPr>
          <p:cNvPr id="32" name="Group 31">
            <a:extLst>
              <a:ext uri="{FF2B5EF4-FFF2-40B4-BE49-F238E27FC236}">
                <a16:creationId xmlns:a16="http://schemas.microsoft.com/office/drawing/2014/main" id="{4C0F6243-2543-4659-84CC-C9C33BF31E4A}"/>
              </a:ext>
            </a:extLst>
          </p:cNvPr>
          <p:cNvGrpSpPr/>
          <p:nvPr/>
        </p:nvGrpSpPr>
        <p:grpSpPr>
          <a:xfrm>
            <a:off x="2204421" y="3553970"/>
            <a:ext cx="2845644" cy="2998541"/>
            <a:chOff x="1423923" y="2632873"/>
            <a:chExt cx="2714323" cy="2966818"/>
          </a:xfrm>
        </p:grpSpPr>
        <p:pic>
          <p:nvPicPr>
            <p:cNvPr id="33" name="Picture 32">
              <a:extLst>
                <a:ext uri="{FF2B5EF4-FFF2-40B4-BE49-F238E27FC236}">
                  <a16:creationId xmlns:a16="http://schemas.microsoft.com/office/drawing/2014/main" id="{6C0C62CE-B1C3-47CE-968F-FEE63F037F9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423923" y="2632873"/>
              <a:ext cx="2714323" cy="2966818"/>
            </a:xfrm>
            <a:prstGeom prst="rect">
              <a:avLst/>
            </a:prstGeom>
          </p:spPr>
        </p:pic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06A75129-09B9-4E18-9764-E9AC9A0277A5}"/>
                </a:ext>
              </a:extLst>
            </p:cNvPr>
            <p:cNvSpPr/>
            <p:nvPr/>
          </p:nvSpPr>
          <p:spPr>
            <a:xfrm>
              <a:off x="1517176" y="2682948"/>
              <a:ext cx="2509838" cy="2533650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KE"/>
            </a:p>
          </p:txBody>
        </p:sp>
      </p:grpSp>
      <p:pic>
        <p:nvPicPr>
          <p:cNvPr id="35" name="Picture 34">
            <a:extLst>
              <a:ext uri="{FF2B5EF4-FFF2-40B4-BE49-F238E27FC236}">
                <a16:creationId xmlns:a16="http://schemas.microsoft.com/office/drawing/2014/main" id="{E9458703-8E77-4455-8298-EC96331616A7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090659" y="3531388"/>
            <a:ext cx="2788921" cy="3160616"/>
          </a:xfrm>
          <a:prstGeom prst="rect">
            <a:avLst/>
          </a:prstGeom>
        </p:spPr>
      </p:pic>
      <p:pic>
        <p:nvPicPr>
          <p:cNvPr id="36" name="Picture 4">
            <a:extLst>
              <a:ext uri="{FF2B5EF4-FFF2-40B4-BE49-F238E27FC236}">
                <a16:creationId xmlns:a16="http://schemas.microsoft.com/office/drawing/2014/main" id="{1947BBAC-C82F-4692-895B-6BC889CB1456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17022" y="5738578"/>
            <a:ext cx="2712467" cy="1026631"/>
          </a:xfrm>
          <a:prstGeom prst="rect">
            <a:avLst/>
          </a:prstGeom>
        </p:spPr>
      </p:pic>
      <p:pic>
        <p:nvPicPr>
          <p:cNvPr id="37" name="trajectories2">
            <a:hlinkClick r:id="" action="ppaction://media"/>
            <a:extLst>
              <a:ext uri="{FF2B5EF4-FFF2-40B4-BE49-F238E27FC236}">
                <a16:creationId xmlns:a16="http://schemas.microsoft.com/office/drawing/2014/main" id="{79639A09-3B4E-4033-BC32-BA015897B087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9014460" y="127405"/>
            <a:ext cx="2999628" cy="237987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noFill/>
            <a:prstDash val="solid"/>
            <a:miter lim="800000"/>
          </a:ln>
          <a:effectLst/>
        </p:spPr>
      </p:pic>
    </p:spTree>
    <p:extLst>
      <p:ext uri="{BB962C8B-B14F-4D97-AF65-F5344CB8AC3E}">
        <p14:creationId xmlns:p14="http://schemas.microsoft.com/office/powerpoint/2010/main" val="31647600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3683" fill="hold"/>
                                        <p:tgtEl>
                                          <p:spTgt spid="3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3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"/>
                  </p:tgtEl>
                </p:cond>
              </p:nextCondLst>
            </p:seq>
            <p:video>
              <p:cMediaNode vol="80000">
                <p:cTn id="12" repeatCount="indefinite" fill="hold" display="0">
                  <p:stCondLst>
                    <p:cond delay="indefinite"/>
                  </p:stCondLst>
                </p:cTn>
                <p:tgtEl>
                  <p:spTgt spid="37"/>
                </p:tgtEl>
              </p:cMediaNode>
            </p:vide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D0E06DB-2928-40E9-924B-9FFE46469201}"/>
              </a:ext>
            </a:extLst>
          </p:cNvPr>
          <p:cNvSpPr txBox="1">
            <a:spLocks/>
          </p:cNvSpPr>
          <p:nvPr/>
        </p:nvSpPr>
        <p:spPr bwMode="auto">
          <a:xfrm>
            <a:off x="868218" y="5639"/>
            <a:ext cx="10547495" cy="11373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normAutofit/>
          </a:bodyPr>
          <a:lstStyle>
            <a:lvl1pPr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F7941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rgbClr val="F7941D"/>
                </a:solidFill>
                <a:latin typeface="Open Sans" panose="020B0606030504020204" pitchFamily="34" charset="0"/>
                <a:cs typeface="Open Sans" panose="020B0606030504020204" pitchFamily="34" charset="0"/>
              </a:defRPr>
            </a:lvl2pPr>
            <a:lvl3pPr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rgbClr val="F7941D"/>
                </a:solidFill>
                <a:latin typeface="Open Sans" panose="020B0606030504020204" pitchFamily="34" charset="0"/>
                <a:cs typeface="Open Sans" panose="020B0606030504020204" pitchFamily="34" charset="0"/>
              </a:defRPr>
            </a:lvl3pPr>
            <a:lvl4pPr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rgbClr val="F7941D"/>
                </a:solidFill>
                <a:latin typeface="Open Sans" panose="020B0606030504020204" pitchFamily="34" charset="0"/>
                <a:cs typeface="Open Sans" panose="020B0606030504020204" pitchFamily="34" charset="0"/>
              </a:defRPr>
            </a:lvl4pPr>
            <a:lvl5pPr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rgbClr val="F7941D"/>
                </a:solidFill>
                <a:latin typeface="Open Sans" panose="020B0606030504020204" pitchFamily="34" charset="0"/>
                <a:cs typeface="Open Sans" panose="020B0606030504020204" pitchFamily="34" charset="0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rgbClr val="F7941D"/>
                </a:solidFill>
                <a:latin typeface="Open Sans" panose="020B0606030504020204" pitchFamily="34" charset="0"/>
                <a:cs typeface="Open Sans" panose="020B0606030504020204" pitchFamily="34" charset="0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rgbClr val="F7941D"/>
                </a:solidFill>
                <a:latin typeface="Open Sans" panose="020B0606030504020204" pitchFamily="34" charset="0"/>
                <a:cs typeface="Open Sans" panose="020B0606030504020204" pitchFamily="34" charset="0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rgbClr val="F7941D"/>
                </a:solidFill>
                <a:latin typeface="Open Sans" panose="020B0606030504020204" pitchFamily="34" charset="0"/>
                <a:cs typeface="Open Sans" panose="020B0606030504020204" pitchFamily="34" charset="0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rgbClr val="F7941D"/>
                </a:solidFill>
                <a:latin typeface="Open Sans" panose="020B0606030504020204" pitchFamily="34" charset="0"/>
                <a:cs typeface="Open Sans" panose="020B0606030504020204" pitchFamily="34" charset="0"/>
              </a:defRPr>
            </a:lvl9pPr>
          </a:lstStyle>
          <a:p>
            <a:pPr eaLnBrk="1" hangingPunct="1">
              <a:defRPr/>
            </a:pPr>
            <a:r>
              <a:rPr lang="en-US" altLang="en-US" dirty="0">
                <a:latin typeface="+mn-lt"/>
              </a:rPr>
              <a:t>Progress to date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B3F98A9-674B-47A3-B506-D513E07C8E94}"/>
              </a:ext>
            </a:extLst>
          </p:cNvPr>
          <p:cNvSpPr txBox="1"/>
          <p:nvPr/>
        </p:nvSpPr>
        <p:spPr>
          <a:xfrm>
            <a:off x="868218" y="845102"/>
            <a:ext cx="6964364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</a:rPr>
              <a:t>Passive data collection on migration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GPS collar traces of 60 cattle from 20 households in 5 villages, at 5-minute intervals over 3 years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solidFill>
                <a:schemeClr val="bg1"/>
              </a:solidFill>
            </a:endParaRPr>
          </a:p>
          <a:p>
            <a:r>
              <a:rPr lang="en-US" sz="2000" dirty="0">
                <a:solidFill>
                  <a:schemeClr val="bg1"/>
                </a:solidFill>
              </a:rPr>
              <a:t>Crowdsourcing rangeland conditions from pastoralists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Spatially and temporally varying rewards to reduce clustering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&gt;110,000 submissions on vegetation abundance &amp; palatability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solidFill>
                <a:schemeClr val="bg1"/>
              </a:solidFill>
            </a:endParaRPr>
          </a:p>
          <a:p>
            <a:r>
              <a:rPr lang="en-US" sz="2000" dirty="0">
                <a:solidFill>
                  <a:schemeClr val="bg1"/>
                </a:solidFill>
              </a:rPr>
              <a:t>Livestock market information from market regulars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chemeClr val="bg1"/>
                </a:solidFill>
              </a:rPr>
              <a:t>5 weekly livestock markets for 5 months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chemeClr val="bg1"/>
                </a:solidFill>
              </a:rPr>
              <a:t>Used geofencing and market calendars to reduce fraud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chemeClr val="bg1"/>
                </a:solidFill>
              </a:rPr>
              <a:t>Multiple monitors per market for cross validation</a:t>
            </a:r>
          </a:p>
          <a:p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7C66101B-FD08-46C4-A0A9-F2E6EF6D1BEF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0839" y="4404360"/>
            <a:ext cx="2159776" cy="2341206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EAFEDBC0-29DF-4568-8A46-F4E8B7CAB443}"/>
              </a:ext>
            </a:extLst>
          </p:cNvPr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01018" y="4411112"/>
            <a:ext cx="2904964" cy="2326949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1CA1C73F-1F19-4A4A-8596-B0ECD5FE470B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52460" y="4385123"/>
            <a:ext cx="3197682" cy="2383303"/>
          </a:xfrm>
          <a:prstGeom prst="rect">
            <a:avLst/>
          </a:prstGeom>
        </p:spPr>
      </p:pic>
      <p:grpSp>
        <p:nvGrpSpPr>
          <p:cNvPr id="15" name="Group 14">
            <a:extLst>
              <a:ext uri="{FF2B5EF4-FFF2-40B4-BE49-F238E27FC236}">
                <a16:creationId xmlns:a16="http://schemas.microsoft.com/office/drawing/2014/main" id="{D688ED50-FEC2-49BB-9A7B-129BCFCD7E4C}"/>
              </a:ext>
            </a:extLst>
          </p:cNvPr>
          <p:cNvGrpSpPr/>
          <p:nvPr/>
        </p:nvGrpSpPr>
        <p:grpSpPr>
          <a:xfrm>
            <a:off x="10035600" y="4303026"/>
            <a:ext cx="2203404" cy="2571437"/>
            <a:chOff x="2635958" y="3733800"/>
            <a:chExt cx="2538022" cy="3258694"/>
          </a:xfrm>
        </p:grpSpPr>
        <p:pic>
          <p:nvPicPr>
            <p:cNvPr id="16" name="Graphic 15" descr="Smart Phone">
              <a:extLst>
                <a:ext uri="{FF2B5EF4-FFF2-40B4-BE49-F238E27FC236}">
                  <a16:creationId xmlns:a16="http://schemas.microsoft.com/office/drawing/2014/main" id="{CAF41286-09B1-4144-B8BF-85E538FD057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rcRect l="20263" r="21641"/>
            <a:stretch/>
          </p:blipFill>
          <p:spPr>
            <a:xfrm>
              <a:off x="2635958" y="3733800"/>
              <a:ext cx="2538022" cy="3258694"/>
            </a:xfrm>
            <a:prstGeom prst="rect">
              <a:avLst/>
            </a:prstGeom>
          </p:spPr>
        </p:pic>
        <p:pic>
          <p:nvPicPr>
            <p:cNvPr id="17" name="Picture 2" descr="Image">
              <a:extLst>
                <a:ext uri="{FF2B5EF4-FFF2-40B4-BE49-F238E27FC236}">
                  <a16:creationId xmlns:a16="http://schemas.microsoft.com/office/drawing/2014/main" id="{26072BAF-D91D-483C-99DB-92787671F40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9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03460" y="4201601"/>
              <a:ext cx="1697139" cy="23592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8" name="trajectories2">
            <a:hlinkClick r:id="" action="ppaction://media"/>
            <a:extLst>
              <a:ext uri="{FF2B5EF4-FFF2-40B4-BE49-F238E27FC236}">
                <a16:creationId xmlns:a16="http://schemas.microsoft.com/office/drawing/2014/main" id="{DF66F25F-70F0-4C73-83AD-84C46AD462ED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0"/>
          <a:stretch>
            <a:fillRect/>
          </a:stretch>
        </p:blipFill>
        <p:spPr>
          <a:xfrm>
            <a:off x="9014460" y="127405"/>
            <a:ext cx="2999628" cy="237987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noFill/>
            <a:prstDash val="solid"/>
            <a:miter lim="800000"/>
          </a:ln>
          <a:effectLst/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E9DB818A-E390-4472-9106-3F5638B2C4B5}"/>
              </a:ext>
            </a:extLst>
          </p:cNvPr>
          <p:cNvPicPr>
            <a:picLocks noChangeAspect="1"/>
          </p:cNvPicPr>
          <p:nvPr/>
        </p:nvPicPr>
        <p:blipFill rotWithShape="1"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290559" y="1452968"/>
            <a:ext cx="2691916" cy="25785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19535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3683" fill="hold"/>
                                        <p:tgtEl>
                                          <p:spTgt spid="1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1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video>
              <p:cMediaNode vol="80000">
                <p:cTn id="12" repeatCount="indefinite" fill="hold" display="0">
                  <p:stCondLst>
                    <p:cond delay="indefinite"/>
                  </p:stCondLst>
                </p:cTn>
                <p:tgtEl>
                  <p:spTgt spid="18"/>
                </p:tgtEl>
              </p:cMediaNode>
            </p:video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DC_PPT Template.ai" id="{827A78FF-6E89-4996-AE7B-22DB854EED7A}" vid="{F0C99179-B5D1-499B-A77A-ED766B46D267}"/>
    </a:ext>
  </a:extLst>
</a:theme>
</file>

<file path=ppt/theme/theme2.xml><?xml version="1.0" encoding="utf-8"?>
<a:theme xmlns:a="http://schemas.openxmlformats.org/drawingml/2006/main" name="3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DC_PPT Template.ai" id="{827A78FF-6E89-4996-AE7B-22DB854EED7A}" vid="{4E7B1E2F-D4AF-4A03-B500-7A5497F629BD}"/>
    </a:ext>
  </a:extLst>
</a:theme>
</file>

<file path=ppt/theme/theme3.xml><?xml version="1.0" encoding="utf-8"?>
<a:theme xmlns:a="http://schemas.openxmlformats.org/drawingml/2006/main" name="4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DC_PPT Template.ai" id="{827A78FF-6E89-4996-AE7B-22DB854EED7A}" vid="{D55171FA-5C99-4241-891D-DC3E552E77CB}"/>
    </a:ext>
  </a:extLst>
</a:theme>
</file>

<file path=ppt/theme/theme4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DC_PPT Template.ai" id="{827A78FF-6E89-4996-AE7B-22DB854EED7A}" vid="{D4E8AA97-46A4-42A2-9C2B-232DAE138B36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E4562574DA56F4FB6777589FB6341D0" ma:contentTypeVersion="1" ma:contentTypeDescription="Create a new document." ma:contentTypeScope="" ma:versionID="926adab5af2b3d5343a25bfea9a51164">
  <xsd:schema xmlns:xsd="http://www.w3.org/2001/XMLSchema" xmlns:xs="http://www.w3.org/2001/XMLSchema" xmlns:p="http://schemas.microsoft.com/office/2006/metadata/properties" xmlns:ns2="a86d0a09-a9d9-420b-b819-a908bdf060eb" targetNamespace="http://schemas.microsoft.com/office/2006/metadata/properties" ma:root="true" ma:fieldsID="f0edf8fc203f0147a1a1a6904595c8dc" ns2:_="">
    <xsd:import namespace="a86d0a09-a9d9-420b-b819-a908bdf060eb"/>
    <xsd:element name="properties">
      <xsd:complexType>
        <xsd:sequence>
          <xsd:element name="documentManagement">
            <xsd:complexType>
              <xsd:all>
                <xsd:element ref="ns2:SharedWithUser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86d0a09-a9d9-420b-b819-a908bdf060eb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3E0964CB-59CE-4FB9-A2D5-6AB93A00816F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D438ACB1-194C-4C5C-8AF4-0DAFD71C8FD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86d0a09-a9d9-420b-b819-a908bdf060eb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39998E24-DE7E-49CB-BB3B-6EB693CD5847}">
  <ds:schemaRefs>
    <ds:schemaRef ds:uri="a86d0a09-a9d9-420b-b819-a908bdf060eb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BDC_PPT Template</Template>
  <TotalTime>1831</TotalTime>
  <Words>469</Words>
  <Application>Microsoft Office PowerPoint</Application>
  <PresentationFormat>Widescreen</PresentationFormat>
  <Paragraphs>77</Paragraphs>
  <Slides>11</Slides>
  <Notes>0</Notes>
  <HiddenSlides>0</HiddenSlides>
  <MMClips>4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11</vt:i4>
      </vt:variant>
    </vt:vector>
  </HeadingPairs>
  <TitlesOfParts>
    <vt:vector size="20" baseType="lpstr">
      <vt:lpstr>Arial</vt:lpstr>
      <vt:lpstr>Calibri</vt:lpstr>
      <vt:lpstr>Microsoft Sans Serif</vt:lpstr>
      <vt:lpstr>Open Sans</vt:lpstr>
      <vt:lpstr>Wingdings</vt:lpstr>
      <vt:lpstr>Office Theme</vt:lpstr>
      <vt:lpstr>3_Office Theme</vt:lpstr>
      <vt:lpstr>4_Office Theme</vt:lpstr>
      <vt:lpstr>1_Office Theme</vt:lpstr>
      <vt:lpstr>Crowdsourcing Information in the Drylands  Nathan Jensen ILRI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 here</dc:title>
  <dc:creator>Gutierrez, Daniel (CIAT)</dc:creator>
  <cp:lastModifiedBy>Ballantyne, Peter (ILRI)</cp:lastModifiedBy>
  <cp:revision>52</cp:revision>
  <dcterms:created xsi:type="dcterms:W3CDTF">2017-09-13T19:13:09Z</dcterms:created>
  <dcterms:modified xsi:type="dcterms:W3CDTF">2018-10-05T05:17:50Z</dcterms:modified>
</cp:coreProperties>
</file>