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4"/>
  </p:sldMasterIdLst>
  <p:notesMasterIdLst>
    <p:notesMasterId r:id="rId25"/>
  </p:notesMasterIdLst>
  <p:handoutMasterIdLst>
    <p:handoutMasterId r:id="rId26"/>
  </p:handoutMasterIdLst>
  <p:sldIdLst>
    <p:sldId id="268" r:id="rId5"/>
    <p:sldId id="262" r:id="rId6"/>
    <p:sldId id="276" r:id="rId7"/>
    <p:sldId id="277" r:id="rId8"/>
    <p:sldId id="278" r:id="rId9"/>
    <p:sldId id="279" r:id="rId10"/>
    <p:sldId id="280" r:id="rId11"/>
    <p:sldId id="281" r:id="rId12"/>
    <p:sldId id="282" r:id="rId13"/>
    <p:sldId id="326" r:id="rId14"/>
    <p:sldId id="325" r:id="rId15"/>
    <p:sldId id="322" r:id="rId16"/>
    <p:sldId id="324" r:id="rId17"/>
    <p:sldId id="323" r:id="rId18"/>
    <p:sldId id="327" r:id="rId19"/>
    <p:sldId id="328" r:id="rId20"/>
    <p:sldId id="329" r:id="rId21"/>
    <p:sldId id="330" r:id="rId22"/>
    <p:sldId id="331" r:id="rId23"/>
    <p:sldId id="33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iu, Cheng (IFPRI)" initials="QC(" lastIdx="1" clrIdx="0"/>
  <p:cmAuthor id="2" name="de Brauw, Alan (IFPRI)" initials="dBA("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D66"/>
    <a:srgbClr val="D63B2B"/>
    <a:srgbClr val="0F8329"/>
    <a:srgbClr val="0692A4"/>
    <a:srgbClr val="487CA4"/>
    <a:srgbClr val="43C5E4"/>
    <a:srgbClr val="FFE789"/>
    <a:srgbClr val="FFDC1E"/>
    <a:srgbClr val="EEFFFD"/>
    <a:srgbClr val="62BB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84" autoAdjust="0"/>
    <p:restoredTop sz="86531" autoAdjust="0"/>
  </p:normalViewPr>
  <p:slideViewPr>
    <p:cSldViewPr snapToGrid="0">
      <p:cViewPr varScale="1">
        <p:scale>
          <a:sx n="110" d="100"/>
          <a:sy n="110" d="100"/>
        </p:scale>
        <p:origin x="320" y="176"/>
      </p:cViewPr>
      <p:guideLst>
        <p:guide pos="3840"/>
        <p:guide orient="horz" pos="2160"/>
      </p:guideLst>
    </p:cSldViewPr>
  </p:slideViewPr>
  <p:notesTextViewPr>
    <p:cViewPr>
      <p:scale>
        <a:sx n="75" d="100"/>
        <a:sy n="75" d="100"/>
      </p:scale>
      <p:origin x="0" y="0"/>
    </p:cViewPr>
  </p:notesTextViewPr>
  <p:sorterViewPr>
    <p:cViewPr>
      <p:scale>
        <a:sx n="66" d="100"/>
        <a:sy n="66" d="100"/>
      </p:scale>
      <p:origin x="0" y="0"/>
    </p:cViewPr>
  </p:sorterViewPr>
  <p:notesViewPr>
    <p:cSldViewPr snapToGrid="0">
      <p:cViewPr varScale="1">
        <p:scale>
          <a:sx n="88" d="100"/>
          <a:sy n="88" d="100"/>
        </p:scale>
        <p:origin x="296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D436206-08FA-3F49-A9A2-E39D99F8BF68}" type="datetimeFigureOut">
              <a:rPr lang="en-US" smtClean="0"/>
              <a:t>6/5/24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009C9F-CDE2-6649-9DC9-F2DCDF47AB8D}" type="slidenum">
              <a:rPr lang="en-US" smtClean="0"/>
              <a:t>‹#›</a:t>
            </a:fld>
            <a:endParaRPr lang="en-US"/>
          </a:p>
        </p:txBody>
      </p:sp>
    </p:spTree>
    <p:extLst>
      <p:ext uri="{BB962C8B-B14F-4D97-AF65-F5344CB8AC3E}">
        <p14:creationId xmlns:p14="http://schemas.microsoft.com/office/powerpoint/2010/main" val="1877821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A3BBB4-83BA-4922-A4DB-9F70F816F70F}" type="datetimeFigureOut">
              <a:rPr lang="en-US" smtClean="0"/>
              <a:t>6/5/24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2AA323-5059-4D56-8340-1C4053A31499}" type="slidenum">
              <a:rPr lang="en-US" smtClean="0"/>
              <a:t>‹#›</a:t>
            </a:fld>
            <a:endParaRPr lang="en-US"/>
          </a:p>
        </p:txBody>
      </p:sp>
    </p:spTree>
    <p:extLst>
      <p:ext uri="{BB962C8B-B14F-4D97-AF65-F5344CB8AC3E}">
        <p14:creationId xmlns:p14="http://schemas.microsoft.com/office/powerpoint/2010/main" val="3013067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2AA323-5059-4D56-8340-1C4053A31499}" type="slidenum">
              <a:rPr lang="en-US" smtClean="0"/>
              <a:t>1</a:t>
            </a:fld>
            <a:endParaRPr lang="en-US"/>
          </a:p>
        </p:txBody>
      </p:sp>
    </p:spTree>
    <p:extLst>
      <p:ext uri="{BB962C8B-B14F-4D97-AF65-F5344CB8AC3E}">
        <p14:creationId xmlns:p14="http://schemas.microsoft.com/office/powerpoint/2010/main" val="765885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A dog standing on a green field&#10;&#10;Description automatically generated">
            <a:extLst>
              <a:ext uri="{FF2B5EF4-FFF2-40B4-BE49-F238E27FC236}">
                <a16:creationId xmlns:a16="http://schemas.microsoft.com/office/drawing/2014/main" id="{7AF1A283-2476-7861-26A1-824313316F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7EFFD13-2E81-4022-8456-6A4ACB92E467}"/>
              </a:ext>
            </a:extLst>
          </p:cNvPr>
          <p:cNvSpPr>
            <a:spLocks noGrp="1"/>
          </p:cNvSpPr>
          <p:nvPr>
            <p:ph type="title" hasCustomPrompt="1"/>
          </p:nvPr>
        </p:nvSpPr>
        <p:spPr>
          <a:xfrm>
            <a:off x="609599" y="1936243"/>
            <a:ext cx="10972800" cy="1947672"/>
          </a:xfrm>
        </p:spPr>
        <p:txBody>
          <a:bodyPr anchor="ctr" anchorCtr="0">
            <a:normAutofit/>
          </a:bodyPr>
          <a:lstStyle>
            <a:lvl1pPr algn="r" defTabSz="914400">
              <a:lnSpc>
                <a:spcPct val="90000"/>
              </a:lnSpc>
              <a:defRPr sz="4600">
                <a:solidFill>
                  <a:schemeClr val="bg1"/>
                </a:solidFill>
              </a:defRPr>
            </a:lvl1pPr>
          </a:lstStyle>
          <a:p>
            <a:r>
              <a:rPr lang="en-US" dirty="0"/>
              <a:t>Presentation Title</a:t>
            </a:r>
          </a:p>
        </p:txBody>
      </p:sp>
      <p:sp>
        <p:nvSpPr>
          <p:cNvPr id="8" name="Text Placeholder 2">
            <a:extLst>
              <a:ext uri="{FF2B5EF4-FFF2-40B4-BE49-F238E27FC236}">
                <a16:creationId xmlns:a16="http://schemas.microsoft.com/office/drawing/2014/main" id="{139B07EB-8D27-4339-A21A-192B66534B13}"/>
              </a:ext>
            </a:extLst>
          </p:cNvPr>
          <p:cNvSpPr>
            <a:spLocks noGrp="1"/>
          </p:cNvSpPr>
          <p:nvPr>
            <p:ph type="body" sz="quarter" idx="11" hasCustomPrompt="1"/>
          </p:nvPr>
        </p:nvSpPr>
        <p:spPr>
          <a:xfrm>
            <a:off x="609596" y="4346382"/>
            <a:ext cx="10972799" cy="1143000"/>
          </a:xfrm>
        </p:spPr>
        <p:txBody>
          <a:bodyPr anchor="t" anchorCtr="0">
            <a:normAutofit/>
          </a:bodyPr>
          <a:lstStyle>
            <a:lvl1pPr marL="0" indent="0" algn="r">
              <a:lnSpc>
                <a:spcPct val="100000"/>
              </a:lnSpc>
              <a:spcBef>
                <a:spcPts val="0"/>
              </a:spcBef>
              <a:buNone/>
              <a:defRPr sz="2600" b="1" i="0">
                <a:solidFill>
                  <a:schemeClr val="bg1"/>
                </a:solidFill>
              </a:defRPr>
            </a:lvl1pPr>
            <a:lvl2pPr marL="228600" indent="0">
              <a:buNone/>
              <a:defRPr/>
            </a:lvl2pPr>
          </a:lstStyle>
          <a:p>
            <a:pPr lvl="0"/>
            <a:r>
              <a:rPr lang="en-US" dirty="0"/>
              <a:t>Speaker Name</a:t>
            </a:r>
          </a:p>
        </p:txBody>
      </p:sp>
      <p:sp>
        <p:nvSpPr>
          <p:cNvPr id="6" name="TextBox 5">
            <a:extLst>
              <a:ext uri="{FF2B5EF4-FFF2-40B4-BE49-F238E27FC236}">
                <a16:creationId xmlns:a16="http://schemas.microsoft.com/office/drawing/2014/main" id="{71F91E5E-7D9A-F1E2-ABB9-CC1D8C817A88}"/>
              </a:ext>
            </a:extLst>
          </p:cNvPr>
          <p:cNvSpPr txBox="1"/>
          <p:nvPr userDrawn="1"/>
        </p:nvSpPr>
        <p:spPr>
          <a:xfrm>
            <a:off x="2978767" y="508223"/>
            <a:ext cx="6483929" cy="773866"/>
          </a:xfrm>
          <a:prstGeom prst="rect">
            <a:avLst/>
          </a:prstGeom>
        </p:spPr>
        <p:txBody>
          <a:bodyPr wrap="square" rtlCol="0">
            <a:noAutofit/>
          </a:bodyPr>
          <a:lstStyle/>
          <a:p>
            <a:pPr algn="ctr"/>
            <a:r>
              <a:rPr lang="en-US" sz="2000" b="1" kern="1200" dirty="0">
                <a:solidFill>
                  <a:schemeClr val="bg1">
                    <a:lumMod val="95000"/>
                  </a:schemeClr>
                </a:solidFill>
                <a:latin typeface="Avenir Next LT Pro" panose="020B0504020202020204" pitchFamily="34" charset="0"/>
                <a:ea typeface="+mn-ea"/>
                <a:cs typeface="+mn-cs"/>
              </a:rPr>
              <a:t>Rebuilding of Livelihoods in </a:t>
            </a:r>
          </a:p>
          <a:p>
            <a:pPr algn="ctr"/>
            <a:r>
              <a:rPr lang="en-US" sz="2000" b="1" kern="1200" dirty="0">
                <a:solidFill>
                  <a:schemeClr val="bg1">
                    <a:lumMod val="95000"/>
                  </a:schemeClr>
                </a:solidFill>
                <a:latin typeface="Avenir Next LT Pro" panose="020B0504020202020204" pitchFamily="34" charset="0"/>
                <a:ea typeface="+mn-ea"/>
                <a:cs typeface="+mn-cs"/>
              </a:rPr>
              <a:t>Conflict-Affected Communities in Ethiopia</a:t>
            </a:r>
            <a:endParaRPr lang="en-US" sz="2000" b="1" dirty="0">
              <a:solidFill>
                <a:schemeClr val="bg1">
                  <a:lumMod val="95000"/>
                </a:schemeClr>
              </a:solidFill>
              <a:latin typeface="Avenir Next LT Pro" panose="020B0504020202020204" pitchFamily="34" charset="0"/>
            </a:endParaRPr>
          </a:p>
          <a:p>
            <a:pPr algn="ctr">
              <a:lnSpc>
                <a:spcPct val="150000"/>
              </a:lnSpc>
            </a:pPr>
            <a:r>
              <a:rPr lang="en-US" sz="1400" b="0" dirty="0">
                <a:solidFill>
                  <a:schemeClr val="bg1">
                    <a:lumMod val="95000"/>
                  </a:schemeClr>
                </a:solidFill>
                <a:latin typeface="Avenir Next LT Pro" panose="020B0504020202020204" pitchFamily="34" charset="0"/>
              </a:rPr>
              <a:t>May 29, 2024 • Addis Ababa, Ethiopia</a:t>
            </a:r>
          </a:p>
        </p:txBody>
      </p:sp>
      <p:sp>
        <p:nvSpPr>
          <p:cNvPr id="29" name="TextBox 28">
            <a:extLst>
              <a:ext uri="{FF2B5EF4-FFF2-40B4-BE49-F238E27FC236}">
                <a16:creationId xmlns:a16="http://schemas.microsoft.com/office/drawing/2014/main" id="{EF8B83C1-C328-8E38-4DED-FCB74A37C2F0}"/>
              </a:ext>
            </a:extLst>
          </p:cNvPr>
          <p:cNvSpPr txBox="1"/>
          <p:nvPr userDrawn="1"/>
        </p:nvSpPr>
        <p:spPr>
          <a:xfrm>
            <a:off x="4547794" y="3987"/>
            <a:ext cx="3345873" cy="352425"/>
          </a:xfrm>
          <a:prstGeom prst="rect">
            <a:avLst/>
          </a:prstGeom>
          <a:solidFill>
            <a:srgbClr val="D63B2B"/>
          </a:solidFill>
        </p:spPr>
        <p:txBody>
          <a:bodyPr wrap="square" rtlCol="0" anchor="ctr">
            <a:noAutofit/>
          </a:bodyPr>
          <a:lstStyle/>
          <a:p>
            <a:pPr algn="ctr"/>
            <a:r>
              <a:rPr lang="en-US" sz="1400" b="1" cap="all" baseline="0" dirty="0">
                <a:solidFill>
                  <a:schemeClr val="bg1"/>
                </a:solidFill>
                <a:latin typeface="Avenir Next LT Pro" panose="020B0504020202020204" pitchFamily="34" charset="0"/>
              </a:rPr>
              <a:t>Research &amp; Policy Conference </a:t>
            </a:r>
          </a:p>
        </p:txBody>
      </p:sp>
      <p:cxnSp>
        <p:nvCxnSpPr>
          <p:cNvPr id="31" name="Straight Connector 1">
            <a:extLst>
              <a:ext uri="{FF2B5EF4-FFF2-40B4-BE49-F238E27FC236}">
                <a16:creationId xmlns:a16="http://schemas.microsoft.com/office/drawing/2014/main" id="{13CA3D36-4C90-BC1B-680C-8BD01D16447A}"/>
              </a:ext>
            </a:extLst>
          </p:cNvPr>
          <p:cNvCxnSpPr>
            <a:cxnSpLocks/>
          </p:cNvCxnSpPr>
          <p:nvPr userDrawn="1"/>
        </p:nvCxnSpPr>
        <p:spPr>
          <a:xfrm>
            <a:off x="609595" y="4126443"/>
            <a:ext cx="10972800" cy="0"/>
          </a:xfrm>
          <a:prstGeom prst="line">
            <a:avLst/>
          </a:prstGeom>
          <a:ln w="63500">
            <a:solidFill>
              <a:srgbClr val="D63B2B"/>
            </a:solidFill>
          </a:ln>
        </p:spPr>
        <p:style>
          <a:lnRef idx="1">
            <a:schemeClr val="accent1"/>
          </a:lnRef>
          <a:fillRef idx="0">
            <a:schemeClr val="accent1"/>
          </a:fillRef>
          <a:effectRef idx="0">
            <a:schemeClr val="accent1"/>
          </a:effectRef>
          <a:fontRef idx="minor">
            <a:schemeClr val="tx1"/>
          </a:fontRef>
        </p:style>
      </p:cxnSp>
      <p:cxnSp>
        <p:nvCxnSpPr>
          <p:cNvPr id="32" name="Straight Connector 1">
            <a:extLst>
              <a:ext uri="{FF2B5EF4-FFF2-40B4-BE49-F238E27FC236}">
                <a16:creationId xmlns:a16="http://schemas.microsoft.com/office/drawing/2014/main" id="{743831FF-475F-D20D-3B61-05F07D55F800}"/>
              </a:ext>
            </a:extLst>
          </p:cNvPr>
          <p:cNvCxnSpPr>
            <a:cxnSpLocks/>
          </p:cNvCxnSpPr>
          <p:nvPr userDrawn="1"/>
        </p:nvCxnSpPr>
        <p:spPr>
          <a:xfrm>
            <a:off x="3769292" y="1610112"/>
            <a:ext cx="4710545" cy="0"/>
          </a:xfrm>
          <a:prstGeom prst="line">
            <a:avLst/>
          </a:prstGeom>
          <a:ln w="25400">
            <a:solidFill>
              <a:srgbClr val="D63B2B"/>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7DF864AF-4387-0899-F681-4BEF447A1E97}"/>
              </a:ext>
            </a:extLst>
          </p:cNvPr>
          <p:cNvSpPr/>
          <p:nvPr userDrawn="1"/>
        </p:nvSpPr>
        <p:spPr>
          <a:xfrm>
            <a:off x="0" y="6026939"/>
            <a:ext cx="12288644" cy="8310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9ED9D6A3-1584-EF4F-2EB9-5EEEB22D5D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4005" y="6030926"/>
            <a:ext cx="8230872" cy="823087"/>
          </a:xfrm>
          <a:prstGeom prst="rect">
            <a:avLst/>
          </a:prstGeom>
        </p:spPr>
      </p:pic>
    </p:spTree>
    <p:extLst>
      <p:ext uri="{BB962C8B-B14F-4D97-AF65-F5344CB8AC3E}">
        <p14:creationId xmlns:p14="http://schemas.microsoft.com/office/powerpoint/2010/main" val="1912484405"/>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6A67484-25FF-4FAE-BBE1-8F6AEABD1525}"/>
              </a:ext>
            </a:extLst>
          </p:cNvPr>
          <p:cNvSpPr/>
          <p:nvPr userDrawn="1"/>
        </p:nvSpPr>
        <p:spPr>
          <a:xfrm>
            <a:off x="5157216" y="2779776"/>
            <a:ext cx="7034783" cy="12984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EFFD13-2E81-4022-8456-6A4ACB92E467}"/>
              </a:ext>
            </a:extLst>
          </p:cNvPr>
          <p:cNvSpPr>
            <a:spLocks noGrp="1"/>
          </p:cNvSpPr>
          <p:nvPr>
            <p:ph type="title" hasCustomPrompt="1"/>
          </p:nvPr>
        </p:nvSpPr>
        <p:spPr>
          <a:xfrm>
            <a:off x="5416296" y="2779776"/>
            <a:ext cx="6775704" cy="1298448"/>
          </a:xfrm>
          <a:gradFill>
            <a:gsLst>
              <a:gs pos="66000">
                <a:srgbClr val="FFBD66"/>
              </a:gs>
              <a:gs pos="100000">
                <a:srgbClr val="0F8329">
                  <a:alpha val="67000"/>
                </a:srgbClr>
              </a:gs>
            </a:gsLst>
            <a:lin ang="0" scaled="0"/>
          </a:gradFill>
        </p:spPr>
        <p:txBody>
          <a:bodyPr lIns="292608" rIns="612648" anchor="ctr" anchorCtr="0">
            <a:normAutofit/>
          </a:bodyPr>
          <a:lstStyle>
            <a:lvl1pPr algn="l">
              <a:lnSpc>
                <a:spcPct val="90000"/>
              </a:lnSpc>
              <a:defRPr sz="4600" b="0" i="0">
                <a:solidFill>
                  <a:schemeClr val="bg1"/>
                </a:solidFill>
              </a:defRPr>
            </a:lvl1pPr>
          </a:lstStyle>
          <a:p>
            <a:r>
              <a:rPr lang="en-US" dirty="0"/>
              <a:t>Section Title</a:t>
            </a:r>
          </a:p>
        </p:txBody>
      </p:sp>
      <p:sp>
        <p:nvSpPr>
          <p:cNvPr id="10" name="TextBox 9">
            <a:extLst>
              <a:ext uri="{FF2B5EF4-FFF2-40B4-BE49-F238E27FC236}">
                <a16:creationId xmlns:a16="http://schemas.microsoft.com/office/drawing/2014/main" id="{0BD8365D-57B3-3FF0-BD9A-9E9E565FE3BF}"/>
              </a:ext>
            </a:extLst>
          </p:cNvPr>
          <p:cNvSpPr txBox="1"/>
          <p:nvPr userDrawn="1"/>
        </p:nvSpPr>
        <p:spPr>
          <a:xfrm>
            <a:off x="2978767" y="508223"/>
            <a:ext cx="6483929" cy="773866"/>
          </a:xfrm>
          <a:prstGeom prst="rect">
            <a:avLst/>
          </a:prstGeom>
        </p:spPr>
        <p:txBody>
          <a:bodyPr wrap="square" rtlCol="0">
            <a:noAutofit/>
          </a:bodyPr>
          <a:lstStyle/>
          <a:p>
            <a:pPr algn="ctr"/>
            <a:r>
              <a:rPr lang="en-US" sz="2000" b="1" kern="1200" dirty="0">
                <a:solidFill>
                  <a:schemeClr val="bg1">
                    <a:lumMod val="95000"/>
                  </a:schemeClr>
                </a:solidFill>
                <a:latin typeface="Avenir Next LT Pro" panose="020B0504020202020204" pitchFamily="34" charset="0"/>
                <a:ea typeface="+mn-ea"/>
                <a:cs typeface="+mn-cs"/>
              </a:rPr>
              <a:t>Rebuilding of Livelihoods in </a:t>
            </a:r>
          </a:p>
          <a:p>
            <a:pPr algn="ctr"/>
            <a:r>
              <a:rPr lang="en-US" sz="2000" b="1" kern="1200" dirty="0">
                <a:solidFill>
                  <a:schemeClr val="bg1">
                    <a:lumMod val="95000"/>
                  </a:schemeClr>
                </a:solidFill>
                <a:latin typeface="Avenir Next LT Pro" panose="020B0504020202020204" pitchFamily="34" charset="0"/>
                <a:ea typeface="+mn-ea"/>
                <a:cs typeface="+mn-cs"/>
              </a:rPr>
              <a:t>Conflict-Affected Communities in Ethiopia</a:t>
            </a:r>
            <a:endParaRPr lang="en-US" sz="2000" b="1" dirty="0">
              <a:solidFill>
                <a:schemeClr val="bg1">
                  <a:lumMod val="95000"/>
                </a:schemeClr>
              </a:solidFill>
              <a:latin typeface="Avenir Next LT Pro" panose="020B0504020202020204" pitchFamily="34" charset="0"/>
            </a:endParaRPr>
          </a:p>
          <a:p>
            <a:pPr algn="ctr">
              <a:lnSpc>
                <a:spcPct val="150000"/>
              </a:lnSpc>
            </a:pPr>
            <a:r>
              <a:rPr lang="en-US" sz="1400" b="0" dirty="0">
                <a:solidFill>
                  <a:schemeClr val="bg1">
                    <a:lumMod val="95000"/>
                  </a:schemeClr>
                </a:solidFill>
                <a:latin typeface="Avenir Next LT Pro" panose="020B0504020202020204" pitchFamily="34" charset="0"/>
              </a:rPr>
              <a:t>May 29, 2024 • Addis Ababa, Ethiopia</a:t>
            </a:r>
          </a:p>
        </p:txBody>
      </p:sp>
      <p:sp>
        <p:nvSpPr>
          <p:cNvPr id="11" name="TextBox 10">
            <a:extLst>
              <a:ext uri="{FF2B5EF4-FFF2-40B4-BE49-F238E27FC236}">
                <a16:creationId xmlns:a16="http://schemas.microsoft.com/office/drawing/2014/main" id="{AE9F6DBE-B4EE-B7B4-4CEE-8D61B0206BE7}"/>
              </a:ext>
            </a:extLst>
          </p:cNvPr>
          <p:cNvSpPr txBox="1"/>
          <p:nvPr userDrawn="1"/>
        </p:nvSpPr>
        <p:spPr>
          <a:xfrm>
            <a:off x="4547794" y="3987"/>
            <a:ext cx="3345873" cy="352425"/>
          </a:xfrm>
          <a:prstGeom prst="rect">
            <a:avLst/>
          </a:prstGeom>
          <a:solidFill>
            <a:srgbClr val="D63B2B"/>
          </a:solidFill>
        </p:spPr>
        <p:txBody>
          <a:bodyPr wrap="square" rtlCol="0" anchor="ctr">
            <a:noAutofit/>
          </a:bodyPr>
          <a:lstStyle/>
          <a:p>
            <a:pPr algn="ctr"/>
            <a:r>
              <a:rPr lang="en-US" sz="1400" b="1" cap="all" baseline="0" dirty="0">
                <a:solidFill>
                  <a:schemeClr val="bg1"/>
                </a:solidFill>
                <a:latin typeface="Avenir Next LT Pro" panose="020B0504020202020204" pitchFamily="34" charset="0"/>
              </a:rPr>
              <a:t>Research &amp; Policy Conference </a:t>
            </a:r>
          </a:p>
        </p:txBody>
      </p:sp>
      <p:cxnSp>
        <p:nvCxnSpPr>
          <p:cNvPr id="12" name="Straight Connector 1">
            <a:extLst>
              <a:ext uri="{FF2B5EF4-FFF2-40B4-BE49-F238E27FC236}">
                <a16:creationId xmlns:a16="http://schemas.microsoft.com/office/drawing/2014/main" id="{11E10887-29C0-9533-023B-759549D521AF}"/>
              </a:ext>
            </a:extLst>
          </p:cNvPr>
          <p:cNvCxnSpPr>
            <a:cxnSpLocks/>
          </p:cNvCxnSpPr>
          <p:nvPr userDrawn="1"/>
        </p:nvCxnSpPr>
        <p:spPr>
          <a:xfrm>
            <a:off x="3769292" y="1610112"/>
            <a:ext cx="4710545" cy="0"/>
          </a:xfrm>
          <a:prstGeom prst="line">
            <a:avLst/>
          </a:prstGeom>
          <a:ln w="25400">
            <a:solidFill>
              <a:srgbClr val="D63B2B"/>
            </a:solidFill>
          </a:ln>
        </p:spPr>
        <p:style>
          <a:lnRef idx="1">
            <a:schemeClr val="accent1"/>
          </a:lnRef>
          <a:fillRef idx="0">
            <a:schemeClr val="accent1"/>
          </a:fillRef>
          <a:effectRef idx="0">
            <a:schemeClr val="accent1"/>
          </a:effectRef>
          <a:fontRef idx="minor">
            <a:schemeClr val="tx1"/>
          </a:fontRef>
        </p:style>
      </p:cxnSp>
      <p:pic>
        <p:nvPicPr>
          <p:cNvPr id="5" name="Picture 4" descr="A dog standing on a green field&#10;&#10;Description automatically generated">
            <a:extLst>
              <a:ext uri="{FF2B5EF4-FFF2-40B4-BE49-F238E27FC236}">
                <a16:creationId xmlns:a16="http://schemas.microsoft.com/office/drawing/2014/main" id="{C77B8138-5399-A4A8-DA6B-8C438D136B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7402864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28598"/>
            <a:ext cx="9144000" cy="914401"/>
          </a:xfrm>
        </p:spPr>
        <p:txBody>
          <a:bodyPr anchor="b" anchorCtr="0">
            <a:normAutofit/>
          </a:bodyPr>
          <a:lstStyle>
            <a:lvl1pPr>
              <a:defRPr sz="3600" b="1"/>
            </a:lvl1pPr>
          </a:lstStyle>
          <a:p>
            <a:r>
              <a:rPr lang="en-US"/>
              <a:t>Click to edit Master title style</a:t>
            </a:r>
            <a:endParaRPr lang="en-US" dirty="0"/>
          </a:p>
        </p:txBody>
      </p:sp>
      <p:sp>
        <p:nvSpPr>
          <p:cNvPr id="4" name="Content Placeholder 1">
            <a:extLst>
              <a:ext uri="{FF2B5EF4-FFF2-40B4-BE49-F238E27FC236}">
                <a16:creationId xmlns:a16="http://schemas.microsoft.com/office/drawing/2014/main" id="{61C42F14-1D9B-476C-9FB1-0861A6D23582}"/>
              </a:ext>
            </a:extLst>
          </p:cNvPr>
          <p:cNvSpPr>
            <a:spLocks noGrp="1"/>
          </p:cNvSpPr>
          <p:nvPr>
            <p:ph sz="quarter" idx="1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hidden="1">
            <a:extLst>
              <a:ext uri="{FF2B5EF4-FFF2-40B4-BE49-F238E27FC236}">
                <a16:creationId xmlns:a16="http://schemas.microsoft.com/office/drawing/2014/main" id="{046550C1-6919-415D-8E7D-C566B06A8FFC}"/>
              </a:ext>
            </a:extLst>
          </p:cNvPr>
          <p:cNvSpPr/>
          <p:nvPr userDrawn="1"/>
        </p:nvSpPr>
        <p:spPr>
          <a:xfrm>
            <a:off x="0" y="0"/>
            <a:ext cx="12192000" cy="6858000"/>
          </a:xfrm>
          <a:prstGeom prst="rect">
            <a:avLst/>
          </a:prstGeom>
          <a:gradFill>
            <a:gsLst>
              <a:gs pos="83000">
                <a:schemeClr val="accent1">
                  <a:lumMod val="5000"/>
                  <a:lumOff val="95000"/>
                </a:schemeClr>
              </a:gs>
              <a:gs pos="67000">
                <a:schemeClr val="bg1"/>
              </a:gs>
              <a:gs pos="100000">
                <a:schemeClr val="accent1">
                  <a:lumMod val="20000"/>
                  <a:lumOff val="80000"/>
                </a:schemeClr>
              </a:gs>
            </a:gsLst>
            <a:path path="circle">
              <a:fillToRect t="100000" r="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38B7DB7-1611-41AC-9166-55F5E0D70CC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686550"/>
            <a:ext cx="12192000" cy="171450"/>
          </a:xfrm>
          <a:prstGeom prst="rect">
            <a:avLst/>
          </a:prstGeom>
        </p:spPr>
      </p:pic>
      <p:pic>
        <p:nvPicPr>
          <p:cNvPr id="3" name="Picture 2">
            <a:extLst>
              <a:ext uri="{FF2B5EF4-FFF2-40B4-BE49-F238E27FC236}">
                <a16:creationId xmlns:a16="http://schemas.microsoft.com/office/drawing/2014/main" id="{F83A4905-8086-C445-F67D-3D2D361966E7}"/>
              </a:ext>
              <a:ext uri="{C183D7F6-B498-43B3-948B-1728B52AA6E4}">
                <adec:decorative xmlns:adec="http://schemas.microsoft.com/office/drawing/2017/decorative" val="1"/>
              </a:ext>
            </a:extLst>
          </p:cNvPr>
          <p:cNvPicPr>
            <a:picLocks noChangeAspect="1"/>
          </p:cNvPicPr>
          <p:nvPr userDrawn="1"/>
        </p:nvPicPr>
        <p:blipFill rotWithShape="1">
          <a:blip r:embed="rId3" cstate="print">
            <a:duotone>
              <a:prstClr val="black"/>
              <a:schemeClr val="accent1">
                <a:tint val="45000"/>
                <a:satMod val="400000"/>
              </a:schemeClr>
            </a:duotone>
            <a:alphaModFix amt="8000"/>
            <a:extLst>
              <a:ext uri="{28A0092B-C50C-407E-A947-70E740481C1C}">
                <a14:useLocalDpi xmlns:a14="http://schemas.microsoft.com/office/drawing/2010/main" val="0"/>
              </a:ext>
            </a:extLst>
          </a:blip>
          <a:srcRect l="1" t="97769" r="1" b="-269"/>
          <a:stretch/>
        </p:blipFill>
        <p:spPr>
          <a:xfrm>
            <a:off x="0" y="6686550"/>
            <a:ext cx="12192000" cy="192230"/>
          </a:xfrm>
          <a:prstGeom prst="rect">
            <a:avLst/>
          </a:prstGeom>
          <a:gradFill>
            <a:gsLst>
              <a:gs pos="56000">
                <a:srgbClr val="D63B2B"/>
              </a:gs>
              <a:gs pos="36000">
                <a:srgbClr val="FFBD66"/>
              </a:gs>
            </a:gsLst>
            <a:lin ang="1200000" scaled="0"/>
          </a:gradFill>
        </p:spPr>
      </p:pic>
    </p:spTree>
    <p:extLst>
      <p:ext uri="{BB962C8B-B14F-4D97-AF65-F5344CB8AC3E}">
        <p14:creationId xmlns:p14="http://schemas.microsoft.com/office/powerpoint/2010/main" val="915173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28599"/>
            <a:ext cx="9144000" cy="914400"/>
          </a:xfrm>
        </p:spPr>
        <p:txBody>
          <a:bodyPr>
            <a:normAutofit/>
          </a:bodyPr>
          <a:lstStyle>
            <a:lvl1pPr>
              <a:defRPr sz="3600" b="1">
                <a:solidFill>
                  <a:srgbClr val="435464"/>
                </a:solidFill>
              </a:defRPr>
            </a:lvl1pPr>
          </a:lstStyle>
          <a:p>
            <a:r>
              <a:rPr lang="en-US"/>
              <a:t>Click to edit Master title style</a:t>
            </a:r>
            <a:endParaRPr lang="en-US" dirty="0"/>
          </a:p>
        </p:txBody>
      </p:sp>
      <p:sp>
        <p:nvSpPr>
          <p:cNvPr id="9" name="Content Placeholder 1">
            <a:extLst>
              <a:ext uri="{FF2B5EF4-FFF2-40B4-BE49-F238E27FC236}">
                <a16:creationId xmlns:a16="http://schemas.microsoft.com/office/drawing/2014/main" id="{AD715DC0-A99C-4F14-987B-1DD06B9093A9}"/>
              </a:ext>
            </a:extLst>
          </p:cNvPr>
          <p:cNvSpPr>
            <a:spLocks noGrp="1"/>
          </p:cNvSpPr>
          <p:nvPr>
            <p:ph sz="quarter" idx="12"/>
          </p:nvPr>
        </p:nvSpPr>
        <p:spPr>
          <a:xfrm>
            <a:off x="609597" y="1600200"/>
            <a:ext cx="5184648"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3AF00131-4037-45F8-A3A0-2582A2DD2E20}"/>
              </a:ext>
            </a:extLst>
          </p:cNvPr>
          <p:cNvSpPr>
            <a:spLocks noGrp="1"/>
          </p:cNvSpPr>
          <p:nvPr>
            <p:ph sz="quarter" idx="13"/>
          </p:nvPr>
        </p:nvSpPr>
        <p:spPr>
          <a:xfrm>
            <a:off x="6397755" y="1600200"/>
            <a:ext cx="518464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a:extLst>
              <a:ext uri="{FF2B5EF4-FFF2-40B4-BE49-F238E27FC236}">
                <a16:creationId xmlns:a16="http://schemas.microsoft.com/office/drawing/2014/main" id="{2A96151E-83F9-8E08-0CAE-AB9DD8363B0E}"/>
              </a:ext>
              <a:ext uri="{C183D7F6-B498-43B3-948B-1728B52AA6E4}">
                <adec:decorative xmlns:adec="http://schemas.microsoft.com/office/drawing/2017/decorative" val="1"/>
              </a:ext>
            </a:extLst>
          </p:cNvPr>
          <p:cNvPicPr>
            <a:picLocks noChangeAspect="1"/>
          </p:cNvPicPr>
          <p:nvPr userDrawn="1"/>
        </p:nvPicPr>
        <p:blipFill rotWithShape="1">
          <a:blip r:embed="rId2" cstate="print">
            <a:duotone>
              <a:prstClr val="black"/>
              <a:schemeClr val="accent1">
                <a:tint val="45000"/>
                <a:satMod val="400000"/>
              </a:schemeClr>
            </a:duotone>
            <a:alphaModFix amt="8000"/>
            <a:extLst>
              <a:ext uri="{28A0092B-C50C-407E-A947-70E740481C1C}">
                <a14:useLocalDpi xmlns:a14="http://schemas.microsoft.com/office/drawing/2010/main" val="0"/>
              </a:ext>
            </a:extLst>
          </a:blip>
          <a:srcRect l="1" t="97769" r="1" b="-269"/>
          <a:stretch/>
        </p:blipFill>
        <p:spPr>
          <a:xfrm>
            <a:off x="0" y="6686550"/>
            <a:ext cx="12192000" cy="192230"/>
          </a:xfrm>
          <a:prstGeom prst="rect">
            <a:avLst/>
          </a:prstGeom>
          <a:gradFill>
            <a:gsLst>
              <a:gs pos="56000">
                <a:srgbClr val="D63B2B"/>
              </a:gs>
              <a:gs pos="36000">
                <a:srgbClr val="FFBD66"/>
              </a:gs>
            </a:gsLst>
            <a:lin ang="1200000" scaled="0"/>
          </a:gradFill>
        </p:spPr>
      </p:pic>
    </p:spTree>
    <p:extLst>
      <p:ext uri="{BB962C8B-B14F-4D97-AF65-F5344CB8AC3E}">
        <p14:creationId xmlns:p14="http://schemas.microsoft.com/office/powerpoint/2010/main" val="576659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28599"/>
            <a:ext cx="9144000" cy="914400"/>
          </a:xfrm>
        </p:spPr>
        <p:txBody>
          <a:bodyPr>
            <a:normAutofit/>
          </a:bodyPr>
          <a:lstStyle>
            <a:lvl1pPr>
              <a:defRPr sz="3600" b="1">
                <a:solidFill>
                  <a:srgbClr val="435464"/>
                </a:solidFill>
              </a:defRPr>
            </a:lvl1pPr>
          </a:lstStyle>
          <a:p>
            <a:r>
              <a:rPr lang="en-US"/>
              <a:t>Click to edit Master title style</a:t>
            </a:r>
            <a:endParaRPr lang="en-US" dirty="0"/>
          </a:p>
        </p:txBody>
      </p:sp>
      <p:sp>
        <p:nvSpPr>
          <p:cNvPr id="5" name="Content Placeholder 1">
            <a:extLst>
              <a:ext uri="{FF2B5EF4-FFF2-40B4-BE49-F238E27FC236}">
                <a16:creationId xmlns:a16="http://schemas.microsoft.com/office/drawing/2014/main" id="{59430909-B56E-4F56-A136-50D892F96767}"/>
              </a:ext>
            </a:extLst>
          </p:cNvPr>
          <p:cNvSpPr>
            <a:spLocks noGrp="1"/>
          </p:cNvSpPr>
          <p:nvPr>
            <p:ph sz="quarter" idx="13"/>
          </p:nvPr>
        </p:nvSpPr>
        <p:spPr>
          <a:xfrm>
            <a:off x="609600" y="1600200"/>
            <a:ext cx="3255963"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BC434B9A-4685-4E4E-9FDD-9337CDCBA7E1}"/>
              </a:ext>
            </a:extLst>
          </p:cNvPr>
          <p:cNvSpPr>
            <a:spLocks noGrp="1"/>
          </p:cNvSpPr>
          <p:nvPr>
            <p:ph sz="quarter" idx="14"/>
          </p:nvPr>
        </p:nvSpPr>
        <p:spPr>
          <a:xfrm>
            <a:off x="4468813" y="1600200"/>
            <a:ext cx="325437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BC3A56FB-FF4D-494B-8444-13B0A61F67BB}"/>
              </a:ext>
            </a:extLst>
          </p:cNvPr>
          <p:cNvSpPr>
            <a:spLocks noGrp="1"/>
          </p:cNvSpPr>
          <p:nvPr>
            <p:ph sz="quarter" idx="12"/>
          </p:nvPr>
        </p:nvSpPr>
        <p:spPr>
          <a:xfrm>
            <a:off x="8323961" y="1600200"/>
            <a:ext cx="3255264"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2">
            <a:extLst>
              <a:ext uri="{FF2B5EF4-FFF2-40B4-BE49-F238E27FC236}">
                <a16:creationId xmlns:a16="http://schemas.microsoft.com/office/drawing/2014/main" id="{D7EA5293-0B7E-851F-87BF-526DCEB2516A}"/>
              </a:ext>
              <a:ext uri="{C183D7F6-B498-43B3-948B-1728B52AA6E4}">
                <adec:decorative xmlns:adec="http://schemas.microsoft.com/office/drawing/2017/decorative" val="1"/>
              </a:ext>
            </a:extLst>
          </p:cNvPr>
          <p:cNvPicPr>
            <a:picLocks noChangeAspect="1"/>
          </p:cNvPicPr>
          <p:nvPr userDrawn="1"/>
        </p:nvPicPr>
        <p:blipFill rotWithShape="1">
          <a:blip r:embed="rId2" cstate="print">
            <a:duotone>
              <a:prstClr val="black"/>
              <a:schemeClr val="accent1">
                <a:tint val="45000"/>
                <a:satMod val="400000"/>
              </a:schemeClr>
            </a:duotone>
            <a:alphaModFix amt="8000"/>
            <a:extLst>
              <a:ext uri="{28A0092B-C50C-407E-A947-70E740481C1C}">
                <a14:useLocalDpi xmlns:a14="http://schemas.microsoft.com/office/drawing/2010/main" val="0"/>
              </a:ext>
            </a:extLst>
          </a:blip>
          <a:srcRect l="1" t="97769" r="1" b="-269"/>
          <a:stretch/>
        </p:blipFill>
        <p:spPr>
          <a:xfrm>
            <a:off x="0" y="6686550"/>
            <a:ext cx="12192000" cy="192230"/>
          </a:xfrm>
          <a:prstGeom prst="rect">
            <a:avLst/>
          </a:prstGeom>
          <a:gradFill>
            <a:gsLst>
              <a:gs pos="56000">
                <a:srgbClr val="D63B2B"/>
              </a:gs>
              <a:gs pos="36000">
                <a:srgbClr val="FFBD66"/>
              </a:gs>
            </a:gsLst>
            <a:lin ang="1200000" scaled="0"/>
          </a:gradFill>
        </p:spPr>
      </p:pic>
    </p:spTree>
    <p:extLst>
      <p:ext uri="{BB962C8B-B14F-4D97-AF65-F5344CB8AC3E}">
        <p14:creationId xmlns:p14="http://schemas.microsoft.com/office/powerpoint/2010/main" val="1013868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ckground">
    <p:bg>
      <p:bgPr>
        <a:solidFill>
          <a:schemeClr val="bg1">
            <a:lumMod val="95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6211D7-D437-F363-425F-8824544A6DA1}"/>
              </a:ext>
              <a:ext uri="{C183D7F6-B498-43B3-948B-1728B52AA6E4}">
                <adec:decorative xmlns:adec="http://schemas.microsoft.com/office/drawing/2017/decorative" val="1"/>
              </a:ext>
            </a:extLst>
          </p:cNvPr>
          <p:cNvPicPr>
            <a:picLocks noChangeAspect="1"/>
          </p:cNvPicPr>
          <p:nvPr userDrawn="1"/>
        </p:nvPicPr>
        <p:blipFill rotWithShape="1">
          <a:blip r:embed="rId2" cstate="print">
            <a:duotone>
              <a:prstClr val="black"/>
              <a:schemeClr val="accent1">
                <a:tint val="45000"/>
                <a:satMod val="400000"/>
              </a:schemeClr>
            </a:duotone>
            <a:alphaModFix amt="8000"/>
            <a:extLst>
              <a:ext uri="{28A0092B-C50C-407E-A947-70E740481C1C}">
                <a14:useLocalDpi xmlns:a14="http://schemas.microsoft.com/office/drawing/2010/main" val="0"/>
              </a:ext>
            </a:extLst>
          </a:blip>
          <a:srcRect l="1" t="97769" r="1" b="-269"/>
          <a:stretch/>
        </p:blipFill>
        <p:spPr>
          <a:xfrm>
            <a:off x="0" y="6686550"/>
            <a:ext cx="12192000" cy="192230"/>
          </a:xfrm>
          <a:prstGeom prst="rect">
            <a:avLst/>
          </a:prstGeom>
          <a:gradFill>
            <a:gsLst>
              <a:gs pos="56000">
                <a:srgbClr val="D63B2B"/>
              </a:gs>
              <a:gs pos="36000">
                <a:srgbClr val="FFBD66"/>
              </a:gs>
            </a:gsLst>
            <a:lin ang="1200000" scaled="0"/>
          </a:gradFill>
        </p:spPr>
      </p:pic>
    </p:spTree>
    <p:extLst>
      <p:ext uri="{BB962C8B-B14F-4D97-AF65-F5344CB8AC3E}">
        <p14:creationId xmlns:p14="http://schemas.microsoft.com/office/powerpoint/2010/main" val="2554181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3EBE215-BA94-5091-06CC-4E71D33A67AD}"/>
              </a:ext>
              <a:ext uri="{C183D7F6-B498-43B3-948B-1728B52AA6E4}">
                <adec:decorative xmlns:adec="http://schemas.microsoft.com/office/drawing/2017/decorative" val="1"/>
              </a:ext>
            </a:extLst>
          </p:cNvPr>
          <p:cNvPicPr>
            <a:picLocks noChangeAspect="1"/>
          </p:cNvPicPr>
          <p:nvPr userDrawn="1"/>
        </p:nvPicPr>
        <p:blipFill rotWithShape="1">
          <a:blip r:embed="rId2" cstate="print">
            <a:duotone>
              <a:prstClr val="black"/>
              <a:schemeClr val="accent1">
                <a:tint val="45000"/>
                <a:satMod val="400000"/>
              </a:schemeClr>
            </a:duotone>
            <a:alphaModFix amt="8000"/>
            <a:extLst>
              <a:ext uri="{28A0092B-C50C-407E-A947-70E740481C1C}">
                <a14:useLocalDpi xmlns:a14="http://schemas.microsoft.com/office/drawing/2010/main" val="0"/>
              </a:ext>
            </a:extLst>
          </a:blip>
          <a:srcRect l="1" t="97769" r="1" b="-269"/>
          <a:stretch/>
        </p:blipFill>
        <p:spPr>
          <a:xfrm>
            <a:off x="0" y="6686550"/>
            <a:ext cx="12192000" cy="192230"/>
          </a:xfrm>
          <a:prstGeom prst="rect">
            <a:avLst/>
          </a:prstGeom>
          <a:gradFill>
            <a:gsLst>
              <a:gs pos="56000">
                <a:srgbClr val="D63B2B"/>
              </a:gs>
              <a:gs pos="36000">
                <a:srgbClr val="FFBD66"/>
              </a:gs>
            </a:gsLst>
            <a:lin ang="1200000" scaled="0"/>
          </a:gradFill>
        </p:spPr>
      </p:pic>
    </p:spTree>
    <p:extLst>
      <p:ext uri="{BB962C8B-B14F-4D97-AF65-F5344CB8AC3E}">
        <p14:creationId xmlns:p14="http://schemas.microsoft.com/office/powerpoint/2010/main" val="3290591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41319A65-1B4E-4F2C-B01C-174747489FB7}" type="datetimeFigureOut">
              <a:rPr lang="es-ES" smtClean="0"/>
              <a:pPr/>
              <a:t>5/6/24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A206596-29AA-4E31-8443-DA4302E74AFF}" type="slidenum">
              <a:rPr lang="es-ES" smtClean="0"/>
              <a:pPr/>
              <a:t>‹#›</a:t>
            </a:fld>
            <a:endParaRPr lang="es-ES"/>
          </a:p>
        </p:txBody>
      </p:sp>
    </p:spTree>
    <p:extLst>
      <p:ext uri="{BB962C8B-B14F-4D97-AF65-F5344CB8AC3E}">
        <p14:creationId xmlns:p14="http://schemas.microsoft.com/office/powerpoint/2010/main" val="291587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28599"/>
            <a:ext cx="10972800" cy="914400"/>
          </a:xfrm>
          <a:prstGeom prst="rect">
            <a:avLst/>
          </a:prstGeom>
        </p:spPr>
        <p:txBody>
          <a:bodyPr vert="horz" lIns="0" tIns="0" rIns="0" bIns="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972800" cy="45720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1"/>
          <p:cNvSpPr>
            <a:spLocks noGrp="1"/>
          </p:cNvSpPr>
          <p:nvPr>
            <p:ph type="dt" sz="half" idx="2"/>
          </p:nvPr>
        </p:nvSpPr>
        <p:spPr>
          <a:xfrm>
            <a:off x="617900" y="6394451"/>
            <a:ext cx="5478100" cy="228600"/>
          </a:xfrm>
          <a:prstGeom prst="rect">
            <a:avLst/>
          </a:prstGeom>
        </p:spPr>
        <p:txBody>
          <a:bodyPr vert="horz" lIns="0" tIns="0" rIns="0" bIns="0" rtlCol="0" anchor="b" anchorCtr="0"/>
          <a:lstStyle>
            <a:lvl1pPr algn="l">
              <a:defRPr sz="1200">
                <a:solidFill>
                  <a:schemeClr val="tx1">
                    <a:tint val="75000"/>
                  </a:schemeClr>
                </a:solidFill>
                <a:latin typeface="+mj-lt"/>
              </a:defRPr>
            </a:lvl1pPr>
          </a:lstStyle>
          <a:p>
            <a:fld id="{F54A5AFE-9A4C-9443-92D6-A4D7FDF824DC}" type="datetimeFigureOut">
              <a:rPr lang="en-US" smtClean="0"/>
              <a:pPr/>
              <a:t>6/5/24</a:t>
            </a:fld>
            <a:endParaRPr lang="en-US"/>
          </a:p>
        </p:txBody>
      </p:sp>
      <p:sp>
        <p:nvSpPr>
          <p:cNvPr id="6" name="Slide Number Placeholder 1"/>
          <p:cNvSpPr>
            <a:spLocks noGrp="1"/>
          </p:cNvSpPr>
          <p:nvPr>
            <p:ph type="sldNum" sz="quarter" idx="4"/>
          </p:nvPr>
        </p:nvSpPr>
        <p:spPr>
          <a:xfrm>
            <a:off x="6096000" y="6394451"/>
            <a:ext cx="5478101" cy="234950"/>
          </a:xfrm>
          <a:prstGeom prst="rect">
            <a:avLst/>
          </a:prstGeom>
        </p:spPr>
        <p:txBody>
          <a:bodyPr vert="horz" lIns="0" tIns="0" rIns="0" bIns="0" rtlCol="0" anchor="b" anchorCtr="0"/>
          <a:lstStyle>
            <a:lvl1pPr algn="r">
              <a:defRPr sz="1200">
                <a:solidFill>
                  <a:schemeClr val="tx1">
                    <a:tint val="75000"/>
                  </a:schemeClr>
                </a:solidFill>
                <a:latin typeface="+mj-lt"/>
              </a:defRPr>
            </a:lvl1pPr>
          </a:lstStyle>
          <a:p>
            <a:fld id="{1514C31E-DA4C-F44D-B44A-157C5C055EA1}" type="slidenum">
              <a:rPr lang="en-US" smtClean="0"/>
              <a:pPr/>
              <a:t>‹#›</a:t>
            </a:fld>
            <a:endParaRPr lang="en-US"/>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sldLayoutIdLst>
    <p:sldLayoutId id="2147483758" r:id="rId1"/>
    <p:sldLayoutId id="2147483757" r:id="rId2"/>
    <p:sldLayoutId id="2147483718" r:id="rId3"/>
    <p:sldLayoutId id="2147483723" r:id="rId4"/>
    <p:sldLayoutId id="2147483756" r:id="rId5"/>
    <p:sldLayoutId id="2147483746" r:id="rId6"/>
    <p:sldLayoutId id="2147483743" r:id="rId7"/>
    <p:sldLayoutId id="2147483759" r:id="rId8"/>
  </p:sldLayoutIdLst>
  <p:txStyles>
    <p:titleStyle>
      <a:lvl1pPr algn="l" defTabSz="914400" rtl="0" eaLnBrk="1" latinLnBrk="0" hangingPunct="1">
        <a:lnSpc>
          <a:spcPct val="90000"/>
        </a:lnSpc>
        <a:spcBef>
          <a:spcPct val="0"/>
        </a:spcBef>
        <a:buNone/>
        <a:defRPr sz="3600" b="1" i="0" kern="1200">
          <a:solidFill>
            <a:schemeClr val="accent6"/>
          </a:solidFill>
          <a:latin typeface="+mj-lt"/>
          <a:ea typeface="Arial" charset="0"/>
          <a:cs typeface="Arial" charset="0"/>
        </a:defRPr>
      </a:lvl1pPr>
    </p:titleStyle>
    <p:bodyStyle>
      <a:lvl1pPr marL="301752" indent="-301752" algn="l" defTabSz="914400" rtl="0" eaLnBrk="1" latinLnBrk="0" hangingPunct="1">
        <a:lnSpc>
          <a:spcPct val="100000"/>
        </a:lnSpc>
        <a:spcBef>
          <a:spcPts val="1800"/>
        </a:spcBef>
        <a:buClr>
          <a:schemeClr val="tx2"/>
        </a:buClr>
        <a:buFont typeface="Arial" panose="020B0604020202020204" pitchFamily="34" charset="0"/>
        <a:buChar char="●"/>
        <a:defRPr sz="2600" b="0" i="0" kern="1200">
          <a:solidFill>
            <a:schemeClr val="tx1"/>
          </a:solidFill>
          <a:latin typeface="+mn-lt"/>
          <a:ea typeface="Arial" charset="0"/>
          <a:cs typeface="Arial" charset="0"/>
        </a:defRPr>
      </a:lvl1pPr>
      <a:lvl2pPr marL="612648" indent="-301752" algn="l" defTabSz="914400" rtl="0" eaLnBrk="1" latinLnBrk="0" hangingPunct="1">
        <a:lnSpc>
          <a:spcPct val="100000"/>
        </a:lnSpc>
        <a:spcBef>
          <a:spcPts val="900"/>
        </a:spcBef>
        <a:buClr>
          <a:schemeClr val="tx2"/>
        </a:buClr>
        <a:buFont typeface="Arial" panose="020B0604020202020204" pitchFamily="34" charset="0"/>
        <a:buChar char="●"/>
        <a:defRPr sz="2400" b="0" i="0" kern="1200">
          <a:solidFill>
            <a:schemeClr val="tx1"/>
          </a:solidFill>
          <a:latin typeface="+mn-lt"/>
          <a:ea typeface="Arial" charset="0"/>
          <a:cs typeface="Arial" charset="0"/>
        </a:defRPr>
      </a:lvl2pPr>
      <a:lvl3pPr marL="914400" indent="-301752" algn="l" defTabSz="914400" rtl="0" eaLnBrk="1" latinLnBrk="0" hangingPunct="1">
        <a:lnSpc>
          <a:spcPct val="100000"/>
        </a:lnSpc>
        <a:spcBef>
          <a:spcPts val="900"/>
        </a:spcBef>
        <a:buClr>
          <a:schemeClr val="tx2"/>
        </a:buClr>
        <a:buFont typeface="Arial" panose="020B0604020202020204" pitchFamily="34" charset="0"/>
        <a:buChar char="●"/>
        <a:defRPr sz="2200" b="0" i="0" kern="1200">
          <a:solidFill>
            <a:schemeClr val="tx1"/>
          </a:solidFill>
          <a:latin typeface="+mn-lt"/>
          <a:ea typeface="Arial" charset="0"/>
          <a:cs typeface="Arial" charset="0"/>
        </a:defRPr>
      </a:lvl3pPr>
      <a:lvl4pPr marL="1216152" indent="-301752" algn="l" defTabSz="914400" rtl="0" eaLnBrk="1" latinLnBrk="0" hangingPunct="1">
        <a:lnSpc>
          <a:spcPct val="100000"/>
        </a:lnSpc>
        <a:spcBef>
          <a:spcPts val="900"/>
        </a:spcBef>
        <a:buClr>
          <a:schemeClr val="tx2"/>
        </a:buClr>
        <a:buFont typeface="Arial" panose="020B0604020202020204" pitchFamily="34" charset="0"/>
        <a:buChar char="●"/>
        <a:defRPr sz="2000" b="0" i="0" kern="1200">
          <a:solidFill>
            <a:schemeClr val="tx1"/>
          </a:solidFill>
          <a:latin typeface="+mn-lt"/>
          <a:ea typeface="Arial" charset="0"/>
          <a:cs typeface="Arial" charset="0"/>
        </a:defRPr>
      </a:lvl4pPr>
      <a:lvl5pPr marL="1527048" indent="-301752" algn="l" defTabSz="914400" rtl="0" eaLnBrk="1" latinLnBrk="0" hangingPunct="1">
        <a:lnSpc>
          <a:spcPct val="100000"/>
        </a:lnSpc>
        <a:spcBef>
          <a:spcPts val="900"/>
        </a:spcBef>
        <a:buClr>
          <a:schemeClr val="tx2"/>
        </a:buClr>
        <a:buFont typeface="Arial" panose="020B0604020202020204" pitchFamily="34" charset="0"/>
        <a:buChar char="●"/>
        <a:defRPr sz="1800" b="0" i="0" kern="1200">
          <a:solidFill>
            <a:schemeClr val="tx1"/>
          </a:solidFill>
          <a:latin typeface="+mn-lt"/>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1008" userDrawn="1">
          <p15:clr>
            <a:srgbClr val="F26B43"/>
          </p15:clr>
        </p15:guide>
        <p15:guide id="4" orient="horz" pos="3888" userDrawn="1">
          <p15:clr>
            <a:srgbClr val="F26B43"/>
          </p15:clr>
        </p15:guide>
        <p15:guide id="5" pos="384" userDrawn="1">
          <p15:clr>
            <a:srgbClr val="F26B43"/>
          </p15:clr>
        </p15:guide>
        <p15:guide id="6" pos="7296" userDrawn="1">
          <p15:clr>
            <a:srgbClr val="F26B43"/>
          </p15:clr>
        </p15:guide>
        <p15:guide id="7" orient="horz" pos="72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package" Target="../embeddings/Microsoft_Word_Document.docx"/><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package" Target="../embeddings/Microsoft_Word_Document1.docx"/><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13554-C2CB-4A6A-80CC-BD370E9CC315}"/>
              </a:ext>
            </a:extLst>
          </p:cNvPr>
          <p:cNvSpPr>
            <a:spLocks noGrp="1"/>
          </p:cNvSpPr>
          <p:nvPr>
            <p:ph type="title"/>
          </p:nvPr>
        </p:nvSpPr>
        <p:spPr/>
        <p:txBody>
          <a:bodyPr>
            <a:normAutofit fontScale="90000"/>
          </a:bodyPr>
          <a:lstStyle/>
          <a:p>
            <a:r>
              <a:rPr lang="en-US" dirty="0"/>
              <a:t>Dilution or drought coping mechanism? Household food aid redistribution in Ethiopia’s pastoral areas</a:t>
            </a:r>
            <a:endParaRPr lang="en-US" b="0" dirty="0">
              <a:solidFill>
                <a:schemeClr val="bg1"/>
              </a:solidFill>
            </a:endParaRPr>
          </a:p>
        </p:txBody>
      </p:sp>
      <p:sp>
        <p:nvSpPr>
          <p:cNvPr id="3" name="Text Placeholder 1">
            <a:extLst>
              <a:ext uri="{FF2B5EF4-FFF2-40B4-BE49-F238E27FC236}">
                <a16:creationId xmlns:a16="http://schemas.microsoft.com/office/drawing/2014/main" id="{8BA93A90-23E3-425A-9404-07B52D92BB53}"/>
              </a:ext>
            </a:extLst>
          </p:cNvPr>
          <p:cNvSpPr>
            <a:spLocks noGrp="1"/>
          </p:cNvSpPr>
          <p:nvPr>
            <p:ph type="body" sz="quarter" idx="11"/>
          </p:nvPr>
        </p:nvSpPr>
        <p:spPr/>
        <p:txBody>
          <a:bodyPr>
            <a:normAutofit/>
          </a:bodyPr>
          <a:lstStyle/>
          <a:p>
            <a:r>
              <a:rPr lang="en-US" dirty="0"/>
              <a:t>Fiona </a:t>
            </a:r>
            <a:r>
              <a:rPr lang="en-US" dirty="0" err="1"/>
              <a:t>Flintan</a:t>
            </a:r>
            <a:r>
              <a:rPr lang="en-US" dirty="0"/>
              <a:t> and Kelvin </a:t>
            </a:r>
            <a:r>
              <a:rPr lang="en-US" dirty="0" err="1"/>
              <a:t>Shikuku</a:t>
            </a:r>
            <a:endParaRPr lang="en-US" dirty="0"/>
          </a:p>
          <a:p>
            <a:pPr lvl="0"/>
            <a:r>
              <a:rPr lang="en-US" sz="2000" b="0" dirty="0">
                <a:solidFill>
                  <a:schemeClr val="bg1"/>
                </a:solidFill>
              </a:rPr>
              <a:t>Senior Scientists</a:t>
            </a:r>
          </a:p>
          <a:p>
            <a:pPr lvl="0"/>
            <a:r>
              <a:rPr lang="en-US" sz="2000" b="0" dirty="0"/>
              <a:t>Sustainable Livestock System/ILRI</a:t>
            </a:r>
            <a:endParaRPr lang="en-US" sz="2000" b="0" dirty="0">
              <a:solidFill>
                <a:schemeClr val="bg1"/>
              </a:solidFill>
            </a:endParaRPr>
          </a:p>
        </p:txBody>
      </p:sp>
    </p:spTree>
    <p:extLst>
      <p:ext uri="{BB962C8B-B14F-4D97-AF65-F5344CB8AC3E}">
        <p14:creationId xmlns:p14="http://schemas.microsoft.com/office/powerpoint/2010/main" val="494801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with different colored bars&#10;&#10;Description automatically generated">
            <a:extLst>
              <a:ext uri="{FF2B5EF4-FFF2-40B4-BE49-F238E27FC236}">
                <a16:creationId xmlns:a16="http://schemas.microsoft.com/office/drawing/2014/main" id="{58807826-12BB-3DE3-D9D7-F3F3CEAE32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02677"/>
            <a:ext cx="9633857" cy="7102929"/>
          </a:xfrm>
        </p:spPr>
      </p:pic>
    </p:spTree>
    <p:extLst>
      <p:ext uri="{BB962C8B-B14F-4D97-AF65-F5344CB8AC3E}">
        <p14:creationId xmlns:p14="http://schemas.microsoft.com/office/powerpoint/2010/main" val="3398151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 graph with different colored bars&#10;&#10;Description automatically generated">
            <a:extLst>
              <a:ext uri="{FF2B5EF4-FFF2-40B4-BE49-F238E27FC236}">
                <a16:creationId xmlns:a16="http://schemas.microsoft.com/office/drawing/2014/main" id="{E3D1F3E3-B1FD-A94C-F6BC-0E860226E85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2372" y="47717"/>
            <a:ext cx="9209314" cy="6953654"/>
          </a:xfrm>
        </p:spPr>
      </p:pic>
    </p:spTree>
    <p:extLst>
      <p:ext uri="{BB962C8B-B14F-4D97-AF65-F5344CB8AC3E}">
        <p14:creationId xmlns:p14="http://schemas.microsoft.com/office/powerpoint/2010/main" val="284638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83868-054E-F842-9B1E-A114086BA730}"/>
              </a:ext>
            </a:extLst>
          </p:cNvPr>
          <p:cNvSpPr>
            <a:spLocks noGrp="1"/>
          </p:cNvSpPr>
          <p:nvPr>
            <p:ph type="title"/>
          </p:nvPr>
        </p:nvSpPr>
        <p:spPr/>
        <p:txBody>
          <a:bodyPr>
            <a:normAutofit/>
          </a:bodyPr>
          <a:lstStyle/>
          <a:p>
            <a:r>
              <a:rPr lang="en-US" sz="2800" dirty="0"/>
              <a:t>Example of social network analysis map in </a:t>
            </a:r>
            <a:r>
              <a:rPr lang="en-US" sz="2800" dirty="0" err="1"/>
              <a:t>Su’ula</a:t>
            </a:r>
            <a:r>
              <a:rPr lang="en-US" sz="2800" dirty="0"/>
              <a:t> Afar</a:t>
            </a:r>
          </a:p>
        </p:txBody>
      </p:sp>
      <p:graphicFrame>
        <p:nvGraphicFramePr>
          <p:cNvPr id="4" name="Object 3">
            <a:extLst>
              <a:ext uri="{FF2B5EF4-FFF2-40B4-BE49-F238E27FC236}">
                <a16:creationId xmlns:a16="http://schemas.microsoft.com/office/drawing/2014/main" id="{E7B95EFF-FB99-774B-8345-14662771A409}"/>
              </a:ext>
            </a:extLst>
          </p:cNvPr>
          <p:cNvGraphicFramePr>
            <a:graphicFrameLocks noChangeAspect="1"/>
          </p:cNvGraphicFramePr>
          <p:nvPr/>
        </p:nvGraphicFramePr>
        <p:xfrm>
          <a:off x="1631950" y="1050758"/>
          <a:ext cx="8759957" cy="5532604"/>
        </p:xfrm>
        <a:graphic>
          <a:graphicData uri="http://schemas.openxmlformats.org/presentationml/2006/ole">
            <mc:AlternateContent xmlns:mc="http://schemas.openxmlformats.org/markup-compatibility/2006">
              <mc:Choice xmlns:v="urn:schemas-microsoft-com:vml" Requires="v">
                <p:oleObj name="Document" r:id="rId2" imgW="8928100" imgH="5638800" progId="Word.Document.12">
                  <p:embed/>
                </p:oleObj>
              </mc:Choice>
              <mc:Fallback>
                <p:oleObj name="Document" r:id="rId2" imgW="8928100" imgH="5638800" progId="Word.Document.12">
                  <p:embed/>
                  <p:pic>
                    <p:nvPicPr>
                      <p:cNvPr id="4" name="Object 3">
                        <a:extLst>
                          <a:ext uri="{FF2B5EF4-FFF2-40B4-BE49-F238E27FC236}">
                            <a16:creationId xmlns:a16="http://schemas.microsoft.com/office/drawing/2014/main" id="{E7B95EFF-FB99-774B-8345-14662771A409}"/>
                          </a:ext>
                        </a:extLst>
                      </p:cNvPr>
                      <p:cNvPicPr/>
                      <p:nvPr/>
                    </p:nvPicPr>
                    <p:blipFill>
                      <a:blip r:embed="rId3"/>
                      <a:stretch>
                        <a:fillRect/>
                      </a:stretch>
                    </p:blipFill>
                    <p:spPr>
                      <a:xfrm>
                        <a:off x="1631950" y="1050758"/>
                        <a:ext cx="8759957" cy="5532604"/>
                      </a:xfrm>
                      <a:prstGeom prst="rect">
                        <a:avLst/>
                      </a:prstGeom>
                    </p:spPr>
                  </p:pic>
                </p:oleObj>
              </mc:Fallback>
            </mc:AlternateContent>
          </a:graphicData>
        </a:graphic>
      </p:graphicFrame>
    </p:spTree>
    <p:extLst>
      <p:ext uri="{BB962C8B-B14F-4D97-AF65-F5344CB8AC3E}">
        <p14:creationId xmlns:p14="http://schemas.microsoft.com/office/powerpoint/2010/main" val="430167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6CA63-1AF0-5E47-FD02-7C9F5D95E175}"/>
              </a:ext>
            </a:extLst>
          </p:cNvPr>
          <p:cNvSpPr>
            <a:spLocks noGrp="1"/>
          </p:cNvSpPr>
          <p:nvPr>
            <p:ph type="title"/>
          </p:nvPr>
        </p:nvSpPr>
        <p:spPr/>
        <p:txBody>
          <a:bodyPr>
            <a:normAutofit fontScale="90000"/>
          </a:bodyPr>
          <a:lstStyle/>
          <a:p>
            <a:r>
              <a:rPr lang="en-US" sz="3600" dirty="0"/>
              <a:t>Example of social network analysis map in Asli, Somali</a:t>
            </a:r>
            <a:endParaRPr lang="en-US" dirty="0"/>
          </a:p>
        </p:txBody>
      </p:sp>
      <p:pic>
        <p:nvPicPr>
          <p:cNvPr id="4" name="Content Placeholder 3">
            <a:extLst>
              <a:ext uri="{FF2B5EF4-FFF2-40B4-BE49-F238E27FC236}">
                <a16:creationId xmlns:a16="http://schemas.microsoft.com/office/drawing/2014/main" id="{E28FEB27-BBDB-5584-B2D5-417B817D4733}"/>
              </a:ext>
            </a:extLst>
          </p:cNvPr>
          <p:cNvPicPr>
            <a:picLocks noGrp="1" noChangeAspect="1"/>
          </p:cNvPicPr>
          <p:nvPr>
            <p:ph idx="1"/>
          </p:nvPr>
        </p:nvPicPr>
        <p:blipFill>
          <a:blip r:embed="rId2"/>
          <a:srcRect/>
          <a:stretch>
            <a:fillRect/>
          </a:stretch>
        </p:blipFill>
        <p:spPr bwMode="auto">
          <a:xfrm>
            <a:off x="1260389" y="1278763"/>
            <a:ext cx="10322011" cy="5565790"/>
          </a:xfrm>
          <a:prstGeom prst="rect">
            <a:avLst/>
          </a:prstGeom>
          <a:noFill/>
          <a:ln w="9525">
            <a:noFill/>
            <a:miter lim="800000"/>
            <a:headEnd/>
            <a:tailEnd/>
          </a:ln>
        </p:spPr>
      </p:pic>
    </p:spTree>
    <p:extLst>
      <p:ext uri="{BB962C8B-B14F-4D97-AF65-F5344CB8AC3E}">
        <p14:creationId xmlns:p14="http://schemas.microsoft.com/office/powerpoint/2010/main" val="1497451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83868-054E-F842-9B1E-A114086BA730}"/>
              </a:ext>
            </a:extLst>
          </p:cNvPr>
          <p:cNvSpPr>
            <a:spLocks noGrp="1"/>
          </p:cNvSpPr>
          <p:nvPr>
            <p:ph type="title"/>
          </p:nvPr>
        </p:nvSpPr>
        <p:spPr>
          <a:xfrm>
            <a:off x="214184" y="-457200"/>
            <a:ext cx="10972800" cy="914400"/>
          </a:xfrm>
        </p:spPr>
        <p:txBody>
          <a:bodyPr>
            <a:normAutofit/>
          </a:bodyPr>
          <a:lstStyle/>
          <a:p>
            <a:r>
              <a:rPr lang="en-US" sz="2400" dirty="0"/>
              <a:t>Example of social network analysis map in </a:t>
            </a:r>
            <a:r>
              <a:rPr lang="en-US" sz="2400" dirty="0" err="1"/>
              <a:t>Fuldowa</a:t>
            </a:r>
            <a:r>
              <a:rPr lang="en-US" sz="2400" dirty="0"/>
              <a:t>, </a:t>
            </a:r>
            <a:r>
              <a:rPr lang="en-US" sz="2400" dirty="0" err="1"/>
              <a:t>Borana</a:t>
            </a:r>
            <a:endParaRPr lang="en-US" sz="2400" dirty="0"/>
          </a:p>
        </p:txBody>
      </p:sp>
      <p:graphicFrame>
        <p:nvGraphicFramePr>
          <p:cNvPr id="5" name="Object 4">
            <a:extLst>
              <a:ext uri="{FF2B5EF4-FFF2-40B4-BE49-F238E27FC236}">
                <a16:creationId xmlns:a16="http://schemas.microsoft.com/office/drawing/2014/main" id="{67D7AFD4-457C-544C-B489-34C3943B6C9F}"/>
              </a:ext>
            </a:extLst>
          </p:cNvPr>
          <p:cNvGraphicFramePr>
            <a:graphicFrameLocks noChangeAspect="1"/>
          </p:cNvGraphicFramePr>
          <p:nvPr>
            <p:extLst>
              <p:ext uri="{D42A27DB-BD31-4B8C-83A1-F6EECF244321}">
                <p14:modId xmlns:p14="http://schemas.microsoft.com/office/powerpoint/2010/main" val="2724525566"/>
              </p:ext>
            </p:extLst>
          </p:nvPr>
        </p:nvGraphicFramePr>
        <p:xfrm>
          <a:off x="667265" y="439782"/>
          <a:ext cx="10058399" cy="6597402"/>
        </p:xfrm>
        <a:graphic>
          <a:graphicData uri="http://schemas.openxmlformats.org/presentationml/2006/ole">
            <mc:AlternateContent xmlns:mc="http://schemas.openxmlformats.org/markup-compatibility/2006">
              <mc:Choice xmlns:v="urn:schemas-microsoft-com:vml" Requires="v">
                <p:oleObj name="Document" r:id="rId2" imgW="7162800" imgH="7975600" progId="Word.Document.12">
                  <p:embed/>
                </p:oleObj>
              </mc:Choice>
              <mc:Fallback>
                <p:oleObj name="Document" r:id="rId2" imgW="7162800" imgH="7975600" progId="Word.Document.12">
                  <p:embed/>
                  <p:pic>
                    <p:nvPicPr>
                      <p:cNvPr id="5" name="Object 4">
                        <a:extLst>
                          <a:ext uri="{FF2B5EF4-FFF2-40B4-BE49-F238E27FC236}">
                            <a16:creationId xmlns:a16="http://schemas.microsoft.com/office/drawing/2014/main" id="{67D7AFD4-457C-544C-B489-34C3943B6C9F}"/>
                          </a:ext>
                        </a:extLst>
                      </p:cNvPr>
                      <p:cNvPicPr/>
                      <p:nvPr/>
                    </p:nvPicPr>
                    <p:blipFill>
                      <a:blip r:embed="rId3"/>
                      <a:stretch>
                        <a:fillRect/>
                      </a:stretch>
                    </p:blipFill>
                    <p:spPr>
                      <a:xfrm>
                        <a:off x="667265" y="439782"/>
                        <a:ext cx="10058399" cy="6597402"/>
                      </a:xfrm>
                      <a:prstGeom prst="rect">
                        <a:avLst/>
                      </a:prstGeom>
                    </p:spPr>
                  </p:pic>
                </p:oleObj>
              </mc:Fallback>
            </mc:AlternateContent>
          </a:graphicData>
        </a:graphic>
      </p:graphicFrame>
    </p:spTree>
    <p:extLst>
      <p:ext uri="{BB962C8B-B14F-4D97-AF65-F5344CB8AC3E}">
        <p14:creationId xmlns:p14="http://schemas.microsoft.com/office/powerpoint/2010/main" val="761206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63AF6-B621-A198-677F-E18EEADA33F2}"/>
              </a:ext>
            </a:extLst>
          </p:cNvPr>
          <p:cNvSpPr>
            <a:spLocks noGrp="1"/>
          </p:cNvSpPr>
          <p:nvPr>
            <p:ph type="title"/>
          </p:nvPr>
        </p:nvSpPr>
        <p:spPr/>
        <p:txBody>
          <a:bodyPr/>
          <a:lstStyle/>
          <a:p>
            <a:r>
              <a:rPr lang="en-US" dirty="0"/>
              <a:t>Social network questionnaire and mapping</a:t>
            </a:r>
          </a:p>
        </p:txBody>
      </p:sp>
      <p:sp>
        <p:nvSpPr>
          <p:cNvPr id="3" name="Content Placeholder 2">
            <a:extLst>
              <a:ext uri="{FF2B5EF4-FFF2-40B4-BE49-F238E27FC236}">
                <a16:creationId xmlns:a16="http://schemas.microsoft.com/office/drawing/2014/main" id="{080E068F-8FD3-EEAD-ADB2-218486E22303}"/>
              </a:ext>
            </a:extLst>
          </p:cNvPr>
          <p:cNvSpPr>
            <a:spLocks noGrp="1"/>
          </p:cNvSpPr>
          <p:nvPr>
            <p:ph idx="1"/>
          </p:nvPr>
        </p:nvSpPr>
        <p:spPr>
          <a:xfrm>
            <a:off x="321276" y="1383957"/>
            <a:ext cx="11261124" cy="5245444"/>
          </a:xfrm>
        </p:spPr>
        <p:txBody>
          <a:bodyPr>
            <a:normAutofit fontScale="92500" lnSpcReduction="10000"/>
          </a:bodyPr>
          <a:lstStyle/>
          <a:p>
            <a:r>
              <a:rPr lang="en-GB" dirty="0">
                <a:latin typeface="+mj-lt"/>
              </a:rPr>
              <a:t>Many transactions were two-way, and long-term. </a:t>
            </a:r>
            <a:r>
              <a:rPr lang="en-GB" dirty="0"/>
              <a:t> Chains of connection. No HH dominated. </a:t>
            </a:r>
          </a:p>
          <a:p>
            <a:r>
              <a:rPr lang="en-GB" dirty="0"/>
              <a:t>Around 60% of the population across all regions also gave other types of </a:t>
            </a:r>
            <a:r>
              <a:rPr lang="en-GB" dirty="0">
                <a:latin typeface="+mj-lt"/>
              </a:rPr>
              <a:t>assistance, the most common being food (non-food aid) and cash. </a:t>
            </a:r>
          </a:p>
          <a:p>
            <a:r>
              <a:rPr lang="en-GB" dirty="0">
                <a:latin typeface="+mj-lt"/>
              </a:rPr>
              <a:t>Location didn’t matter in terms of accessing food aid and sharing it.</a:t>
            </a:r>
          </a:p>
          <a:p>
            <a:r>
              <a:rPr lang="en-GB" dirty="0">
                <a:latin typeface="+mj-lt"/>
              </a:rPr>
              <a:t>Ability to cope and recover from the last drought period was relatively low, with lowest scores found in Asli, Somali region (average 2.34 out of 10 for coping and 2.26 out of 10 for recovery, compared to 3.36 and 4.49 respectively in </a:t>
            </a:r>
            <a:r>
              <a:rPr lang="en-GB" dirty="0" err="1">
                <a:latin typeface="+mj-lt"/>
              </a:rPr>
              <a:t>Fuldowa</a:t>
            </a:r>
            <a:r>
              <a:rPr lang="en-GB" dirty="0">
                <a:latin typeface="+mj-lt"/>
              </a:rPr>
              <a:t>, Oromia). </a:t>
            </a:r>
            <a:r>
              <a:rPr lang="en-US" dirty="0">
                <a:effectLst/>
                <a:latin typeface="+mj-lt"/>
                <a:ea typeface="Calibri" panose="020F0502020204030204" pitchFamily="34" charset="0"/>
              </a:rPr>
              <a:t>On average, households lost 77% </a:t>
            </a:r>
            <a:r>
              <a:rPr lang="en-GB" dirty="0">
                <a:effectLst/>
                <a:latin typeface="+mj-lt"/>
                <a:ea typeface="Calibri" panose="020F0502020204030204" pitchFamily="34" charset="0"/>
              </a:rPr>
              <a:t>of their livestock from drought-related causes and </a:t>
            </a:r>
            <a:r>
              <a:rPr lang="en-US" dirty="0">
                <a:effectLst/>
                <a:latin typeface="+mj-lt"/>
                <a:ea typeface="Calibri" panose="020F0502020204030204" pitchFamily="34" charset="0"/>
              </a:rPr>
              <a:t>were food insecure 65% of the time during the drought. </a:t>
            </a:r>
          </a:p>
          <a:p>
            <a:r>
              <a:rPr lang="en-GB" dirty="0">
                <a:latin typeface="+mj-lt"/>
              </a:rPr>
              <a:t>The scores made by female-headed households were very similar to the scores of male-headed households indicating that female-headed HHs coped as well (or as badly) as male-headed ones and are recovering at the same pace</a:t>
            </a:r>
          </a:p>
          <a:p>
            <a:endParaRPr lang="en-US" dirty="0">
              <a:latin typeface="+mj-lt"/>
            </a:endParaRPr>
          </a:p>
          <a:p>
            <a:endParaRPr lang="en-US" dirty="0"/>
          </a:p>
          <a:p>
            <a:endParaRPr lang="en-US" dirty="0"/>
          </a:p>
        </p:txBody>
      </p:sp>
    </p:spTree>
    <p:extLst>
      <p:ext uri="{BB962C8B-B14F-4D97-AF65-F5344CB8AC3E}">
        <p14:creationId xmlns:p14="http://schemas.microsoft.com/office/powerpoint/2010/main" val="1246509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of different colored bars&#10;&#10;Description automatically generated with medium confidence">
            <a:extLst>
              <a:ext uri="{FF2B5EF4-FFF2-40B4-BE49-F238E27FC236}">
                <a16:creationId xmlns:a16="http://schemas.microsoft.com/office/drawing/2014/main" id="{2817D1BE-C57A-6B4B-5E85-B6EF1389F86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6379" y="-114858"/>
            <a:ext cx="9786550" cy="7087716"/>
          </a:xfrm>
        </p:spPr>
      </p:pic>
    </p:spTree>
    <p:extLst>
      <p:ext uri="{BB962C8B-B14F-4D97-AF65-F5344CB8AC3E}">
        <p14:creationId xmlns:p14="http://schemas.microsoft.com/office/powerpoint/2010/main" val="4150273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6F698-E7DD-82C6-D751-5EE943F3ABBB}"/>
              </a:ext>
            </a:extLst>
          </p:cNvPr>
          <p:cNvSpPr>
            <a:spLocks noGrp="1"/>
          </p:cNvSpPr>
          <p:nvPr>
            <p:ph type="title"/>
          </p:nvPr>
        </p:nvSpPr>
        <p:spPr/>
        <p:txBody>
          <a:bodyPr>
            <a:normAutofit fontScale="90000"/>
          </a:bodyPr>
          <a:lstStyle/>
          <a:p>
            <a:r>
              <a:rPr lang="en-US" dirty="0"/>
              <a:t>Relationship between sharing of food aid and coping with drought</a:t>
            </a:r>
          </a:p>
        </p:txBody>
      </p:sp>
      <p:pic>
        <p:nvPicPr>
          <p:cNvPr id="5" name="Content Placeholder 4" descr="A table with numbers and text&#10;&#10;Description automatically generated">
            <a:extLst>
              <a:ext uri="{FF2B5EF4-FFF2-40B4-BE49-F238E27FC236}">
                <a16:creationId xmlns:a16="http://schemas.microsoft.com/office/drawing/2014/main" id="{8D80565E-25CE-4D0B-9750-F94BBCC0D7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26554" y="1142999"/>
            <a:ext cx="6782740" cy="4572000"/>
          </a:xfrm>
        </p:spPr>
      </p:pic>
      <p:sp>
        <p:nvSpPr>
          <p:cNvPr id="6" name="TextBox 5">
            <a:extLst>
              <a:ext uri="{FF2B5EF4-FFF2-40B4-BE49-F238E27FC236}">
                <a16:creationId xmlns:a16="http://schemas.microsoft.com/office/drawing/2014/main" id="{029EEFBA-C3F3-995C-4A56-AE55C8EE6D74}"/>
              </a:ext>
            </a:extLst>
          </p:cNvPr>
          <p:cNvSpPr txBox="1"/>
          <p:nvPr/>
        </p:nvSpPr>
        <p:spPr>
          <a:xfrm>
            <a:off x="609600" y="1581666"/>
            <a:ext cx="4333103" cy="4133334"/>
          </a:xfrm>
          <a:prstGeom prst="rect">
            <a:avLst/>
          </a:prstGeom>
        </p:spPr>
        <p:txBody>
          <a:bodyPr wrap="square" rtlCol="0">
            <a:noAutofit/>
          </a:bodyPr>
          <a:lstStyle/>
          <a:p>
            <a:r>
              <a:rPr lang="en-US" sz="2800" dirty="0">
                <a:effectLst/>
                <a:latin typeface="Times New Roman" panose="02020603050405020304" pitchFamily="18" charset="0"/>
                <a:ea typeface="Calibri" panose="020F0502020204030204" pitchFamily="34" charset="0"/>
              </a:rPr>
              <a:t>Through econometric analysis, sharing food aid with other households increased the score for coping ability by 0.59 points, significant at the 1% level (column 1). Not sharing food aid reduced the score for coping ability by 0.68 points, also significant at the 1% level (column 2). </a:t>
            </a:r>
            <a:endParaRPr lang="en-US" sz="2800" dirty="0"/>
          </a:p>
        </p:txBody>
      </p:sp>
    </p:spTree>
    <p:extLst>
      <p:ext uri="{BB962C8B-B14F-4D97-AF65-F5344CB8AC3E}">
        <p14:creationId xmlns:p14="http://schemas.microsoft.com/office/powerpoint/2010/main" val="941383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FBC68-B87D-74EB-7B8D-D7AF8E9DF0AD}"/>
              </a:ext>
            </a:extLst>
          </p:cNvPr>
          <p:cNvSpPr>
            <a:spLocks noGrp="1"/>
          </p:cNvSpPr>
          <p:nvPr>
            <p:ph type="title"/>
          </p:nvPr>
        </p:nvSpPr>
        <p:spPr/>
        <p:txBody>
          <a:bodyPr>
            <a:normAutofit fontScale="90000"/>
          </a:bodyPr>
          <a:lstStyle/>
          <a:p>
            <a:r>
              <a:rPr lang="en-US" dirty="0"/>
              <a:t>Relationship between sharing of food aid and receiving of other types of aid</a:t>
            </a:r>
          </a:p>
        </p:txBody>
      </p:sp>
      <p:pic>
        <p:nvPicPr>
          <p:cNvPr id="5" name="Content Placeholder 4" descr="A table with numbers and a number of objects&#10;&#10;Description automatically generated with medium confidence">
            <a:extLst>
              <a:ext uri="{FF2B5EF4-FFF2-40B4-BE49-F238E27FC236}">
                <a16:creationId xmlns:a16="http://schemas.microsoft.com/office/drawing/2014/main" id="{28FB11DC-00E5-DE4A-65E9-74D8F13DC05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4373" y="1421194"/>
            <a:ext cx="6457627" cy="4572000"/>
          </a:xfrm>
        </p:spPr>
      </p:pic>
      <p:sp>
        <p:nvSpPr>
          <p:cNvPr id="6" name="TextBox 5">
            <a:extLst>
              <a:ext uri="{FF2B5EF4-FFF2-40B4-BE49-F238E27FC236}">
                <a16:creationId xmlns:a16="http://schemas.microsoft.com/office/drawing/2014/main" id="{0D104B9E-0FFD-8BE7-87B8-0FB09776FDBF}"/>
              </a:ext>
            </a:extLst>
          </p:cNvPr>
          <p:cNvSpPr txBox="1"/>
          <p:nvPr/>
        </p:nvSpPr>
        <p:spPr>
          <a:xfrm>
            <a:off x="609600" y="1754659"/>
            <a:ext cx="4852086" cy="4300152"/>
          </a:xfrm>
          <a:prstGeom prst="rect">
            <a:avLst/>
          </a:prstGeom>
        </p:spPr>
        <p:txBody>
          <a:bodyPr wrap="square" rtlCol="0">
            <a:noAutofit/>
          </a:bodyPr>
          <a:lstStyle/>
          <a:p>
            <a:pPr algn="r"/>
            <a:endParaRPr lang="en-US" sz="2400" dirty="0"/>
          </a:p>
        </p:txBody>
      </p:sp>
      <p:sp>
        <p:nvSpPr>
          <p:cNvPr id="8" name="TextBox 7">
            <a:extLst>
              <a:ext uri="{FF2B5EF4-FFF2-40B4-BE49-F238E27FC236}">
                <a16:creationId xmlns:a16="http://schemas.microsoft.com/office/drawing/2014/main" id="{694B0FAE-0B13-38FF-0724-CCE52A01DC20}"/>
              </a:ext>
            </a:extLst>
          </p:cNvPr>
          <p:cNvSpPr txBox="1"/>
          <p:nvPr/>
        </p:nvSpPr>
        <p:spPr>
          <a:xfrm>
            <a:off x="609600" y="1421194"/>
            <a:ext cx="5124773" cy="5078313"/>
          </a:xfrm>
          <a:prstGeom prst="rect">
            <a:avLst/>
          </a:prstGeom>
          <a:noFill/>
        </p:spPr>
        <p:txBody>
          <a:bodyPr wrap="square">
            <a:spAutoFit/>
          </a:bodyPr>
          <a:lstStyle/>
          <a:p>
            <a:r>
              <a:rPr lang="en-US" sz="2700" dirty="0">
                <a:effectLst/>
                <a:latin typeface="Times New Roman" panose="02020603050405020304" pitchFamily="18" charset="0"/>
                <a:ea typeface="Calibri" panose="020F0502020204030204" pitchFamily="34" charset="0"/>
              </a:rPr>
              <a:t>Results in Table 3 show that households sharing food aid received from the government or NGOs have a 29-percentage point increased likelihood of receiving other types of assistance from other households, while those that do not share food aid have a 33.5 percentage-point reduced likelihood of receiving other forms of assistance from another household. </a:t>
            </a:r>
            <a:endParaRPr lang="en-US" sz="2700" dirty="0"/>
          </a:p>
        </p:txBody>
      </p:sp>
    </p:spTree>
    <p:extLst>
      <p:ext uri="{BB962C8B-B14F-4D97-AF65-F5344CB8AC3E}">
        <p14:creationId xmlns:p14="http://schemas.microsoft.com/office/powerpoint/2010/main" val="1737213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47FC0-F949-B05C-6131-9F57586D6D3D}"/>
              </a:ext>
            </a:extLst>
          </p:cNvPr>
          <p:cNvSpPr>
            <a:spLocks noGrp="1"/>
          </p:cNvSpPr>
          <p:nvPr>
            <p:ph type="title"/>
          </p:nvPr>
        </p:nvSpPr>
        <p:spPr>
          <a:xfrm>
            <a:off x="609600" y="0"/>
            <a:ext cx="10972800" cy="914400"/>
          </a:xfrm>
        </p:spPr>
        <p:txBody>
          <a:bodyPr/>
          <a:lstStyle/>
          <a:p>
            <a:r>
              <a:rPr lang="en-US" dirty="0"/>
              <a:t>Conclusions, recommendations, way forward</a:t>
            </a:r>
          </a:p>
        </p:txBody>
      </p:sp>
      <p:sp>
        <p:nvSpPr>
          <p:cNvPr id="3" name="Content Placeholder 2">
            <a:extLst>
              <a:ext uri="{FF2B5EF4-FFF2-40B4-BE49-F238E27FC236}">
                <a16:creationId xmlns:a16="http://schemas.microsoft.com/office/drawing/2014/main" id="{132EFDF9-48A4-2413-AF4E-E35DCCC8FFB8}"/>
              </a:ext>
            </a:extLst>
          </p:cNvPr>
          <p:cNvSpPr>
            <a:spLocks noGrp="1"/>
          </p:cNvSpPr>
          <p:nvPr>
            <p:ph idx="1"/>
          </p:nvPr>
        </p:nvSpPr>
        <p:spPr>
          <a:xfrm>
            <a:off x="609600" y="1161535"/>
            <a:ext cx="10972800" cy="5449330"/>
          </a:xfrm>
        </p:spPr>
        <p:txBody>
          <a:bodyPr>
            <a:normAutofit fontScale="92500" lnSpcReduction="10000"/>
          </a:bodyPr>
          <a:lstStyle/>
          <a:p>
            <a:r>
              <a:rPr lang="en-US" dirty="0">
                <a:latin typeface="Times New Roman" panose="02020603050405020304" pitchFamily="18" charset="0"/>
                <a:ea typeface="Calibri" panose="020F0502020204030204" pitchFamily="34" charset="0"/>
                <a:cs typeface="Arial" panose="020B0604020202020204" pitchFamily="34" charset="0"/>
              </a:rPr>
              <a:t>F</a:t>
            </a:r>
            <a:r>
              <a:rPr lang="en-US" dirty="0">
                <a:effectLst/>
                <a:latin typeface="Times New Roman" panose="02020603050405020304" pitchFamily="18" charset="0"/>
                <a:ea typeface="Calibri" panose="020F0502020204030204" pitchFamily="34" charset="0"/>
                <a:cs typeface="Arial" panose="020B0604020202020204" pitchFamily="34" charset="0"/>
              </a:rPr>
              <a:t>ood aid sharing is common and is characterized by empathetic and reciprocal relationships built on investments in social capital. Households sharing food aid were more likely to receive other types of assistance from other households and coped better with drought compared to their counterparts receiving but not sharing food aid. Aligns with other work suc</a:t>
            </a:r>
            <a:r>
              <a:rPr lang="en-US" dirty="0">
                <a:latin typeface="Times New Roman" panose="02020603050405020304" pitchFamily="18" charset="0"/>
                <a:ea typeface="Calibri" panose="020F0502020204030204" pitchFamily="34" charset="0"/>
                <a:cs typeface="Arial" panose="020B0604020202020204" pitchFamily="34" charset="0"/>
              </a:rPr>
              <a:t>h as by Kim et al 2022. </a:t>
            </a:r>
            <a:endParaRPr lang="en-US" dirty="0">
              <a:effectLst/>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S</a:t>
            </a:r>
            <a:r>
              <a:rPr lang="en-US" dirty="0">
                <a:effectLst/>
                <a:latin typeface="Times New Roman" panose="02020603050405020304" pitchFamily="18" charset="0"/>
                <a:ea typeface="Calibri" panose="020F0502020204030204" pitchFamily="34" charset="0"/>
                <a:cs typeface="Arial" panose="020B0604020202020204" pitchFamily="34" charset="0"/>
              </a:rPr>
              <a:t>ocial networks appeared to have remained strong throughout the drought despite significant stress.</a:t>
            </a:r>
          </a:p>
          <a:p>
            <a:r>
              <a:rPr lang="en-US" dirty="0">
                <a:latin typeface="Times New Roman" panose="02020603050405020304" pitchFamily="18" charset="0"/>
                <a:ea typeface="Calibri" panose="020F0502020204030204" pitchFamily="34" charset="0"/>
                <a:cs typeface="Arial" panose="020B0604020202020204" pitchFamily="34" charset="0"/>
              </a:rPr>
              <a:t>Sharing of food aid not only serves immediate food needs, but also contributes to the building of social networks that are needed to cope with drought – a reinforcing feedback loop.  Sharing needs to be recognized and integrated into humanitarian aid programming (if it is not going to interfere with it!) . Women play a key role. </a:t>
            </a:r>
          </a:p>
          <a:p>
            <a:r>
              <a:rPr lang="en-US" dirty="0">
                <a:latin typeface="Times New Roman" panose="02020603050405020304" pitchFamily="18" charset="0"/>
                <a:ea typeface="Calibri" panose="020F0502020204030204" pitchFamily="34" charset="0"/>
                <a:cs typeface="Arial" panose="020B0604020202020204" pitchFamily="34" charset="0"/>
              </a:rPr>
              <a:t>We are going to repeat the study (the food aid sharing part) this year with support from the FCDO-funded Supporting Pastoralism and Agriculture in Recurrent and Protracted Crises, and writing support from CGIAR Initiative on Fragility, Conflict and Migration</a:t>
            </a:r>
          </a:p>
          <a:p>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24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258875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6378F-C68E-4E4C-B170-A56ED56044A7}"/>
              </a:ext>
            </a:extLst>
          </p:cNvPr>
          <p:cNvSpPr>
            <a:spLocks noGrp="1"/>
          </p:cNvSpPr>
          <p:nvPr>
            <p:ph type="title"/>
          </p:nvPr>
        </p:nvSpPr>
        <p:spPr>
          <a:xfrm>
            <a:off x="609600" y="586946"/>
            <a:ext cx="10635049" cy="914401"/>
          </a:xfrm>
        </p:spPr>
        <p:txBody>
          <a:bodyPr>
            <a:normAutofit fontScale="90000"/>
          </a:bodyPr>
          <a:lstStyle/>
          <a:p>
            <a:r>
              <a:rPr lang="en-US" dirty="0"/>
              <a:t>Main research objectives </a:t>
            </a:r>
            <a:br>
              <a:rPr lang="en-US" dirty="0"/>
            </a:br>
            <a:r>
              <a:rPr lang="en-US" dirty="0"/>
              <a:t>2019 study on Food Aid and Pastoralist Households funded by EC-SHARE through FAO</a:t>
            </a:r>
          </a:p>
        </p:txBody>
      </p:sp>
      <p:sp>
        <p:nvSpPr>
          <p:cNvPr id="4" name="Content Placeholder 1">
            <a:extLst>
              <a:ext uri="{FF2B5EF4-FFF2-40B4-BE49-F238E27FC236}">
                <a16:creationId xmlns:a16="http://schemas.microsoft.com/office/drawing/2014/main" id="{05F30F57-4C7F-4BA3-B2D3-196D48759931}"/>
              </a:ext>
            </a:extLst>
          </p:cNvPr>
          <p:cNvSpPr>
            <a:spLocks noGrp="1"/>
          </p:cNvSpPr>
          <p:nvPr>
            <p:ph sz="quarter" idx="11"/>
          </p:nvPr>
        </p:nvSpPr>
        <p:spPr>
          <a:xfrm>
            <a:off x="609600" y="1649628"/>
            <a:ext cx="10972800" cy="4812957"/>
          </a:xfrm>
        </p:spPr>
        <p:txBody>
          <a:bodyPr>
            <a:normAutofit/>
          </a:bodyPr>
          <a:lstStyle/>
          <a:p>
            <a:pPr lvl="0"/>
            <a:r>
              <a:rPr lang="en-US" sz="2800" b="1" dirty="0"/>
              <a:t>1. How was humanitarian aid delivered in 2016/17 in pastoral areas and to whom was it targeted?</a:t>
            </a:r>
          </a:p>
          <a:p>
            <a:pPr lvl="1"/>
            <a:r>
              <a:rPr lang="en-US" sz="2800" dirty="0"/>
              <a:t>1.1 What were the aid-delivery strategies and to whom was aid targeted by aid agencies (NGO, IGO, govt) in 2016/17 drought period?</a:t>
            </a:r>
          </a:p>
          <a:p>
            <a:pPr lvl="1"/>
            <a:r>
              <a:rPr lang="en-US" sz="2800" dirty="0"/>
              <a:t>1.2 If it was targeted to a “household,” how was that “household” defined?</a:t>
            </a:r>
          </a:p>
          <a:p>
            <a:pPr lvl="1"/>
            <a:r>
              <a:rPr lang="en-US" sz="2800" dirty="0"/>
              <a:t>1.3 To what extent did aid agencies attempt to take account of and include in their aid delivery the diversity of ”HHs” in terms of membership, structure and entitlements to aid?</a:t>
            </a:r>
          </a:p>
          <a:p>
            <a:pPr lvl="1"/>
            <a:endParaRPr lang="en-GB" dirty="0"/>
          </a:p>
        </p:txBody>
      </p:sp>
    </p:spTree>
    <p:extLst>
      <p:ext uri="{BB962C8B-B14F-4D97-AF65-F5344CB8AC3E}">
        <p14:creationId xmlns:p14="http://schemas.microsoft.com/office/powerpoint/2010/main" val="1882588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E4261-F212-C18F-0D0E-7FAD379186C5}"/>
              </a:ext>
            </a:extLst>
          </p:cNvPr>
          <p:cNvSpPr>
            <a:spLocks noGrp="1"/>
          </p:cNvSpPr>
          <p:nvPr>
            <p:ph type="title"/>
          </p:nvPr>
        </p:nvSpPr>
        <p:spPr>
          <a:xfrm>
            <a:off x="1076445" y="1724626"/>
            <a:ext cx="9664861" cy="3183040"/>
          </a:xfrm>
        </p:spPr>
        <p:txBody>
          <a:bodyPr>
            <a:normAutofit/>
          </a:bodyPr>
          <a:lstStyle/>
          <a:p>
            <a:r>
              <a:rPr lang="en-US" sz="2000" dirty="0"/>
              <a:t>With thanks to the donors and projects who contributed to the undertaking and write-up of this study and presentation:</a:t>
            </a:r>
            <a:br>
              <a:rPr lang="en-US" sz="2000" dirty="0"/>
            </a:br>
            <a:br>
              <a:rPr lang="en-US" sz="2000" dirty="0"/>
            </a:br>
            <a:br>
              <a:rPr lang="en-US" sz="2000" dirty="0"/>
            </a:br>
            <a:br>
              <a:rPr lang="en-US" sz="2000" dirty="0"/>
            </a:br>
            <a:br>
              <a:rPr lang="en-US" dirty="0"/>
            </a:br>
            <a:br>
              <a:rPr lang="en-US" dirty="0"/>
            </a:br>
            <a:endParaRPr lang="en-US" dirty="0"/>
          </a:p>
        </p:txBody>
      </p:sp>
      <p:pic>
        <p:nvPicPr>
          <p:cNvPr id="5" name="Picture 4">
            <a:extLst>
              <a:ext uri="{FF2B5EF4-FFF2-40B4-BE49-F238E27FC236}">
                <a16:creationId xmlns:a16="http://schemas.microsoft.com/office/drawing/2014/main" id="{D60DE4F3-C239-78E8-797B-CF8BC78DEE51}"/>
              </a:ext>
            </a:extLst>
          </p:cNvPr>
          <p:cNvPicPr>
            <a:picLocks noChangeAspect="1"/>
          </p:cNvPicPr>
          <p:nvPr/>
        </p:nvPicPr>
        <p:blipFill>
          <a:blip r:embed="rId2"/>
          <a:stretch>
            <a:fillRect/>
          </a:stretch>
        </p:blipFill>
        <p:spPr>
          <a:xfrm>
            <a:off x="2472880" y="2914650"/>
            <a:ext cx="2781300" cy="723900"/>
          </a:xfrm>
          <a:prstGeom prst="rect">
            <a:avLst/>
          </a:prstGeom>
        </p:spPr>
      </p:pic>
      <p:pic>
        <p:nvPicPr>
          <p:cNvPr id="6" name="Picture 5">
            <a:extLst>
              <a:ext uri="{FF2B5EF4-FFF2-40B4-BE49-F238E27FC236}">
                <a16:creationId xmlns:a16="http://schemas.microsoft.com/office/drawing/2014/main" id="{965A388B-1F1C-C98C-67FB-CC8ED26AAFBD}"/>
              </a:ext>
            </a:extLst>
          </p:cNvPr>
          <p:cNvPicPr>
            <a:picLocks noChangeAspect="1"/>
          </p:cNvPicPr>
          <p:nvPr/>
        </p:nvPicPr>
        <p:blipFill>
          <a:blip r:embed="rId3"/>
          <a:stretch>
            <a:fillRect/>
          </a:stretch>
        </p:blipFill>
        <p:spPr>
          <a:xfrm>
            <a:off x="5895573" y="2914650"/>
            <a:ext cx="974925" cy="992491"/>
          </a:xfrm>
          <a:prstGeom prst="rect">
            <a:avLst/>
          </a:prstGeom>
        </p:spPr>
      </p:pic>
      <p:pic>
        <p:nvPicPr>
          <p:cNvPr id="7" name="Picture 6">
            <a:extLst>
              <a:ext uri="{FF2B5EF4-FFF2-40B4-BE49-F238E27FC236}">
                <a16:creationId xmlns:a16="http://schemas.microsoft.com/office/drawing/2014/main" id="{54A11271-A671-D633-B186-8CBEE1312CCE}"/>
              </a:ext>
            </a:extLst>
          </p:cNvPr>
          <p:cNvPicPr>
            <a:picLocks noChangeAspect="1"/>
          </p:cNvPicPr>
          <p:nvPr/>
        </p:nvPicPr>
        <p:blipFill>
          <a:blip r:embed="rId4"/>
          <a:stretch>
            <a:fillRect/>
          </a:stretch>
        </p:blipFill>
        <p:spPr>
          <a:xfrm>
            <a:off x="7708739" y="2914650"/>
            <a:ext cx="2286000" cy="876300"/>
          </a:xfrm>
          <a:prstGeom prst="rect">
            <a:avLst/>
          </a:prstGeom>
        </p:spPr>
      </p:pic>
      <p:pic>
        <p:nvPicPr>
          <p:cNvPr id="9" name="Picture 8" descr="A close-up of a white background&#10;&#10;Description automatically generated">
            <a:extLst>
              <a:ext uri="{FF2B5EF4-FFF2-40B4-BE49-F238E27FC236}">
                <a16:creationId xmlns:a16="http://schemas.microsoft.com/office/drawing/2014/main" id="{89F84963-2DDD-D346-DCD0-3CE417B7A6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6812" y="4079853"/>
            <a:ext cx="3067049" cy="827813"/>
          </a:xfrm>
          <a:prstGeom prst="rect">
            <a:avLst/>
          </a:prstGeom>
        </p:spPr>
      </p:pic>
      <p:pic>
        <p:nvPicPr>
          <p:cNvPr id="11" name="Picture 10" descr="A close-up of a logo&#10;&#10;Description automatically generated">
            <a:extLst>
              <a:ext uri="{FF2B5EF4-FFF2-40B4-BE49-F238E27FC236}">
                <a16:creationId xmlns:a16="http://schemas.microsoft.com/office/drawing/2014/main" id="{1C9CBDBA-EADA-D980-80B4-9A71C67AA0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82762" y="4079853"/>
            <a:ext cx="3367567" cy="1098120"/>
          </a:xfrm>
          <a:prstGeom prst="rect">
            <a:avLst/>
          </a:prstGeom>
        </p:spPr>
      </p:pic>
    </p:spTree>
    <p:extLst>
      <p:ext uri="{BB962C8B-B14F-4D97-AF65-F5344CB8AC3E}">
        <p14:creationId xmlns:p14="http://schemas.microsoft.com/office/powerpoint/2010/main" val="708337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AD77C-771B-1DBC-4E93-5C4400A0B799}"/>
              </a:ext>
            </a:extLst>
          </p:cNvPr>
          <p:cNvSpPr>
            <a:spLocks noGrp="1"/>
          </p:cNvSpPr>
          <p:nvPr>
            <p:ph type="title"/>
          </p:nvPr>
        </p:nvSpPr>
        <p:spPr/>
        <p:txBody>
          <a:bodyPr/>
          <a:lstStyle/>
          <a:p>
            <a:r>
              <a:rPr lang="en-US" sz="3600" b="1" dirty="0"/>
              <a:t>2. What is a pastoralist “HH”?</a:t>
            </a:r>
            <a:endParaRPr lang="en-US" dirty="0"/>
          </a:p>
        </p:txBody>
      </p:sp>
      <p:sp>
        <p:nvSpPr>
          <p:cNvPr id="3" name="Content Placeholder 2">
            <a:extLst>
              <a:ext uri="{FF2B5EF4-FFF2-40B4-BE49-F238E27FC236}">
                <a16:creationId xmlns:a16="http://schemas.microsoft.com/office/drawing/2014/main" id="{466E10A2-B845-7D80-4898-A20669D78B9D}"/>
              </a:ext>
            </a:extLst>
          </p:cNvPr>
          <p:cNvSpPr>
            <a:spLocks noGrp="1"/>
          </p:cNvSpPr>
          <p:nvPr>
            <p:ph sz="quarter" idx="11"/>
          </p:nvPr>
        </p:nvSpPr>
        <p:spPr/>
        <p:txBody>
          <a:bodyPr/>
          <a:lstStyle/>
          <a:p>
            <a:pPr marL="0" indent="0">
              <a:buNone/>
            </a:pPr>
            <a:r>
              <a:rPr lang="en-US" dirty="0"/>
              <a:t>1.1 How do pastoralists themselves define a pastoralist “household” or “domestic group”?</a:t>
            </a:r>
          </a:p>
          <a:p>
            <a:pPr marL="0" indent="0">
              <a:buNone/>
            </a:pPr>
            <a:r>
              <a:rPr lang="en-US" dirty="0"/>
              <a:t>1.2 What is the structure of an average pastoralist HH, and how do HHs form a social landscape or network – a community? What impact does gender have on this?</a:t>
            </a:r>
          </a:p>
          <a:p>
            <a:pPr marL="0" indent="0">
              <a:buNone/>
            </a:pPr>
            <a:r>
              <a:rPr lang="en-US" dirty="0"/>
              <a:t>1.3 Does the position of a HH in the community, the position of a HH in the physical landscape, have an impact on a HH’s resilience – how it copes with drought?</a:t>
            </a:r>
          </a:p>
          <a:p>
            <a:endParaRPr lang="en-US" dirty="0"/>
          </a:p>
        </p:txBody>
      </p:sp>
    </p:spTree>
    <p:extLst>
      <p:ext uri="{BB962C8B-B14F-4D97-AF65-F5344CB8AC3E}">
        <p14:creationId xmlns:p14="http://schemas.microsoft.com/office/powerpoint/2010/main" val="3088501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038A2-D4F1-83A0-9723-2436FC1D1F48}"/>
              </a:ext>
            </a:extLst>
          </p:cNvPr>
          <p:cNvSpPr>
            <a:spLocks noGrp="1"/>
          </p:cNvSpPr>
          <p:nvPr>
            <p:ph type="title"/>
          </p:nvPr>
        </p:nvSpPr>
        <p:spPr/>
        <p:txBody>
          <a:bodyPr>
            <a:normAutofit fontScale="90000"/>
          </a:bodyPr>
          <a:lstStyle/>
          <a:p>
            <a:r>
              <a:rPr lang="en-US" sz="3600" b="1" dirty="0"/>
              <a:t>3. What is the appropriate social/family unit for aid delivery in pastoral societies?</a:t>
            </a:r>
            <a:endParaRPr lang="en-US" dirty="0"/>
          </a:p>
        </p:txBody>
      </p:sp>
      <p:sp>
        <p:nvSpPr>
          <p:cNvPr id="3" name="Content Placeholder 2">
            <a:extLst>
              <a:ext uri="{FF2B5EF4-FFF2-40B4-BE49-F238E27FC236}">
                <a16:creationId xmlns:a16="http://schemas.microsoft.com/office/drawing/2014/main" id="{803BDF8D-EF0E-D797-4BCA-8C749B27AC28}"/>
              </a:ext>
            </a:extLst>
          </p:cNvPr>
          <p:cNvSpPr>
            <a:spLocks noGrp="1"/>
          </p:cNvSpPr>
          <p:nvPr>
            <p:ph sz="quarter" idx="11"/>
          </p:nvPr>
        </p:nvSpPr>
        <p:spPr/>
        <p:txBody>
          <a:bodyPr/>
          <a:lstStyle/>
          <a:p>
            <a:pPr marL="0" indent="0">
              <a:buNone/>
            </a:pPr>
            <a:r>
              <a:rPr lang="en-US" dirty="0"/>
              <a:t>3.1 How do the definitions of a pastoralist household used by humanitarian and development actors in aid delivery compare with reality?</a:t>
            </a:r>
          </a:p>
          <a:p>
            <a:pPr marL="0" indent="0">
              <a:buNone/>
            </a:pPr>
            <a:r>
              <a:rPr lang="en-US" dirty="0"/>
              <a:t>3.2 If there are differences, what implications does this have for aid delivery and for a HH’s resilience (ability to cope with drought)?</a:t>
            </a:r>
          </a:p>
          <a:p>
            <a:pPr marL="0" indent="0">
              <a:buNone/>
            </a:pPr>
            <a:r>
              <a:rPr lang="en-US" dirty="0"/>
              <a:t>3.3 What is the most appropriate social or family grouping for aid delivery, can it be “defined,” and if so, what is the definition?</a:t>
            </a:r>
          </a:p>
          <a:p>
            <a:endParaRPr lang="en-US" dirty="0"/>
          </a:p>
        </p:txBody>
      </p:sp>
    </p:spTree>
    <p:extLst>
      <p:ext uri="{BB962C8B-B14F-4D97-AF65-F5344CB8AC3E}">
        <p14:creationId xmlns:p14="http://schemas.microsoft.com/office/powerpoint/2010/main" val="4053311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479F3-09FE-2021-72B3-FE2E9D56B912}"/>
              </a:ext>
            </a:extLst>
          </p:cNvPr>
          <p:cNvSpPr>
            <a:spLocks noGrp="1"/>
          </p:cNvSpPr>
          <p:nvPr>
            <p:ph type="title"/>
          </p:nvPr>
        </p:nvSpPr>
        <p:spPr/>
        <p:txBody>
          <a:bodyPr>
            <a:normAutofit fontScale="90000"/>
          </a:bodyPr>
          <a:lstStyle/>
          <a:p>
            <a:r>
              <a:rPr lang="en-US" dirty="0"/>
              <a:t>Data collection undertaken in 4 stages between February-September 2018</a:t>
            </a:r>
          </a:p>
        </p:txBody>
      </p:sp>
      <p:sp>
        <p:nvSpPr>
          <p:cNvPr id="3" name="Content Placeholder 2">
            <a:extLst>
              <a:ext uri="{FF2B5EF4-FFF2-40B4-BE49-F238E27FC236}">
                <a16:creationId xmlns:a16="http://schemas.microsoft.com/office/drawing/2014/main" id="{F4B7F88F-A6A3-B145-9DFB-8D9FFA453EC8}"/>
              </a:ext>
            </a:extLst>
          </p:cNvPr>
          <p:cNvSpPr>
            <a:spLocks noGrp="1"/>
          </p:cNvSpPr>
          <p:nvPr>
            <p:ph sz="quarter" idx="11"/>
          </p:nvPr>
        </p:nvSpPr>
        <p:spPr/>
        <p:txBody>
          <a:bodyPr/>
          <a:lstStyle/>
          <a:p>
            <a:r>
              <a:rPr lang="en-US" dirty="0"/>
              <a:t>National - questionnaire to humanitarian actors </a:t>
            </a:r>
          </a:p>
          <a:p>
            <a:r>
              <a:rPr lang="en-US" dirty="0"/>
              <a:t>National, regional, local, organization - KIIs</a:t>
            </a:r>
          </a:p>
          <a:p>
            <a:r>
              <a:rPr lang="en-US" dirty="0"/>
              <a:t>Kebele level – 1,983 HHs interviewed – all HHs in one kebele in each region – 292 in </a:t>
            </a:r>
            <a:r>
              <a:rPr lang="en-US" dirty="0" err="1"/>
              <a:t>Su’ula</a:t>
            </a:r>
            <a:r>
              <a:rPr lang="en-US" dirty="0"/>
              <a:t>, Afar, 986 in Asli, Somali and 705 in </a:t>
            </a:r>
            <a:r>
              <a:rPr lang="en-US" dirty="0" err="1"/>
              <a:t>Fuldowa</a:t>
            </a:r>
            <a:r>
              <a:rPr lang="en-US" dirty="0"/>
              <a:t>, Borana, Oromia  – focus on distribution and sharing of food aid and ‘other assistance.’ </a:t>
            </a:r>
            <a:r>
              <a:rPr lang="en-US" dirty="0" err="1"/>
              <a:t>Analysed</a:t>
            </a:r>
            <a:r>
              <a:rPr lang="en-US" dirty="0"/>
              <a:t> through social network analysis. </a:t>
            </a:r>
          </a:p>
          <a:p>
            <a:r>
              <a:rPr lang="en-US" dirty="0"/>
              <a:t>HH level – 6 HHs in each kebele (chosen based on SNA) approx. half female-headed, half male-headed. Participatory tools used.</a:t>
            </a:r>
          </a:p>
          <a:p>
            <a:endParaRPr lang="en-US" dirty="0"/>
          </a:p>
        </p:txBody>
      </p:sp>
    </p:spTree>
    <p:extLst>
      <p:ext uri="{BB962C8B-B14F-4D97-AF65-F5344CB8AC3E}">
        <p14:creationId xmlns:p14="http://schemas.microsoft.com/office/powerpoint/2010/main" val="3282332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61C42-7346-AFE6-4A25-E807A56AA9EA}"/>
              </a:ext>
            </a:extLst>
          </p:cNvPr>
          <p:cNvSpPr>
            <a:spLocks noGrp="1"/>
          </p:cNvSpPr>
          <p:nvPr>
            <p:ph type="title"/>
          </p:nvPr>
        </p:nvSpPr>
        <p:spPr>
          <a:xfrm>
            <a:off x="609600" y="-228603"/>
            <a:ext cx="9144000" cy="914401"/>
          </a:xfrm>
        </p:spPr>
        <p:txBody>
          <a:bodyPr>
            <a:normAutofit/>
          </a:bodyPr>
          <a:lstStyle/>
          <a:p>
            <a:r>
              <a:rPr lang="en-US" sz="3600" dirty="0"/>
              <a:t>Findings </a:t>
            </a:r>
            <a:endParaRPr lang="en-US" dirty="0"/>
          </a:p>
        </p:txBody>
      </p:sp>
      <p:sp>
        <p:nvSpPr>
          <p:cNvPr id="3" name="Content Placeholder 2">
            <a:extLst>
              <a:ext uri="{FF2B5EF4-FFF2-40B4-BE49-F238E27FC236}">
                <a16:creationId xmlns:a16="http://schemas.microsoft.com/office/drawing/2014/main" id="{C8FAE3B0-A14B-37C6-5CDE-58821D9684DE}"/>
              </a:ext>
            </a:extLst>
          </p:cNvPr>
          <p:cNvSpPr>
            <a:spLocks noGrp="1"/>
          </p:cNvSpPr>
          <p:nvPr>
            <p:ph sz="quarter" idx="11"/>
          </p:nvPr>
        </p:nvSpPr>
        <p:spPr>
          <a:xfrm>
            <a:off x="370702" y="942201"/>
            <a:ext cx="11450595" cy="5656307"/>
          </a:xfrm>
        </p:spPr>
        <p:txBody>
          <a:bodyPr>
            <a:normAutofit fontScale="85000" lnSpcReduction="10000"/>
          </a:bodyPr>
          <a:lstStyle/>
          <a:p>
            <a:pPr marL="0" indent="0">
              <a:buNone/>
            </a:pPr>
            <a:r>
              <a:rPr lang="en-GB" sz="3200" b="1" dirty="0"/>
              <a:t>1. How was humanitarian aid delivered in 2016/17 in pastoral areas and to whom was it targeted?</a:t>
            </a:r>
            <a:r>
              <a:rPr lang="en-US" sz="3200" dirty="0"/>
              <a:t> </a:t>
            </a:r>
          </a:p>
          <a:p>
            <a:pPr marL="0" indent="0">
              <a:buNone/>
            </a:pPr>
            <a:r>
              <a:rPr lang="en-GB" sz="3200" dirty="0"/>
              <a:t>In 2016/17 aid was delivered to ‘vulnerable’ individuals based on selection criteria (including nutrition-related criteria) and not households. A household was defined as ‘vulnerable’ if it included </a:t>
            </a:r>
            <a:r>
              <a:rPr lang="en-GB" sz="2800" dirty="0"/>
              <a:t>an individual classified as vulnerable.  </a:t>
            </a:r>
          </a:p>
          <a:p>
            <a:r>
              <a:rPr lang="en-GB" sz="2800" dirty="0"/>
              <a:t>The ‘household’ was still used as a unit of reference (capping of individuals per HH) so still important to consider how it is defined. </a:t>
            </a:r>
          </a:p>
          <a:p>
            <a:r>
              <a:rPr lang="en-GB" sz="2800" dirty="0"/>
              <a:t>There was no set definition, but general agreement amongst humanitarian actors:</a:t>
            </a:r>
          </a:p>
          <a:p>
            <a:pPr marL="0" indent="0">
              <a:buNone/>
            </a:pPr>
            <a:r>
              <a:rPr lang="en-GB" sz="2800" i="1" dirty="0"/>
              <a:t>A number of people, often a family,  living in the same house (or flat) under the same roof or in the same compound, sharing meals eaten ‘out of the same dish,’ which can include the husband, wife, partners, children, and other close relatives, and who are sharing resources and livelihoods. </a:t>
            </a:r>
            <a:r>
              <a:rPr lang="en-GB" sz="2800" dirty="0"/>
              <a:t>Though some said it was </a:t>
            </a:r>
            <a:r>
              <a:rPr lang="en-GB" sz="2800" i="1" dirty="0"/>
              <a:t>“contested.” </a:t>
            </a:r>
            <a:endParaRPr lang="en-US" sz="2800" i="1" dirty="0"/>
          </a:p>
          <a:p>
            <a:endParaRPr lang="en-US" dirty="0"/>
          </a:p>
        </p:txBody>
      </p:sp>
    </p:spTree>
    <p:extLst>
      <p:ext uri="{BB962C8B-B14F-4D97-AF65-F5344CB8AC3E}">
        <p14:creationId xmlns:p14="http://schemas.microsoft.com/office/powerpoint/2010/main" val="1403387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1D7FA-3938-8F2C-D344-051A7189FD70}"/>
              </a:ext>
            </a:extLst>
          </p:cNvPr>
          <p:cNvSpPr>
            <a:spLocks noGrp="1"/>
          </p:cNvSpPr>
          <p:nvPr>
            <p:ph type="title"/>
          </p:nvPr>
        </p:nvSpPr>
        <p:spPr>
          <a:xfrm>
            <a:off x="609600" y="0"/>
            <a:ext cx="9144000" cy="914401"/>
          </a:xfrm>
        </p:spPr>
        <p:txBody>
          <a:bodyPr>
            <a:normAutofit/>
          </a:bodyPr>
          <a:lstStyle/>
          <a:p>
            <a:r>
              <a:rPr lang="en-US" sz="3600" dirty="0"/>
              <a:t>Findings</a:t>
            </a:r>
            <a:endParaRPr lang="en-US" dirty="0"/>
          </a:p>
        </p:txBody>
      </p:sp>
      <p:sp>
        <p:nvSpPr>
          <p:cNvPr id="3" name="Content Placeholder 2">
            <a:extLst>
              <a:ext uri="{FF2B5EF4-FFF2-40B4-BE49-F238E27FC236}">
                <a16:creationId xmlns:a16="http://schemas.microsoft.com/office/drawing/2014/main" id="{12E03366-AD1F-872C-6391-51A54AA80298}"/>
              </a:ext>
            </a:extLst>
          </p:cNvPr>
          <p:cNvSpPr>
            <a:spLocks noGrp="1"/>
          </p:cNvSpPr>
          <p:nvPr>
            <p:ph sz="quarter" idx="11"/>
          </p:nvPr>
        </p:nvSpPr>
        <p:spPr>
          <a:xfrm>
            <a:off x="609600" y="1186249"/>
            <a:ext cx="11055178" cy="5263978"/>
          </a:xfrm>
        </p:spPr>
        <p:txBody>
          <a:bodyPr>
            <a:normAutofit fontScale="92500" lnSpcReduction="20000"/>
          </a:bodyPr>
          <a:lstStyle/>
          <a:p>
            <a:r>
              <a:rPr lang="en-GB" sz="2800" dirty="0"/>
              <a:t>In general aid agencies did  not fully understand nor take into account the variability between and within ‘households’ in terms of structure, members and member characteristics, entitlements etc. Wealth was a factor in determining vulnerability – but difficult to measure and particularly problematic in polygamous HHs.</a:t>
            </a:r>
          </a:p>
          <a:p>
            <a:pPr marL="0" indent="0">
              <a:buNone/>
            </a:pPr>
            <a:r>
              <a:rPr lang="en-GB" sz="2800" b="1" dirty="0"/>
              <a:t>2. What is a pastoralist ‘household’?  </a:t>
            </a:r>
          </a:p>
          <a:p>
            <a:r>
              <a:rPr lang="en-GB" sz="2800" dirty="0"/>
              <a:t>For communities, though the term ‘household’ is used, this tended to be only in times of interaction with NGOs or government, and rather they would refer to their customary social units using their own terms. </a:t>
            </a:r>
          </a:p>
          <a:p>
            <a:r>
              <a:rPr lang="en-GB" sz="2800" dirty="0"/>
              <a:t>Normally a core group of relations, with a wider circle of relatives or others. Boundary between two is porous. Membership is dynamic over time and circumstances. As one household head (HHH) put it: “</a:t>
            </a:r>
            <a:r>
              <a:rPr lang="en-GB" sz="2800" i="1" dirty="0"/>
              <a:t>for us, the definition of a ‘household’ just depends on the time that you are visiting…”</a:t>
            </a:r>
            <a:r>
              <a:rPr lang="en-GB" sz="2800" dirty="0"/>
              <a:t>.</a:t>
            </a:r>
            <a:r>
              <a:rPr lang="en-US" sz="2800" dirty="0"/>
              <a:t> </a:t>
            </a:r>
          </a:p>
          <a:p>
            <a:endParaRPr lang="en-US" dirty="0"/>
          </a:p>
        </p:txBody>
      </p:sp>
    </p:spTree>
    <p:extLst>
      <p:ext uri="{BB962C8B-B14F-4D97-AF65-F5344CB8AC3E}">
        <p14:creationId xmlns:p14="http://schemas.microsoft.com/office/powerpoint/2010/main" val="1115263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9CD5B-21AD-AB40-15C3-A59DC62AD19E}"/>
              </a:ext>
            </a:extLst>
          </p:cNvPr>
          <p:cNvSpPr>
            <a:spLocks noGrp="1"/>
          </p:cNvSpPr>
          <p:nvPr>
            <p:ph type="title"/>
          </p:nvPr>
        </p:nvSpPr>
        <p:spPr/>
        <p:txBody>
          <a:bodyPr>
            <a:normAutofit/>
          </a:bodyPr>
          <a:lstStyle/>
          <a:p>
            <a:r>
              <a:rPr lang="en-US" sz="3600" dirty="0"/>
              <a:t>Findings</a:t>
            </a:r>
            <a:endParaRPr lang="en-US" dirty="0"/>
          </a:p>
        </p:txBody>
      </p:sp>
      <p:sp>
        <p:nvSpPr>
          <p:cNvPr id="3" name="Content Placeholder 2">
            <a:extLst>
              <a:ext uri="{FF2B5EF4-FFF2-40B4-BE49-F238E27FC236}">
                <a16:creationId xmlns:a16="http://schemas.microsoft.com/office/drawing/2014/main" id="{5F716F4A-AE0A-5736-42EE-594CE5C75EFE}"/>
              </a:ext>
            </a:extLst>
          </p:cNvPr>
          <p:cNvSpPr>
            <a:spLocks noGrp="1"/>
          </p:cNvSpPr>
          <p:nvPr>
            <p:ph sz="quarter" idx="11"/>
          </p:nvPr>
        </p:nvSpPr>
        <p:spPr>
          <a:xfrm>
            <a:off x="609600" y="1334530"/>
            <a:ext cx="10972800" cy="5294872"/>
          </a:xfrm>
        </p:spPr>
        <p:txBody>
          <a:bodyPr>
            <a:normAutofit fontScale="92500" lnSpcReduction="10000"/>
          </a:bodyPr>
          <a:lstStyle/>
          <a:p>
            <a:r>
              <a:rPr lang="en-GB" sz="2800" dirty="0"/>
              <a:t>As such though the definitions of a ‘household’ (HH) used by humanitarian aid actors and communities were similar, the term ‘household’ is more of an administrative one that is used by humanitarian aid and development actors together with government as a ‘tidy’ and simple unit of the population rather than the more complex and varied family social groupings that exist in reality and with which communities more commonly associate.</a:t>
            </a:r>
          </a:p>
          <a:p>
            <a:r>
              <a:rPr lang="en-GB" sz="2800" dirty="0"/>
              <a:t>Pastoralists households are changing -  increase in female-headed households. Female-headed HHs still reliant on male members. Women targeted with food aid.</a:t>
            </a:r>
          </a:p>
          <a:p>
            <a:r>
              <a:rPr lang="en-GB" sz="2800" dirty="0"/>
              <a:t>Pastoralists part of a social landscape and network and women are key to this. Food aid was a good example of showing how strong this network is.  </a:t>
            </a:r>
            <a:endParaRPr lang="en-US" sz="2800" dirty="0"/>
          </a:p>
          <a:p>
            <a:endParaRPr lang="en-US" dirty="0"/>
          </a:p>
        </p:txBody>
      </p:sp>
    </p:spTree>
    <p:extLst>
      <p:ext uri="{BB962C8B-B14F-4D97-AF65-F5344CB8AC3E}">
        <p14:creationId xmlns:p14="http://schemas.microsoft.com/office/powerpoint/2010/main" val="2433934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84562-66AD-392B-9702-4BF85709693A}"/>
              </a:ext>
            </a:extLst>
          </p:cNvPr>
          <p:cNvSpPr>
            <a:spLocks noGrp="1"/>
          </p:cNvSpPr>
          <p:nvPr>
            <p:ph type="title"/>
          </p:nvPr>
        </p:nvSpPr>
        <p:spPr/>
        <p:txBody>
          <a:bodyPr/>
          <a:lstStyle/>
          <a:p>
            <a:r>
              <a:rPr lang="en-US" dirty="0"/>
              <a:t>Social network analysis</a:t>
            </a:r>
          </a:p>
        </p:txBody>
      </p:sp>
      <p:sp>
        <p:nvSpPr>
          <p:cNvPr id="3" name="Content Placeholder 2">
            <a:extLst>
              <a:ext uri="{FF2B5EF4-FFF2-40B4-BE49-F238E27FC236}">
                <a16:creationId xmlns:a16="http://schemas.microsoft.com/office/drawing/2014/main" id="{781E6777-B185-73AB-E80A-064F4949A842}"/>
              </a:ext>
            </a:extLst>
          </p:cNvPr>
          <p:cNvSpPr>
            <a:spLocks noGrp="1"/>
          </p:cNvSpPr>
          <p:nvPr>
            <p:ph sz="quarter" idx="11"/>
          </p:nvPr>
        </p:nvSpPr>
        <p:spPr>
          <a:xfrm>
            <a:off x="609600" y="1433384"/>
            <a:ext cx="10972800" cy="4738816"/>
          </a:xfrm>
        </p:spPr>
        <p:txBody>
          <a:bodyPr>
            <a:normAutofit lnSpcReduction="10000"/>
          </a:bodyPr>
          <a:lstStyle/>
          <a:p>
            <a:r>
              <a:rPr lang="en-GB" dirty="0"/>
              <a:t>99% of households interviewed in </a:t>
            </a:r>
            <a:r>
              <a:rPr lang="en-GB" dirty="0" err="1"/>
              <a:t>Su’ula</a:t>
            </a:r>
            <a:r>
              <a:rPr lang="en-GB" dirty="0"/>
              <a:t>, Afar, 65.7% in Asli, Somali region, and 86.5% in </a:t>
            </a:r>
            <a:r>
              <a:rPr lang="en-GB" dirty="0" err="1"/>
              <a:t>Fuldowa</a:t>
            </a:r>
            <a:r>
              <a:rPr lang="en-GB" dirty="0"/>
              <a:t> in Oromia said that they had received food aid in the last drought period. </a:t>
            </a:r>
          </a:p>
          <a:p>
            <a:r>
              <a:rPr lang="en-GB" dirty="0"/>
              <a:t> 69% of HHs (n=199) who received food aid from government/NGOs in </a:t>
            </a:r>
            <a:r>
              <a:rPr lang="en-GB" dirty="0" err="1"/>
              <a:t>Su’ula</a:t>
            </a:r>
            <a:r>
              <a:rPr lang="en-GB" dirty="0"/>
              <a:t>, Afar, 36% (n=234) in Asli, Somali region, and 61% (n=370) in </a:t>
            </a:r>
            <a:r>
              <a:rPr lang="en-GB" dirty="0" err="1"/>
              <a:t>Fuldowa</a:t>
            </a:r>
            <a:r>
              <a:rPr lang="en-GB" dirty="0"/>
              <a:t>, Oromia </a:t>
            </a:r>
            <a:r>
              <a:rPr lang="en-GB" b="1" dirty="0"/>
              <a:t>said that they gave part of that food aid to another HH, mainly to family members, and often more than once. </a:t>
            </a:r>
          </a:p>
          <a:p>
            <a:r>
              <a:rPr lang="en-GB" dirty="0"/>
              <a:t>The main reason for giving the food aid to the other HH, was “because they had none” with 93% stating this in Asli, 60% in </a:t>
            </a:r>
            <a:r>
              <a:rPr lang="en-GB" dirty="0" err="1"/>
              <a:t>Fuldowa</a:t>
            </a:r>
            <a:r>
              <a:rPr lang="en-GB" dirty="0"/>
              <a:t>, and 39% in </a:t>
            </a:r>
            <a:r>
              <a:rPr lang="en-GB" dirty="0" err="1"/>
              <a:t>Su’ula</a:t>
            </a:r>
            <a:r>
              <a:rPr lang="en-GB" dirty="0"/>
              <a:t>. In addition, both in </a:t>
            </a:r>
            <a:r>
              <a:rPr lang="en-GB" dirty="0" err="1"/>
              <a:t>Fuldowa</a:t>
            </a:r>
            <a:r>
              <a:rPr lang="en-GB" dirty="0"/>
              <a:t> and </a:t>
            </a:r>
            <a:r>
              <a:rPr lang="en-GB" dirty="0" err="1"/>
              <a:t>Su’ula</a:t>
            </a:r>
            <a:r>
              <a:rPr lang="en-GB" dirty="0"/>
              <a:t> relationships between the giver and receiver were also important reason, as was “because it is normal to do so.” </a:t>
            </a:r>
          </a:p>
          <a:p>
            <a:endParaRPr lang="en-GB" b="1" dirty="0"/>
          </a:p>
          <a:p>
            <a:endParaRPr lang="en-US" dirty="0"/>
          </a:p>
        </p:txBody>
      </p:sp>
    </p:spTree>
    <p:extLst>
      <p:ext uri="{BB962C8B-B14F-4D97-AF65-F5344CB8AC3E}">
        <p14:creationId xmlns:p14="http://schemas.microsoft.com/office/powerpoint/2010/main" val="957095938"/>
      </p:ext>
    </p:extLst>
  </p:cSld>
  <p:clrMapOvr>
    <a:masterClrMapping/>
  </p:clrMapOvr>
</p:sld>
</file>

<file path=ppt/theme/theme1.xml><?xml version="1.0" encoding="utf-8"?>
<a:theme xmlns:a="http://schemas.openxmlformats.org/drawingml/2006/main" name="IFPRI 2017">
  <a:themeElements>
    <a:clrScheme name="IFPRI">
      <a:dk1>
        <a:sysClr val="windowText" lastClr="000000"/>
      </a:dk1>
      <a:lt1>
        <a:sysClr val="window" lastClr="FFFFFF"/>
      </a:lt1>
      <a:dk2>
        <a:srgbClr val="62BB46"/>
      </a:dk2>
      <a:lt2>
        <a:srgbClr val="C4D82E"/>
      </a:lt2>
      <a:accent1>
        <a:srgbClr val="00AE9A"/>
      </a:accent1>
      <a:accent2>
        <a:srgbClr val="F7921E"/>
      </a:accent2>
      <a:accent3>
        <a:srgbClr val="EF463B"/>
      </a:accent3>
      <a:accent4>
        <a:srgbClr val="8850A0"/>
      </a:accent4>
      <a:accent5>
        <a:srgbClr val="007DB4"/>
      </a:accent5>
      <a:accent6>
        <a:srgbClr val="3D5567"/>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oAutofit/>
      </a:bodyPr>
      <a:lstStyle>
        <a:defPPr algn="r">
          <a:defRPr sz="2400" dirty="0" smtClean="0"/>
        </a:defPPr>
      </a:lstStyle>
    </a:txDef>
  </a:objectDefaults>
  <a:extraClrSchemeLst/>
  <a:extLst>
    <a:ext uri="{05A4C25C-085E-4340-85A3-A5531E510DB2}">
      <thm15:themeFamily xmlns:thm15="http://schemas.microsoft.com/office/thememl/2012/main" name="29May-Rebuilding of Livelihoods in Conflict-Affected Communities in Ethiopia.potx" id="{435B1762-CDDF-4EE9-87CA-D1B1F41EB460}" vid="{A8BE52FB-D44E-41CD-95DE-09A73E2536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C178FA86D7C574EB25BDE0C955EFB7D" ma:contentTypeVersion="2" ma:contentTypeDescription="Create a new document." ma:contentTypeScope="" ma:versionID="ca42810cb4ebb8bddb5f7025efdcf98c">
  <xsd:schema xmlns:xsd="http://www.w3.org/2001/XMLSchema" xmlns:xs="http://www.w3.org/2001/XMLSchema" xmlns:p="http://schemas.microsoft.com/office/2006/metadata/properties" xmlns:ns2="61830a03-3638-48cf-85fd-175084c90c80" targetNamespace="http://schemas.microsoft.com/office/2006/metadata/properties" ma:root="true" ma:fieldsID="9e2463a326e94fd87621a97dea4243f9" ns2:_="">
    <xsd:import namespace="61830a03-3638-48cf-85fd-175084c90c80"/>
    <xsd:element name="properties">
      <xsd:complexType>
        <xsd:sequence>
          <xsd:element name="documentManagement">
            <xsd:complexType>
              <xsd:all>
                <xsd:element ref="ns2:Potluck_x0020_Round" minOccurs="0"/>
                <xsd:element ref="ns2:sparksTa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830a03-3638-48cf-85fd-175084c90c80" elementFormDefault="qualified">
    <xsd:import namespace="http://schemas.microsoft.com/office/2006/documentManagement/types"/>
    <xsd:import namespace="http://schemas.microsoft.com/office/infopath/2007/PartnerControls"/>
    <xsd:element name="Potluck_x0020_Round" ma:index="8" nillable="true" ma:displayName="IPR Tag" ma:internalName="Potluck_x0020_Round">
      <xsd:simpleType>
        <xsd:restriction base="dms:Text">
          <xsd:maxLength value="255"/>
        </xsd:restriction>
      </xsd:simpleType>
    </xsd:element>
    <xsd:element name="sparksTag" ma:index="9" nillable="true" ma:displayName="sparksTag" ma:internalName="sparksTag">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parksTag xmlns="61830a03-3638-48cf-85fd-175084c90c80" xsi:nil="true"/>
    <Potluck_x0020_Round xmlns="61830a03-3638-48cf-85fd-175084c90c80" xsi:nil="true"/>
  </documentManagement>
</p:properties>
</file>

<file path=customXml/itemProps1.xml><?xml version="1.0" encoding="utf-8"?>
<ds:datastoreItem xmlns:ds="http://schemas.openxmlformats.org/officeDocument/2006/customXml" ds:itemID="{115F463D-6EA9-46BC-B84C-01FF7E9B9D05}">
  <ds:schemaRefs>
    <ds:schemaRef ds:uri="http://schemas.microsoft.com/sharepoint/v3/contenttype/forms"/>
  </ds:schemaRefs>
</ds:datastoreItem>
</file>

<file path=customXml/itemProps2.xml><?xml version="1.0" encoding="utf-8"?>
<ds:datastoreItem xmlns:ds="http://schemas.openxmlformats.org/officeDocument/2006/customXml" ds:itemID="{8158A190-C996-42A1-84FC-16ABF80B3E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830a03-3638-48cf-85fd-175084c90c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761576-0DC1-4096-85C9-681738AEF03B}">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61830a03-3638-48cf-85fd-175084c90c8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IFPRI 2017</Template>
  <TotalTime>484</TotalTime>
  <Words>1640</Words>
  <Application>Microsoft Macintosh PowerPoint</Application>
  <PresentationFormat>Widescreen</PresentationFormat>
  <Paragraphs>63</Paragraphs>
  <Slides>20</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6" baseType="lpstr">
      <vt:lpstr>Arial</vt:lpstr>
      <vt:lpstr>Avenir Next LT Pro</vt:lpstr>
      <vt:lpstr>Calibri</vt:lpstr>
      <vt:lpstr>Times New Roman</vt:lpstr>
      <vt:lpstr>IFPRI 2017</vt:lpstr>
      <vt:lpstr>Document</vt:lpstr>
      <vt:lpstr>Dilution or drought coping mechanism? Household food aid redistribution in Ethiopia’s pastoral areas</vt:lpstr>
      <vt:lpstr>Main research objectives  2019 study on Food Aid and Pastoralist Households funded by EC-SHARE through FAO</vt:lpstr>
      <vt:lpstr>2. What is a pastoralist “HH”?</vt:lpstr>
      <vt:lpstr>3. What is the appropriate social/family unit for aid delivery in pastoral societies?</vt:lpstr>
      <vt:lpstr>Data collection undertaken in 4 stages between February-September 2018</vt:lpstr>
      <vt:lpstr>Findings </vt:lpstr>
      <vt:lpstr>Findings</vt:lpstr>
      <vt:lpstr>Findings</vt:lpstr>
      <vt:lpstr>Social network analysis</vt:lpstr>
      <vt:lpstr>PowerPoint Presentation</vt:lpstr>
      <vt:lpstr>PowerPoint Presentation</vt:lpstr>
      <vt:lpstr>Example of social network analysis map in Su’ula Afar</vt:lpstr>
      <vt:lpstr>Example of social network analysis map in Asli, Somali</vt:lpstr>
      <vt:lpstr>Example of social network analysis map in Fuldowa, Borana</vt:lpstr>
      <vt:lpstr>Social network questionnaire and mapping</vt:lpstr>
      <vt:lpstr>PowerPoint Presentation</vt:lpstr>
      <vt:lpstr>Relationship between sharing of food aid and coping with drought</vt:lpstr>
      <vt:lpstr>Relationship between sharing of food aid and receiving of other types of aid</vt:lpstr>
      <vt:lpstr>Conclusions, recommendations, way forward</vt:lpstr>
      <vt:lpstr>With thanks to the donors and projects who contributed to the undertaking and write-up of this study and presentation: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Dilution or drought coping mechanism? Household food aid redistribution in Ehiopia’s pastoral areas</dc:title>
  <dc:creator>Flintan, Fiona (ILRI)</dc:creator>
  <cp:lastModifiedBy>Flintan, Fiona (ILRI)</cp:lastModifiedBy>
  <cp:revision>6</cp:revision>
  <dcterms:created xsi:type="dcterms:W3CDTF">2024-05-28T18:47:55Z</dcterms:created>
  <dcterms:modified xsi:type="dcterms:W3CDTF">2024-06-05T08:31:40Z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0x0101004C178FA86D7C574EB25BDE0C955EFB7D</vt:lpwstr>
  </property>
</Properties>
</file>