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handoutMasterIdLst>
    <p:handoutMasterId r:id="rId19"/>
  </p:handoutMasterIdLst>
  <p:sldIdLst>
    <p:sldId id="285" r:id="rId2"/>
    <p:sldId id="649" r:id="rId3"/>
    <p:sldId id="628" r:id="rId4"/>
    <p:sldId id="552" r:id="rId5"/>
    <p:sldId id="348" r:id="rId6"/>
    <p:sldId id="632" r:id="rId7"/>
    <p:sldId id="392" r:id="rId8"/>
    <p:sldId id="658" r:id="rId9"/>
    <p:sldId id="656" r:id="rId10"/>
    <p:sldId id="657" r:id="rId11"/>
    <p:sldId id="659" r:id="rId12"/>
    <p:sldId id="660" r:id="rId13"/>
    <p:sldId id="687" r:id="rId14"/>
    <p:sldId id="663" r:id="rId15"/>
    <p:sldId id="662" r:id="rId16"/>
    <p:sldId id="640"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99C"/>
    <a:srgbClr val="79CD7D"/>
    <a:srgbClr val="53672B"/>
    <a:srgbClr val="749882"/>
    <a:srgbClr val="738A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80054" autoAdjust="0"/>
  </p:normalViewPr>
  <p:slideViewPr>
    <p:cSldViewPr snapToGrid="0">
      <p:cViewPr varScale="1">
        <p:scale>
          <a:sx n="50" d="100"/>
          <a:sy n="50" d="100"/>
        </p:scale>
        <p:origin x="1004" y="3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41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89" cy="496332"/>
          </a:xfrm>
          <a:prstGeom prst="rect">
            <a:avLst/>
          </a:prstGeom>
        </p:spPr>
        <p:txBody>
          <a:bodyPr vert="horz" lIns="91568" tIns="45784" rIns="91568" bIns="45784" rtlCol="0"/>
          <a:lstStyle>
            <a:lvl1pPr algn="l">
              <a:defRPr sz="1200"/>
            </a:lvl1pPr>
          </a:lstStyle>
          <a:p>
            <a:endParaRPr lang="de-CH"/>
          </a:p>
        </p:txBody>
      </p:sp>
      <p:sp>
        <p:nvSpPr>
          <p:cNvPr id="3" name="Datumsplatzhalter 2"/>
          <p:cNvSpPr>
            <a:spLocks noGrp="1"/>
          </p:cNvSpPr>
          <p:nvPr>
            <p:ph type="dt" sz="quarter" idx="1"/>
          </p:nvPr>
        </p:nvSpPr>
        <p:spPr>
          <a:xfrm>
            <a:off x="3849899" y="0"/>
            <a:ext cx="2946189" cy="496332"/>
          </a:xfrm>
          <a:prstGeom prst="rect">
            <a:avLst/>
          </a:prstGeom>
        </p:spPr>
        <p:txBody>
          <a:bodyPr vert="horz" lIns="91568" tIns="45784" rIns="91568" bIns="45784" rtlCol="0"/>
          <a:lstStyle>
            <a:lvl1pPr algn="r">
              <a:defRPr sz="1200"/>
            </a:lvl1pPr>
          </a:lstStyle>
          <a:p>
            <a:fld id="{1852E84D-20E4-492C-A08D-5556568C5F87}" type="datetimeFigureOut">
              <a:rPr lang="de-CH" smtClean="0"/>
              <a:t>31.07.2019</a:t>
            </a:fld>
            <a:endParaRPr lang="de-CH"/>
          </a:p>
        </p:txBody>
      </p:sp>
      <p:sp>
        <p:nvSpPr>
          <p:cNvPr id="4" name="Fußzeilenplatzhalter 3"/>
          <p:cNvSpPr>
            <a:spLocks noGrp="1"/>
          </p:cNvSpPr>
          <p:nvPr>
            <p:ph type="ftr" sz="quarter" idx="2"/>
          </p:nvPr>
        </p:nvSpPr>
        <p:spPr>
          <a:xfrm>
            <a:off x="1" y="9428716"/>
            <a:ext cx="2946189" cy="496332"/>
          </a:xfrm>
          <a:prstGeom prst="rect">
            <a:avLst/>
          </a:prstGeom>
        </p:spPr>
        <p:txBody>
          <a:bodyPr vert="horz" lIns="91568" tIns="45784" rIns="91568" bIns="45784" rtlCol="0" anchor="b"/>
          <a:lstStyle>
            <a:lvl1pPr algn="l">
              <a:defRPr sz="1200"/>
            </a:lvl1pPr>
          </a:lstStyle>
          <a:p>
            <a:endParaRPr lang="de-CH"/>
          </a:p>
        </p:txBody>
      </p:sp>
      <p:sp>
        <p:nvSpPr>
          <p:cNvPr id="5" name="Foliennummernplatzhalter 4"/>
          <p:cNvSpPr>
            <a:spLocks noGrp="1"/>
          </p:cNvSpPr>
          <p:nvPr>
            <p:ph type="sldNum" sz="quarter" idx="3"/>
          </p:nvPr>
        </p:nvSpPr>
        <p:spPr>
          <a:xfrm>
            <a:off x="3849899" y="9428716"/>
            <a:ext cx="2946189" cy="496332"/>
          </a:xfrm>
          <a:prstGeom prst="rect">
            <a:avLst/>
          </a:prstGeom>
        </p:spPr>
        <p:txBody>
          <a:bodyPr vert="horz" lIns="91568" tIns="45784" rIns="91568" bIns="45784" rtlCol="0" anchor="b"/>
          <a:lstStyle>
            <a:lvl1pPr algn="r">
              <a:defRPr sz="1200"/>
            </a:lvl1pPr>
          </a:lstStyle>
          <a:p>
            <a:fld id="{00A57C43-AF24-400A-B7B5-7ACF9A012BE7}" type="slidenum">
              <a:rPr lang="de-CH" smtClean="0"/>
              <a:t>‹#›</a:t>
            </a:fld>
            <a:endParaRPr lang="de-CH"/>
          </a:p>
        </p:txBody>
      </p:sp>
    </p:spTree>
    <p:extLst>
      <p:ext uri="{BB962C8B-B14F-4D97-AF65-F5344CB8AC3E}">
        <p14:creationId xmlns:p14="http://schemas.microsoft.com/office/powerpoint/2010/main" val="748122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055"/>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idx="1"/>
          </p:nvPr>
        </p:nvSpPr>
        <p:spPr>
          <a:xfrm>
            <a:off x="3850446" y="0"/>
            <a:ext cx="2945659" cy="498055"/>
          </a:xfrm>
          <a:prstGeom prst="rect">
            <a:avLst/>
          </a:prstGeom>
        </p:spPr>
        <p:txBody>
          <a:bodyPr vert="horz" lIns="91568" tIns="45784" rIns="91568" bIns="45784" rtlCol="0"/>
          <a:lstStyle>
            <a:lvl1pPr algn="r">
              <a:defRPr sz="1200"/>
            </a:lvl1pPr>
          </a:lstStyle>
          <a:p>
            <a:fld id="{0E560CF4-7A56-4CD1-9740-C3F89E41847B}" type="datetimeFigureOut">
              <a:rPr lang="en-GB" smtClean="0"/>
              <a:pPr/>
              <a:t>31/07/2019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68" tIns="45784" rIns="91568" bIns="45784"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568" tIns="45784" rIns="91568" bIns="457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5"/>
            <a:ext cx="2945659" cy="498054"/>
          </a:xfrm>
          <a:prstGeom prst="rect">
            <a:avLst/>
          </a:prstGeom>
        </p:spPr>
        <p:txBody>
          <a:bodyPr vert="horz" lIns="91568" tIns="45784" rIns="91568"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0446" y="9428585"/>
            <a:ext cx="2945659" cy="498054"/>
          </a:xfrm>
          <a:prstGeom prst="rect">
            <a:avLst/>
          </a:prstGeom>
        </p:spPr>
        <p:txBody>
          <a:bodyPr vert="horz" lIns="91568" tIns="45784" rIns="91568" bIns="45784" rtlCol="0" anchor="b"/>
          <a:lstStyle>
            <a:lvl1pPr algn="r">
              <a:defRPr sz="1200"/>
            </a:lvl1pPr>
          </a:lstStyle>
          <a:p>
            <a:fld id="{2573ADB7-77CD-4ED1-89B6-CB5F692F9ED2}" type="slidenum">
              <a:rPr lang="en-GB" smtClean="0"/>
              <a:pPr/>
              <a:t>‹#›</a:t>
            </a:fld>
            <a:endParaRPr lang="en-GB"/>
          </a:p>
        </p:txBody>
      </p:sp>
    </p:spTree>
    <p:extLst>
      <p:ext uri="{BB962C8B-B14F-4D97-AF65-F5344CB8AC3E}">
        <p14:creationId xmlns:p14="http://schemas.microsoft.com/office/powerpoint/2010/main" val="58693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73ADB7-77CD-4ED1-89B6-CB5F692F9ED2}" type="slidenum">
              <a:rPr lang="en-GB" smtClean="0"/>
              <a:pPr/>
              <a:t>1</a:t>
            </a:fld>
            <a:endParaRPr lang="en-GB"/>
          </a:p>
        </p:txBody>
      </p:sp>
    </p:spTree>
    <p:extLst>
      <p:ext uri="{BB962C8B-B14F-4D97-AF65-F5344CB8AC3E}">
        <p14:creationId xmlns:p14="http://schemas.microsoft.com/office/powerpoint/2010/main" val="3024462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Clusters</a:t>
            </a:r>
            <a:r>
              <a:rPr lang="en-US" dirty="0"/>
              <a:t>: The Clusters ensure an </a:t>
            </a:r>
            <a:r>
              <a:rPr lang="en-US" b="1" dirty="0">
                <a:solidFill>
                  <a:schemeClr val="accent2"/>
                </a:solidFill>
              </a:rPr>
              <a:t>inclusive participation </a:t>
            </a:r>
            <a:r>
              <a:rPr lang="en-US" dirty="0"/>
              <a:t>of all sectors of society in the multistakeholder process. They develop and implement the direction of GASL, communicate within and between Clusters and support the Global Agenda financially as well as in fundraising activities.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Guiding Group:</a:t>
            </a:r>
            <a:r>
              <a:rPr lang="en-US" dirty="0"/>
              <a:t> Consists of </a:t>
            </a:r>
            <a:r>
              <a:rPr lang="en-US" b="1" dirty="0">
                <a:solidFill>
                  <a:schemeClr val="accent6"/>
                </a:solidFill>
              </a:rPr>
              <a:t>five representatives of each of the seven Clusters</a:t>
            </a:r>
            <a:r>
              <a:rPr lang="en-US" dirty="0"/>
              <a:t>. It is supported by the Agenda Support Team and an elected Chair. Members meet 2-3 times a year.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Objectives: </a:t>
            </a:r>
            <a:r>
              <a:rPr lang="en-GB" dirty="0"/>
              <a:t>The Global Agenda for Sustainable Livestock </a:t>
            </a:r>
            <a:r>
              <a:rPr lang="en-GB" b="1" dirty="0">
                <a:solidFill>
                  <a:schemeClr val="accent3"/>
                </a:solidFill>
              </a:rPr>
              <a:t>facilitates dialogue</a:t>
            </a:r>
            <a:r>
              <a:rPr lang="en-GB" dirty="0"/>
              <a:t>,</a:t>
            </a:r>
            <a:r>
              <a:rPr lang="en-GB" b="1" dirty="0">
                <a:solidFill>
                  <a:schemeClr val="accent3"/>
                </a:solidFill>
              </a:rPr>
              <a:t> assembles and communicates evidence and advocates for practice and policy change</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Action Networks:</a:t>
            </a:r>
            <a:r>
              <a:rPr lang="en-US" dirty="0"/>
              <a:t> The Action Networks are thematic technical expert groups, </a:t>
            </a:r>
            <a:r>
              <a:rPr lang="en-US" b="1" dirty="0">
                <a:solidFill>
                  <a:schemeClr val="accent1"/>
                </a:solidFill>
              </a:rPr>
              <a:t>creating evidence</a:t>
            </a:r>
            <a:r>
              <a:rPr lang="en-US" dirty="0"/>
              <a:t>,</a:t>
            </a:r>
            <a:r>
              <a:rPr lang="en-US" b="1" dirty="0">
                <a:solidFill>
                  <a:schemeClr val="accent1"/>
                </a:solidFill>
              </a:rPr>
              <a:t> making tools and guidelines available</a:t>
            </a:r>
            <a:r>
              <a:rPr lang="en-US" dirty="0"/>
              <a:t>,</a:t>
            </a:r>
            <a:r>
              <a:rPr lang="en-US" b="1" dirty="0">
                <a:solidFill>
                  <a:schemeClr val="accent1"/>
                </a:solidFill>
              </a:rPr>
              <a:t> and enhancing practice change</a:t>
            </a:r>
            <a:r>
              <a:rPr lang="en-US" dirty="0"/>
              <a:t>. </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solidFill>
                <a:schemeClr val="accent3"/>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fld id="{2573ADB7-77CD-4ED1-89B6-CB5F692F9ED2}" type="slidenum">
              <a:rPr lang="en-GB" smtClean="0"/>
              <a:pPr/>
              <a:t>3</a:t>
            </a:fld>
            <a:endParaRPr lang="en-GB"/>
          </a:p>
        </p:txBody>
      </p:sp>
    </p:spTree>
    <p:extLst>
      <p:ext uri="{BB962C8B-B14F-4D97-AF65-F5344CB8AC3E}">
        <p14:creationId xmlns:p14="http://schemas.microsoft.com/office/powerpoint/2010/main" val="3572248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E398E61-FD47-44F9-BDA8-380BD92C1B63}" type="slidenum">
              <a:rPr lang="en-GB" smtClean="0"/>
              <a:t>5</a:t>
            </a:fld>
            <a:endParaRPr lang="en-GB"/>
          </a:p>
        </p:txBody>
      </p:sp>
    </p:spTree>
    <p:extLst>
      <p:ext uri="{BB962C8B-B14F-4D97-AF65-F5344CB8AC3E}">
        <p14:creationId xmlns:p14="http://schemas.microsoft.com/office/powerpoint/2010/main" val="3747489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73ADB7-77CD-4ED1-89B6-CB5F692F9ED2}" type="slidenum">
              <a:rPr lang="en-GB" smtClean="0"/>
              <a:pPr/>
              <a:t>6</a:t>
            </a:fld>
            <a:endParaRPr lang="en-GB"/>
          </a:p>
        </p:txBody>
      </p:sp>
    </p:spTree>
    <p:extLst>
      <p:ext uri="{BB962C8B-B14F-4D97-AF65-F5344CB8AC3E}">
        <p14:creationId xmlns:p14="http://schemas.microsoft.com/office/powerpoint/2010/main" val="1519649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2573ADB7-77CD-4ED1-89B6-CB5F692F9ED2}" type="slidenum">
              <a:rPr lang="en-GB" smtClean="0"/>
              <a:pPr/>
              <a:t>7</a:t>
            </a:fld>
            <a:endParaRPr lang="en-GB"/>
          </a:p>
        </p:txBody>
      </p:sp>
    </p:spTree>
    <p:extLst>
      <p:ext uri="{BB962C8B-B14F-4D97-AF65-F5344CB8AC3E}">
        <p14:creationId xmlns:p14="http://schemas.microsoft.com/office/powerpoint/2010/main" val="4095526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2573ADB7-77CD-4ED1-89B6-CB5F692F9ED2}" type="slidenum">
              <a:rPr lang="en-GB" smtClean="0"/>
              <a:pPr/>
              <a:t>11</a:t>
            </a:fld>
            <a:endParaRPr lang="en-GB"/>
          </a:p>
        </p:txBody>
      </p:sp>
    </p:spTree>
    <p:extLst>
      <p:ext uri="{BB962C8B-B14F-4D97-AF65-F5344CB8AC3E}">
        <p14:creationId xmlns:p14="http://schemas.microsoft.com/office/powerpoint/2010/main" val="2174336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2573ADB7-77CD-4ED1-89B6-CB5F692F9ED2}" type="slidenum">
              <a:rPr lang="en-GB" smtClean="0"/>
              <a:pPr/>
              <a:t>12</a:t>
            </a:fld>
            <a:endParaRPr lang="en-GB"/>
          </a:p>
        </p:txBody>
      </p:sp>
    </p:spTree>
    <p:extLst>
      <p:ext uri="{BB962C8B-B14F-4D97-AF65-F5344CB8AC3E}">
        <p14:creationId xmlns:p14="http://schemas.microsoft.com/office/powerpoint/2010/main" val="479413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5"/>
          </p:nvPr>
        </p:nvSpPr>
        <p:spPr/>
        <p:txBody>
          <a:bodyPr/>
          <a:lstStyle/>
          <a:p>
            <a:fld id="{2573ADB7-77CD-4ED1-89B6-CB5F692F9ED2}" type="slidenum">
              <a:rPr lang="en-GB" smtClean="0"/>
              <a:pPr/>
              <a:t>14</a:t>
            </a:fld>
            <a:endParaRPr lang="en-GB"/>
          </a:p>
        </p:txBody>
      </p:sp>
    </p:spTree>
    <p:extLst>
      <p:ext uri="{BB962C8B-B14F-4D97-AF65-F5344CB8AC3E}">
        <p14:creationId xmlns:p14="http://schemas.microsoft.com/office/powerpoint/2010/main" val="2151125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73ADB7-77CD-4ED1-89B6-CB5F692F9ED2}" type="slidenum">
              <a:rPr lang="en-GB" smtClean="0"/>
              <a:pPr/>
              <a:t>16</a:t>
            </a:fld>
            <a:endParaRPr lang="en-GB"/>
          </a:p>
        </p:txBody>
      </p:sp>
    </p:spTree>
    <p:extLst>
      <p:ext uri="{BB962C8B-B14F-4D97-AF65-F5344CB8AC3E}">
        <p14:creationId xmlns:p14="http://schemas.microsoft.com/office/powerpoint/2010/main" val="3068065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fld id="{88FF36A3-CD41-4283-8367-0402E1698230}" type="datetime1">
              <a:rPr lang="en-US" altLang="en-US" smtClean="0"/>
              <a:pPr/>
              <a:t>7/31/2019</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85FAF2FD-B4D4-459F-9F64-40B2C815375B}" type="slidenum">
              <a:rPr lang="en-US" altLang="en-US"/>
              <a:pPr/>
              <a:t>‹#›</a:t>
            </a:fld>
            <a:endParaRPr lang="en-US" altLang="en-US"/>
          </a:p>
        </p:txBody>
      </p:sp>
      <p:sp>
        <p:nvSpPr>
          <p:cNvPr id="7"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Tree>
    <p:extLst>
      <p:ext uri="{BB962C8B-B14F-4D97-AF65-F5344CB8AC3E}">
        <p14:creationId xmlns:p14="http://schemas.microsoft.com/office/powerpoint/2010/main" val="2597559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 typeface="Courier New" pitchFamily="49" charset="0"/>
              <a:buChar char="o"/>
              <a:defRPr sz="2400"/>
            </a:lvl1pPr>
            <a:lvl2pPr>
              <a:buFont typeface="Arial" pitchFamily="34" charset="0"/>
              <a:buChar char="•"/>
              <a:defRPr sz="20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8AE016DB-E62E-4E90-AA75-A1507ED9A69F}" type="datetime1">
              <a:rPr lang="en-US" altLang="en-US" smtClean="0"/>
              <a:pPr/>
              <a:t>7/31/2019</a:t>
            </a:fld>
            <a:endParaRPr lang="en-US" altLang="en-US"/>
          </a:p>
        </p:txBody>
      </p:sp>
      <p:sp>
        <p:nvSpPr>
          <p:cNvPr id="8" name="Slide Number Placeholder 5"/>
          <p:cNvSpPr>
            <a:spLocks noGrp="1"/>
          </p:cNvSpPr>
          <p:nvPr>
            <p:ph type="sldNum" sz="quarter" idx="12"/>
          </p:nvPr>
        </p:nvSpPr>
        <p:spPr>
          <a:xfrm>
            <a:off x="8737600" y="6453189"/>
            <a:ext cx="2844800" cy="365125"/>
          </a:xfrm>
        </p:spPr>
        <p:txBody>
          <a:bodyPr/>
          <a:lstStyle>
            <a:lvl1pPr>
              <a:defRPr/>
            </a:lvl1pPr>
          </a:lstStyle>
          <a:p>
            <a:fld id="{12C9BCDF-3CA1-4651-8BDE-22ACF8FA3514}" type="slidenum">
              <a:rPr lang="en-US" altLang="en-US"/>
              <a:pPr/>
              <a:t>‹#›</a:t>
            </a:fld>
            <a:endParaRPr lang="en-US" altLang="en-US"/>
          </a:p>
        </p:txBody>
      </p:sp>
      <p:sp>
        <p:nvSpPr>
          <p:cNvPr id="9"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34564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rgbClr val="53672B"/>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90FE67D-8904-48B3-B50F-060C9532040C}" type="datetime1">
              <a:rPr lang="en-US" altLang="en-US" smtClean="0"/>
              <a:pPr/>
              <a:t>7/31/2019</a:t>
            </a:fld>
            <a:endParaRPr lang="en-US" altLang="en-US"/>
          </a:p>
        </p:txBody>
      </p:sp>
      <p:sp>
        <p:nvSpPr>
          <p:cNvPr id="6" name="Slide Number Placeholder 5"/>
          <p:cNvSpPr>
            <a:spLocks noGrp="1"/>
          </p:cNvSpPr>
          <p:nvPr>
            <p:ph type="sldNum" sz="quarter" idx="12"/>
          </p:nvPr>
        </p:nvSpPr>
        <p:spPr/>
        <p:txBody>
          <a:bodyPr/>
          <a:lstStyle>
            <a:lvl1pPr>
              <a:defRPr/>
            </a:lvl1pPr>
          </a:lstStyle>
          <a:p>
            <a:fld id="{0A586A03-612F-4D95-B410-9E69DD4A8B04}" type="slidenum">
              <a:rPr lang="en-US" altLang="en-US"/>
              <a:pPr/>
              <a:t>‹#›</a:t>
            </a:fld>
            <a:endParaRPr lang="en-US" altLang="en-US"/>
          </a:p>
        </p:txBody>
      </p:sp>
      <p:sp>
        <p:nvSpPr>
          <p:cNvPr id="7"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53352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Date Placeholder 8"/>
          <p:cNvSpPr>
            <a:spLocks noGrp="1"/>
          </p:cNvSpPr>
          <p:nvPr>
            <p:ph type="dt" sz="half" idx="10"/>
          </p:nvPr>
        </p:nvSpPr>
        <p:spPr/>
        <p:txBody>
          <a:bodyPr/>
          <a:lstStyle>
            <a:lvl1pPr>
              <a:defRPr/>
            </a:lvl1pPr>
          </a:lstStyle>
          <a:p>
            <a:fld id="{274A272F-7611-4851-9383-78E23238DA56}" type="datetime1">
              <a:rPr lang="en-US" altLang="en-US" smtClean="0"/>
              <a:pPr/>
              <a:t>7/31/2019</a:t>
            </a:fld>
            <a:endParaRPr lang="en-US" altLang="en-US"/>
          </a:p>
        </p:txBody>
      </p:sp>
      <p:sp>
        <p:nvSpPr>
          <p:cNvPr id="4" name="Slide Number Placeholder 9"/>
          <p:cNvSpPr>
            <a:spLocks noGrp="1"/>
          </p:cNvSpPr>
          <p:nvPr>
            <p:ph type="sldNum" sz="quarter" idx="11"/>
          </p:nvPr>
        </p:nvSpPr>
        <p:spPr/>
        <p:txBody>
          <a:bodyPr/>
          <a:lstStyle>
            <a:lvl1pPr>
              <a:defRPr/>
            </a:lvl1pPr>
          </a:lstStyle>
          <a:p>
            <a:fld id="{1622A812-5C60-4998-B9C2-79BC78EEE217}" type="slidenum">
              <a:rPr lang="en-US" altLang="en-US"/>
              <a:pPr/>
              <a:t>‹#›</a:t>
            </a:fld>
            <a:endParaRPr lang="en-US" altLang="en-US"/>
          </a:p>
        </p:txBody>
      </p:sp>
      <p:sp>
        <p:nvSpPr>
          <p:cNvPr id="7" name="Footer Placeholder 4"/>
          <p:cNvSpPr>
            <a:spLocks noGrp="1"/>
          </p:cNvSpPr>
          <p:nvPr>
            <p:ph type="ftr" sz="quarter" idx="12"/>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13800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7" name="Date Placeholder 3"/>
          <p:cNvSpPr>
            <a:spLocks noGrp="1"/>
          </p:cNvSpPr>
          <p:nvPr>
            <p:ph type="dt" sz="half" idx="10"/>
          </p:nvPr>
        </p:nvSpPr>
        <p:spPr/>
        <p:txBody>
          <a:bodyPr/>
          <a:lstStyle>
            <a:lvl1pPr>
              <a:defRPr/>
            </a:lvl1pPr>
          </a:lstStyle>
          <a:p>
            <a:fld id="{49BC791E-8266-4735-AC9F-3E4580BDF662}" type="datetime1">
              <a:rPr lang="en-US" altLang="en-US" smtClean="0"/>
              <a:pPr/>
              <a:t>7/31/2019</a:t>
            </a:fld>
            <a:endParaRPr lang="en-US" altLang="en-US"/>
          </a:p>
        </p:txBody>
      </p:sp>
      <p:sp>
        <p:nvSpPr>
          <p:cNvPr id="9" name="Slide Number Placeholder 5"/>
          <p:cNvSpPr>
            <a:spLocks noGrp="1"/>
          </p:cNvSpPr>
          <p:nvPr>
            <p:ph type="sldNum" sz="quarter" idx="12"/>
          </p:nvPr>
        </p:nvSpPr>
        <p:spPr/>
        <p:txBody>
          <a:bodyPr/>
          <a:lstStyle>
            <a:lvl1pPr>
              <a:defRPr/>
            </a:lvl1pPr>
          </a:lstStyle>
          <a:p>
            <a:fld id="{9B52B1A3-7A46-4A1B-939E-E22AFA7D7ADB}" type="slidenum">
              <a:rPr lang="en-US" altLang="en-US"/>
              <a:pPr/>
              <a:t>‹#›</a:t>
            </a:fld>
            <a:endParaRPr lang="en-US" altLang="en-US"/>
          </a:p>
        </p:txBody>
      </p:sp>
      <p:sp>
        <p:nvSpPr>
          <p:cNvPr id="10"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1671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txBox="1">
            <a:spLocks/>
          </p:cNvSpPr>
          <p:nvPr userDrawn="1"/>
        </p:nvSpPr>
        <p:spPr>
          <a:xfrm>
            <a:off x="624417" y="188913"/>
            <a:ext cx="10972800" cy="792162"/>
          </a:xfrm>
          <a:prstGeom prst="roundRect">
            <a:avLst/>
          </a:prstGeom>
          <a:ln>
            <a:solidFill>
              <a:schemeClr val="accent3">
                <a:lumMod val="60000"/>
                <a:lumOff val="40000"/>
              </a:schemeClr>
            </a:solidFill>
          </a:ln>
        </p:spPr>
        <p:txBody>
          <a:bodyPr anchor="ctr">
            <a:normAutofit/>
          </a:bodyPr>
          <a:lstStyle>
            <a:lvl1pPr>
              <a:defRPr sz="2800">
                <a:solidFill>
                  <a:schemeClr val="accent3">
                    <a:lumMod val="75000"/>
                  </a:schemeClr>
                </a:solidFill>
              </a:defRPr>
            </a:lvl1pPr>
          </a:lstStyle>
          <a:p>
            <a:pPr algn="ctr">
              <a:spcBef>
                <a:spcPct val="0"/>
              </a:spcBef>
              <a:defRPr/>
            </a:pPr>
            <a:r>
              <a:rPr lang="en-US" sz="2800">
                <a:solidFill>
                  <a:srgbClr val="9BBB59">
                    <a:lumMod val="75000"/>
                  </a:srgbClr>
                </a:solidFill>
                <a:latin typeface="Trebuchet MS"/>
                <a:ea typeface="ＭＳ Ｐゴシック" panose="020B0600070205080204" pitchFamily="34" charset="-128"/>
              </a:rPr>
              <a:t>Click to edit Master title style</a:t>
            </a:r>
            <a:endParaRPr lang="en-US" sz="2800" dirty="0">
              <a:solidFill>
                <a:srgbClr val="9BBB59">
                  <a:lumMod val="75000"/>
                </a:srgbClr>
              </a:solidFill>
              <a:latin typeface="Trebuchet MS"/>
              <a:ea typeface="ＭＳ Ｐゴシック" panose="020B0600070205080204" pitchFamily="34" charset="-128"/>
            </a:endParaRPr>
          </a:p>
        </p:txBody>
      </p:sp>
      <p:sp>
        <p:nvSpPr>
          <p:cNvPr id="3" name="Date Placeholder 2"/>
          <p:cNvSpPr>
            <a:spLocks noGrp="1"/>
          </p:cNvSpPr>
          <p:nvPr>
            <p:ph type="dt" sz="half" idx="10"/>
          </p:nvPr>
        </p:nvSpPr>
        <p:spPr/>
        <p:txBody>
          <a:bodyPr/>
          <a:lstStyle>
            <a:lvl1pPr>
              <a:defRPr/>
            </a:lvl1pPr>
          </a:lstStyle>
          <a:p>
            <a:fld id="{5B476D52-9E39-49EE-9088-A6EE2D8843C4}" type="datetime1">
              <a:rPr lang="en-US" altLang="en-US" smtClean="0"/>
              <a:pPr/>
              <a:t>7/31/2019</a:t>
            </a:fld>
            <a:endParaRPr lang="en-US" altLang="en-US"/>
          </a:p>
        </p:txBody>
      </p:sp>
      <p:sp>
        <p:nvSpPr>
          <p:cNvPr id="5" name="Slide Number Placeholder 4"/>
          <p:cNvSpPr>
            <a:spLocks noGrp="1"/>
          </p:cNvSpPr>
          <p:nvPr>
            <p:ph type="sldNum" sz="quarter" idx="12"/>
          </p:nvPr>
        </p:nvSpPr>
        <p:spPr/>
        <p:txBody>
          <a:bodyPr/>
          <a:lstStyle>
            <a:lvl1pPr>
              <a:defRPr/>
            </a:lvl1pPr>
          </a:lstStyle>
          <a:p>
            <a:fld id="{8239CDD4-10E5-446F-9633-96E01BA4EEA1}" type="slidenum">
              <a:rPr lang="en-US" altLang="en-US"/>
              <a:pPr/>
              <a:t>‹#›</a:t>
            </a:fld>
            <a:endParaRPr lang="en-US" altLang="en-US"/>
          </a:p>
        </p:txBody>
      </p:sp>
      <p:sp>
        <p:nvSpPr>
          <p:cNvPr id="6"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97065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148EC57-F297-41D0-81D8-E716D85C86C9}" type="datetime1">
              <a:rPr lang="en-US" altLang="en-US" smtClean="0"/>
              <a:pPr/>
              <a:t>7/31/2019</a:t>
            </a:fld>
            <a:endParaRPr lang="en-US" altLang="en-US"/>
          </a:p>
        </p:txBody>
      </p:sp>
      <p:sp>
        <p:nvSpPr>
          <p:cNvPr id="4" name="Slide Number Placeholder 5"/>
          <p:cNvSpPr>
            <a:spLocks noGrp="1"/>
          </p:cNvSpPr>
          <p:nvPr>
            <p:ph type="sldNum" sz="quarter" idx="12"/>
          </p:nvPr>
        </p:nvSpPr>
        <p:spPr/>
        <p:txBody>
          <a:bodyPr/>
          <a:lstStyle>
            <a:lvl1pPr>
              <a:defRPr/>
            </a:lvl1pPr>
          </a:lstStyle>
          <a:p>
            <a:fld id="{9916A5A5-520D-40B4-A062-7F2F4AE2E0CC}" type="slidenum">
              <a:rPr lang="en-US" altLang="en-US"/>
              <a:pPr/>
              <a:t>‹#›</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878953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79AF47F-F0F9-4E10-947A-6086F3B05731}" type="datetime1">
              <a:rPr lang="en-US" altLang="en-US" smtClean="0"/>
              <a:pPr/>
              <a:t>7/31/2019</a:t>
            </a:fld>
            <a:endParaRPr lang="en-US" altLang="en-US"/>
          </a:p>
        </p:txBody>
      </p:sp>
      <p:sp>
        <p:nvSpPr>
          <p:cNvPr id="7" name="Slide Number Placeholder 5"/>
          <p:cNvSpPr>
            <a:spLocks noGrp="1"/>
          </p:cNvSpPr>
          <p:nvPr>
            <p:ph type="sldNum" sz="quarter" idx="12"/>
          </p:nvPr>
        </p:nvSpPr>
        <p:spPr/>
        <p:txBody>
          <a:bodyPr/>
          <a:lstStyle>
            <a:lvl1pPr>
              <a:defRPr/>
            </a:lvl1pPr>
          </a:lstStyle>
          <a:p>
            <a:fld id="{12C9BCDF-3CA1-4651-8BDE-22ACF8FA3514}"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867480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26056A91-D9C1-4944-9AB4-5828BEB109E5}" type="datetime1">
              <a:rPr lang="en-US" altLang="en-US" smtClean="0"/>
              <a:pPr/>
              <a:t>7/31/2019</a:t>
            </a:fld>
            <a:endParaRPr lang="en-US" altLang="en-US"/>
          </a:p>
        </p:txBody>
      </p:sp>
      <p:sp>
        <p:nvSpPr>
          <p:cNvPr id="7" name="Slide Number Placeholder 5"/>
          <p:cNvSpPr>
            <a:spLocks noGrp="1"/>
          </p:cNvSpPr>
          <p:nvPr>
            <p:ph type="sldNum" sz="quarter" idx="12"/>
          </p:nvPr>
        </p:nvSpPr>
        <p:spPr/>
        <p:txBody>
          <a:bodyPr/>
          <a:lstStyle>
            <a:lvl1pPr>
              <a:defRPr/>
            </a:lvl1pPr>
          </a:lstStyle>
          <a:p>
            <a:fld id="{BB234DA5-D066-4640-B729-2BCF7A5591C1}"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573130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1" cstate="print">
            <a:lum/>
          </a:blip>
          <a:srcRect/>
          <a:stretch>
            <a:fillRect/>
          </a:stretch>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0"/>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Text example</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453189"/>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Georgia" panose="02040502050405020303" pitchFamily="18" charset="0"/>
              </a:defRPr>
            </a:lvl1pPr>
          </a:lstStyle>
          <a:p>
            <a:pPr fontAlgn="base">
              <a:spcBef>
                <a:spcPct val="0"/>
              </a:spcBef>
              <a:spcAft>
                <a:spcPct val="0"/>
              </a:spcAft>
            </a:pPr>
            <a:fld id="{25FC3761-0247-4A0C-9BD5-632166878007}" type="datetime1">
              <a:rPr lang="en-US" altLang="en-US" smtClean="0">
                <a:ea typeface="ＭＳ Ｐゴシック" panose="020B0600070205080204" pitchFamily="34" charset="-128"/>
              </a:rPr>
              <a:pPr fontAlgn="base">
                <a:spcBef>
                  <a:spcPct val="0"/>
                </a:spcBef>
                <a:spcAft>
                  <a:spcPct val="0"/>
                </a:spcAft>
              </a:pPr>
              <a:t>7/31/2019</a:t>
            </a:fld>
            <a:endParaRPr lang="en-US" altLang="en-US">
              <a:ea typeface="ＭＳ Ｐゴシック" panose="020B0600070205080204" pitchFamily="34" charset="-128"/>
            </a:endParaRPr>
          </a:p>
        </p:txBody>
      </p:sp>
      <p:sp>
        <p:nvSpPr>
          <p:cNvPr id="5" name="Footer Placeholder 4"/>
          <p:cNvSpPr>
            <a:spLocks noGrp="1"/>
          </p:cNvSpPr>
          <p:nvPr>
            <p:ph type="ftr" sz="quarter" idx="3"/>
          </p:nvPr>
        </p:nvSpPr>
        <p:spPr>
          <a:xfrm>
            <a:off x="4165600" y="6453189"/>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mn-lt"/>
                <a:ea typeface="+mn-ea"/>
                <a:cs typeface="+mn-cs"/>
              </a:defRPr>
            </a:lvl1pPr>
          </a:lstStyle>
          <a:p>
            <a:pPr>
              <a:defRPr/>
            </a:pPr>
            <a:r>
              <a:rPr lang="en-US"/>
              <a:t>Sixth Multi-stakeholder Partnership (MSP) meeting  Panama 20-23 June 2016 </a:t>
            </a:r>
          </a:p>
        </p:txBody>
      </p:sp>
      <p:sp>
        <p:nvSpPr>
          <p:cNvPr id="6" name="Slide Number Placeholder 5"/>
          <p:cNvSpPr>
            <a:spLocks noGrp="1"/>
          </p:cNvSpPr>
          <p:nvPr>
            <p:ph type="sldNum" sz="quarter" idx="4"/>
          </p:nvPr>
        </p:nvSpPr>
        <p:spPr>
          <a:xfrm>
            <a:off x="8737600" y="6453189"/>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Georgia" panose="02040502050405020303" pitchFamily="18" charset="0"/>
              </a:defRPr>
            </a:lvl1pPr>
          </a:lstStyle>
          <a:p>
            <a:pPr fontAlgn="base">
              <a:spcBef>
                <a:spcPct val="0"/>
              </a:spcBef>
              <a:spcAft>
                <a:spcPct val="0"/>
              </a:spcAft>
            </a:pPr>
            <a:fld id="{6D054CDD-4CE3-40C0-8AFF-1F5CBDEA0CA1}" type="slidenum">
              <a:rPr lang="en-US" altLang="en-US">
                <a:ea typeface="ＭＳ Ｐゴシック" panose="020B0600070205080204" pitchFamily="34" charset="-128"/>
              </a:rPr>
              <a:pPr fontAlgn="base">
                <a:spcBef>
                  <a:spcPct val="0"/>
                </a:spcBef>
                <a:spcAft>
                  <a:spcPct val="0"/>
                </a:spcAft>
              </a:pPr>
              <a:t>‹#›</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7984621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dt="0"/>
  <p:txStyles>
    <p:titleStyle>
      <a:lvl1pPr algn="ctr" rtl="0" eaLnBrk="0" fontAlgn="base" hangingPunct="0">
        <a:spcBef>
          <a:spcPct val="0"/>
        </a:spcBef>
        <a:spcAft>
          <a:spcPct val="0"/>
        </a:spcAft>
        <a:defRPr sz="28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p:titleStyle>
    <p:body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5.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livetsockdialogue.org/"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livetsockdialogue.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livetsockdialogue.or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7.JPG"/><Relationship Id="rId3" Type="http://schemas.openxmlformats.org/officeDocument/2006/relationships/hyperlink" Target="http://www.livestockdialogue.org/" TargetMode="External"/><Relationship Id="rId7"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ailto:livestock-dialogue@fao.org" TargetMode="External"/><Relationship Id="rId5" Type="http://schemas.openxmlformats.org/officeDocument/2006/relationships/hyperlink" Target="mailto:Eduardo.ArceDiaz@fao.org" TargetMode="External"/><Relationship Id="rId4" Type="http://schemas.openxmlformats.org/officeDocument/2006/relationships/hyperlink" Target="mailto:fritz.schneider@bfh.ch"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livetsockdialogue.or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hyperlink" Target="http://www.livetsockdialogue.org/" TargetMode="External"/><Relationship Id="rId5" Type="http://schemas.openxmlformats.org/officeDocument/2006/relationships/image" Target="../media/image5.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image" Target="../media/image24.png"/><Relationship Id="rId18" Type="http://schemas.openxmlformats.org/officeDocument/2006/relationships/image" Target="../media/image29.png"/><Relationship Id="rId3" Type="http://schemas.openxmlformats.org/officeDocument/2006/relationships/image" Target="../media/image18.jpg"/><Relationship Id="rId7" Type="http://schemas.openxmlformats.org/officeDocument/2006/relationships/image" Target="../media/image20.jpeg"/><Relationship Id="rId12" Type="http://schemas.openxmlformats.org/officeDocument/2006/relationships/image" Target="../media/image12.png"/><Relationship Id="rId17" Type="http://schemas.openxmlformats.org/officeDocument/2006/relationships/image" Target="../media/image28.png"/><Relationship Id="rId2" Type="http://schemas.openxmlformats.org/officeDocument/2006/relationships/notesSlide" Target="../notesSlides/notesSlide4.xml"/><Relationship Id="rId16"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image" Target="../media/image23.png"/><Relationship Id="rId5" Type="http://schemas.openxmlformats.org/officeDocument/2006/relationships/hyperlink" Target="http://www.livetsockdialogue.org/" TargetMode="External"/><Relationship Id="rId15" Type="http://schemas.openxmlformats.org/officeDocument/2006/relationships/image" Target="../media/image26.png"/><Relationship Id="rId10" Type="http://schemas.openxmlformats.org/officeDocument/2006/relationships/image" Target="../media/image10.png"/><Relationship Id="rId4" Type="http://schemas.openxmlformats.org/officeDocument/2006/relationships/image" Target="../media/image5.jpeg"/><Relationship Id="rId9" Type="http://schemas.openxmlformats.org/officeDocument/2006/relationships/image" Target="../media/image22.png"/><Relationship Id="rId14"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30.jpeg"/><Relationship Id="rId21" Type="http://schemas.openxmlformats.org/officeDocument/2006/relationships/image" Target="../media/image48.png"/><Relationship Id="rId7" Type="http://schemas.openxmlformats.org/officeDocument/2006/relationships/image" Target="../media/image34.jpeg"/><Relationship Id="rId12" Type="http://schemas.openxmlformats.org/officeDocument/2006/relationships/image" Target="../media/image39.png"/><Relationship Id="rId17" Type="http://schemas.openxmlformats.org/officeDocument/2006/relationships/image" Target="../media/image44.jpeg"/><Relationship Id="rId2" Type="http://schemas.openxmlformats.org/officeDocument/2006/relationships/notesSlide" Target="../notesSlides/notesSlide5.xml"/><Relationship Id="rId16" Type="http://schemas.openxmlformats.org/officeDocument/2006/relationships/image" Target="../media/image43.png"/><Relationship Id="rId20"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24" Type="http://schemas.openxmlformats.org/officeDocument/2006/relationships/image" Target="../media/image51.png"/><Relationship Id="rId5" Type="http://schemas.openxmlformats.org/officeDocument/2006/relationships/image" Target="../media/image32.jpeg"/><Relationship Id="rId15" Type="http://schemas.openxmlformats.org/officeDocument/2006/relationships/image" Target="../media/image42.jpeg"/><Relationship Id="rId23" Type="http://schemas.openxmlformats.org/officeDocument/2006/relationships/image" Target="../media/image50.png"/><Relationship Id="rId10" Type="http://schemas.openxmlformats.org/officeDocument/2006/relationships/image" Target="../media/image37.jpeg"/><Relationship Id="rId19" Type="http://schemas.openxmlformats.org/officeDocument/2006/relationships/image" Target="../media/image46.png"/><Relationship Id="rId4" Type="http://schemas.openxmlformats.org/officeDocument/2006/relationships/image" Target="../media/image31.jpeg"/><Relationship Id="rId9" Type="http://schemas.openxmlformats.org/officeDocument/2006/relationships/image" Target="../media/image36.png"/><Relationship Id="rId14" Type="http://schemas.openxmlformats.org/officeDocument/2006/relationships/image" Target="../media/image41.jpeg"/><Relationship Id="rId22" Type="http://schemas.openxmlformats.org/officeDocument/2006/relationships/image" Target="../media/image49.png"/></Relationships>
</file>

<file path=ppt/slides/_rels/slide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1.xml"/><Relationship Id="rId5" Type="http://schemas.openxmlformats.org/officeDocument/2006/relationships/image" Target="../media/image55.emf"/><Relationship Id="rId4" Type="http://schemas.openxmlformats.org/officeDocument/2006/relationships/image" Target="../media/image54.emf"/></Relationships>
</file>

<file path=ppt/slides/_rels/slide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578427" y="2168283"/>
            <a:ext cx="5898573" cy="956735"/>
          </a:xfrm>
        </p:spPr>
        <p:txBody>
          <a:bodyPr/>
          <a:lstStyle/>
          <a:p>
            <a:r>
              <a:rPr lang="en-US" sz="2800" b="1" dirty="0"/>
              <a:t>Fritz Schneider</a:t>
            </a:r>
          </a:p>
          <a:p>
            <a:r>
              <a:rPr lang="en-US" sz="2800" dirty="0"/>
              <a:t>Chair</a:t>
            </a:r>
          </a:p>
        </p:txBody>
      </p:sp>
      <p:pic>
        <p:nvPicPr>
          <p:cNvPr id="8" name="Picture 7"/>
          <p:cNvPicPr>
            <a:picLocks noChangeAspect="1"/>
          </p:cNvPicPr>
          <p:nvPr/>
        </p:nvPicPr>
        <p:blipFill>
          <a:blip r:embed="rId4" cstate="print"/>
          <a:stretch>
            <a:fillRect/>
          </a:stretch>
        </p:blipFill>
        <p:spPr>
          <a:xfrm>
            <a:off x="7049136" y="5628617"/>
            <a:ext cx="5024175" cy="509890"/>
          </a:xfrm>
          <a:prstGeom prst="rect">
            <a:avLst/>
          </a:prstGeom>
        </p:spPr>
      </p:pic>
      <p:sp>
        <p:nvSpPr>
          <p:cNvPr id="7" name="Textfeld 6"/>
          <p:cNvSpPr txBox="1"/>
          <p:nvPr/>
        </p:nvSpPr>
        <p:spPr>
          <a:xfrm>
            <a:off x="771671" y="4812723"/>
            <a:ext cx="5195455" cy="1015663"/>
          </a:xfrm>
          <a:prstGeom prst="rect">
            <a:avLst/>
          </a:prstGeom>
          <a:noFill/>
        </p:spPr>
        <p:txBody>
          <a:bodyPr wrap="square" rtlCol="0">
            <a:spAutoFit/>
          </a:bodyPr>
          <a:lstStyle/>
          <a:p>
            <a:r>
              <a:rPr lang="de-CH" sz="2000" dirty="0">
                <a:solidFill>
                  <a:schemeClr val="accent3">
                    <a:lumMod val="50000"/>
                  </a:schemeClr>
                </a:solidFill>
              </a:rPr>
              <a:t>Meetings </a:t>
            </a:r>
            <a:r>
              <a:rPr lang="de-CH" sz="2000" dirty="0" err="1">
                <a:solidFill>
                  <a:schemeClr val="accent3">
                    <a:lumMod val="50000"/>
                  </a:schemeClr>
                </a:solidFill>
              </a:rPr>
              <a:t>to</a:t>
            </a:r>
            <a:r>
              <a:rPr lang="de-CH" sz="2000" dirty="0">
                <a:solidFill>
                  <a:schemeClr val="accent3">
                    <a:lumMod val="50000"/>
                  </a:schemeClr>
                </a:solidFill>
              </a:rPr>
              <a:t> </a:t>
            </a:r>
            <a:r>
              <a:rPr lang="de-CH" sz="2000" dirty="0" err="1">
                <a:solidFill>
                  <a:schemeClr val="accent3">
                    <a:lumMod val="50000"/>
                  </a:schemeClr>
                </a:solidFill>
              </a:rPr>
              <a:t>prepare</a:t>
            </a:r>
            <a:r>
              <a:rPr lang="de-CH" sz="2000" dirty="0">
                <a:solidFill>
                  <a:schemeClr val="accent3">
                    <a:lumMod val="50000"/>
                  </a:schemeClr>
                </a:solidFill>
              </a:rPr>
              <a:t> </a:t>
            </a:r>
            <a:r>
              <a:rPr lang="de-CH" sz="2000" dirty="0" err="1">
                <a:solidFill>
                  <a:schemeClr val="accent3">
                    <a:lumMod val="50000"/>
                  </a:schemeClr>
                </a:solidFill>
              </a:rPr>
              <a:t>the</a:t>
            </a:r>
            <a:r>
              <a:rPr lang="de-CH" sz="2000" dirty="0">
                <a:solidFill>
                  <a:schemeClr val="accent3">
                    <a:lumMod val="50000"/>
                  </a:schemeClr>
                </a:solidFill>
              </a:rPr>
              <a:t> 7th MSP in Addis </a:t>
            </a:r>
            <a:r>
              <a:rPr lang="de-CH" sz="2000" dirty="0" err="1">
                <a:solidFill>
                  <a:schemeClr val="accent3">
                    <a:lumMod val="50000"/>
                  </a:schemeClr>
                </a:solidFill>
              </a:rPr>
              <a:t>Ababa</a:t>
            </a:r>
            <a:r>
              <a:rPr lang="de-CH" sz="2000" dirty="0">
                <a:solidFill>
                  <a:schemeClr val="accent3">
                    <a:lumMod val="50000"/>
                  </a:schemeClr>
                </a:solidFill>
              </a:rPr>
              <a:t>, </a:t>
            </a:r>
            <a:r>
              <a:rPr lang="de-CH" sz="2000" dirty="0" err="1">
                <a:solidFill>
                  <a:schemeClr val="accent3">
                    <a:lumMod val="50000"/>
                  </a:schemeClr>
                </a:solidFill>
              </a:rPr>
              <a:t>Ethiopia</a:t>
            </a:r>
            <a:r>
              <a:rPr lang="de-CH" sz="2000" dirty="0">
                <a:solidFill>
                  <a:schemeClr val="accent3">
                    <a:lumMod val="50000"/>
                  </a:schemeClr>
                </a:solidFill>
              </a:rPr>
              <a:t>, 8 </a:t>
            </a:r>
            <a:r>
              <a:rPr lang="de-CH" sz="2000" dirty="0" err="1">
                <a:solidFill>
                  <a:schemeClr val="accent3">
                    <a:lumMod val="50000"/>
                  </a:schemeClr>
                </a:solidFill>
              </a:rPr>
              <a:t>to</a:t>
            </a:r>
            <a:r>
              <a:rPr lang="de-CH" sz="2000" dirty="0">
                <a:solidFill>
                  <a:schemeClr val="accent3">
                    <a:lumMod val="50000"/>
                  </a:schemeClr>
                </a:solidFill>
              </a:rPr>
              <a:t> 12 May 2016, </a:t>
            </a:r>
          </a:p>
          <a:p>
            <a:endParaRPr lang="de-CH" sz="2000" dirty="0">
              <a:solidFill>
                <a:schemeClr val="accent3">
                  <a:lumMod val="50000"/>
                </a:schemeClr>
              </a:solidFill>
            </a:endParaRPr>
          </a:p>
        </p:txBody>
      </p:sp>
      <p:pic>
        <p:nvPicPr>
          <p:cNvPr id="10" name="Picture 9"/>
          <p:cNvPicPr/>
          <p:nvPr/>
        </p:nvPicPr>
        <p:blipFill rotWithShape="1">
          <a:blip r:embed="rId5" cstate="print"/>
          <a:srcRect l="8784" t="51759" r="32591" b="33003"/>
          <a:stretch/>
        </p:blipFill>
        <p:spPr bwMode="auto">
          <a:xfrm>
            <a:off x="294080" y="311672"/>
            <a:ext cx="4016664" cy="885756"/>
          </a:xfrm>
          <a:prstGeom prst="rect">
            <a:avLst/>
          </a:prstGeom>
          <a:ln>
            <a:noFill/>
          </a:ln>
          <a:extLst>
            <a:ext uri="{53640926-AAD7-44D8-BBD7-CCE9431645EC}">
              <a14:shadowObscured xmlns:a14="http://schemas.microsoft.com/office/drawing/2010/main"/>
            </a:ext>
          </a:extLst>
        </p:spPr>
      </p:pic>
      <p:sp>
        <p:nvSpPr>
          <p:cNvPr id="11" name="Title 1">
            <a:extLst>
              <a:ext uri="{FF2B5EF4-FFF2-40B4-BE49-F238E27FC236}">
                <a16:creationId xmlns:a16="http://schemas.microsoft.com/office/drawing/2014/main" id="{66C34181-50A7-4C7F-905B-72BD98BCBF7B}"/>
              </a:ext>
            </a:extLst>
          </p:cNvPr>
          <p:cNvSpPr txBox="1">
            <a:spLocks/>
          </p:cNvSpPr>
          <p:nvPr/>
        </p:nvSpPr>
        <p:spPr bwMode="auto">
          <a:xfrm>
            <a:off x="438726" y="4667260"/>
            <a:ext cx="6393874" cy="1987540"/>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en-US" sz="2000" dirty="0">
                <a:solidFill>
                  <a:schemeClr val="tx1"/>
                </a:solidFill>
              </a:rPr>
              <a:t>CGIAR Livestock CRP and GASL joint side event on national partnerships for sustainable livestock systems at the 7</a:t>
            </a:r>
            <a:r>
              <a:rPr lang="en-US" sz="2000" baseline="30000" dirty="0">
                <a:solidFill>
                  <a:schemeClr val="tx1"/>
                </a:solidFill>
              </a:rPr>
              <a:t>th</a:t>
            </a:r>
            <a:r>
              <a:rPr lang="en-US" sz="2000" dirty="0">
                <a:solidFill>
                  <a:schemeClr val="tx1"/>
                </a:solidFill>
              </a:rPr>
              <a:t> All-Africa Conference on Animal Agriculture, Accra, Ghana, 30 July 2019</a:t>
            </a:r>
          </a:p>
        </p:txBody>
      </p:sp>
      <p:sp>
        <p:nvSpPr>
          <p:cNvPr id="3" name="Rechteck 2">
            <a:extLst>
              <a:ext uri="{FF2B5EF4-FFF2-40B4-BE49-F238E27FC236}">
                <a16:creationId xmlns:a16="http://schemas.microsoft.com/office/drawing/2014/main" id="{AC7631B8-ABFF-4D8F-BB3A-2537E2C757D8}"/>
              </a:ext>
            </a:extLst>
          </p:cNvPr>
          <p:cNvSpPr/>
          <p:nvPr/>
        </p:nvSpPr>
        <p:spPr>
          <a:xfrm>
            <a:off x="-2751072" y="2409372"/>
            <a:ext cx="10599672" cy="707886"/>
          </a:xfrm>
          <a:prstGeom prst="rect">
            <a:avLst/>
          </a:prstGeom>
        </p:spPr>
        <p:txBody>
          <a:bodyPr wrap="square">
            <a:spAutoFit/>
          </a:bodyPr>
          <a:lstStyle/>
          <a:p>
            <a:r>
              <a:rPr lang="de-DE" sz="4000" dirty="0">
                <a:solidFill>
                  <a:schemeClr val="accent3">
                    <a:lumMod val="75000"/>
                  </a:schemeClr>
                </a:solidFill>
              </a:rPr>
              <a:t> </a:t>
            </a:r>
          </a:p>
        </p:txBody>
      </p:sp>
      <p:sp>
        <p:nvSpPr>
          <p:cNvPr id="2" name="Rechteck 1">
            <a:extLst>
              <a:ext uri="{FF2B5EF4-FFF2-40B4-BE49-F238E27FC236}">
                <a16:creationId xmlns:a16="http://schemas.microsoft.com/office/drawing/2014/main" id="{CC167D70-1284-4764-8AE9-80C77DC78826}"/>
              </a:ext>
            </a:extLst>
          </p:cNvPr>
          <p:cNvSpPr/>
          <p:nvPr/>
        </p:nvSpPr>
        <p:spPr>
          <a:xfrm>
            <a:off x="771671" y="3357530"/>
            <a:ext cx="8580372" cy="1077218"/>
          </a:xfrm>
          <a:prstGeom prst="rect">
            <a:avLst/>
          </a:prstGeom>
        </p:spPr>
        <p:txBody>
          <a:bodyPr wrap="square">
            <a:spAutoFit/>
          </a:bodyPr>
          <a:lstStyle/>
          <a:p>
            <a:r>
              <a:rPr lang="en-US" sz="3200" dirty="0">
                <a:solidFill>
                  <a:srgbClr val="000000"/>
                </a:solidFill>
                <a:latin typeface="Calibri" panose="020F0502020204030204" pitchFamily="34" charset="0"/>
                <a:ea typeface="Times New Roman" panose="02020603050405020304" pitchFamily="18" charset="0"/>
              </a:rPr>
              <a:t>Accelerating livestock research into use:</a:t>
            </a:r>
            <a:br>
              <a:rPr lang="en-US" sz="3200">
                <a:solidFill>
                  <a:srgbClr val="000000"/>
                </a:solidFill>
                <a:latin typeface="Calibri" panose="020F0502020204030204" pitchFamily="34" charset="0"/>
                <a:ea typeface="Times New Roman" panose="02020603050405020304" pitchFamily="18" charset="0"/>
              </a:rPr>
            </a:br>
            <a:r>
              <a:rPr lang="en-US" sz="3200">
                <a:solidFill>
                  <a:srgbClr val="000000"/>
                </a:solidFill>
                <a:latin typeface="Calibri" panose="020F0502020204030204" pitchFamily="34" charset="0"/>
                <a:ea typeface="Times New Roman" panose="02020603050405020304" pitchFamily="18" charset="0"/>
              </a:rPr>
              <a:t>Multi-stakeholder </a:t>
            </a:r>
            <a:r>
              <a:rPr lang="en-US" sz="3200" dirty="0">
                <a:solidFill>
                  <a:srgbClr val="000000"/>
                </a:solidFill>
                <a:latin typeface="Calibri" panose="020F0502020204030204" pitchFamily="34" charset="0"/>
                <a:ea typeface="Times New Roman" panose="02020603050405020304" pitchFamily="18" charset="0"/>
              </a:rPr>
              <a:t>value propositions</a:t>
            </a:r>
            <a:endParaRPr lang="de-CH" sz="3200" dirty="0"/>
          </a:p>
        </p:txBody>
      </p:sp>
    </p:spTree>
    <p:extLst>
      <p:ext uri="{BB962C8B-B14F-4D97-AF65-F5344CB8AC3E}">
        <p14:creationId xmlns:p14="http://schemas.microsoft.com/office/powerpoint/2010/main" val="3659505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4B0CCB1-7044-47C8-B29E-939FCA9EC7E2}"/>
              </a:ext>
            </a:extLst>
          </p:cNvPr>
          <p:cNvSpPr>
            <a:spLocks noGrp="1"/>
          </p:cNvSpPr>
          <p:nvPr>
            <p:ph type="title"/>
          </p:nvPr>
        </p:nvSpPr>
        <p:spPr>
          <a:xfrm>
            <a:off x="609600" y="320314"/>
            <a:ext cx="10972800" cy="504056"/>
          </a:xfrm>
        </p:spPr>
        <p:txBody>
          <a:bodyPr>
            <a:normAutofit fontScale="90000"/>
          </a:bodyPr>
          <a:lstStyle/>
          <a:p>
            <a:r>
              <a:rPr lang="de-DE" dirty="0"/>
              <a:t>Research and GASL: </a:t>
            </a:r>
            <a:r>
              <a:rPr lang="de-DE" dirty="0" err="1"/>
              <a:t>Example</a:t>
            </a:r>
            <a:r>
              <a:rPr lang="de-DE" dirty="0"/>
              <a:t> GASL and CRP </a:t>
            </a:r>
            <a:r>
              <a:rPr lang="de-DE" dirty="0" err="1"/>
              <a:t>of</a:t>
            </a:r>
            <a:r>
              <a:rPr lang="de-DE" dirty="0"/>
              <a:t> ILRI </a:t>
            </a:r>
            <a:endParaRPr lang="de-CH" dirty="0"/>
          </a:p>
        </p:txBody>
      </p:sp>
      <p:graphicFrame>
        <p:nvGraphicFramePr>
          <p:cNvPr id="4" name="Tabelle 3">
            <a:extLst>
              <a:ext uri="{FF2B5EF4-FFF2-40B4-BE49-F238E27FC236}">
                <a16:creationId xmlns:a16="http://schemas.microsoft.com/office/drawing/2014/main" id="{A13F0BB4-BF2B-4E06-96D1-B95A38AEF266}"/>
              </a:ext>
            </a:extLst>
          </p:cNvPr>
          <p:cNvGraphicFramePr>
            <a:graphicFrameLocks noGrp="1"/>
          </p:cNvGraphicFramePr>
          <p:nvPr>
            <p:extLst>
              <p:ext uri="{D42A27DB-BD31-4B8C-83A1-F6EECF244321}">
                <p14:modId xmlns:p14="http://schemas.microsoft.com/office/powerpoint/2010/main" val="1029226981"/>
              </p:ext>
            </p:extLst>
          </p:nvPr>
        </p:nvGraphicFramePr>
        <p:xfrm>
          <a:off x="609600" y="884146"/>
          <a:ext cx="10899006" cy="5852160"/>
        </p:xfrm>
        <a:graphic>
          <a:graphicData uri="http://schemas.openxmlformats.org/drawingml/2006/table">
            <a:tbl>
              <a:tblPr firstRow="1" bandRow="1">
                <a:tableStyleId>{5C22544A-7EE6-4342-B048-85BDC9FD1C3A}</a:tableStyleId>
              </a:tblPr>
              <a:tblGrid>
                <a:gridCol w="3633002">
                  <a:extLst>
                    <a:ext uri="{9D8B030D-6E8A-4147-A177-3AD203B41FA5}">
                      <a16:colId xmlns:a16="http://schemas.microsoft.com/office/drawing/2014/main" val="3897078649"/>
                    </a:ext>
                  </a:extLst>
                </a:gridCol>
                <a:gridCol w="3710226">
                  <a:extLst>
                    <a:ext uri="{9D8B030D-6E8A-4147-A177-3AD203B41FA5}">
                      <a16:colId xmlns:a16="http://schemas.microsoft.com/office/drawing/2014/main" val="158998022"/>
                    </a:ext>
                  </a:extLst>
                </a:gridCol>
                <a:gridCol w="3555778">
                  <a:extLst>
                    <a:ext uri="{9D8B030D-6E8A-4147-A177-3AD203B41FA5}">
                      <a16:colId xmlns:a16="http://schemas.microsoft.com/office/drawing/2014/main" val="3986739460"/>
                    </a:ext>
                  </a:extLst>
                </a:gridCol>
              </a:tblGrid>
              <a:tr h="0">
                <a:tc>
                  <a:txBody>
                    <a:bodyPr/>
                    <a:lstStyle/>
                    <a:p>
                      <a:endParaRPr lang="de-DE" dirty="0"/>
                    </a:p>
                    <a:p>
                      <a:r>
                        <a:rPr lang="de-CH" dirty="0"/>
                        <a:t>Work Area </a:t>
                      </a:r>
                      <a:r>
                        <a:rPr lang="de-CH" dirty="0" err="1"/>
                        <a:t>of</a:t>
                      </a:r>
                      <a:r>
                        <a:rPr lang="de-CH" dirty="0"/>
                        <a:t> GASL </a:t>
                      </a:r>
                    </a:p>
                    <a:p>
                      <a:endParaRPr lang="de-CH" dirty="0"/>
                    </a:p>
                  </a:txBody>
                  <a:tcPr/>
                </a:tc>
                <a:tc>
                  <a:txBody>
                    <a:bodyPr/>
                    <a:lstStyle/>
                    <a:p>
                      <a:endParaRPr lang="de-DE" dirty="0"/>
                    </a:p>
                    <a:p>
                      <a:r>
                        <a:rPr lang="de-CH" dirty="0"/>
                        <a:t>Flagship </a:t>
                      </a:r>
                      <a:r>
                        <a:rPr lang="de-CH" dirty="0" err="1"/>
                        <a:t>of</a:t>
                      </a:r>
                      <a:r>
                        <a:rPr lang="de-CH" dirty="0"/>
                        <a:t> CRP </a:t>
                      </a:r>
                    </a:p>
                  </a:txBody>
                  <a:tcPr/>
                </a:tc>
                <a:tc>
                  <a:txBody>
                    <a:bodyPr/>
                    <a:lstStyle/>
                    <a:p>
                      <a:endParaRPr lang="de-DE" dirty="0"/>
                    </a:p>
                    <a:p>
                      <a:r>
                        <a:rPr lang="de-CH" dirty="0" err="1"/>
                        <a:t>Acceleration</a:t>
                      </a:r>
                      <a:r>
                        <a:rPr lang="de-CH" dirty="0"/>
                        <a:t> Potentials and  </a:t>
                      </a:r>
                      <a:r>
                        <a:rPr lang="de-CH" dirty="0" err="1"/>
                        <a:t>Challenges</a:t>
                      </a:r>
                      <a:endParaRPr lang="de-CH" dirty="0"/>
                    </a:p>
                    <a:p>
                      <a:endParaRPr lang="de-CH" dirty="0"/>
                    </a:p>
                  </a:txBody>
                  <a:tcPr/>
                </a:tc>
                <a:extLst>
                  <a:ext uri="{0D108BD9-81ED-4DB2-BD59-A6C34878D82A}">
                    <a16:rowId xmlns:a16="http://schemas.microsoft.com/office/drawing/2014/main" val="1920414805"/>
                  </a:ext>
                </a:extLst>
              </a:tr>
              <a:tr h="370840">
                <a:tc>
                  <a:txBody>
                    <a:bodyPr/>
                    <a:lstStyle/>
                    <a:p>
                      <a:endParaRPr lang="de-DE" dirty="0"/>
                    </a:p>
                    <a:p>
                      <a:endParaRPr lang="de-CH" dirty="0"/>
                    </a:p>
                    <a:p>
                      <a:endParaRPr lang="de-CH" dirty="0"/>
                    </a:p>
                    <a:p>
                      <a:endParaRPr lang="de-CH" dirty="0"/>
                    </a:p>
                    <a:p>
                      <a:endParaRPr lang="de-CH" dirty="0"/>
                    </a:p>
                    <a:p>
                      <a:endParaRPr lang="de-CH" dirty="0"/>
                    </a:p>
                    <a:p>
                      <a:endParaRPr lang="de-CH" dirty="0"/>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Feeds and Forages FP3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Develops feed intervention tools, which incorporate cross-cutting issues such as gender.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Cost-benefit analyses for forage technologies, indicating suitability of technologies which are dependent on the market environment.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Contributes to innovation platforms which aim at policy influence. </a:t>
                      </a:r>
                      <a:endParaRPr lang="de-CH" sz="2000" dirty="0"/>
                    </a:p>
                    <a:p>
                      <a:endParaRPr lang="de-CH" sz="2000" dirty="0"/>
                    </a:p>
                  </a:txBody>
                  <a:tcPr/>
                </a:tc>
                <a:tc>
                  <a:txBody>
                    <a:bodyPr/>
                    <a:lstStyle/>
                    <a:p>
                      <a:endParaRPr lang="de-DE" sz="2000" dirty="0"/>
                    </a:p>
                    <a:p>
                      <a:pPr marL="285750" indent="-285750">
                        <a:buFont typeface="Arial" panose="020B0604020202020204" pitchFamily="34" charset="0"/>
                        <a:buChar char="•"/>
                      </a:pPr>
                      <a:r>
                        <a:rPr lang="de-CH" sz="2000" dirty="0" err="1"/>
                        <a:t>Collaboration</a:t>
                      </a:r>
                      <a:r>
                        <a:rPr lang="de-CH" sz="2000" dirty="0"/>
                        <a:t> </a:t>
                      </a:r>
                      <a:r>
                        <a:rPr lang="de-CH" sz="2000" dirty="0" err="1"/>
                        <a:t>with</a:t>
                      </a:r>
                      <a:r>
                        <a:rPr lang="de-CH" sz="2000" dirty="0"/>
                        <a:t> AN Restoration </a:t>
                      </a:r>
                      <a:r>
                        <a:rPr lang="de-CH" sz="2000" dirty="0" err="1"/>
                        <a:t>of</a:t>
                      </a:r>
                      <a:r>
                        <a:rPr lang="de-CH" sz="2000" dirty="0"/>
                        <a:t> </a:t>
                      </a:r>
                      <a:r>
                        <a:rPr lang="de-CH" sz="2000" dirty="0" err="1"/>
                        <a:t>Grassland</a:t>
                      </a:r>
                      <a:endParaRPr lang="de-CH" sz="2000" dirty="0"/>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a:t>Experience </a:t>
                      </a:r>
                      <a:r>
                        <a:rPr lang="de-CH" sz="2000" dirty="0" err="1"/>
                        <a:t>with</a:t>
                      </a:r>
                      <a:r>
                        <a:rPr lang="de-CH" sz="2000" dirty="0"/>
                        <a:t> </a:t>
                      </a:r>
                      <a:r>
                        <a:rPr lang="de-CH" sz="2000" dirty="0" err="1"/>
                        <a:t>policy</a:t>
                      </a:r>
                      <a:r>
                        <a:rPr lang="de-CH" sz="2000" dirty="0"/>
                        <a:t> </a:t>
                      </a:r>
                      <a:r>
                        <a:rPr lang="de-CH" sz="2000" dirty="0" err="1"/>
                        <a:t>work</a:t>
                      </a:r>
                      <a:r>
                        <a:rPr lang="de-CH" sz="2000" dirty="0"/>
                        <a:t> </a:t>
                      </a:r>
                      <a:r>
                        <a:rPr lang="de-CH" sz="2000" dirty="0" err="1"/>
                        <a:t>to</a:t>
                      </a:r>
                      <a:r>
                        <a:rPr lang="de-CH" sz="2000" dirty="0"/>
                        <a:t> </a:t>
                      </a:r>
                      <a:r>
                        <a:rPr lang="de-CH" sz="2000" dirty="0" err="1"/>
                        <a:t>be</a:t>
                      </a:r>
                      <a:r>
                        <a:rPr lang="de-CH" sz="2000" dirty="0"/>
                        <a:t> </a:t>
                      </a:r>
                      <a:r>
                        <a:rPr lang="de-CH" sz="2000" dirty="0" err="1"/>
                        <a:t>taken</a:t>
                      </a:r>
                      <a:r>
                        <a:rPr lang="de-CH" sz="2000" dirty="0"/>
                        <a:t> </a:t>
                      </a:r>
                      <a:r>
                        <a:rPr lang="de-CH" sz="2000" dirty="0" err="1"/>
                        <a:t>to</a:t>
                      </a:r>
                      <a:r>
                        <a:rPr lang="de-CH" sz="2000" dirty="0"/>
                        <a:t> </a:t>
                      </a:r>
                      <a:r>
                        <a:rPr lang="de-CH" sz="2000" dirty="0" err="1"/>
                        <a:t>scale</a:t>
                      </a:r>
                      <a:r>
                        <a:rPr lang="de-CH" sz="2000" dirty="0"/>
                        <a:t> </a:t>
                      </a:r>
                      <a:r>
                        <a:rPr lang="de-CH" sz="2000" dirty="0" err="1"/>
                        <a:t>with</a:t>
                      </a:r>
                      <a:r>
                        <a:rPr lang="de-CH" sz="2000" dirty="0"/>
                        <a:t> GASL support</a:t>
                      </a:r>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err="1"/>
                        <a:t>Cost</a:t>
                      </a:r>
                      <a:r>
                        <a:rPr lang="de-CH" sz="2000" dirty="0"/>
                        <a:t> </a:t>
                      </a:r>
                      <a:r>
                        <a:rPr lang="de-CH" sz="2000" dirty="0" err="1"/>
                        <a:t>benefit</a:t>
                      </a:r>
                      <a:r>
                        <a:rPr lang="de-CH" sz="2000" dirty="0"/>
                        <a:t> </a:t>
                      </a:r>
                      <a:r>
                        <a:rPr lang="de-CH" sz="2000" dirty="0" err="1"/>
                        <a:t>results</a:t>
                      </a:r>
                      <a:r>
                        <a:rPr lang="de-CH" sz="2000" dirty="0"/>
                        <a:t> </a:t>
                      </a:r>
                      <a:r>
                        <a:rPr lang="de-CH" sz="2000" dirty="0" err="1"/>
                        <a:t>to</a:t>
                      </a:r>
                      <a:r>
                        <a:rPr lang="de-CH" sz="2000" dirty="0"/>
                        <a:t> </a:t>
                      </a:r>
                      <a:r>
                        <a:rPr lang="de-CH" sz="2000" dirty="0" err="1"/>
                        <a:t>be</a:t>
                      </a:r>
                      <a:r>
                        <a:rPr lang="de-CH" sz="2000" dirty="0"/>
                        <a:t> </a:t>
                      </a:r>
                      <a:r>
                        <a:rPr lang="de-CH" sz="2000" dirty="0" err="1"/>
                        <a:t>dissiminated</a:t>
                      </a:r>
                      <a:r>
                        <a:rPr lang="de-CH" sz="2000" dirty="0"/>
                        <a:t> via GASL </a:t>
                      </a:r>
                      <a:r>
                        <a:rPr lang="de-CH" sz="2000" dirty="0" err="1"/>
                        <a:t>channels</a:t>
                      </a:r>
                      <a:r>
                        <a:rPr lang="de-CH" sz="2000" dirty="0"/>
                        <a:t>, e.g. </a:t>
                      </a:r>
                      <a:r>
                        <a:rPr lang="de-CH" sz="2000" dirty="0" err="1"/>
                        <a:t>common</a:t>
                      </a:r>
                      <a:r>
                        <a:rPr lang="de-CH" sz="2000" dirty="0"/>
                        <a:t> </a:t>
                      </a:r>
                      <a:r>
                        <a:rPr lang="de-CH" sz="2000" dirty="0" err="1"/>
                        <a:t>publication</a:t>
                      </a:r>
                      <a:r>
                        <a:rPr lang="de-CH" sz="2000"/>
                        <a:t>(s</a:t>
                      </a:r>
                      <a:r>
                        <a:rPr lang="de-CH" sz="2000" dirty="0"/>
                        <a:t>)</a:t>
                      </a:r>
                    </a:p>
                  </a:txBody>
                  <a:tcPr/>
                </a:tc>
                <a:extLst>
                  <a:ext uri="{0D108BD9-81ED-4DB2-BD59-A6C34878D82A}">
                    <a16:rowId xmlns:a16="http://schemas.microsoft.com/office/drawing/2014/main" val="3786863352"/>
                  </a:ext>
                </a:extLst>
              </a:tr>
            </a:tbl>
          </a:graphicData>
        </a:graphic>
      </p:graphicFrame>
      <p:pic>
        <p:nvPicPr>
          <p:cNvPr id="6" name="Grafik 5">
            <a:extLst>
              <a:ext uri="{FF2B5EF4-FFF2-40B4-BE49-F238E27FC236}">
                <a16:creationId xmlns:a16="http://schemas.microsoft.com/office/drawing/2014/main" id="{DA4CDDA4-C082-49ED-BA68-87B188665A4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47787" y="2647918"/>
            <a:ext cx="1719456" cy="1292657"/>
          </a:xfrm>
          <a:prstGeom prst="rect">
            <a:avLst/>
          </a:prstGeom>
          <a:noFill/>
          <a:ln>
            <a:noFill/>
          </a:ln>
        </p:spPr>
      </p:pic>
      <p:pic>
        <p:nvPicPr>
          <p:cNvPr id="7" name="Grafik 6">
            <a:extLst>
              <a:ext uri="{FF2B5EF4-FFF2-40B4-BE49-F238E27FC236}">
                <a16:creationId xmlns:a16="http://schemas.microsoft.com/office/drawing/2014/main" id="{B3CB1E78-38FD-4655-A2EC-92C329F54C4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447787" y="4131915"/>
            <a:ext cx="1719456" cy="1523309"/>
          </a:xfrm>
          <a:prstGeom prst="rect">
            <a:avLst/>
          </a:prstGeom>
          <a:noFill/>
          <a:ln>
            <a:noFill/>
          </a:ln>
        </p:spPr>
      </p:pic>
    </p:spTree>
    <p:extLst>
      <p:ext uri="{BB962C8B-B14F-4D97-AF65-F5344CB8AC3E}">
        <p14:creationId xmlns:p14="http://schemas.microsoft.com/office/powerpoint/2010/main" val="1265753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4B0CCB1-7044-47C8-B29E-939FCA9EC7E2}"/>
              </a:ext>
            </a:extLst>
          </p:cNvPr>
          <p:cNvSpPr>
            <a:spLocks noGrp="1"/>
          </p:cNvSpPr>
          <p:nvPr>
            <p:ph type="title"/>
          </p:nvPr>
        </p:nvSpPr>
        <p:spPr/>
        <p:txBody>
          <a:bodyPr>
            <a:normAutofit fontScale="90000"/>
          </a:bodyPr>
          <a:lstStyle/>
          <a:p>
            <a:r>
              <a:rPr lang="de-DE" dirty="0"/>
              <a:t>Research and GASL: </a:t>
            </a:r>
            <a:r>
              <a:rPr lang="de-DE" dirty="0" err="1"/>
              <a:t>Example</a:t>
            </a:r>
            <a:r>
              <a:rPr lang="de-DE" dirty="0"/>
              <a:t> GASL and CRP </a:t>
            </a:r>
            <a:r>
              <a:rPr lang="de-DE" dirty="0" err="1"/>
              <a:t>of</a:t>
            </a:r>
            <a:r>
              <a:rPr lang="de-DE" dirty="0"/>
              <a:t> ILRI </a:t>
            </a:r>
            <a:endParaRPr lang="de-CH" dirty="0"/>
          </a:p>
        </p:txBody>
      </p:sp>
      <p:graphicFrame>
        <p:nvGraphicFramePr>
          <p:cNvPr id="4" name="Tabelle 3">
            <a:extLst>
              <a:ext uri="{FF2B5EF4-FFF2-40B4-BE49-F238E27FC236}">
                <a16:creationId xmlns:a16="http://schemas.microsoft.com/office/drawing/2014/main" id="{A13F0BB4-BF2B-4E06-96D1-B95A38AEF266}"/>
              </a:ext>
            </a:extLst>
          </p:cNvPr>
          <p:cNvGraphicFramePr>
            <a:graphicFrameLocks noGrp="1"/>
          </p:cNvGraphicFramePr>
          <p:nvPr>
            <p:extLst>
              <p:ext uri="{D42A27DB-BD31-4B8C-83A1-F6EECF244321}">
                <p14:modId xmlns:p14="http://schemas.microsoft.com/office/powerpoint/2010/main" val="3315715143"/>
              </p:ext>
            </p:extLst>
          </p:nvPr>
        </p:nvGraphicFramePr>
        <p:xfrm>
          <a:off x="697186" y="1635818"/>
          <a:ext cx="10899006" cy="4846320"/>
        </p:xfrm>
        <a:graphic>
          <a:graphicData uri="http://schemas.openxmlformats.org/drawingml/2006/table">
            <a:tbl>
              <a:tblPr firstRow="1" bandRow="1">
                <a:tableStyleId>{5C22544A-7EE6-4342-B048-85BDC9FD1C3A}</a:tableStyleId>
              </a:tblPr>
              <a:tblGrid>
                <a:gridCol w="3633002">
                  <a:extLst>
                    <a:ext uri="{9D8B030D-6E8A-4147-A177-3AD203B41FA5}">
                      <a16:colId xmlns:a16="http://schemas.microsoft.com/office/drawing/2014/main" val="3897078649"/>
                    </a:ext>
                  </a:extLst>
                </a:gridCol>
                <a:gridCol w="3710226">
                  <a:extLst>
                    <a:ext uri="{9D8B030D-6E8A-4147-A177-3AD203B41FA5}">
                      <a16:colId xmlns:a16="http://schemas.microsoft.com/office/drawing/2014/main" val="158998022"/>
                    </a:ext>
                  </a:extLst>
                </a:gridCol>
                <a:gridCol w="3555778">
                  <a:extLst>
                    <a:ext uri="{9D8B030D-6E8A-4147-A177-3AD203B41FA5}">
                      <a16:colId xmlns:a16="http://schemas.microsoft.com/office/drawing/2014/main" val="3986739460"/>
                    </a:ext>
                  </a:extLst>
                </a:gridCol>
              </a:tblGrid>
              <a:tr h="807831">
                <a:tc>
                  <a:txBody>
                    <a:bodyPr/>
                    <a:lstStyle/>
                    <a:p>
                      <a:endParaRPr lang="de-DE" dirty="0"/>
                    </a:p>
                    <a:p>
                      <a:r>
                        <a:rPr lang="de-CH" dirty="0"/>
                        <a:t>Work Area </a:t>
                      </a:r>
                      <a:r>
                        <a:rPr lang="de-CH" dirty="0" err="1"/>
                        <a:t>of</a:t>
                      </a:r>
                      <a:r>
                        <a:rPr lang="de-CH" dirty="0"/>
                        <a:t> GASL </a:t>
                      </a:r>
                    </a:p>
                    <a:p>
                      <a:endParaRPr lang="de-CH" dirty="0"/>
                    </a:p>
                  </a:txBody>
                  <a:tcPr/>
                </a:tc>
                <a:tc>
                  <a:txBody>
                    <a:bodyPr/>
                    <a:lstStyle/>
                    <a:p>
                      <a:endParaRPr lang="de-DE" dirty="0"/>
                    </a:p>
                    <a:p>
                      <a:r>
                        <a:rPr lang="de-CH" dirty="0"/>
                        <a:t>Flagship </a:t>
                      </a:r>
                      <a:r>
                        <a:rPr lang="de-CH" dirty="0" err="1"/>
                        <a:t>of</a:t>
                      </a:r>
                      <a:r>
                        <a:rPr lang="de-CH" dirty="0"/>
                        <a:t> CRP </a:t>
                      </a:r>
                    </a:p>
                  </a:txBody>
                  <a:tcPr/>
                </a:tc>
                <a:tc>
                  <a:txBody>
                    <a:bodyPr/>
                    <a:lstStyle/>
                    <a:p>
                      <a:endParaRPr lang="de-DE" dirty="0"/>
                    </a:p>
                    <a:p>
                      <a:r>
                        <a:rPr lang="de-CH" dirty="0"/>
                        <a:t>Potentials  / </a:t>
                      </a:r>
                      <a:r>
                        <a:rPr lang="de-CH" dirty="0" err="1"/>
                        <a:t>Challenges</a:t>
                      </a:r>
                      <a:endParaRPr lang="de-CH" dirty="0"/>
                    </a:p>
                  </a:txBody>
                  <a:tcPr/>
                </a:tc>
                <a:extLst>
                  <a:ext uri="{0D108BD9-81ED-4DB2-BD59-A6C34878D82A}">
                    <a16:rowId xmlns:a16="http://schemas.microsoft.com/office/drawing/2014/main" val="1920414805"/>
                  </a:ext>
                </a:extLst>
              </a:tr>
              <a:tr h="3473675">
                <a:tc>
                  <a:txBody>
                    <a:bodyPr/>
                    <a:lstStyle/>
                    <a:p>
                      <a:endParaRPr lang="de-DE" dirty="0"/>
                    </a:p>
                    <a:p>
                      <a:endParaRPr lang="de-CH" dirty="0"/>
                    </a:p>
                    <a:p>
                      <a:endParaRPr lang="de-CH" dirty="0"/>
                    </a:p>
                    <a:p>
                      <a:endParaRPr lang="de-CH" dirty="0"/>
                    </a:p>
                    <a:p>
                      <a:endParaRPr lang="de-CH" dirty="0"/>
                    </a:p>
                    <a:p>
                      <a:endParaRPr lang="de-CH" dirty="0"/>
                    </a:p>
                    <a:p>
                      <a:endParaRPr lang="de-CH" dirty="0"/>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Livestock and Environment FP4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 A</a:t>
                      </a:r>
                      <a:r>
                        <a:rPr lang="en-GB" sz="1800" dirty="0"/>
                        <a:t>ddresses the possible impacts of climate change.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Identifies forage intensification options to be disseminated in four countries (with FP3)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Works with government agencies on policies and institutional arrangements to support rangeland management. </a:t>
                      </a:r>
                      <a:endParaRPr lang="de-CH" sz="1800" dirty="0"/>
                    </a:p>
                    <a:p>
                      <a:endParaRPr lang="de-CH" dirty="0"/>
                    </a:p>
                  </a:txBody>
                  <a:tcPr/>
                </a:tc>
                <a:tc>
                  <a:txBody>
                    <a:bodyPr/>
                    <a:lstStyle/>
                    <a:p>
                      <a:endParaRPr lang="de-DE" dirty="0"/>
                    </a:p>
                    <a:p>
                      <a:pPr marL="285750" indent="-285750">
                        <a:buFont typeface="Arial" panose="020B0604020202020204" pitchFamily="34" charset="0"/>
                        <a:buChar char="•"/>
                      </a:pPr>
                      <a:r>
                        <a:rPr lang="de-CH" dirty="0"/>
                        <a:t>Potential </a:t>
                      </a:r>
                      <a:r>
                        <a:rPr lang="de-CH" dirty="0" err="1"/>
                        <a:t>of</a:t>
                      </a:r>
                      <a:r>
                        <a:rPr lang="de-CH" dirty="0"/>
                        <a:t> </a:t>
                      </a:r>
                      <a:r>
                        <a:rPr lang="de-CH" dirty="0" err="1"/>
                        <a:t>the</a:t>
                      </a:r>
                      <a:r>
                        <a:rPr lang="de-CH" dirty="0"/>
                        <a:t> FP </a:t>
                      </a:r>
                      <a:r>
                        <a:rPr lang="de-CH" dirty="0" err="1"/>
                        <a:t>is</a:t>
                      </a:r>
                      <a:r>
                        <a:rPr lang="de-CH" dirty="0"/>
                        <a:t> </a:t>
                      </a:r>
                      <a:r>
                        <a:rPr lang="de-CH" dirty="0" err="1"/>
                        <a:t>to</a:t>
                      </a:r>
                      <a:r>
                        <a:rPr lang="de-CH" dirty="0"/>
                        <a:t> </a:t>
                      </a:r>
                      <a:r>
                        <a:rPr lang="de-CH" dirty="0" err="1"/>
                        <a:t>look</a:t>
                      </a:r>
                      <a:r>
                        <a:rPr lang="de-CH" dirty="0"/>
                        <a:t> </a:t>
                      </a:r>
                      <a:r>
                        <a:rPr lang="de-CH" dirty="0" err="1"/>
                        <a:t>into</a:t>
                      </a:r>
                      <a:r>
                        <a:rPr lang="de-CH" dirty="0"/>
                        <a:t> </a:t>
                      </a:r>
                      <a:r>
                        <a:rPr lang="de-CH" dirty="0" err="1"/>
                        <a:t>context</a:t>
                      </a:r>
                      <a:r>
                        <a:rPr lang="de-CH" dirty="0"/>
                        <a:t> </a:t>
                      </a:r>
                      <a:r>
                        <a:rPr lang="de-CH" dirty="0" err="1"/>
                        <a:t>specific</a:t>
                      </a:r>
                      <a:r>
                        <a:rPr lang="de-CH" dirty="0"/>
                        <a:t> </a:t>
                      </a:r>
                      <a:r>
                        <a:rPr lang="de-CH" dirty="0" err="1"/>
                        <a:t>issues</a:t>
                      </a:r>
                      <a:endParaRPr lang="de-CH" dirty="0"/>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r>
                        <a:rPr lang="de-CH" dirty="0"/>
                        <a:t>Best </a:t>
                      </a:r>
                      <a:r>
                        <a:rPr lang="de-CH" dirty="0" err="1"/>
                        <a:t>practices</a:t>
                      </a:r>
                      <a:r>
                        <a:rPr lang="de-CH" dirty="0"/>
                        <a:t> in </a:t>
                      </a:r>
                      <a:r>
                        <a:rPr lang="de-CH" dirty="0" err="1"/>
                        <a:t>four</a:t>
                      </a:r>
                      <a:r>
                        <a:rPr lang="de-CH" dirty="0"/>
                        <a:t> countries </a:t>
                      </a:r>
                      <a:r>
                        <a:rPr lang="de-CH" dirty="0" err="1"/>
                        <a:t>could</a:t>
                      </a:r>
                      <a:r>
                        <a:rPr lang="de-CH" dirty="0"/>
                        <a:t> </a:t>
                      </a:r>
                      <a:r>
                        <a:rPr lang="de-CH" dirty="0" err="1"/>
                        <a:t>be</a:t>
                      </a:r>
                      <a:r>
                        <a:rPr lang="de-CH" dirty="0"/>
                        <a:t> </a:t>
                      </a:r>
                      <a:r>
                        <a:rPr lang="de-CH" dirty="0" err="1"/>
                        <a:t>dissiminated</a:t>
                      </a:r>
                      <a:r>
                        <a:rPr lang="de-CH" dirty="0"/>
                        <a:t> </a:t>
                      </a:r>
                      <a:r>
                        <a:rPr lang="de-CH" dirty="0" err="1"/>
                        <a:t>through</a:t>
                      </a:r>
                      <a:r>
                        <a:rPr lang="de-CH" dirty="0"/>
                        <a:t> GASL </a:t>
                      </a:r>
                      <a:r>
                        <a:rPr lang="de-CH" dirty="0" err="1"/>
                        <a:t>channels</a:t>
                      </a:r>
                      <a:r>
                        <a:rPr lang="de-CH" dirty="0"/>
                        <a:t> </a:t>
                      </a:r>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r>
                        <a:rPr lang="de-CH" dirty="0"/>
                        <a:t>Policy </a:t>
                      </a:r>
                      <a:r>
                        <a:rPr lang="de-CH" dirty="0" err="1"/>
                        <a:t>work</a:t>
                      </a:r>
                      <a:r>
                        <a:rPr lang="de-CH" dirty="0"/>
                        <a:t> </a:t>
                      </a:r>
                      <a:r>
                        <a:rPr lang="de-CH" dirty="0" err="1"/>
                        <a:t>for</a:t>
                      </a:r>
                      <a:r>
                        <a:rPr lang="de-CH" dirty="0"/>
                        <a:t> </a:t>
                      </a:r>
                      <a:r>
                        <a:rPr lang="de-CH" dirty="0" err="1"/>
                        <a:t>highly</a:t>
                      </a:r>
                      <a:r>
                        <a:rPr lang="de-CH" dirty="0"/>
                        <a:t> relevant </a:t>
                      </a:r>
                      <a:r>
                        <a:rPr lang="de-CH" dirty="0" err="1"/>
                        <a:t>for</a:t>
                      </a:r>
                      <a:r>
                        <a:rPr lang="de-CH" dirty="0"/>
                        <a:t> GASL</a:t>
                      </a:r>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r>
                        <a:rPr lang="de-CH" dirty="0" err="1"/>
                        <a:t>Synergies</a:t>
                      </a:r>
                      <a:r>
                        <a:rPr lang="de-CH" dirty="0"/>
                        <a:t> </a:t>
                      </a:r>
                      <a:r>
                        <a:rPr lang="de-CH" dirty="0" err="1"/>
                        <a:t>with</a:t>
                      </a:r>
                      <a:r>
                        <a:rPr lang="de-CH" dirty="0"/>
                        <a:t> GASL AN Restoration </a:t>
                      </a:r>
                      <a:r>
                        <a:rPr lang="de-CH" dirty="0" err="1"/>
                        <a:t>of</a:t>
                      </a:r>
                      <a:r>
                        <a:rPr lang="de-CH" dirty="0"/>
                        <a:t> </a:t>
                      </a:r>
                      <a:r>
                        <a:rPr lang="de-CH" dirty="0" err="1"/>
                        <a:t>Grasslands</a:t>
                      </a:r>
                      <a:r>
                        <a:rPr lang="de-CH" dirty="0"/>
                        <a:t> </a:t>
                      </a:r>
                    </a:p>
                  </a:txBody>
                  <a:tcPr/>
                </a:tc>
                <a:extLst>
                  <a:ext uri="{0D108BD9-81ED-4DB2-BD59-A6C34878D82A}">
                    <a16:rowId xmlns:a16="http://schemas.microsoft.com/office/drawing/2014/main" val="3786863352"/>
                  </a:ext>
                </a:extLst>
              </a:tr>
            </a:tbl>
          </a:graphicData>
        </a:graphic>
      </p:graphicFrame>
      <p:pic>
        <p:nvPicPr>
          <p:cNvPr id="7" name="Grafik 6">
            <a:extLst>
              <a:ext uri="{FF2B5EF4-FFF2-40B4-BE49-F238E27FC236}">
                <a16:creationId xmlns:a16="http://schemas.microsoft.com/office/drawing/2014/main" id="{9A85814C-9EE9-45A8-ACF9-A6365E424CA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261242" y="2876797"/>
            <a:ext cx="2228192" cy="2105106"/>
          </a:xfrm>
          <a:prstGeom prst="rect">
            <a:avLst/>
          </a:prstGeom>
          <a:noFill/>
          <a:ln>
            <a:noFill/>
          </a:ln>
        </p:spPr>
      </p:pic>
    </p:spTree>
    <p:extLst>
      <p:ext uri="{BB962C8B-B14F-4D97-AF65-F5344CB8AC3E}">
        <p14:creationId xmlns:p14="http://schemas.microsoft.com/office/powerpoint/2010/main" val="604239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4B0CCB1-7044-47C8-B29E-939FCA9EC7E2}"/>
              </a:ext>
            </a:extLst>
          </p:cNvPr>
          <p:cNvSpPr>
            <a:spLocks noGrp="1"/>
          </p:cNvSpPr>
          <p:nvPr>
            <p:ph type="title"/>
          </p:nvPr>
        </p:nvSpPr>
        <p:spPr/>
        <p:txBody>
          <a:bodyPr>
            <a:normAutofit fontScale="90000"/>
          </a:bodyPr>
          <a:lstStyle/>
          <a:p>
            <a:r>
              <a:rPr lang="de-DE" dirty="0"/>
              <a:t>Research and GASL: </a:t>
            </a:r>
            <a:r>
              <a:rPr lang="de-DE" dirty="0" err="1"/>
              <a:t>Example</a:t>
            </a:r>
            <a:r>
              <a:rPr lang="de-DE" dirty="0"/>
              <a:t> GASL and CRP </a:t>
            </a:r>
            <a:r>
              <a:rPr lang="de-DE" dirty="0" err="1"/>
              <a:t>of</a:t>
            </a:r>
            <a:r>
              <a:rPr lang="de-DE" dirty="0"/>
              <a:t> ILRI </a:t>
            </a:r>
            <a:endParaRPr lang="de-CH" dirty="0"/>
          </a:p>
        </p:txBody>
      </p:sp>
      <p:graphicFrame>
        <p:nvGraphicFramePr>
          <p:cNvPr id="4" name="Tabelle 3">
            <a:extLst>
              <a:ext uri="{FF2B5EF4-FFF2-40B4-BE49-F238E27FC236}">
                <a16:creationId xmlns:a16="http://schemas.microsoft.com/office/drawing/2014/main" id="{A13F0BB4-BF2B-4E06-96D1-B95A38AEF266}"/>
              </a:ext>
            </a:extLst>
          </p:cNvPr>
          <p:cNvGraphicFramePr>
            <a:graphicFrameLocks noGrp="1"/>
          </p:cNvGraphicFramePr>
          <p:nvPr>
            <p:extLst>
              <p:ext uri="{D42A27DB-BD31-4B8C-83A1-F6EECF244321}">
                <p14:modId xmlns:p14="http://schemas.microsoft.com/office/powerpoint/2010/main" val="749321264"/>
              </p:ext>
            </p:extLst>
          </p:nvPr>
        </p:nvGraphicFramePr>
        <p:xfrm>
          <a:off x="660289" y="1166650"/>
          <a:ext cx="10899006" cy="5516880"/>
        </p:xfrm>
        <a:graphic>
          <a:graphicData uri="http://schemas.openxmlformats.org/drawingml/2006/table">
            <a:tbl>
              <a:tblPr firstRow="1" bandRow="1">
                <a:tableStyleId>{5C22544A-7EE6-4342-B048-85BDC9FD1C3A}</a:tableStyleId>
              </a:tblPr>
              <a:tblGrid>
                <a:gridCol w="3633002">
                  <a:extLst>
                    <a:ext uri="{9D8B030D-6E8A-4147-A177-3AD203B41FA5}">
                      <a16:colId xmlns:a16="http://schemas.microsoft.com/office/drawing/2014/main" val="3897078649"/>
                    </a:ext>
                  </a:extLst>
                </a:gridCol>
                <a:gridCol w="3710226">
                  <a:extLst>
                    <a:ext uri="{9D8B030D-6E8A-4147-A177-3AD203B41FA5}">
                      <a16:colId xmlns:a16="http://schemas.microsoft.com/office/drawing/2014/main" val="158998022"/>
                    </a:ext>
                  </a:extLst>
                </a:gridCol>
                <a:gridCol w="3555778">
                  <a:extLst>
                    <a:ext uri="{9D8B030D-6E8A-4147-A177-3AD203B41FA5}">
                      <a16:colId xmlns:a16="http://schemas.microsoft.com/office/drawing/2014/main" val="3986739460"/>
                    </a:ext>
                  </a:extLst>
                </a:gridCol>
              </a:tblGrid>
              <a:tr h="877993">
                <a:tc>
                  <a:txBody>
                    <a:bodyPr/>
                    <a:lstStyle/>
                    <a:p>
                      <a:endParaRPr lang="de-DE" dirty="0"/>
                    </a:p>
                    <a:p>
                      <a:r>
                        <a:rPr lang="de-CH" dirty="0"/>
                        <a:t>Work Area </a:t>
                      </a:r>
                      <a:r>
                        <a:rPr lang="de-CH" dirty="0" err="1"/>
                        <a:t>of</a:t>
                      </a:r>
                      <a:r>
                        <a:rPr lang="de-CH" dirty="0"/>
                        <a:t> GASL </a:t>
                      </a:r>
                    </a:p>
                    <a:p>
                      <a:endParaRPr lang="de-CH" dirty="0"/>
                    </a:p>
                  </a:txBody>
                  <a:tcPr/>
                </a:tc>
                <a:tc>
                  <a:txBody>
                    <a:bodyPr/>
                    <a:lstStyle/>
                    <a:p>
                      <a:endParaRPr lang="de-DE" dirty="0"/>
                    </a:p>
                    <a:p>
                      <a:r>
                        <a:rPr lang="de-CH" dirty="0"/>
                        <a:t>Flagship </a:t>
                      </a:r>
                      <a:r>
                        <a:rPr lang="de-CH" dirty="0" err="1"/>
                        <a:t>of</a:t>
                      </a:r>
                      <a:r>
                        <a:rPr lang="de-CH" dirty="0"/>
                        <a:t> CRP </a:t>
                      </a:r>
                    </a:p>
                  </a:txBody>
                  <a:tcPr/>
                </a:tc>
                <a:tc>
                  <a:txBody>
                    <a:bodyPr/>
                    <a:lstStyle/>
                    <a:p>
                      <a:endParaRPr lang="de-DE" dirty="0"/>
                    </a:p>
                    <a:p>
                      <a:r>
                        <a:rPr lang="de-CH" dirty="0" err="1"/>
                        <a:t>Acceleration</a:t>
                      </a:r>
                      <a:r>
                        <a:rPr lang="de-CH" dirty="0"/>
                        <a:t> Potentials and  </a:t>
                      </a:r>
                      <a:r>
                        <a:rPr lang="de-CH" dirty="0" err="1"/>
                        <a:t>Challenges</a:t>
                      </a:r>
                      <a:endParaRPr lang="de-CH" dirty="0"/>
                    </a:p>
                    <a:p>
                      <a:endParaRPr lang="de-CH" dirty="0"/>
                    </a:p>
                  </a:txBody>
                  <a:tcPr/>
                </a:tc>
                <a:extLst>
                  <a:ext uri="{0D108BD9-81ED-4DB2-BD59-A6C34878D82A}">
                    <a16:rowId xmlns:a16="http://schemas.microsoft.com/office/drawing/2014/main" val="1920414805"/>
                  </a:ext>
                </a:extLst>
              </a:tr>
              <a:tr h="3872683">
                <a:tc>
                  <a:txBody>
                    <a:bodyPr/>
                    <a:lstStyle/>
                    <a:p>
                      <a:endParaRPr lang="de-DE" dirty="0"/>
                    </a:p>
                    <a:p>
                      <a:endParaRPr lang="de-CH" dirty="0"/>
                    </a:p>
                    <a:p>
                      <a:endParaRPr lang="de-CH" dirty="0"/>
                    </a:p>
                    <a:p>
                      <a:endParaRPr lang="de-CH" dirty="0"/>
                    </a:p>
                    <a:p>
                      <a:endParaRPr lang="de-CH" dirty="0"/>
                    </a:p>
                    <a:p>
                      <a:endParaRPr lang="de-CH" dirty="0"/>
                    </a:p>
                    <a:p>
                      <a:endParaRPr lang="de-CH" dirty="0"/>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Livestock Livelihoods and Agri-Food Systems FP5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Technologies and strategies developed through the CRP translate into positive impacts on the resource poor.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Evidence to influence policies and investments through the Livestock Master Plan (LMP) work in Ethiopia, Tanzania, Rwanda and Bihar (India).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p>
                  </a:txBody>
                  <a:tcPr/>
                </a:tc>
                <a:tc>
                  <a:txBody>
                    <a:bodyPr/>
                    <a:lstStyle/>
                    <a:p>
                      <a:pPr marL="285750" indent="-285750">
                        <a:buFont typeface="Arial" panose="020B0604020202020204" pitchFamily="34" charset="0"/>
                        <a:buChar char="•"/>
                      </a:pPr>
                      <a:endParaRPr lang="de-DE" dirty="0"/>
                    </a:p>
                    <a:p>
                      <a:pPr marL="285750" indent="-285750">
                        <a:buFont typeface="Arial" panose="020B0604020202020204" pitchFamily="34" charset="0"/>
                        <a:buChar char="•"/>
                      </a:pPr>
                      <a:r>
                        <a:rPr lang="de-CH" sz="2000" dirty="0"/>
                        <a:t>Focus on </a:t>
                      </a:r>
                      <a:r>
                        <a:rPr lang="de-CH" sz="2000" dirty="0" err="1"/>
                        <a:t>resource</a:t>
                      </a:r>
                      <a:r>
                        <a:rPr lang="de-CH" sz="2000" dirty="0"/>
                        <a:t> </a:t>
                      </a:r>
                      <a:r>
                        <a:rPr lang="de-CH" sz="2000" dirty="0" err="1"/>
                        <a:t>poor</a:t>
                      </a:r>
                      <a:r>
                        <a:rPr lang="de-CH" sz="2000" dirty="0"/>
                        <a:t> </a:t>
                      </a:r>
                      <a:r>
                        <a:rPr lang="de-CH" sz="2000" dirty="0" err="1"/>
                        <a:t>important</a:t>
                      </a:r>
                      <a:r>
                        <a:rPr lang="de-CH" sz="2000" dirty="0"/>
                        <a:t> </a:t>
                      </a:r>
                      <a:r>
                        <a:rPr lang="de-CH" sz="2000" dirty="0" err="1"/>
                        <a:t>to</a:t>
                      </a:r>
                      <a:r>
                        <a:rPr lang="de-CH" sz="2000" dirty="0"/>
                        <a:t> multi-</a:t>
                      </a:r>
                      <a:r>
                        <a:rPr lang="de-CH" sz="2000" dirty="0" err="1"/>
                        <a:t>stakeholder</a:t>
                      </a:r>
                      <a:r>
                        <a:rPr lang="de-CH" sz="2000" dirty="0"/>
                        <a:t> </a:t>
                      </a:r>
                      <a:r>
                        <a:rPr lang="de-CH" sz="2000" dirty="0" err="1"/>
                        <a:t>processes</a:t>
                      </a:r>
                      <a:endParaRPr lang="de-CH" sz="2000" dirty="0"/>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a:t>Policy </a:t>
                      </a:r>
                      <a:r>
                        <a:rPr lang="de-CH" sz="2000" dirty="0" err="1"/>
                        <a:t>work</a:t>
                      </a:r>
                      <a:r>
                        <a:rPr lang="de-CH" sz="2000" dirty="0"/>
                        <a:t> </a:t>
                      </a:r>
                      <a:r>
                        <a:rPr lang="de-CH" sz="2000" dirty="0" err="1"/>
                        <a:t>is</a:t>
                      </a:r>
                      <a:r>
                        <a:rPr lang="de-CH" sz="2000" dirty="0"/>
                        <a:t> </a:t>
                      </a:r>
                      <a:r>
                        <a:rPr lang="de-CH" sz="2000" dirty="0" err="1"/>
                        <a:t>highly</a:t>
                      </a:r>
                      <a:r>
                        <a:rPr lang="de-CH" sz="2000" dirty="0"/>
                        <a:t> relevant </a:t>
                      </a:r>
                      <a:r>
                        <a:rPr lang="de-CH" sz="2000" dirty="0" err="1"/>
                        <a:t>for</a:t>
                      </a:r>
                      <a:r>
                        <a:rPr lang="de-CH" sz="2000" dirty="0"/>
                        <a:t> GASL </a:t>
                      </a:r>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a:t>Experience </a:t>
                      </a:r>
                      <a:r>
                        <a:rPr lang="de-CH" sz="2000" dirty="0" err="1"/>
                        <a:t>with</a:t>
                      </a:r>
                      <a:r>
                        <a:rPr lang="de-CH" sz="2000" dirty="0"/>
                        <a:t> </a:t>
                      </a:r>
                      <a:r>
                        <a:rPr lang="de-CH" sz="2000" dirty="0" err="1"/>
                        <a:t>master</a:t>
                      </a:r>
                      <a:r>
                        <a:rPr lang="de-CH" sz="2000" dirty="0"/>
                        <a:t> </a:t>
                      </a:r>
                      <a:r>
                        <a:rPr lang="de-CH" sz="2000" dirty="0" err="1"/>
                        <a:t>plans</a:t>
                      </a:r>
                      <a:r>
                        <a:rPr lang="de-CH" sz="2000" dirty="0"/>
                        <a:t> </a:t>
                      </a:r>
                      <a:r>
                        <a:rPr lang="de-CH" sz="2000" dirty="0" err="1"/>
                        <a:t>to</a:t>
                      </a:r>
                      <a:r>
                        <a:rPr lang="de-CH" sz="2000" dirty="0"/>
                        <a:t> </a:t>
                      </a:r>
                      <a:r>
                        <a:rPr lang="de-CH" sz="2000" dirty="0" err="1"/>
                        <a:t>be</a:t>
                      </a:r>
                      <a:r>
                        <a:rPr lang="de-CH" sz="2000" dirty="0"/>
                        <a:t> </a:t>
                      </a:r>
                      <a:r>
                        <a:rPr lang="de-CH" sz="2000" dirty="0" err="1"/>
                        <a:t>disseminated</a:t>
                      </a:r>
                      <a:r>
                        <a:rPr lang="de-CH" sz="2000" dirty="0"/>
                        <a:t> via GASL </a:t>
                      </a:r>
                      <a:r>
                        <a:rPr lang="de-CH" sz="2000" dirty="0" err="1"/>
                        <a:t>channels</a:t>
                      </a:r>
                      <a:r>
                        <a:rPr lang="de-CH" sz="2000" dirty="0"/>
                        <a:t> </a:t>
                      </a:r>
                    </a:p>
                    <a:p>
                      <a:pPr marL="285750" indent="-285750">
                        <a:buFont typeface="Arial" panose="020B0604020202020204" pitchFamily="34" charset="0"/>
                        <a:buChar char="•"/>
                      </a:pPr>
                      <a:endParaRPr lang="de-CH" dirty="0"/>
                    </a:p>
                    <a:p>
                      <a:pPr marL="285750" indent="-285750">
                        <a:buFont typeface="Arial" panose="020B0604020202020204" pitchFamily="34" charset="0"/>
                        <a:buChar char="•"/>
                      </a:pPr>
                      <a:endParaRPr lang="de-CH" dirty="0"/>
                    </a:p>
                  </a:txBody>
                  <a:tcPr/>
                </a:tc>
                <a:extLst>
                  <a:ext uri="{0D108BD9-81ED-4DB2-BD59-A6C34878D82A}">
                    <a16:rowId xmlns:a16="http://schemas.microsoft.com/office/drawing/2014/main" val="3786863352"/>
                  </a:ext>
                </a:extLst>
              </a:tr>
            </a:tbl>
          </a:graphicData>
        </a:graphic>
      </p:graphicFrame>
      <p:pic>
        <p:nvPicPr>
          <p:cNvPr id="6" name="Grafik 5">
            <a:extLst>
              <a:ext uri="{FF2B5EF4-FFF2-40B4-BE49-F238E27FC236}">
                <a16:creationId xmlns:a16="http://schemas.microsoft.com/office/drawing/2014/main" id="{204B3B53-E7BD-4E98-92F3-460661F1ABB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051035" y="2551860"/>
            <a:ext cx="2364827" cy="1978099"/>
          </a:xfrm>
          <a:prstGeom prst="rect">
            <a:avLst/>
          </a:prstGeom>
          <a:noFill/>
          <a:ln>
            <a:noFill/>
          </a:ln>
        </p:spPr>
      </p:pic>
    </p:spTree>
    <p:extLst>
      <p:ext uri="{BB962C8B-B14F-4D97-AF65-F5344CB8AC3E}">
        <p14:creationId xmlns:p14="http://schemas.microsoft.com/office/powerpoint/2010/main" val="994522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163286"/>
            <a:ext cx="10972800" cy="579887"/>
          </a:xfrm>
        </p:spPr>
        <p:txBody>
          <a:bodyPr>
            <a:normAutofit/>
          </a:bodyPr>
          <a:lstStyle/>
          <a:p>
            <a:pPr marL="0" indent="0">
              <a:buNone/>
            </a:pPr>
            <a:r>
              <a:rPr lang="de-CH" dirty="0" err="1"/>
              <a:t>Sustainability</a:t>
            </a:r>
            <a:r>
              <a:rPr lang="de-CH" dirty="0"/>
              <a:t> Domains and </a:t>
            </a:r>
            <a:r>
              <a:rPr lang="de-CH" dirty="0" err="1"/>
              <a:t>the</a:t>
            </a:r>
            <a:r>
              <a:rPr lang="de-CH" dirty="0"/>
              <a:t> </a:t>
            </a:r>
            <a:r>
              <a:rPr lang="de-CH" dirty="0" err="1"/>
              <a:t>Ways</a:t>
            </a:r>
            <a:r>
              <a:rPr lang="de-CH" dirty="0"/>
              <a:t> </a:t>
            </a:r>
            <a:r>
              <a:rPr lang="de-CH" dirty="0" err="1"/>
              <a:t>we</a:t>
            </a:r>
            <a:r>
              <a:rPr lang="de-CH" dirty="0"/>
              <a:t> Work</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8605" y="6058706"/>
            <a:ext cx="4453467" cy="362968"/>
          </a:xfrm>
          <a:prstGeom prst="rect">
            <a:avLst/>
          </a:prstGeom>
        </p:spPr>
      </p:pic>
      <p:sp>
        <p:nvSpPr>
          <p:cNvPr id="5" name="TextBox 4"/>
          <p:cNvSpPr txBox="1"/>
          <p:nvPr/>
        </p:nvSpPr>
        <p:spPr>
          <a:xfrm>
            <a:off x="4288605" y="6329999"/>
            <a:ext cx="4437329" cy="276999"/>
          </a:xfrm>
          <a:prstGeom prst="rect">
            <a:avLst/>
          </a:prstGeom>
          <a:noFill/>
        </p:spPr>
        <p:txBody>
          <a:bodyPr wrap="square" rtlCol="0">
            <a:spAutoFit/>
          </a:bodyPr>
          <a:lstStyle/>
          <a:p>
            <a:pPr algn="ctr"/>
            <a:r>
              <a:rPr lang="en-GB" sz="1200" dirty="0">
                <a:solidFill>
                  <a:srgbClr val="00B0F0"/>
                </a:solidFill>
                <a:hlinkClick r:id="rId3"/>
              </a:rPr>
              <a:t>www.livetsockdialogue.org</a:t>
            </a:r>
            <a:r>
              <a:rPr lang="en-GB" sz="1200" dirty="0">
                <a:solidFill>
                  <a:srgbClr val="00B0F0"/>
                </a:solidFill>
              </a:rPr>
              <a:t> </a:t>
            </a:r>
          </a:p>
        </p:txBody>
      </p:sp>
      <p:pic>
        <p:nvPicPr>
          <p:cNvPr id="10" name="Content Placeholder 4"/>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4143" y="827315"/>
            <a:ext cx="10905155" cy="5779684"/>
          </a:xfrm>
          <a:prstGeom prst="rect">
            <a:avLst/>
          </a:prstGeom>
          <a:solidFill>
            <a:schemeClr val="bg1"/>
          </a:solidFill>
          <a:ln>
            <a:solidFill>
              <a:schemeClr val="accent3">
                <a:lumMod val="60000"/>
                <a:lumOff val="40000"/>
              </a:schemeClr>
            </a:solidFill>
          </a:ln>
        </p:spPr>
      </p:pic>
    </p:spTree>
    <p:extLst>
      <p:ext uri="{BB962C8B-B14F-4D97-AF65-F5344CB8AC3E}">
        <p14:creationId xmlns:p14="http://schemas.microsoft.com/office/powerpoint/2010/main" val="1844420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0" y="497569"/>
            <a:ext cx="10972800" cy="736008"/>
          </a:xfrm>
        </p:spPr>
        <p:txBody>
          <a:bodyPr>
            <a:normAutofit/>
          </a:bodyPr>
          <a:lstStyle/>
          <a:p>
            <a:r>
              <a:rPr lang="de-CH" dirty="0" err="1"/>
              <a:t>Added</a:t>
            </a:r>
            <a:r>
              <a:rPr lang="de-CH" dirty="0"/>
              <a:t> </a:t>
            </a:r>
            <a:r>
              <a:rPr lang="de-CH" dirty="0" err="1"/>
              <a:t>value</a:t>
            </a:r>
            <a:r>
              <a:rPr lang="de-CH" dirty="0"/>
              <a:t> </a:t>
            </a:r>
            <a:r>
              <a:rPr lang="de-CH" dirty="0" err="1"/>
              <a:t>of</a:t>
            </a:r>
            <a:r>
              <a:rPr lang="de-CH" dirty="0"/>
              <a:t> multi-</a:t>
            </a:r>
            <a:r>
              <a:rPr lang="de-CH" dirty="0" err="1"/>
              <a:t>stakeholder</a:t>
            </a:r>
            <a:r>
              <a:rPr lang="de-CH" dirty="0"/>
              <a:t> </a:t>
            </a:r>
            <a:r>
              <a:rPr lang="de-CH" dirty="0" err="1"/>
              <a:t>processes</a:t>
            </a:r>
            <a:endParaRPr lang="de-CH" dirty="0"/>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418901"/>
            <a:ext cx="10972800" cy="4020198"/>
          </a:xfrm>
        </p:spPr>
        <p:txBody>
          <a:bodyPr/>
          <a:lstStyle/>
          <a:p>
            <a:endParaRPr lang="en-GB" dirty="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8605" y="6058706"/>
            <a:ext cx="4453467" cy="362968"/>
          </a:xfrm>
          <a:prstGeom prst="rect">
            <a:avLst/>
          </a:prstGeom>
        </p:spPr>
      </p:pic>
      <p:sp>
        <p:nvSpPr>
          <p:cNvPr id="5" name="TextBox 4"/>
          <p:cNvSpPr txBox="1"/>
          <p:nvPr/>
        </p:nvSpPr>
        <p:spPr>
          <a:xfrm>
            <a:off x="4288605" y="6329999"/>
            <a:ext cx="4437329" cy="276999"/>
          </a:xfrm>
          <a:prstGeom prst="rect">
            <a:avLst/>
          </a:prstGeom>
          <a:noFill/>
        </p:spPr>
        <p:txBody>
          <a:bodyPr wrap="square" rtlCol="0">
            <a:spAutoFit/>
          </a:bodyPr>
          <a:lstStyle/>
          <a:p>
            <a:pPr algn="ctr"/>
            <a:r>
              <a:rPr lang="en-GB" sz="1200" dirty="0">
                <a:solidFill>
                  <a:srgbClr val="00B0F0"/>
                </a:solidFill>
                <a:hlinkClick r:id="rId4"/>
              </a:rPr>
              <a:t>www.livetsockdialogue.org</a:t>
            </a:r>
            <a:r>
              <a:rPr lang="en-GB" sz="1200" dirty="0">
                <a:solidFill>
                  <a:srgbClr val="00B0F0"/>
                </a:solidFill>
              </a:rPr>
              <a:t> </a:t>
            </a:r>
          </a:p>
        </p:txBody>
      </p:sp>
      <p:sp>
        <p:nvSpPr>
          <p:cNvPr id="6" name="Inhaltsplatzhalter 2">
            <a:extLst>
              <a:ext uri="{FF2B5EF4-FFF2-40B4-BE49-F238E27FC236}">
                <a16:creationId xmlns:a16="http://schemas.microsoft.com/office/drawing/2014/main" id="{7438CA1A-C569-4EB8-8816-773442EF0A33}"/>
              </a:ext>
            </a:extLst>
          </p:cNvPr>
          <p:cNvSpPr txBox="1">
            <a:spLocks/>
          </p:cNvSpPr>
          <p:nvPr/>
        </p:nvSpPr>
        <p:spPr bwMode="auto">
          <a:xfrm>
            <a:off x="406400" y="1511563"/>
            <a:ext cx="10972800" cy="463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Courier New" pitchFamily="49" charset="0"/>
              <a:buChar char="o"/>
              <a:defRPr sz="24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b="1" dirty="0"/>
              <a:t>Multi-stakeholder processes (e.g. GASL): </a:t>
            </a:r>
          </a:p>
          <a:p>
            <a:pPr marL="0" indent="0">
              <a:buNone/>
            </a:pPr>
            <a:endParaRPr lang="en-GB" b="1" dirty="0"/>
          </a:p>
          <a:p>
            <a:r>
              <a:rPr lang="en-GB" dirty="0"/>
              <a:t>Multipliers </a:t>
            </a:r>
          </a:p>
          <a:p>
            <a:r>
              <a:rPr lang="en-GB" dirty="0"/>
              <a:t>Ensure inclusiveness (GASL invests a substantial amount every year to make sure, representatives from livestock systems from marginal areas are able to participate)</a:t>
            </a:r>
          </a:p>
          <a:p>
            <a:r>
              <a:rPr lang="en-GB" dirty="0"/>
              <a:t>Promote global understanding of local, national and regional contexts</a:t>
            </a:r>
            <a:br>
              <a:rPr lang="en-GB" dirty="0"/>
            </a:br>
            <a:r>
              <a:rPr lang="en-GB" dirty="0"/>
              <a:t>(the GASL MSPs) </a:t>
            </a:r>
          </a:p>
          <a:p>
            <a:r>
              <a:rPr lang="en-GB" dirty="0"/>
              <a:t>Research: 	Convey research needs to the researchers (participatory research)</a:t>
            </a:r>
            <a:br>
              <a:rPr lang="en-GB" dirty="0"/>
            </a:br>
            <a:r>
              <a:rPr lang="en-GB" dirty="0"/>
              <a:t>		Convey research results to the end user  (scaling up and extension)</a:t>
            </a:r>
          </a:p>
          <a:p>
            <a:r>
              <a:rPr lang="en-GB" dirty="0"/>
              <a:t>Policy dialogue: make use of the multi-stakeholder process to influence policies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45365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fad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6" end="6"/>
                                            </p:txEl>
                                          </p:spTgt>
                                        </p:tgtEl>
                                        <p:attrNameLst>
                                          <p:attrName>style.visibility</p:attrName>
                                        </p:attrNameLst>
                                      </p:cBhvr>
                                      <p:to>
                                        <p:strVal val="visible"/>
                                      </p:to>
                                    </p:set>
                                    <p:animEffect transition="in" filter="fade">
                                      <p:cBhvr>
                                        <p:cTn id="3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736008"/>
          </a:xfrm>
        </p:spPr>
        <p:txBody>
          <a:bodyPr>
            <a:normAutofit/>
          </a:bodyPr>
          <a:lstStyle/>
          <a:p>
            <a:r>
              <a:rPr lang="de-CH" dirty="0" err="1"/>
              <a:t>Conclusions</a:t>
            </a:r>
            <a:r>
              <a:rPr lang="de-CH" dirty="0"/>
              <a:t> </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418901"/>
            <a:ext cx="10972800" cy="4020198"/>
          </a:xfrm>
        </p:spPr>
        <p:txBody>
          <a:bodyPr/>
          <a:lstStyle/>
          <a:p>
            <a:pPr marL="0" indent="0">
              <a:buNone/>
            </a:pPr>
            <a:r>
              <a:rPr lang="en-GB" dirty="0"/>
              <a:t>The example CRP – GASL shows:</a:t>
            </a:r>
          </a:p>
          <a:p>
            <a:pPr marL="0" indent="0">
              <a:buNone/>
            </a:pPr>
            <a:endParaRPr lang="en-GB" sz="800" dirty="0"/>
          </a:p>
          <a:p>
            <a:r>
              <a:rPr lang="en-GB" dirty="0"/>
              <a:t>The research foci and the objectives of GASL are well aligned, both programmes are working towards a more sustainable livestock sector development</a:t>
            </a:r>
          </a:p>
          <a:p>
            <a:r>
              <a:rPr lang="en-GB" dirty="0"/>
              <a:t>There is unutilized potential for accelerating impact.</a:t>
            </a:r>
          </a:p>
          <a:p>
            <a:r>
              <a:rPr lang="en-GB" dirty="0"/>
              <a:t>Strong coordination and exchange of experience are important </a:t>
            </a:r>
          </a:p>
          <a:p>
            <a:r>
              <a:rPr lang="en-GB" dirty="0"/>
              <a:t>CRP and GASL should pay more attention to reduce food loss and food waste (stronger consumer focus)</a:t>
            </a:r>
          </a:p>
          <a:p>
            <a:r>
              <a:rPr lang="en-GB" dirty="0"/>
              <a:t>Investment in strong communication activities is key </a:t>
            </a:r>
          </a:p>
          <a:p>
            <a:pPr marL="0" indent="0">
              <a:buNone/>
            </a:pPr>
            <a:r>
              <a:rPr lang="en-GB" b="1" dirty="0"/>
              <a:t>Meetings like the AACAA are important. It allows a context specific, regional focus.</a:t>
            </a:r>
          </a:p>
          <a:p>
            <a:endParaRPr lang="en-GB" dirty="0"/>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8605" y="6058706"/>
            <a:ext cx="4453467" cy="362968"/>
          </a:xfrm>
          <a:prstGeom prst="rect">
            <a:avLst/>
          </a:prstGeom>
        </p:spPr>
      </p:pic>
      <p:sp>
        <p:nvSpPr>
          <p:cNvPr id="5" name="TextBox 4"/>
          <p:cNvSpPr txBox="1"/>
          <p:nvPr/>
        </p:nvSpPr>
        <p:spPr>
          <a:xfrm>
            <a:off x="4288605" y="6329999"/>
            <a:ext cx="4437329" cy="276999"/>
          </a:xfrm>
          <a:prstGeom prst="rect">
            <a:avLst/>
          </a:prstGeom>
          <a:noFill/>
        </p:spPr>
        <p:txBody>
          <a:bodyPr wrap="square" rtlCol="0">
            <a:spAutoFit/>
          </a:bodyPr>
          <a:lstStyle/>
          <a:p>
            <a:pPr algn="ctr"/>
            <a:r>
              <a:rPr lang="en-GB" sz="1200" dirty="0">
                <a:solidFill>
                  <a:srgbClr val="00B0F0"/>
                </a:solidFill>
                <a:hlinkClick r:id="rId3"/>
              </a:rPr>
              <a:t>www.livetsockdialogue.org</a:t>
            </a:r>
            <a:r>
              <a:rPr lang="en-GB" sz="1200" dirty="0">
                <a:solidFill>
                  <a:srgbClr val="00B0F0"/>
                </a:solidFill>
              </a:rPr>
              <a:t> </a:t>
            </a:r>
          </a:p>
        </p:txBody>
      </p:sp>
    </p:spTree>
    <p:extLst>
      <p:ext uri="{BB962C8B-B14F-4D97-AF65-F5344CB8AC3E}">
        <p14:creationId xmlns:p14="http://schemas.microsoft.com/office/powerpoint/2010/main" val="384297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Autofit/>
          </a:bodyPr>
          <a:lstStyle/>
          <a:p>
            <a:r>
              <a:rPr lang="de-CH" b="1" dirty="0"/>
              <a:t>Thanks !</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473208" y="1292288"/>
            <a:ext cx="5201091" cy="4715048"/>
          </a:xfrm>
        </p:spPr>
        <p:txBody>
          <a:bodyPr/>
          <a:lstStyle/>
          <a:p>
            <a:pPr marL="0" indent="0" algn="ctr">
              <a:buNone/>
            </a:pPr>
            <a:r>
              <a:rPr lang="de-CH" dirty="0"/>
              <a:t>Website:</a:t>
            </a:r>
            <a:endParaRPr lang="de-CH" dirty="0">
              <a:hlinkClick r:id="rId3"/>
            </a:endParaRPr>
          </a:p>
          <a:p>
            <a:pPr marL="0" indent="0" algn="ctr">
              <a:buNone/>
            </a:pPr>
            <a:r>
              <a:rPr lang="de-CH" dirty="0">
                <a:hlinkClick r:id="rId3"/>
              </a:rPr>
              <a:t>www.livestockdialogue.org</a:t>
            </a:r>
            <a:endParaRPr lang="de-CH" sz="900" dirty="0"/>
          </a:p>
          <a:p>
            <a:pPr marL="0" indent="0" algn="ctr">
              <a:buNone/>
            </a:pPr>
            <a:endParaRPr lang="de-CH" sz="1200" dirty="0"/>
          </a:p>
          <a:p>
            <a:pPr marL="0" indent="0" algn="ctr">
              <a:buNone/>
            </a:pPr>
            <a:r>
              <a:rPr lang="de-CH" dirty="0"/>
              <a:t>Fritz Schneider, Chair of GASL</a:t>
            </a:r>
          </a:p>
          <a:p>
            <a:pPr marL="0" indent="0" algn="ctr">
              <a:buNone/>
            </a:pPr>
            <a:r>
              <a:rPr lang="de-CH" dirty="0">
                <a:hlinkClick r:id="rId4"/>
              </a:rPr>
              <a:t>fritz.schneider@bfh.ch</a:t>
            </a:r>
            <a:r>
              <a:rPr lang="de-CH" dirty="0"/>
              <a:t>  </a:t>
            </a:r>
          </a:p>
          <a:p>
            <a:pPr marL="0" indent="0" algn="ctr">
              <a:buNone/>
            </a:pPr>
            <a:endParaRPr lang="de-CH" sz="1400" dirty="0"/>
          </a:p>
          <a:p>
            <a:pPr marL="0" indent="0" algn="ctr">
              <a:buNone/>
            </a:pPr>
            <a:r>
              <a:rPr lang="de-CH" dirty="0"/>
              <a:t>Eduardo ArceDiaz, GASL Manager</a:t>
            </a:r>
          </a:p>
          <a:p>
            <a:pPr marL="0" indent="0" algn="ctr">
              <a:buNone/>
            </a:pPr>
            <a:r>
              <a:rPr lang="de-CH" dirty="0">
                <a:hlinkClick r:id="rId5"/>
              </a:rPr>
              <a:t>Eduardo.ArceDiaz@fao.org</a:t>
            </a:r>
            <a:r>
              <a:rPr lang="de-CH" dirty="0"/>
              <a:t> Agenda </a:t>
            </a:r>
          </a:p>
          <a:p>
            <a:pPr marL="0" indent="0" algn="ctr">
              <a:buNone/>
            </a:pPr>
            <a:endParaRPr lang="de-CH" sz="1600" dirty="0"/>
          </a:p>
          <a:p>
            <a:pPr marL="0" indent="0" algn="ctr">
              <a:buNone/>
            </a:pPr>
            <a:r>
              <a:rPr lang="de-CH" dirty="0"/>
              <a:t>Support Team</a:t>
            </a:r>
          </a:p>
          <a:p>
            <a:pPr marL="0" indent="0" algn="ctr">
              <a:buNone/>
            </a:pPr>
            <a:r>
              <a:rPr lang="de-CH" dirty="0">
                <a:hlinkClick r:id="rId6"/>
              </a:rPr>
              <a:t>livestock-dialogue@fao.org</a:t>
            </a:r>
            <a:endParaRPr lang="de-CH" dirty="0"/>
          </a:p>
          <a:p>
            <a:pPr marL="0" indent="0" algn="ctr">
              <a:buNone/>
            </a:pPr>
            <a:endParaRPr lang="de-CH" dirty="0"/>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56164" y="6007336"/>
            <a:ext cx="4453467" cy="362968"/>
          </a:xfrm>
          <a:prstGeom prst="rect">
            <a:avLst/>
          </a:prstGeom>
        </p:spPr>
      </p:pic>
      <p:pic>
        <p:nvPicPr>
          <p:cNvPr id="6" name="Picture 5"/>
          <p:cNvPicPr>
            <a:picLocks noChangeAspect="1"/>
          </p:cNvPicPr>
          <p:nvPr/>
        </p:nvPicPr>
        <p:blipFill rotWithShape="1">
          <a:blip r:embed="rId8">
            <a:extLst>
              <a:ext uri="{28A0092B-C50C-407E-A947-70E740481C1C}">
                <a14:useLocalDpi xmlns:a14="http://schemas.microsoft.com/office/drawing/2010/main" val="0"/>
              </a:ext>
            </a:extLst>
          </a:blip>
          <a:srcRect t="1825"/>
          <a:stretch/>
        </p:blipFill>
        <p:spPr>
          <a:xfrm>
            <a:off x="5954976" y="1756881"/>
            <a:ext cx="5614322" cy="3251775"/>
          </a:xfrm>
          <a:prstGeom prst="rect">
            <a:avLst/>
          </a:prstGeom>
        </p:spPr>
      </p:pic>
    </p:spTree>
    <p:extLst>
      <p:ext uri="{BB962C8B-B14F-4D97-AF65-F5344CB8AC3E}">
        <p14:creationId xmlns:p14="http://schemas.microsoft.com/office/powerpoint/2010/main" val="996923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736008"/>
          </a:xfrm>
        </p:spPr>
        <p:txBody>
          <a:bodyPr>
            <a:normAutofit/>
          </a:bodyPr>
          <a:lstStyle/>
          <a:p>
            <a:r>
              <a:rPr lang="de-CH" dirty="0"/>
              <a:t>What is the Global Agenda for </a:t>
            </a:r>
            <a:r>
              <a:rPr lang="de-CH" dirty="0" err="1"/>
              <a:t>Sustainable</a:t>
            </a:r>
            <a:r>
              <a:rPr lang="de-CH" dirty="0"/>
              <a:t> Livestock? </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752362" y="1653238"/>
            <a:ext cx="10972800" cy="4020198"/>
          </a:xfrm>
        </p:spPr>
        <p:txBody>
          <a:bodyPr/>
          <a:lstStyle/>
          <a:p>
            <a:r>
              <a:rPr lang="de-CH" dirty="0"/>
              <a:t>The Global Agenda for </a:t>
            </a:r>
            <a:r>
              <a:rPr lang="de-CH" dirty="0" err="1"/>
              <a:t>Sustainable</a:t>
            </a:r>
            <a:r>
              <a:rPr lang="de-CH" dirty="0"/>
              <a:t> Livestock (GASL) </a:t>
            </a:r>
            <a:r>
              <a:rPr lang="de-CH" dirty="0" err="1"/>
              <a:t>is</a:t>
            </a:r>
            <a:r>
              <a:rPr lang="de-CH" dirty="0"/>
              <a:t> a </a:t>
            </a:r>
            <a:r>
              <a:rPr lang="de-CH" b="1" dirty="0">
                <a:solidFill>
                  <a:schemeClr val="accent3">
                    <a:lumMod val="75000"/>
                  </a:schemeClr>
                </a:solidFill>
              </a:rPr>
              <a:t>multistakeholder </a:t>
            </a:r>
            <a:r>
              <a:rPr lang="de-CH" b="1" dirty="0" err="1">
                <a:solidFill>
                  <a:schemeClr val="accent3">
                    <a:lumMod val="75000"/>
                  </a:schemeClr>
                </a:solidFill>
              </a:rPr>
              <a:t>partnership</a:t>
            </a:r>
            <a:r>
              <a:rPr lang="de-CH" dirty="0"/>
              <a:t>. </a:t>
            </a:r>
            <a:r>
              <a:rPr lang="de-CH" dirty="0" err="1"/>
              <a:t>It</a:t>
            </a:r>
            <a:r>
              <a:rPr lang="de-CH" dirty="0"/>
              <a:t> </a:t>
            </a:r>
            <a:r>
              <a:rPr lang="en-US" dirty="0"/>
              <a:t>enhances the contribution of livestock systems to sustainable development and is a recognized platform for sharing solutions</a:t>
            </a:r>
          </a:p>
          <a:p>
            <a:r>
              <a:rPr lang="en-GB" dirty="0"/>
              <a:t>For GASL, it is important to support and magnify the work of its partners with a </a:t>
            </a:r>
            <a:r>
              <a:rPr lang="en-GB" dirty="0" err="1"/>
              <a:t>multistakeholder</a:t>
            </a:r>
            <a:r>
              <a:rPr lang="en-GB" dirty="0"/>
              <a:t> approach; this is why meetings like the AACAA and this side event are crucial</a:t>
            </a:r>
          </a:p>
          <a:p>
            <a:r>
              <a:rPr lang="en-GB" dirty="0"/>
              <a:t>There is a huge potential to make faster and better use of research results with </a:t>
            </a:r>
            <a:r>
              <a:rPr lang="en-GB" b="1" dirty="0"/>
              <a:t>context specific </a:t>
            </a:r>
            <a:r>
              <a:rPr lang="en-GB" dirty="0"/>
              <a:t>best practices towards a more sustainable livestock sector </a:t>
            </a:r>
          </a:p>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8605" y="6058706"/>
            <a:ext cx="4453467" cy="362968"/>
          </a:xfrm>
          <a:prstGeom prst="rect">
            <a:avLst/>
          </a:prstGeom>
        </p:spPr>
      </p:pic>
      <p:sp>
        <p:nvSpPr>
          <p:cNvPr id="5" name="TextBox 4"/>
          <p:cNvSpPr txBox="1"/>
          <p:nvPr/>
        </p:nvSpPr>
        <p:spPr>
          <a:xfrm>
            <a:off x="4288605" y="6329999"/>
            <a:ext cx="4437329" cy="276999"/>
          </a:xfrm>
          <a:prstGeom prst="rect">
            <a:avLst/>
          </a:prstGeom>
          <a:noFill/>
        </p:spPr>
        <p:txBody>
          <a:bodyPr wrap="square" rtlCol="0">
            <a:spAutoFit/>
          </a:bodyPr>
          <a:lstStyle/>
          <a:p>
            <a:pPr algn="ctr"/>
            <a:r>
              <a:rPr lang="en-GB" sz="1200" dirty="0">
                <a:solidFill>
                  <a:srgbClr val="00B0F0"/>
                </a:solidFill>
                <a:hlinkClick r:id="rId3"/>
              </a:rPr>
              <a:t>www.livetsockdialogue.org</a:t>
            </a:r>
            <a:r>
              <a:rPr lang="en-GB" sz="1200" dirty="0">
                <a:solidFill>
                  <a:srgbClr val="00B0F0"/>
                </a:solidFill>
              </a:rPr>
              <a:t> </a:t>
            </a:r>
          </a:p>
        </p:txBody>
      </p:sp>
    </p:spTree>
    <p:extLst>
      <p:ext uri="{BB962C8B-B14F-4D97-AF65-F5344CB8AC3E}">
        <p14:creationId xmlns:p14="http://schemas.microsoft.com/office/powerpoint/2010/main" val="2131939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246623"/>
            <a:ext cx="10972800" cy="690402"/>
          </a:xfrm>
        </p:spPr>
        <p:txBody>
          <a:bodyPr>
            <a:noAutofit/>
          </a:bodyPr>
          <a:lstStyle/>
          <a:p>
            <a:r>
              <a:rPr lang="en-GB" sz="2000" dirty="0"/>
              <a:t>GASL Governance Structure </a:t>
            </a:r>
            <a:br>
              <a:rPr lang="en-GB" sz="2000" dirty="0"/>
            </a:br>
            <a:r>
              <a:rPr lang="en-US" sz="2000" dirty="0"/>
              <a:t>(109 institutional members)</a:t>
            </a:r>
            <a:endParaRPr lang="de-CH" sz="2000" dirty="0"/>
          </a:p>
        </p:txBody>
      </p:sp>
      <p:sp>
        <p:nvSpPr>
          <p:cNvPr id="19" name="Oval 18"/>
          <p:cNvSpPr/>
          <p:nvPr/>
        </p:nvSpPr>
        <p:spPr>
          <a:xfrm>
            <a:off x="5110408" y="3058039"/>
            <a:ext cx="1938091" cy="1663699"/>
          </a:xfrm>
          <a:prstGeom prst="ellipse">
            <a:avLst/>
          </a:prstGeom>
          <a:solidFill>
            <a:schemeClr val="accent6">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accent6"/>
                </a:solidFill>
              </a:rPr>
              <a:t>GUIDING GROUP</a:t>
            </a:r>
          </a:p>
        </p:txBody>
      </p:sp>
      <p:sp>
        <p:nvSpPr>
          <p:cNvPr id="24" name="Oval 23"/>
          <p:cNvSpPr/>
          <p:nvPr/>
        </p:nvSpPr>
        <p:spPr>
          <a:xfrm>
            <a:off x="5727700" y="2717915"/>
            <a:ext cx="844553" cy="56186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2"/>
                </a:solidFill>
              </a:rPr>
              <a:t>Public Sector</a:t>
            </a:r>
          </a:p>
        </p:txBody>
      </p:sp>
      <p:sp>
        <p:nvSpPr>
          <p:cNvPr id="25" name="Oval 24"/>
          <p:cNvSpPr/>
          <p:nvPr/>
        </p:nvSpPr>
        <p:spPr>
          <a:xfrm>
            <a:off x="6527799" y="3118847"/>
            <a:ext cx="841553" cy="56186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accent2"/>
                </a:solidFill>
              </a:rPr>
              <a:t>Multi-lateral Org.</a:t>
            </a:r>
          </a:p>
        </p:txBody>
      </p:sp>
      <p:sp>
        <p:nvSpPr>
          <p:cNvPr id="26" name="Oval 25"/>
          <p:cNvSpPr/>
          <p:nvPr/>
        </p:nvSpPr>
        <p:spPr>
          <a:xfrm>
            <a:off x="6685206" y="3766995"/>
            <a:ext cx="906709" cy="56186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accent2"/>
                </a:solidFill>
              </a:rPr>
              <a:t>Social Move-</a:t>
            </a:r>
            <a:r>
              <a:rPr lang="en-GB" sz="1100" dirty="0" err="1">
                <a:solidFill>
                  <a:schemeClr val="accent2"/>
                </a:solidFill>
              </a:rPr>
              <a:t>ments</a:t>
            </a:r>
            <a:endParaRPr lang="en-GB" sz="1100" dirty="0">
              <a:solidFill>
                <a:schemeClr val="accent2"/>
              </a:solidFill>
            </a:endParaRPr>
          </a:p>
        </p:txBody>
      </p:sp>
      <p:sp>
        <p:nvSpPr>
          <p:cNvPr id="27" name="Oval 26"/>
          <p:cNvSpPr/>
          <p:nvPr/>
        </p:nvSpPr>
        <p:spPr>
          <a:xfrm>
            <a:off x="6143625" y="4347602"/>
            <a:ext cx="874319" cy="56186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2"/>
                </a:solidFill>
              </a:rPr>
              <a:t>NGOs</a:t>
            </a:r>
          </a:p>
        </p:txBody>
      </p:sp>
      <p:sp>
        <p:nvSpPr>
          <p:cNvPr id="28" name="Oval 27"/>
          <p:cNvSpPr/>
          <p:nvPr/>
        </p:nvSpPr>
        <p:spPr>
          <a:xfrm>
            <a:off x="5110408" y="4314450"/>
            <a:ext cx="928441" cy="595012"/>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accent2"/>
                </a:solidFill>
              </a:rPr>
              <a:t>Donors</a:t>
            </a:r>
          </a:p>
        </p:txBody>
      </p:sp>
      <p:sp>
        <p:nvSpPr>
          <p:cNvPr id="29" name="Oval 28"/>
          <p:cNvSpPr/>
          <p:nvPr/>
        </p:nvSpPr>
        <p:spPr>
          <a:xfrm>
            <a:off x="4674870" y="3752590"/>
            <a:ext cx="835587" cy="561860"/>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solidFill>
                  <a:schemeClr val="accent2"/>
                </a:solidFill>
              </a:rPr>
              <a:t>Acade-mia</a:t>
            </a:r>
            <a:endParaRPr lang="en-GB" sz="1200" dirty="0">
              <a:solidFill>
                <a:schemeClr val="accent2"/>
              </a:solidFill>
            </a:endParaRPr>
          </a:p>
        </p:txBody>
      </p:sp>
      <p:sp>
        <p:nvSpPr>
          <p:cNvPr id="30" name="Oval 29"/>
          <p:cNvSpPr/>
          <p:nvPr/>
        </p:nvSpPr>
        <p:spPr>
          <a:xfrm>
            <a:off x="4930601" y="3058039"/>
            <a:ext cx="797099" cy="596528"/>
          </a:xfrm>
          <a:prstGeom prst="ellipse">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solidFill>
                  <a:schemeClr val="accent2"/>
                </a:solidFill>
              </a:rPr>
              <a:t>Private Sector</a:t>
            </a:r>
          </a:p>
        </p:txBody>
      </p:sp>
      <p:sp>
        <p:nvSpPr>
          <p:cNvPr id="32" name="Oval 31"/>
          <p:cNvSpPr/>
          <p:nvPr/>
        </p:nvSpPr>
        <p:spPr>
          <a:xfrm>
            <a:off x="3285949" y="2969038"/>
            <a:ext cx="1387653" cy="552825"/>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accent3"/>
                </a:solidFill>
              </a:rPr>
              <a:t>DIALOGUE</a:t>
            </a:r>
            <a:endParaRPr lang="en-GB" b="1" dirty="0">
              <a:solidFill>
                <a:schemeClr val="accent3"/>
              </a:solidFill>
            </a:endParaRPr>
          </a:p>
        </p:txBody>
      </p:sp>
      <p:sp>
        <p:nvSpPr>
          <p:cNvPr id="33" name="Oval 32"/>
          <p:cNvSpPr/>
          <p:nvPr/>
        </p:nvSpPr>
        <p:spPr>
          <a:xfrm>
            <a:off x="7510373" y="2924687"/>
            <a:ext cx="1387653" cy="552825"/>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accent3"/>
                </a:solidFill>
              </a:rPr>
              <a:t>EVIDENCE</a:t>
            </a:r>
          </a:p>
        </p:txBody>
      </p:sp>
      <p:sp>
        <p:nvSpPr>
          <p:cNvPr id="34" name="Oval 33"/>
          <p:cNvSpPr/>
          <p:nvPr/>
        </p:nvSpPr>
        <p:spPr>
          <a:xfrm>
            <a:off x="5336180" y="5007485"/>
            <a:ext cx="1681764" cy="738356"/>
          </a:xfrm>
          <a:prstGeom prst="ellipse">
            <a:avLst/>
          </a:prstGeom>
          <a:solidFill>
            <a:schemeClr val="accent3">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accent3"/>
                </a:solidFill>
              </a:rPr>
              <a:t>PRACTICE &amp; POLICY  CHANGE</a:t>
            </a:r>
            <a:endParaRPr lang="en-GB" b="1" dirty="0">
              <a:solidFill>
                <a:schemeClr val="accent3"/>
              </a:solidFill>
            </a:endParaRPr>
          </a:p>
        </p:txBody>
      </p:sp>
      <p:sp>
        <p:nvSpPr>
          <p:cNvPr id="38" name="TextBox 37"/>
          <p:cNvSpPr txBox="1"/>
          <p:nvPr/>
        </p:nvSpPr>
        <p:spPr>
          <a:xfrm>
            <a:off x="685800" y="1303020"/>
            <a:ext cx="1752600" cy="1200329"/>
          </a:xfrm>
          <a:prstGeom prst="rect">
            <a:avLst/>
          </a:prstGeom>
          <a:noFill/>
        </p:spPr>
        <p:txBody>
          <a:bodyPr wrap="square" rtlCol="0">
            <a:spAutoFit/>
          </a:bodyPr>
          <a:lstStyle/>
          <a:p>
            <a:r>
              <a:rPr lang="en-GB" dirty="0">
                <a:solidFill>
                  <a:srgbClr val="C00000"/>
                </a:solidFill>
              </a:rPr>
              <a:t>Clusters</a:t>
            </a:r>
          </a:p>
          <a:p>
            <a:r>
              <a:rPr lang="en-GB" dirty="0">
                <a:solidFill>
                  <a:schemeClr val="accent6"/>
                </a:solidFill>
              </a:rPr>
              <a:t>Guiding Group</a:t>
            </a:r>
          </a:p>
          <a:p>
            <a:r>
              <a:rPr lang="en-GB" dirty="0">
                <a:solidFill>
                  <a:schemeClr val="accent3"/>
                </a:solidFill>
              </a:rPr>
              <a:t>Objectives</a:t>
            </a:r>
          </a:p>
          <a:p>
            <a:r>
              <a:rPr lang="en-GB" dirty="0">
                <a:solidFill>
                  <a:schemeClr val="accent1"/>
                </a:solidFill>
              </a:rPr>
              <a:t>Action Networks</a:t>
            </a:r>
          </a:p>
        </p:txBody>
      </p:sp>
      <p:sp>
        <p:nvSpPr>
          <p:cNvPr id="50" name="Oval 49"/>
          <p:cNvSpPr/>
          <p:nvPr/>
        </p:nvSpPr>
        <p:spPr>
          <a:xfrm>
            <a:off x="2311400" y="1498696"/>
            <a:ext cx="7569200" cy="4854398"/>
          </a:xfrm>
          <a:prstGeom prst="ellipse">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p:cNvSpPr/>
          <p:nvPr/>
        </p:nvSpPr>
        <p:spPr>
          <a:xfrm>
            <a:off x="2617470" y="1634491"/>
            <a:ext cx="1885950" cy="1009962"/>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Livestock for social development</a:t>
            </a:r>
          </a:p>
        </p:txBody>
      </p:sp>
      <p:sp>
        <p:nvSpPr>
          <p:cNvPr id="52" name="Oval 51"/>
          <p:cNvSpPr/>
          <p:nvPr/>
        </p:nvSpPr>
        <p:spPr>
          <a:xfrm>
            <a:off x="2743200" y="5124030"/>
            <a:ext cx="1540368" cy="966478"/>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LAMP</a:t>
            </a:r>
            <a:endParaRPr lang="en-GB" sz="2400" b="1" dirty="0">
              <a:solidFill>
                <a:schemeClr val="accent1"/>
              </a:solidFill>
            </a:endParaRPr>
          </a:p>
        </p:txBody>
      </p:sp>
      <p:sp>
        <p:nvSpPr>
          <p:cNvPr id="53" name="Oval 52"/>
          <p:cNvSpPr/>
          <p:nvPr/>
        </p:nvSpPr>
        <p:spPr>
          <a:xfrm>
            <a:off x="1492251" y="3279776"/>
            <a:ext cx="1724201" cy="1067826"/>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LEAP</a:t>
            </a:r>
            <a:endParaRPr lang="en-GB" sz="2400" b="1" dirty="0">
              <a:solidFill>
                <a:schemeClr val="accent1"/>
              </a:solidFill>
            </a:endParaRPr>
          </a:p>
        </p:txBody>
      </p:sp>
      <p:sp>
        <p:nvSpPr>
          <p:cNvPr id="54" name="Oval 53"/>
          <p:cNvSpPr/>
          <p:nvPr/>
        </p:nvSpPr>
        <p:spPr>
          <a:xfrm>
            <a:off x="5274130" y="5843864"/>
            <a:ext cx="1681764" cy="903654"/>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Animal Welfare</a:t>
            </a:r>
          </a:p>
        </p:txBody>
      </p:sp>
      <p:sp>
        <p:nvSpPr>
          <p:cNvPr id="55" name="Oval 54"/>
          <p:cNvSpPr/>
          <p:nvPr/>
        </p:nvSpPr>
        <p:spPr>
          <a:xfrm>
            <a:off x="7929728" y="5271608"/>
            <a:ext cx="1637182" cy="984210"/>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Dairy Asia</a:t>
            </a:r>
          </a:p>
        </p:txBody>
      </p:sp>
      <p:sp>
        <p:nvSpPr>
          <p:cNvPr id="56" name="Oval 55"/>
          <p:cNvSpPr/>
          <p:nvPr/>
        </p:nvSpPr>
        <p:spPr>
          <a:xfrm>
            <a:off x="7880350" y="1717478"/>
            <a:ext cx="1686560" cy="863598"/>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Closing the efficiency gap</a:t>
            </a:r>
          </a:p>
        </p:txBody>
      </p:sp>
      <p:sp>
        <p:nvSpPr>
          <p:cNvPr id="57" name="Oval 56"/>
          <p:cNvSpPr/>
          <p:nvPr/>
        </p:nvSpPr>
        <p:spPr>
          <a:xfrm>
            <a:off x="8942455" y="3616126"/>
            <a:ext cx="1738244" cy="863599"/>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err="1">
                <a:solidFill>
                  <a:schemeClr val="accent1"/>
                </a:solidFill>
              </a:rPr>
              <a:t>Silvo</a:t>
            </a:r>
            <a:r>
              <a:rPr lang="en-GB" sz="1600" b="1" dirty="0">
                <a:solidFill>
                  <a:schemeClr val="accent1"/>
                </a:solidFill>
              </a:rPr>
              <a:t>-pastoral Systems</a:t>
            </a:r>
          </a:p>
        </p:txBody>
      </p:sp>
      <p:sp>
        <p:nvSpPr>
          <p:cNvPr id="58" name="Oval 57"/>
          <p:cNvSpPr/>
          <p:nvPr/>
        </p:nvSpPr>
        <p:spPr>
          <a:xfrm>
            <a:off x="5212080" y="1097764"/>
            <a:ext cx="1805864" cy="953256"/>
          </a:xfrm>
          <a:prstGeom prst="ellipse">
            <a:avLst/>
          </a:prstGeom>
          <a:solidFill>
            <a:schemeClr val="tx2">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accent1"/>
                </a:solidFill>
              </a:rPr>
              <a:t>Value to Grasslands</a:t>
            </a:r>
          </a:p>
        </p:txBody>
      </p:sp>
    </p:spTree>
    <p:extLst>
      <p:ext uri="{BB962C8B-B14F-4D97-AF65-F5344CB8AC3E}">
        <p14:creationId xmlns:p14="http://schemas.microsoft.com/office/powerpoint/2010/main" val="67725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fade">
                                      <p:cBhvr>
                                        <p:cTn id="7" dur="500"/>
                                        <p:tgtEl>
                                          <p:spTgt spid="3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8">
                                            <p:txEl>
                                              <p:pRg st="1" end="1"/>
                                            </p:txEl>
                                          </p:spTgt>
                                        </p:tgtEl>
                                        <p:attrNameLst>
                                          <p:attrName>style.visibility</p:attrName>
                                        </p:attrNameLst>
                                      </p:cBhvr>
                                      <p:to>
                                        <p:strVal val="visible"/>
                                      </p:to>
                                    </p:set>
                                    <p:animEffect transition="in" filter="fade">
                                      <p:cBhvr>
                                        <p:cTn id="33" dur="500"/>
                                        <p:tgtEl>
                                          <p:spTgt spid="38">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8">
                                            <p:txEl>
                                              <p:pRg st="2" end="2"/>
                                            </p:txEl>
                                          </p:spTgt>
                                        </p:tgtEl>
                                        <p:attrNameLst>
                                          <p:attrName>style.visibility</p:attrName>
                                        </p:attrNameLst>
                                      </p:cBhvr>
                                      <p:to>
                                        <p:strVal val="visible"/>
                                      </p:to>
                                    </p:set>
                                    <p:animEffect transition="in" filter="fade">
                                      <p:cBhvr>
                                        <p:cTn id="41" dur="500"/>
                                        <p:tgtEl>
                                          <p:spTgt spid="38">
                                            <p:txEl>
                                              <p:pRg st="2" end="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8">
                                            <p:txEl>
                                              <p:pRg st="3" end="3"/>
                                            </p:txEl>
                                          </p:spTgt>
                                        </p:tgtEl>
                                        <p:attrNameLst>
                                          <p:attrName>style.visibility</p:attrName>
                                        </p:attrNameLst>
                                      </p:cBhvr>
                                      <p:to>
                                        <p:strVal val="visible"/>
                                      </p:to>
                                    </p:set>
                                    <p:animEffect transition="in" filter="fade">
                                      <p:cBhvr>
                                        <p:cTn id="55" dur="500"/>
                                        <p:tgtEl>
                                          <p:spTgt spid="38">
                                            <p:txEl>
                                              <p:pRg st="3" end="3"/>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fade">
                                      <p:cBhvr>
                                        <p:cTn id="61" dur="500"/>
                                        <p:tgtEl>
                                          <p:spTgt spid="5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500"/>
                                        <p:tgtEl>
                                          <p:spTgt spid="5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500"/>
                                        <p:tgtEl>
                                          <p:spTgt spid="5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fade">
                                      <p:cBhvr>
                                        <p:cTn id="70" dur="500"/>
                                        <p:tgtEl>
                                          <p:spTgt spid="5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Effect transition="in" filter="fade">
                                      <p:cBhvr>
                                        <p:cTn id="73" dur="500"/>
                                        <p:tgtEl>
                                          <p:spTgt spid="5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animBg="1"/>
      <p:bldP spid="25" grpId="0" animBg="1"/>
      <p:bldP spid="26" grpId="0" animBg="1"/>
      <p:bldP spid="27" grpId="0" animBg="1"/>
      <p:bldP spid="28" grpId="0" animBg="1"/>
      <p:bldP spid="29" grpId="0" animBg="1"/>
      <p:bldP spid="30" grpId="0" animBg="1"/>
      <p:bldP spid="32" grpId="0" animBg="1"/>
      <p:bldP spid="33" grpId="0" animBg="1"/>
      <p:bldP spid="34" grpId="0" animBg="1"/>
      <p:bldP spid="50" grpId="0" animBg="1"/>
      <p:bldP spid="51" grpId="0" animBg="1"/>
      <p:bldP spid="52" grpId="0" animBg="1"/>
      <p:bldP spid="53" grpId="0" animBg="1"/>
      <p:bldP spid="54" grpId="0" animBg="1"/>
      <p:bldP spid="55" grpId="0" animBg="1"/>
      <p:bldP spid="56" grpId="0" animBg="1"/>
      <p:bldP spid="57" grpId="0" animBg="1"/>
      <p:bldP spid="5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Main </a:t>
            </a:r>
            <a:r>
              <a:rPr lang="de-CH" dirty="0" err="1"/>
              <a:t>objectives</a:t>
            </a:r>
            <a:r>
              <a:rPr lang="de-CH" dirty="0"/>
              <a:t> </a:t>
            </a:r>
            <a:r>
              <a:rPr lang="de-CH" dirty="0" err="1"/>
              <a:t>of</a:t>
            </a:r>
            <a:r>
              <a:rPr lang="de-CH" dirty="0"/>
              <a:t> GASL</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pPr marL="0" indent="0">
              <a:lnSpc>
                <a:spcPct val="150000"/>
              </a:lnSpc>
              <a:buNone/>
            </a:pPr>
            <a:r>
              <a:rPr lang="en-US" b="1" dirty="0"/>
              <a:t>The Global Agenda</a:t>
            </a:r>
          </a:p>
          <a:p>
            <a:pPr>
              <a:buFont typeface="Arial" panose="020B0604020202020204" pitchFamily="34" charset="0"/>
              <a:buChar char="•"/>
            </a:pPr>
            <a:r>
              <a:rPr lang="en-US" dirty="0"/>
              <a:t>facilitates dialogue</a:t>
            </a:r>
          </a:p>
          <a:p>
            <a:pPr>
              <a:buFont typeface="Arial" panose="020B0604020202020204" pitchFamily="34" charset="0"/>
              <a:buChar char="•"/>
            </a:pPr>
            <a:r>
              <a:rPr lang="en-US" dirty="0"/>
              <a:t>assembles and communicates evidence</a:t>
            </a:r>
          </a:p>
          <a:p>
            <a:pPr>
              <a:buFont typeface="Arial" panose="020B0604020202020204" pitchFamily="34" charset="0"/>
              <a:buChar char="•"/>
            </a:pPr>
            <a:r>
              <a:rPr lang="en-US" dirty="0"/>
              <a:t>advocates for change in practice and policy</a:t>
            </a:r>
            <a:endParaRPr lang="en-GB" dirty="0"/>
          </a:p>
          <a:p>
            <a:endParaRPr lang="de-CH"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5623" y="1111719"/>
            <a:ext cx="2593675" cy="1945256"/>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96982" y="3087216"/>
            <a:ext cx="2593675" cy="173704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5622" y="4944113"/>
            <a:ext cx="2593675" cy="165725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8605" y="6058706"/>
            <a:ext cx="4453467" cy="362968"/>
          </a:xfrm>
          <a:prstGeom prst="rect">
            <a:avLst/>
          </a:prstGeom>
        </p:spPr>
      </p:pic>
      <p:sp>
        <p:nvSpPr>
          <p:cNvPr id="9" name="TextBox 8"/>
          <p:cNvSpPr txBox="1"/>
          <p:nvPr/>
        </p:nvSpPr>
        <p:spPr>
          <a:xfrm>
            <a:off x="4288605" y="6329999"/>
            <a:ext cx="4437329" cy="276999"/>
          </a:xfrm>
          <a:prstGeom prst="rect">
            <a:avLst/>
          </a:prstGeom>
          <a:noFill/>
        </p:spPr>
        <p:txBody>
          <a:bodyPr wrap="square" rtlCol="0">
            <a:spAutoFit/>
          </a:bodyPr>
          <a:lstStyle/>
          <a:p>
            <a:pPr algn="ctr"/>
            <a:r>
              <a:rPr lang="en-GB" sz="1200" dirty="0">
                <a:solidFill>
                  <a:srgbClr val="00B0F0"/>
                </a:solidFill>
                <a:hlinkClick r:id="rId6"/>
              </a:rPr>
              <a:t>www.livetsockdialogue.org</a:t>
            </a:r>
            <a:r>
              <a:rPr lang="en-GB" sz="1200" dirty="0">
                <a:solidFill>
                  <a:srgbClr val="00B0F0"/>
                </a:solidFill>
              </a:rPr>
              <a:t> </a:t>
            </a:r>
          </a:p>
        </p:txBody>
      </p:sp>
    </p:spTree>
    <p:extLst>
      <p:ext uri="{BB962C8B-B14F-4D97-AF65-F5344CB8AC3E}">
        <p14:creationId xmlns:p14="http://schemas.microsoft.com/office/powerpoint/2010/main" val="167424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758" y="184842"/>
            <a:ext cx="10972800" cy="504056"/>
          </a:xfrm>
        </p:spPr>
        <p:txBody>
          <a:bodyPr>
            <a:noAutofit/>
          </a:bodyPr>
          <a:lstStyle/>
          <a:p>
            <a:r>
              <a:rPr lang="en-GB" sz="2400" b="1" dirty="0">
                <a:latin typeface="Trebuchet MS" panose="020B0603020202020204" pitchFamily="34" charset="0"/>
              </a:rPr>
              <a:t>The Global Agenda and the Sustainable Development Goals </a:t>
            </a:r>
          </a:p>
        </p:txBody>
      </p:sp>
      <p:sp>
        <p:nvSpPr>
          <p:cNvPr id="3" name="Content Placeholder 2"/>
          <p:cNvSpPr>
            <a:spLocks noGrp="1"/>
          </p:cNvSpPr>
          <p:nvPr>
            <p:ph idx="1"/>
          </p:nvPr>
        </p:nvSpPr>
        <p:spPr>
          <a:xfrm>
            <a:off x="973775" y="1063877"/>
            <a:ext cx="5667055" cy="4438475"/>
          </a:xfrm>
        </p:spPr>
        <p:txBody>
          <a:bodyPr/>
          <a:lstStyle/>
          <a:p>
            <a:endParaRPr lang="en-GB" dirty="0">
              <a:solidFill>
                <a:schemeClr val="bg1"/>
              </a:solidFill>
            </a:endParaRPr>
          </a:p>
          <a:p>
            <a:pPr marL="0" indent="0">
              <a:buNone/>
            </a:pPr>
            <a:r>
              <a:rPr lang="en-US" sz="2800" dirty="0"/>
              <a:t>The Global Agenda accepts the SDGs of the UN Agenda 2030 as its important reference framework</a:t>
            </a:r>
          </a:p>
          <a:p>
            <a:r>
              <a:rPr lang="en-GB" sz="2800" dirty="0"/>
              <a:t>Basically all SDGs are relevant to livestock keeping</a:t>
            </a:r>
          </a:p>
          <a:p>
            <a:r>
              <a:rPr lang="en-GB" sz="2800" dirty="0"/>
              <a:t>The Global Agenda has identified nine SDGs with particular importance for the sector </a:t>
            </a:r>
            <a:endParaRPr lang="en-US" sz="2800" dirty="0"/>
          </a:p>
          <a:p>
            <a:endParaRPr lang="en-US" dirty="0">
              <a:solidFill>
                <a:schemeClr val="bg1"/>
              </a:solidFill>
            </a:endParaRPr>
          </a:p>
        </p:txBody>
      </p:sp>
      <p:grpSp>
        <p:nvGrpSpPr>
          <p:cNvPr id="25" name="Group 24">
            <a:extLst>
              <a:ext uri="{FF2B5EF4-FFF2-40B4-BE49-F238E27FC236}">
                <a16:creationId xmlns:a16="http://schemas.microsoft.com/office/drawing/2014/main" id="{8B9AFA06-B1E3-4637-8B04-512E19571D9C}"/>
              </a:ext>
            </a:extLst>
          </p:cNvPr>
          <p:cNvGrpSpPr/>
          <p:nvPr/>
        </p:nvGrpSpPr>
        <p:grpSpPr>
          <a:xfrm>
            <a:off x="7030880" y="1560002"/>
            <a:ext cx="4269339" cy="3942350"/>
            <a:chOff x="4700788" y="1917065"/>
            <a:chExt cx="2846504" cy="3067059"/>
          </a:xfrm>
        </p:grpSpPr>
        <p:pic>
          <p:nvPicPr>
            <p:cNvPr id="26" name="Picture 25">
              <a:extLst>
                <a:ext uri="{FF2B5EF4-FFF2-40B4-BE49-F238E27FC236}">
                  <a16:creationId xmlns:a16="http://schemas.microsoft.com/office/drawing/2014/main" id="{3ABEF3E0-0A3D-4557-8199-7D514E4782E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701424" y="1917065"/>
              <a:ext cx="885623" cy="984894"/>
            </a:xfrm>
            <a:prstGeom prst="rect">
              <a:avLst/>
            </a:prstGeom>
          </p:spPr>
        </p:pic>
        <p:pic>
          <p:nvPicPr>
            <p:cNvPr id="27" name="Picture 26">
              <a:extLst>
                <a:ext uri="{FF2B5EF4-FFF2-40B4-BE49-F238E27FC236}">
                  <a16:creationId xmlns:a16="http://schemas.microsoft.com/office/drawing/2014/main" id="{FB8AACEE-8F8C-48D3-811B-172F531C7992}"/>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681229" y="1917065"/>
              <a:ext cx="885623" cy="984894"/>
            </a:xfrm>
            <a:prstGeom prst="rect">
              <a:avLst/>
            </a:prstGeom>
          </p:spPr>
        </p:pic>
        <p:pic>
          <p:nvPicPr>
            <p:cNvPr id="28" name="Picture 27">
              <a:extLst>
                <a:ext uri="{FF2B5EF4-FFF2-40B4-BE49-F238E27FC236}">
                  <a16:creationId xmlns:a16="http://schemas.microsoft.com/office/drawing/2014/main" id="{16EAF994-95FE-4C1F-8064-05F8D6D54345}"/>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4700789" y="3999230"/>
              <a:ext cx="885623" cy="984894"/>
            </a:xfrm>
            <a:prstGeom prst="rect">
              <a:avLst/>
            </a:prstGeom>
          </p:spPr>
        </p:pic>
        <p:pic>
          <p:nvPicPr>
            <p:cNvPr id="29" name="Picture 28">
              <a:extLst>
                <a:ext uri="{FF2B5EF4-FFF2-40B4-BE49-F238E27FC236}">
                  <a16:creationId xmlns:a16="http://schemas.microsoft.com/office/drawing/2014/main" id="{0A49F662-2D0D-4AE5-83E6-33CA60A514BD}"/>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5685039" y="3998595"/>
              <a:ext cx="885623" cy="984894"/>
            </a:xfrm>
            <a:prstGeom prst="rect">
              <a:avLst/>
            </a:prstGeom>
          </p:spPr>
        </p:pic>
        <p:pic>
          <p:nvPicPr>
            <p:cNvPr id="30" name="Picture 29">
              <a:extLst>
                <a:ext uri="{FF2B5EF4-FFF2-40B4-BE49-F238E27FC236}">
                  <a16:creationId xmlns:a16="http://schemas.microsoft.com/office/drawing/2014/main" id="{8809F50D-C65C-49B5-959F-FB2D86F6312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661034" y="3998595"/>
              <a:ext cx="885623" cy="984894"/>
            </a:xfrm>
            <a:prstGeom prst="rect">
              <a:avLst/>
            </a:prstGeom>
          </p:spPr>
        </p:pic>
        <p:pic>
          <p:nvPicPr>
            <p:cNvPr id="31" name="Picture 30">
              <a:extLst>
                <a:ext uri="{FF2B5EF4-FFF2-40B4-BE49-F238E27FC236}">
                  <a16:creationId xmlns:a16="http://schemas.microsoft.com/office/drawing/2014/main" id="{AB02B738-35F1-4722-B9AE-60AA8AE3530D}"/>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5681229" y="2962910"/>
              <a:ext cx="885623" cy="984894"/>
            </a:xfrm>
            <a:prstGeom prst="rect">
              <a:avLst/>
            </a:prstGeom>
          </p:spPr>
        </p:pic>
        <p:pic>
          <p:nvPicPr>
            <p:cNvPr id="32" name="Picture 31">
              <a:extLst>
                <a:ext uri="{FF2B5EF4-FFF2-40B4-BE49-F238E27FC236}">
                  <a16:creationId xmlns:a16="http://schemas.microsoft.com/office/drawing/2014/main" id="{9DAFC148-3F55-4201-8F79-846174A24309}"/>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6661669" y="1917065"/>
              <a:ext cx="885623" cy="984894"/>
            </a:xfrm>
            <a:prstGeom prst="rect">
              <a:avLst/>
            </a:prstGeom>
          </p:spPr>
        </p:pic>
        <p:pic>
          <p:nvPicPr>
            <p:cNvPr id="33" name="Picture 32">
              <a:extLst>
                <a:ext uri="{FF2B5EF4-FFF2-40B4-BE49-F238E27FC236}">
                  <a16:creationId xmlns:a16="http://schemas.microsoft.com/office/drawing/2014/main" id="{7798FD5E-B289-492E-AC01-1B45E84155E6}"/>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6661034" y="2962275"/>
              <a:ext cx="885623" cy="984894"/>
            </a:xfrm>
            <a:prstGeom prst="rect">
              <a:avLst/>
            </a:prstGeom>
          </p:spPr>
        </p:pic>
        <p:pic>
          <p:nvPicPr>
            <p:cNvPr id="34" name="Picture 33" descr="C:\Users\pballantyne\Documents\ILRI projects\GASL 2017\WEB FILES\E Icons_WEB\Square_RGB\E_SDG goals_icons-individual-rgb-05.png">
              <a:extLst>
                <a:ext uri="{FF2B5EF4-FFF2-40B4-BE49-F238E27FC236}">
                  <a16:creationId xmlns:a16="http://schemas.microsoft.com/office/drawing/2014/main" id="{1C318253-5AFF-4CCF-9864-89E734415241}"/>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00788" y="2944425"/>
              <a:ext cx="885623" cy="984894"/>
            </a:xfrm>
            <a:prstGeom prst="rect">
              <a:avLst/>
            </a:prstGeom>
            <a:noFill/>
            <a:ln>
              <a:noFill/>
            </a:ln>
          </p:spPr>
        </p:pic>
      </p:grpSp>
    </p:spTree>
    <p:extLst>
      <p:ext uri="{BB962C8B-B14F-4D97-AF65-F5344CB8AC3E}">
        <p14:creationId xmlns:p14="http://schemas.microsoft.com/office/powerpoint/2010/main" val="1080911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GASL, the Sustainability Domains, the SDGs and the 2019-2021 Action Plan</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57104" y="3412334"/>
            <a:ext cx="2074166" cy="1523361"/>
          </a:xfr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9648" y="5967031"/>
            <a:ext cx="4453467" cy="362968"/>
          </a:xfrm>
          <a:prstGeom prst="rect">
            <a:avLst/>
          </a:prstGeom>
        </p:spPr>
      </p:pic>
      <p:sp>
        <p:nvSpPr>
          <p:cNvPr id="5" name="TextBox 4"/>
          <p:cNvSpPr txBox="1"/>
          <p:nvPr/>
        </p:nvSpPr>
        <p:spPr>
          <a:xfrm>
            <a:off x="3745786" y="6362941"/>
            <a:ext cx="4437329" cy="276999"/>
          </a:xfrm>
          <a:prstGeom prst="rect">
            <a:avLst/>
          </a:prstGeom>
          <a:noFill/>
        </p:spPr>
        <p:txBody>
          <a:bodyPr wrap="square" rtlCol="0">
            <a:spAutoFit/>
          </a:bodyPr>
          <a:lstStyle/>
          <a:p>
            <a:pPr algn="ctr"/>
            <a:r>
              <a:rPr lang="en-GB" sz="1200" dirty="0">
                <a:solidFill>
                  <a:srgbClr val="00B0F0"/>
                </a:solidFill>
                <a:hlinkClick r:id="rId5"/>
              </a:rPr>
              <a:t>www.livetsockdialogue.org</a:t>
            </a:r>
            <a:r>
              <a:rPr lang="en-GB" sz="1200" dirty="0">
                <a:solidFill>
                  <a:srgbClr val="00B0F0"/>
                </a:solidFill>
              </a:rPr>
              <a:t> </a:t>
            </a: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1123" y="3444974"/>
            <a:ext cx="1954739" cy="1490721"/>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2437" y="1956423"/>
            <a:ext cx="2053425" cy="1455911"/>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43484" y="1956422"/>
            <a:ext cx="2087785" cy="1385775"/>
          </a:xfrm>
          <a:prstGeom prst="rect">
            <a:avLst/>
          </a:prstGeom>
        </p:spPr>
      </p:pic>
      <p:sp>
        <p:nvSpPr>
          <p:cNvPr id="10" name="Rectangle 9"/>
          <p:cNvSpPr/>
          <p:nvPr/>
        </p:nvSpPr>
        <p:spPr>
          <a:xfrm>
            <a:off x="872961" y="1578878"/>
            <a:ext cx="2784143" cy="3802836"/>
          </a:xfrm>
          <a:prstGeom prst="rect">
            <a:avLst/>
          </a:prstGeom>
        </p:spPr>
        <p:txBody>
          <a:bodyPr wrap="square">
            <a:spAutoFit/>
          </a:bodyPr>
          <a:lstStyle/>
          <a:p>
            <a:pPr>
              <a:lnSpc>
                <a:spcPct val="107000"/>
              </a:lnSpc>
              <a:spcAft>
                <a:spcPts val="800"/>
              </a:spcAft>
            </a:pPr>
            <a:r>
              <a:rPr lang="en-US" sz="2000" dirty="0">
                <a:ea typeface="Calibri" panose="020F0502020204030204" pitchFamily="34" charset="0"/>
                <a:cs typeface="Times New Roman" panose="02020603050405020304" pitchFamily="18" charset="0"/>
              </a:rPr>
              <a:t>GASL adopted the four sustainability domains as an outcome of </a:t>
            </a:r>
            <a:r>
              <a:rPr lang="en-US" sz="2000" b="1" dirty="0">
                <a:solidFill>
                  <a:schemeClr val="accent1">
                    <a:lumMod val="75000"/>
                  </a:schemeClr>
                </a:solidFill>
                <a:ea typeface="Calibri" panose="020F0502020204030204" pitchFamily="34" charset="0"/>
                <a:cs typeface="Times New Roman" panose="02020603050405020304" pitchFamily="18" charset="0"/>
              </a:rPr>
              <a:t>the </a:t>
            </a:r>
            <a:r>
              <a:rPr lang="en-US" sz="2000" b="1" dirty="0">
                <a:solidFill>
                  <a:schemeClr val="accent1">
                    <a:lumMod val="75000"/>
                  </a:schemeClr>
                </a:solidFill>
              </a:rPr>
              <a:t>Global Forum for Food and Agriculture (GFFA) </a:t>
            </a:r>
            <a:r>
              <a:rPr lang="en-US" sz="2000" dirty="0"/>
              <a:t>in Berlin, January 2018</a:t>
            </a:r>
            <a:r>
              <a:rPr lang="en-US" sz="2000" dirty="0">
                <a:ea typeface="Calibri" panose="020F0502020204030204" pitchFamily="34" charset="0"/>
                <a:cs typeface="Times New Roman" panose="02020603050405020304" pitchFamily="18" charset="0"/>
              </a:rPr>
              <a:t>. </a:t>
            </a:r>
          </a:p>
          <a:p>
            <a:pPr>
              <a:lnSpc>
                <a:spcPct val="107000"/>
              </a:lnSpc>
              <a:spcAft>
                <a:spcPts val="800"/>
              </a:spcAft>
            </a:pPr>
            <a:r>
              <a:rPr lang="en-US" sz="2000" dirty="0">
                <a:ea typeface="Calibri" panose="020F0502020204030204" pitchFamily="34" charset="0"/>
                <a:cs typeface="Times New Roman" panose="02020603050405020304" pitchFamily="18" charset="0"/>
              </a:rPr>
              <a:t>The domains guide the work of the Global Agenda and serve as a framework along with the SDGs</a:t>
            </a:r>
            <a:endParaRPr lang="en-GB" sz="2000" dirty="0">
              <a:ea typeface="Calibri" panose="020F0502020204030204" pitchFamily="34" charset="0"/>
              <a:cs typeface="Times New Roman" panose="02020603050405020304" pitchFamily="18" charset="0"/>
            </a:endParaRPr>
          </a:p>
        </p:txBody>
      </p:sp>
      <p:grpSp>
        <p:nvGrpSpPr>
          <p:cNvPr id="11" name="Group 10"/>
          <p:cNvGrpSpPr/>
          <p:nvPr/>
        </p:nvGrpSpPr>
        <p:grpSpPr>
          <a:xfrm>
            <a:off x="7950460" y="1728757"/>
            <a:ext cx="4040297" cy="3432434"/>
            <a:chOff x="0" y="0"/>
            <a:chExt cx="2845868" cy="3067059"/>
          </a:xfrm>
        </p:grpSpPr>
        <p:pic>
          <p:nvPicPr>
            <p:cNvPr id="12" name="Picture 11"/>
            <p:cNvPicPr/>
            <p:nvPr/>
          </p:nvPicPr>
          <p:blipFill>
            <a:blip r:embed="rId9" cstate="email">
              <a:extLst>
                <a:ext uri="{28A0092B-C50C-407E-A947-70E740481C1C}">
                  <a14:useLocalDpi xmlns:a14="http://schemas.microsoft.com/office/drawing/2010/main"/>
                </a:ext>
              </a:extLst>
            </a:blip>
            <a:stretch>
              <a:fillRect/>
            </a:stretch>
          </p:blipFill>
          <p:spPr>
            <a:xfrm>
              <a:off x="0" y="0"/>
              <a:ext cx="885623" cy="984894"/>
            </a:xfrm>
            <a:prstGeom prst="rect">
              <a:avLst/>
            </a:prstGeom>
          </p:spPr>
        </p:pic>
        <p:pic>
          <p:nvPicPr>
            <p:cNvPr id="13" name="Picture 12"/>
            <p:cNvPicPr/>
            <p:nvPr/>
          </p:nvPicPr>
          <p:blipFill>
            <a:blip r:embed="rId10" cstate="email">
              <a:extLst>
                <a:ext uri="{28A0092B-C50C-407E-A947-70E740481C1C}">
                  <a14:useLocalDpi xmlns:a14="http://schemas.microsoft.com/office/drawing/2010/main"/>
                </a:ext>
              </a:extLst>
            </a:blip>
            <a:stretch>
              <a:fillRect/>
            </a:stretch>
          </p:blipFill>
          <p:spPr>
            <a:xfrm>
              <a:off x="979805" y="0"/>
              <a:ext cx="885623" cy="984894"/>
            </a:xfrm>
            <a:prstGeom prst="rect">
              <a:avLst/>
            </a:prstGeom>
          </p:spPr>
        </p:pic>
        <p:pic>
          <p:nvPicPr>
            <p:cNvPr id="14" name="Picture 13"/>
            <p:cNvPicPr/>
            <p:nvPr/>
          </p:nvPicPr>
          <p:blipFill>
            <a:blip r:embed="rId11" cstate="email">
              <a:extLst>
                <a:ext uri="{28A0092B-C50C-407E-A947-70E740481C1C}">
                  <a14:useLocalDpi xmlns:a14="http://schemas.microsoft.com/office/drawing/2010/main"/>
                </a:ext>
              </a:extLst>
            </a:blip>
            <a:stretch>
              <a:fillRect/>
            </a:stretch>
          </p:blipFill>
          <p:spPr>
            <a:xfrm>
              <a:off x="16539" y="2082165"/>
              <a:ext cx="885623" cy="984894"/>
            </a:xfrm>
            <a:prstGeom prst="rect">
              <a:avLst/>
            </a:prstGeom>
          </p:spPr>
        </p:pic>
        <p:pic>
          <p:nvPicPr>
            <p:cNvPr id="15" name="Picture 14"/>
            <p:cNvPicPr/>
            <p:nvPr/>
          </p:nvPicPr>
          <p:blipFill>
            <a:blip r:embed="rId12" cstate="email">
              <a:extLst>
                <a:ext uri="{28A0092B-C50C-407E-A947-70E740481C1C}">
                  <a14:useLocalDpi xmlns:a14="http://schemas.microsoft.com/office/drawing/2010/main"/>
                </a:ext>
              </a:extLst>
            </a:blip>
            <a:stretch>
              <a:fillRect/>
            </a:stretch>
          </p:blipFill>
          <p:spPr>
            <a:xfrm>
              <a:off x="983615" y="2081530"/>
              <a:ext cx="885623" cy="984894"/>
            </a:xfrm>
            <a:prstGeom prst="rect">
              <a:avLst/>
            </a:prstGeom>
          </p:spPr>
        </p:pic>
        <p:pic>
          <p:nvPicPr>
            <p:cNvPr id="16" name="Picture 15"/>
            <p:cNvPicPr/>
            <p:nvPr/>
          </p:nvPicPr>
          <p:blipFill>
            <a:blip r:embed="rId13" cstate="email">
              <a:extLst>
                <a:ext uri="{28A0092B-C50C-407E-A947-70E740481C1C}">
                  <a14:useLocalDpi xmlns:a14="http://schemas.microsoft.com/office/drawing/2010/main"/>
                </a:ext>
              </a:extLst>
            </a:blip>
            <a:stretch>
              <a:fillRect/>
            </a:stretch>
          </p:blipFill>
          <p:spPr>
            <a:xfrm>
              <a:off x="1959610" y="2081530"/>
              <a:ext cx="885623" cy="984894"/>
            </a:xfrm>
            <a:prstGeom prst="rect">
              <a:avLst/>
            </a:prstGeom>
          </p:spPr>
        </p:pic>
        <p:pic>
          <p:nvPicPr>
            <p:cNvPr id="17" name="Picture 16"/>
            <p:cNvPicPr/>
            <p:nvPr/>
          </p:nvPicPr>
          <p:blipFill>
            <a:blip r:embed="rId14" cstate="email">
              <a:extLst>
                <a:ext uri="{28A0092B-C50C-407E-A947-70E740481C1C}">
                  <a14:useLocalDpi xmlns:a14="http://schemas.microsoft.com/office/drawing/2010/main"/>
                </a:ext>
              </a:extLst>
            </a:blip>
            <a:stretch>
              <a:fillRect/>
            </a:stretch>
          </p:blipFill>
          <p:spPr>
            <a:xfrm>
              <a:off x="979805" y="1045845"/>
              <a:ext cx="885623" cy="984894"/>
            </a:xfrm>
            <a:prstGeom prst="rect">
              <a:avLst/>
            </a:prstGeom>
          </p:spPr>
        </p:pic>
        <p:pic>
          <p:nvPicPr>
            <p:cNvPr id="18" name="Picture 17"/>
            <p:cNvPicPr/>
            <p:nvPr/>
          </p:nvPicPr>
          <p:blipFill>
            <a:blip r:embed="rId15" cstate="email">
              <a:extLst>
                <a:ext uri="{28A0092B-C50C-407E-A947-70E740481C1C}">
                  <a14:useLocalDpi xmlns:a14="http://schemas.microsoft.com/office/drawing/2010/main"/>
                </a:ext>
              </a:extLst>
            </a:blip>
            <a:stretch>
              <a:fillRect/>
            </a:stretch>
          </p:blipFill>
          <p:spPr>
            <a:xfrm>
              <a:off x="1960245" y="0"/>
              <a:ext cx="885623" cy="984894"/>
            </a:xfrm>
            <a:prstGeom prst="rect">
              <a:avLst/>
            </a:prstGeom>
          </p:spPr>
        </p:pic>
        <p:pic>
          <p:nvPicPr>
            <p:cNvPr id="19" name="Picture 18"/>
            <p:cNvPicPr/>
            <p:nvPr/>
          </p:nvPicPr>
          <p:blipFill>
            <a:blip r:embed="rId16" cstate="email">
              <a:extLst>
                <a:ext uri="{28A0092B-C50C-407E-A947-70E740481C1C}">
                  <a14:useLocalDpi xmlns:a14="http://schemas.microsoft.com/office/drawing/2010/main"/>
                </a:ext>
              </a:extLst>
            </a:blip>
            <a:stretch>
              <a:fillRect/>
            </a:stretch>
          </p:blipFill>
          <p:spPr>
            <a:xfrm>
              <a:off x="1959610" y="1045210"/>
              <a:ext cx="885623" cy="984894"/>
            </a:xfrm>
            <a:prstGeom prst="rect">
              <a:avLst/>
            </a:prstGeom>
          </p:spPr>
        </p:pic>
        <p:pic>
          <p:nvPicPr>
            <p:cNvPr id="20" name="Picture 19" descr="C:\Users\pballantyne\Documents\ILRI projects\GASL 2017\WEB FILES\E Icons_WEB\Square_RGB\E_SDG goals_icons-individual-rgb-05.png"/>
            <p:cNvPicPr/>
            <p:nvPr/>
          </p:nvPicPr>
          <p:blipFill>
            <a:blip r:embed="rId17" cstate="email">
              <a:extLst>
                <a:ext uri="{28A0092B-C50C-407E-A947-70E740481C1C}">
                  <a14:useLocalDpi xmlns:a14="http://schemas.microsoft.com/office/drawing/2010/main"/>
                </a:ext>
              </a:extLst>
            </a:blip>
            <a:srcRect/>
            <a:stretch>
              <a:fillRect/>
            </a:stretch>
          </p:blipFill>
          <p:spPr bwMode="auto">
            <a:xfrm>
              <a:off x="9857" y="1047399"/>
              <a:ext cx="885623" cy="984894"/>
            </a:xfrm>
            <a:prstGeom prst="rect">
              <a:avLst/>
            </a:prstGeom>
            <a:noFill/>
            <a:ln>
              <a:noFill/>
            </a:ln>
          </p:spPr>
        </p:pic>
      </p:grpSp>
      <p:pic>
        <p:nvPicPr>
          <p:cNvPr id="3" name="Picture 2"/>
          <p:cNvPicPr>
            <a:picLocks noChangeAspect="1"/>
          </p:cNvPicPr>
          <p:nvPr/>
        </p:nvPicPr>
        <p:blipFill rotWithShape="1">
          <a:blip r:embed="rId18"/>
          <a:srcRect t="1297"/>
          <a:stretch/>
        </p:blipFill>
        <p:spPr>
          <a:xfrm>
            <a:off x="7885604" y="1258467"/>
            <a:ext cx="4131734" cy="4580810"/>
          </a:xfrm>
          <a:prstGeom prst="rect">
            <a:avLst/>
          </a:prstGeom>
        </p:spPr>
      </p:pic>
    </p:spTree>
    <p:extLst>
      <p:ext uri="{BB962C8B-B14F-4D97-AF65-F5344CB8AC3E}">
        <p14:creationId xmlns:p14="http://schemas.microsoft.com/office/powerpoint/2010/main" val="6704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rrow: Quad 29">
            <a:extLst>
              <a:ext uri="{FF2B5EF4-FFF2-40B4-BE49-F238E27FC236}">
                <a16:creationId xmlns:a16="http://schemas.microsoft.com/office/drawing/2014/main" id="{13B5F0BB-9B53-4E2B-A471-E4E7856C2A76}"/>
              </a:ext>
            </a:extLst>
          </p:cNvPr>
          <p:cNvSpPr/>
          <p:nvPr/>
        </p:nvSpPr>
        <p:spPr>
          <a:xfrm rot="2612365">
            <a:off x="2738381" y="308335"/>
            <a:ext cx="4117088" cy="5633085"/>
          </a:xfrm>
          <a:prstGeom prst="quad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Content Placeholder 9">
            <a:extLst>
              <a:ext uri="{FF2B5EF4-FFF2-40B4-BE49-F238E27FC236}">
                <a16:creationId xmlns:a16="http://schemas.microsoft.com/office/drawing/2014/main" id="{B73D93B0-7B5E-4546-8815-5E955458E9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24499" y="1318987"/>
            <a:ext cx="1197882" cy="1099611"/>
          </a:xfrm>
          <a:prstGeom prst="rect">
            <a:avLst/>
          </a:prstGeom>
        </p:spPr>
      </p:pic>
      <p:pic>
        <p:nvPicPr>
          <p:cNvPr id="6" name="Picture 5">
            <a:extLst>
              <a:ext uri="{FF2B5EF4-FFF2-40B4-BE49-F238E27FC236}">
                <a16:creationId xmlns:a16="http://schemas.microsoft.com/office/drawing/2014/main" id="{5DAB2C23-FD10-47A3-A2A1-9C0762ECA0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4233" y="1420212"/>
            <a:ext cx="1198147" cy="1099854"/>
          </a:xfrm>
          <a:prstGeom prst="rect">
            <a:avLst/>
          </a:prstGeom>
        </p:spPr>
      </p:pic>
      <p:pic>
        <p:nvPicPr>
          <p:cNvPr id="7" name="Picture 6">
            <a:extLst>
              <a:ext uri="{FF2B5EF4-FFF2-40B4-BE49-F238E27FC236}">
                <a16:creationId xmlns:a16="http://schemas.microsoft.com/office/drawing/2014/main" id="{66114F2F-163C-41EF-AE17-F914452CF9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32369" y="1441955"/>
            <a:ext cx="1198147" cy="1099854"/>
          </a:xfrm>
          <a:prstGeom prst="rect">
            <a:avLst/>
          </a:prstGeom>
          <a:ln w="38100">
            <a:noFill/>
          </a:ln>
        </p:spPr>
      </p:pic>
      <p:pic>
        <p:nvPicPr>
          <p:cNvPr id="8" name="Picture 7">
            <a:extLst>
              <a:ext uri="{FF2B5EF4-FFF2-40B4-BE49-F238E27FC236}">
                <a16:creationId xmlns:a16="http://schemas.microsoft.com/office/drawing/2014/main" id="{E8FA6A2D-0F74-48BA-AE6B-753422D42FDB}"/>
              </a:ext>
            </a:extLst>
          </p:cNvPr>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9952431" y="2520066"/>
            <a:ext cx="1197882" cy="1099611"/>
          </a:xfrm>
          <a:prstGeom prst="rect">
            <a:avLst/>
          </a:prstGeom>
        </p:spPr>
      </p:pic>
      <p:pic>
        <p:nvPicPr>
          <p:cNvPr id="9" name="Picture 8">
            <a:extLst>
              <a:ext uri="{FF2B5EF4-FFF2-40B4-BE49-F238E27FC236}">
                <a16:creationId xmlns:a16="http://schemas.microsoft.com/office/drawing/2014/main" id="{9810FA2C-E1AD-40E2-B0BC-79F6FCD7D57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79596" y="1338408"/>
            <a:ext cx="1197882" cy="1099611"/>
          </a:xfrm>
          <a:prstGeom prst="rect">
            <a:avLst/>
          </a:prstGeom>
        </p:spPr>
      </p:pic>
      <p:pic>
        <p:nvPicPr>
          <p:cNvPr id="10" name="Picture 9">
            <a:extLst>
              <a:ext uri="{FF2B5EF4-FFF2-40B4-BE49-F238E27FC236}">
                <a16:creationId xmlns:a16="http://schemas.microsoft.com/office/drawing/2014/main" id="{45123835-8811-46F3-92D0-6C5642937C6E}"/>
              </a:ext>
            </a:extLst>
          </p:cNvPr>
          <p:cNvPicPr>
            <a:picLocks noChangeAspect="1"/>
          </p:cNvPicPr>
          <p:nvPr/>
        </p:nvPicPr>
        <p:blipFill>
          <a:blip r:embed="rId8" cstate="print">
            <a:lum bright="70000" contrast="-70000"/>
            <a:extLst>
              <a:ext uri="{28A0092B-C50C-407E-A947-70E740481C1C}">
                <a14:useLocalDpi xmlns:a14="http://schemas.microsoft.com/office/drawing/2010/main" val="0"/>
              </a:ext>
            </a:extLst>
          </a:blip>
          <a:stretch>
            <a:fillRect/>
          </a:stretch>
        </p:blipFill>
        <p:spPr>
          <a:xfrm>
            <a:off x="6362676" y="5674592"/>
            <a:ext cx="1212340" cy="1112883"/>
          </a:xfrm>
          <a:prstGeom prst="rect">
            <a:avLst/>
          </a:prstGeom>
          <a:solidFill>
            <a:schemeClr val="accent1">
              <a:alpha val="64000"/>
            </a:schemeClr>
          </a:solidFill>
        </p:spPr>
      </p:pic>
      <p:pic>
        <p:nvPicPr>
          <p:cNvPr id="11" name="Picture 10">
            <a:extLst>
              <a:ext uri="{FF2B5EF4-FFF2-40B4-BE49-F238E27FC236}">
                <a16:creationId xmlns:a16="http://schemas.microsoft.com/office/drawing/2014/main" id="{F41F8AB7-1342-4F97-933C-1E660B66CC1B}"/>
              </a:ext>
            </a:extLst>
          </p:cNvPr>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427704" y="4468845"/>
            <a:ext cx="1193374" cy="1095472"/>
          </a:xfrm>
          <a:prstGeom prst="rect">
            <a:avLst/>
          </a:prstGeom>
        </p:spPr>
      </p:pic>
      <p:pic>
        <p:nvPicPr>
          <p:cNvPr id="12" name="Picture 11">
            <a:extLst>
              <a:ext uri="{FF2B5EF4-FFF2-40B4-BE49-F238E27FC236}">
                <a16:creationId xmlns:a16="http://schemas.microsoft.com/office/drawing/2014/main" id="{C004DD23-B45F-4262-80AF-570C804D4DB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765593" y="151133"/>
            <a:ext cx="1195495" cy="1097419"/>
          </a:xfrm>
          <a:prstGeom prst="rect">
            <a:avLst/>
          </a:prstGeom>
        </p:spPr>
      </p:pic>
      <p:pic>
        <p:nvPicPr>
          <p:cNvPr id="13" name="Picture 12">
            <a:extLst>
              <a:ext uri="{FF2B5EF4-FFF2-40B4-BE49-F238E27FC236}">
                <a16:creationId xmlns:a16="http://schemas.microsoft.com/office/drawing/2014/main" id="{23234CCF-E17A-4159-B785-C5BBFECFEFE2}"/>
              </a:ext>
            </a:extLst>
          </p:cNvPr>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73645" y="2500776"/>
            <a:ext cx="1197882" cy="1099611"/>
          </a:xfrm>
          <a:prstGeom prst="rect">
            <a:avLst/>
          </a:prstGeom>
        </p:spPr>
      </p:pic>
      <p:pic>
        <p:nvPicPr>
          <p:cNvPr id="14" name="Picture 13">
            <a:extLst>
              <a:ext uri="{FF2B5EF4-FFF2-40B4-BE49-F238E27FC236}">
                <a16:creationId xmlns:a16="http://schemas.microsoft.com/office/drawing/2014/main" id="{64EFCB6D-F5C5-4AE7-B944-914812907349}"/>
              </a:ext>
            </a:extLst>
          </p:cNvPr>
          <p:cNvPicPr>
            <a:picLocks noChangeAspect="1"/>
          </p:cNvPicPr>
          <p:nvPr/>
        </p:nvPicPr>
        <p:blipFill>
          <a:blip r:embed="rId12" cstate="print">
            <a:lum bright="70000" contrast="-70000"/>
            <a:extLst>
              <a:ext uri="{28A0092B-C50C-407E-A947-70E740481C1C}">
                <a14:useLocalDpi xmlns:a14="http://schemas.microsoft.com/office/drawing/2010/main" val="0"/>
              </a:ext>
            </a:extLst>
          </a:blip>
          <a:stretch>
            <a:fillRect/>
          </a:stretch>
        </p:blipFill>
        <p:spPr>
          <a:xfrm>
            <a:off x="7173645" y="1318987"/>
            <a:ext cx="1193639" cy="1095716"/>
          </a:xfrm>
          <a:prstGeom prst="rect">
            <a:avLst/>
          </a:prstGeom>
        </p:spPr>
      </p:pic>
      <p:pic>
        <p:nvPicPr>
          <p:cNvPr id="15" name="Picture 14">
            <a:extLst>
              <a:ext uri="{FF2B5EF4-FFF2-40B4-BE49-F238E27FC236}">
                <a16:creationId xmlns:a16="http://schemas.microsoft.com/office/drawing/2014/main" id="{467785FE-EF14-4BE4-B61B-B27B541BAC4D}"/>
              </a:ext>
            </a:extLst>
          </p:cNvPr>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7819505" y="4460016"/>
            <a:ext cx="1195495" cy="1097419"/>
          </a:xfrm>
          <a:prstGeom prst="rect">
            <a:avLst/>
          </a:prstGeom>
        </p:spPr>
      </p:pic>
      <p:pic>
        <p:nvPicPr>
          <p:cNvPr id="16" name="Picture 15">
            <a:extLst>
              <a:ext uri="{FF2B5EF4-FFF2-40B4-BE49-F238E27FC236}">
                <a16:creationId xmlns:a16="http://schemas.microsoft.com/office/drawing/2014/main" id="{182BDC7E-D438-4ADA-A5C7-CEC4C61F6A1A}"/>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343954" y="4502984"/>
            <a:ext cx="1216954" cy="1117118"/>
          </a:xfrm>
          <a:prstGeom prst="rect">
            <a:avLst/>
          </a:prstGeom>
          <a:ln w="38100">
            <a:noFill/>
          </a:ln>
        </p:spPr>
      </p:pic>
      <p:pic>
        <p:nvPicPr>
          <p:cNvPr id="17" name="Picture 16">
            <a:extLst>
              <a:ext uri="{FF2B5EF4-FFF2-40B4-BE49-F238E27FC236}">
                <a16:creationId xmlns:a16="http://schemas.microsoft.com/office/drawing/2014/main" id="{72349D8A-D92D-4721-9AB7-600B7ED2768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977547" y="5674592"/>
            <a:ext cx="1193864" cy="1095922"/>
          </a:xfrm>
          <a:prstGeom prst="rect">
            <a:avLst/>
          </a:prstGeom>
        </p:spPr>
      </p:pic>
      <p:pic>
        <p:nvPicPr>
          <p:cNvPr id="18" name="Picture 17">
            <a:extLst>
              <a:ext uri="{FF2B5EF4-FFF2-40B4-BE49-F238E27FC236}">
                <a16:creationId xmlns:a16="http://schemas.microsoft.com/office/drawing/2014/main" id="{8BC68FC5-A798-46A4-9AE5-3AE0999DF107}"/>
              </a:ext>
            </a:extLst>
          </p:cNvPr>
          <p:cNvPicPr>
            <a:picLocks noChangeAspect="1"/>
          </p:cNvPicPr>
          <p:nvPr/>
        </p:nvPicPr>
        <p:blipFill>
          <a:blip r:embed="rId16" cstate="print">
            <a:lum bright="70000" contrast="-70000"/>
            <a:extLst>
              <a:ext uri="{28A0092B-C50C-407E-A947-70E740481C1C}">
                <a14:useLocalDpi xmlns:a14="http://schemas.microsoft.com/office/drawing/2010/main" val="0"/>
              </a:ext>
            </a:extLst>
          </a:blip>
          <a:stretch>
            <a:fillRect/>
          </a:stretch>
        </p:blipFill>
        <p:spPr>
          <a:xfrm>
            <a:off x="10759335" y="4448527"/>
            <a:ext cx="1208010" cy="1108908"/>
          </a:xfrm>
          <a:prstGeom prst="rect">
            <a:avLst/>
          </a:prstGeom>
        </p:spPr>
      </p:pic>
      <p:pic>
        <p:nvPicPr>
          <p:cNvPr id="19" name="Picture 18">
            <a:extLst>
              <a:ext uri="{FF2B5EF4-FFF2-40B4-BE49-F238E27FC236}">
                <a16:creationId xmlns:a16="http://schemas.microsoft.com/office/drawing/2014/main" id="{33C1D381-E2BA-4A3D-A40A-D7F0DBF64837}"/>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705352" y="5667440"/>
            <a:ext cx="1208134" cy="1109021"/>
          </a:xfrm>
          <a:prstGeom prst="rect">
            <a:avLst/>
          </a:prstGeom>
        </p:spPr>
      </p:pic>
      <p:pic>
        <p:nvPicPr>
          <p:cNvPr id="20" name="Picture 19">
            <a:extLst>
              <a:ext uri="{FF2B5EF4-FFF2-40B4-BE49-F238E27FC236}">
                <a16:creationId xmlns:a16="http://schemas.microsoft.com/office/drawing/2014/main" id="{387678DA-6FCE-4821-8E01-2125DC9BAF6D}"/>
              </a:ext>
            </a:extLst>
          </p:cNvPr>
          <p:cNvPicPr>
            <a:picLocks noChangeAspect="1"/>
          </p:cNvPicPr>
          <p:nvPr/>
        </p:nvPicPr>
        <p:blipFill>
          <a:blip r:embed="rId18" cstate="print">
            <a:lum bright="70000" contrast="-70000"/>
            <a:extLst>
              <a:ext uri="{28A0092B-C50C-407E-A947-70E740481C1C}">
                <a14:useLocalDpi xmlns:a14="http://schemas.microsoft.com/office/drawing/2010/main" val="0"/>
              </a:ext>
            </a:extLst>
          </a:blip>
          <a:stretch>
            <a:fillRect/>
          </a:stretch>
        </p:blipFill>
        <p:spPr>
          <a:xfrm>
            <a:off x="8527772" y="2486598"/>
            <a:ext cx="1194609" cy="1096607"/>
          </a:xfrm>
          <a:prstGeom prst="rect">
            <a:avLst/>
          </a:prstGeom>
        </p:spPr>
      </p:pic>
      <p:pic>
        <p:nvPicPr>
          <p:cNvPr id="21" name="Picture 20">
            <a:extLst>
              <a:ext uri="{FF2B5EF4-FFF2-40B4-BE49-F238E27FC236}">
                <a16:creationId xmlns:a16="http://schemas.microsoft.com/office/drawing/2014/main" id="{060E7DA6-E1EE-4725-85E2-EC34BA0A592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165506" y="2541809"/>
            <a:ext cx="1194393" cy="1096408"/>
          </a:xfrm>
          <a:prstGeom prst="rect">
            <a:avLst/>
          </a:prstGeom>
        </p:spPr>
      </p:pic>
      <p:pic>
        <p:nvPicPr>
          <p:cNvPr id="22" name="Picture 21">
            <a:extLst>
              <a:ext uri="{FF2B5EF4-FFF2-40B4-BE49-F238E27FC236}">
                <a16:creationId xmlns:a16="http://schemas.microsoft.com/office/drawing/2014/main" id="{DA96A7D8-5694-4AF1-8E9E-38036E6EBA07}"/>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180038" y="3638217"/>
            <a:ext cx="1179861" cy="762264"/>
          </a:xfrm>
          <a:prstGeom prst="rect">
            <a:avLst/>
          </a:prstGeom>
        </p:spPr>
      </p:pic>
      <p:pic>
        <p:nvPicPr>
          <p:cNvPr id="27" name="Picture 26">
            <a:extLst>
              <a:ext uri="{FF2B5EF4-FFF2-40B4-BE49-F238E27FC236}">
                <a16:creationId xmlns:a16="http://schemas.microsoft.com/office/drawing/2014/main" id="{98BE2AB6-857C-45F4-B270-2B2EF11F04A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01904" y="4488916"/>
            <a:ext cx="1198147" cy="1099854"/>
          </a:xfrm>
          <a:prstGeom prst="rect">
            <a:avLst/>
          </a:prstGeom>
          <a:ln w="38100">
            <a:noFill/>
          </a:ln>
        </p:spPr>
      </p:pic>
      <p:pic>
        <p:nvPicPr>
          <p:cNvPr id="28" name="Picture 27">
            <a:extLst>
              <a:ext uri="{FF2B5EF4-FFF2-40B4-BE49-F238E27FC236}">
                <a16:creationId xmlns:a16="http://schemas.microsoft.com/office/drawing/2014/main" id="{EA61E973-1D1D-41C3-A0DF-2107B0DBC2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7886" y="151133"/>
            <a:ext cx="1198147" cy="1099854"/>
          </a:xfrm>
          <a:prstGeom prst="rect">
            <a:avLst/>
          </a:prstGeom>
          <a:ln w="38100">
            <a:noFill/>
          </a:ln>
        </p:spPr>
      </p:pic>
      <p:pic>
        <p:nvPicPr>
          <p:cNvPr id="29" name="Picture 28">
            <a:extLst>
              <a:ext uri="{FF2B5EF4-FFF2-40B4-BE49-F238E27FC236}">
                <a16:creationId xmlns:a16="http://schemas.microsoft.com/office/drawing/2014/main" id="{8BF6039F-F022-4066-B015-780E889B474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17777" y="4460016"/>
            <a:ext cx="1216954" cy="1117118"/>
          </a:xfrm>
          <a:prstGeom prst="rect">
            <a:avLst/>
          </a:prstGeom>
          <a:ln w="38100">
            <a:noFill/>
          </a:ln>
        </p:spPr>
      </p:pic>
      <p:sp>
        <p:nvSpPr>
          <p:cNvPr id="31" name="TextBox 30">
            <a:extLst>
              <a:ext uri="{FF2B5EF4-FFF2-40B4-BE49-F238E27FC236}">
                <a16:creationId xmlns:a16="http://schemas.microsoft.com/office/drawing/2014/main" id="{04F6D1C8-A000-48EB-BF3A-4BA25BCEE8CD}"/>
              </a:ext>
            </a:extLst>
          </p:cNvPr>
          <p:cNvSpPr txBox="1"/>
          <p:nvPr/>
        </p:nvSpPr>
        <p:spPr>
          <a:xfrm>
            <a:off x="2805762" y="5587146"/>
            <a:ext cx="3358487" cy="1169551"/>
          </a:xfrm>
          <a:prstGeom prst="rect">
            <a:avLst/>
          </a:prstGeom>
          <a:noFill/>
        </p:spPr>
        <p:txBody>
          <a:bodyPr wrap="square" rtlCol="0">
            <a:spAutoFit/>
          </a:bodyPr>
          <a:lstStyle/>
          <a:p>
            <a:r>
              <a:rPr lang="en-US" sz="1400" dirty="0"/>
              <a:t>NB – black outlines are those in more</a:t>
            </a:r>
          </a:p>
          <a:p>
            <a:r>
              <a:rPr lang="en-US" sz="1400" dirty="0"/>
              <a:t>than one place.</a:t>
            </a:r>
          </a:p>
          <a:p>
            <a:r>
              <a:rPr lang="en-US" sz="1400" dirty="0"/>
              <a:t>Darker </a:t>
            </a:r>
            <a:r>
              <a:rPr lang="en-US" sz="1400" dirty="0" err="1"/>
              <a:t>colours</a:t>
            </a:r>
            <a:r>
              <a:rPr lang="en-US" sz="1400" dirty="0"/>
              <a:t> are the 8 that livestock contribute</a:t>
            </a:r>
          </a:p>
          <a:p>
            <a:r>
              <a:rPr lang="en-US" sz="1400" dirty="0"/>
              <a:t>to directly plus goal 17</a:t>
            </a:r>
            <a:endParaRPr lang="en-GB" sz="1400" dirty="0"/>
          </a:p>
        </p:txBody>
      </p:sp>
      <p:pic>
        <p:nvPicPr>
          <p:cNvPr id="32" name="Picture 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15744" y="109190"/>
            <a:ext cx="1716818" cy="1319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30637" y="5624123"/>
            <a:ext cx="1601926" cy="12211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125077" y="5667440"/>
            <a:ext cx="1631962" cy="119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059698" y="58414"/>
            <a:ext cx="1491674" cy="1192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itle 1">
            <a:extLst>
              <a:ext uri="{FF2B5EF4-FFF2-40B4-BE49-F238E27FC236}">
                <a16:creationId xmlns:a16="http://schemas.microsoft.com/office/drawing/2014/main" id="{9D257AB1-BB38-41AC-BAF4-C94992E24641}"/>
              </a:ext>
            </a:extLst>
          </p:cNvPr>
          <p:cNvSpPr txBox="1">
            <a:spLocks/>
          </p:cNvSpPr>
          <p:nvPr/>
        </p:nvSpPr>
        <p:spPr>
          <a:xfrm>
            <a:off x="2232562" y="206898"/>
            <a:ext cx="5215324" cy="762264"/>
          </a:xfrm>
          <a:prstGeom prst="rect">
            <a:avLst/>
          </a:prstGeom>
        </p:spPr>
        <p:txBody>
          <a:bodyPr>
            <a:noAutofit/>
          </a:bodyPr>
          <a:lstStyle>
            <a:lvl1pPr algn="ctr" rtl="0" eaLnBrk="0" fontAlgn="base" hangingPunct="0">
              <a:spcBef>
                <a:spcPct val="0"/>
              </a:spcBef>
              <a:spcAft>
                <a:spcPct val="0"/>
              </a:spcAft>
              <a:defRPr sz="28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r>
              <a:rPr lang="en-GB" sz="2400" b="1" dirty="0">
                <a:latin typeface="Trebuchet MS" panose="020B0603020202020204" pitchFamily="34" charset="0"/>
              </a:rPr>
              <a:t>Work Areas</a:t>
            </a:r>
          </a:p>
          <a:p>
            <a:r>
              <a:rPr lang="en-GB" sz="2400" b="1" dirty="0">
                <a:latin typeface="Trebuchet MS" panose="020B0603020202020204" pitchFamily="34" charset="0"/>
              </a:rPr>
              <a:t>and the SDGs</a:t>
            </a:r>
          </a:p>
        </p:txBody>
      </p:sp>
    </p:spTree>
    <p:extLst>
      <p:ext uri="{BB962C8B-B14F-4D97-AF65-F5344CB8AC3E}">
        <p14:creationId xmlns:p14="http://schemas.microsoft.com/office/powerpoint/2010/main" val="2582583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4B0CCB1-7044-47C8-B29E-939FCA9EC7E2}"/>
              </a:ext>
            </a:extLst>
          </p:cNvPr>
          <p:cNvSpPr>
            <a:spLocks noGrp="1"/>
          </p:cNvSpPr>
          <p:nvPr>
            <p:ph type="title"/>
          </p:nvPr>
        </p:nvSpPr>
        <p:spPr/>
        <p:txBody>
          <a:bodyPr>
            <a:normAutofit fontScale="90000"/>
          </a:bodyPr>
          <a:lstStyle/>
          <a:p>
            <a:r>
              <a:rPr lang="de-DE" dirty="0"/>
              <a:t>Research and GASL: </a:t>
            </a:r>
            <a:r>
              <a:rPr lang="de-DE" dirty="0" err="1"/>
              <a:t>Example</a:t>
            </a:r>
            <a:r>
              <a:rPr lang="de-DE" dirty="0"/>
              <a:t> GASL and CRP </a:t>
            </a:r>
            <a:r>
              <a:rPr lang="de-DE" dirty="0" err="1"/>
              <a:t>of</a:t>
            </a:r>
            <a:r>
              <a:rPr lang="de-DE" dirty="0"/>
              <a:t> ILRI </a:t>
            </a:r>
            <a:endParaRPr lang="de-CH" dirty="0"/>
          </a:p>
        </p:txBody>
      </p:sp>
      <p:graphicFrame>
        <p:nvGraphicFramePr>
          <p:cNvPr id="4" name="Tabelle 3">
            <a:extLst>
              <a:ext uri="{FF2B5EF4-FFF2-40B4-BE49-F238E27FC236}">
                <a16:creationId xmlns:a16="http://schemas.microsoft.com/office/drawing/2014/main" id="{A13F0BB4-BF2B-4E06-96D1-B95A38AEF266}"/>
              </a:ext>
            </a:extLst>
          </p:cNvPr>
          <p:cNvGraphicFramePr>
            <a:graphicFrameLocks noGrp="1"/>
          </p:cNvGraphicFramePr>
          <p:nvPr>
            <p:extLst>
              <p:ext uri="{D42A27DB-BD31-4B8C-83A1-F6EECF244321}">
                <p14:modId xmlns:p14="http://schemas.microsoft.com/office/powerpoint/2010/main" val="2315626586"/>
              </p:ext>
            </p:extLst>
          </p:nvPr>
        </p:nvGraphicFramePr>
        <p:xfrm>
          <a:off x="697186" y="1164114"/>
          <a:ext cx="10899006" cy="4968240"/>
        </p:xfrm>
        <a:graphic>
          <a:graphicData uri="http://schemas.openxmlformats.org/drawingml/2006/table">
            <a:tbl>
              <a:tblPr firstRow="1" bandRow="1">
                <a:tableStyleId>{5C22544A-7EE6-4342-B048-85BDC9FD1C3A}</a:tableStyleId>
              </a:tblPr>
              <a:tblGrid>
                <a:gridCol w="3633002">
                  <a:extLst>
                    <a:ext uri="{9D8B030D-6E8A-4147-A177-3AD203B41FA5}">
                      <a16:colId xmlns:a16="http://schemas.microsoft.com/office/drawing/2014/main" val="3897078649"/>
                    </a:ext>
                  </a:extLst>
                </a:gridCol>
                <a:gridCol w="3315752">
                  <a:extLst>
                    <a:ext uri="{9D8B030D-6E8A-4147-A177-3AD203B41FA5}">
                      <a16:colId xmlns:a16="http://schemas.microsoft.com/office/drawing/2014/main" val="158998022"/>
                    </a:ext>
                  </a:extLst>
                </a:gridCol>
                <a:gridCol w="3950252">
                  <a:extLst>
                    <a:ext uri="{9D8B030D-6E8A-4147-A177-3AD203B41FA5}">
                      <a16:colId xmlns:a16="http://schemas.microsoft.com/office/drawing/2014/main" val="3986739460"/>
                    </a:ext>
                  </a:extLst>
                </a:gridCol>
              </a:tblGrid>
              <a:tr h="0">
                <a:tc>
                  <a:txBody>
                    <a:bodyPr/>
                    <a:lstStyle/>
                    <a:p>
                      <a:endParaRPr lang="de-DE" dirty="0"/>
                    </a:p>
                    <a:p>
                      <a:r>
                        <a:rPr lang="de-CH" dirty="0"/>
                        <a:t>Work Area </a:t>
                      </a:r>
                      <a:r>
                        <a:rPr lang="de-CH" dirty="0" err="1"/>
                        <a:t>of</a:t>
                      </a:r>
                      <a:r>
                        <a:rPr lang="de-CH" dirty="0"/>
                        <a:t> GASL </a:t>
                      </a:r>
                    </a:p>
                    <a:p>
                      <a:endParaRPr lang="de-CH" dirty="0"/>
                    </a:p>
                  </a:txBody>
                  <a:tcPr/>
                </a:tc>
                <a:tc>
                  <a:txBody>
                    <a:bodyPr/>
                    <a:lstStyle/>
                    <a:p>
                      <a:endParaRPr lang="de-DE" dirty="0"/>
                    </a:p>
                    <a:p>
                      <a:r>
                        <a:rPr lang="de-CH" dirty="0"/>
                        <a:t>Flagship </a:t>
                      </a:r>
                      <a:r>
                        <a:rPr lang="de-CH" dirty="0" err="1"/>
                        <a:t>of</a:t>
                      </a:r>
                      <a:r>
                        <a:rPr lang="de-CH" dirty="0"/>
                        <a:t> CRP </a:t>
                      </a:r>
                    </a:p>
                  </a:txBody>
                  <a:tcPr/>
                </a:tc>
                <a:tc>
                  <a:txBody>
                    <a:bodyPr/>
                    <a:lstStyle/>
                    <a:p>
                      <a:endParaRPr lang="de-DE" dirty="0"/>
                    </a:p>
                    <a:p>
                      <a:r>
                        <a:rPr lang="de-CH" dirty="0" err="1"/>
                        <a:t>Acceleration</a:t>
                      </a:r>
                      <a:r>
                        <a:rPr lang="de-CH" dirty="0"/>
                        <a:t> Potentials  and  </a:t>
                      </a:r>
                      <a:r>
                        <a:rPr lang="de-CH" dirty="0" err="1"/>
                        <a:t>Challenges</a:t>
                      </a:r>
                      <a:endParaRPr lang="de-CH" dirty="0"/>
                    </a:p>
                    <a:p>
                      <a:endParaRPr lang="de-CH" dirty="0"/>
                    </a:p>
                  </a:txBody>
                  <a:tcPr/>
                </a:tc>
                <a:extLst>
                  <a:ext uri="{0D108BD9-81ED-4DB2-BD59-A6C34878D82A}">
                    <a16:rowId xmlns:a16="http://schemas.microsoft.com/office/drawing/2014/main" val="1920414805"/>
                  </a:ext>
                </a:extLst>
              </a:tr>
              <a:tr h="285186">
                <a:tc>
                  <a:txBody>
                    <a:bodyPr/>
                    <a:lstStyle/>
                    <a:p>
                      <a:endParaRPr lang="de-DE" dirty="0"/>
                    </a:p>
                    <a:p>
                      <a:endParaRPr lang="de-CH" dirty="0"/>
                    </a:p>
                    <a:p>
                      <a:endParaRPr lang="de-CH" dirty="0"/>
                    </a:p>
                    <a:p>
                      <a:endParaRPr lang="de-CH" dirty="0"/>
                    </a:p>
                    <a:p>
                      <a:endParaRPr lang="de-CH" dirty="0"/>
                    </a:p>
                    <a:p>
                      <a:endParaRPr lang="de-CH" dirty="0"/>
                    </a:p>
                    <a:p>
                      <a:endParaRPr lang="de-CH" dirty="0"/>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Livestock Genetics FP1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Characterization of livestock production systems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New breeds and tools for improving livestock productivity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Delivery of research products to smallholder farmers.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 </a:t>
                      </a:r>
                      <a:endParaRPr lang="de-CH" sz="2000" dirty="0"/>
                    </a:p>
                    <a:p>
                      <a:endParaRPr lang="de-CH" sz="2000" dirty="0"/>
                    </a:p>
                  </a:txBody>
                  <a:tcPr/>
                </a:tc>
                <a:tc>
                  <a:txBody>
                    <a:bodyPr/>
                    <a:lstStyle/>
                    <a:p>
                      <a:endParaRPr lang="de-DE" sz="2000" dirty="0"/>
                    </a:p>
                    <a:p>
                      <a:pPr marL="285750" indent="-285750">
                        <a:buFont typeface="Arial" panose="020B0604020202020204" pitchFamily="34" charset="0"/>
                        <a:buChar char="•"/>
                      </a:pPr>
                      <a:r>
                        <a:rPr lang="de-CH" sz="2000" dirty="0" err="1"/>
                        <a:t>Importance</a:t>
                      </a:r>
                      <a:r>
                        <a:rPr lang="de-CH" sz="2000" dirty="0"/>
                        <a:t> on </a:t>
                      </a:r>
                      <a:r>
                        <a:rPr lang="de-CH" sz="2000" dirty="0" err="1"/>
                        <a:t>genetics</a:t>
                      </a:r>
                      <a:r>
                        <a:rPr lang="de-CH" sz="2000" dirty="0"/>
                        <a:t> in multi-</a:t>
                      </a:r>
                      <a:r>
                        <a:rPr lang="de-CH" sz="2000" dirty="0" err="1"/>
                        <a:t>stakeholder</a:t>
                      </a:r>
                      <a:r>
                        <a:rPr lang="de-CH" sz="2000" dirty="0"/>
                        <a:t> </a:t>
                      </a:r>
                      <a:r>
                        <a:rPr lang="de-CH" sz="2000" dirty="0" err="1"/>
                        <a:t>processes</a:t>
                      </a:r>
                      <a:r>
                        <a:rPr lang="de-CH" sz="2000" dirty="0"/>
                        <a:t> </a:t>
                      </a:r>
                      <a:r>
                        <a:rPr lang="de-CH" sz="2000" dirty="0" err="1"/>
                        <a:t>underestimated</a:t>
                      </a:r>
                      <a:r>
                        <a:rPr lang="de-CH" sz="2000" dirty="0"/>
                        <a:t>. </a:t>
                      </a:r>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err="1"/>
                        <a:t>Especially</a:t>
                      </a:r>
                      <a:r>
                        <a:rPr lang="de-CH" sz="2000" dirty="0"/>
                        <a:t> in </a:t>
                      </a:r>
                      <a:r>
                        <a:rPr lang="de-CH" sz="2000" dirty="0" err="1"/>
                        <a:t>smallholder</a:t>
                      </a:r>
                      <a:r>
                        <a:rPr lang="de-CH" sz="2000" dirty="0"/>
                        <a:t> </a:t>
                      </a:r>
                      <a:r>
                        <a:rPr lang="de-CH" sz="2000" dirty="0" err="1"/>
                        <a:t>systems</a:t>
                      </a:r>
                      <a:r>
                        <a:rPr lang="de-CH" sz="2000" dirty="0"/>
                        <a:t>, </a:t>
                      </a:r>
                      <a:r>
                        <a:rPr lang="de-CH" sz="2000" dirty="0" err="1"/>
                        <a:t>investment</a:t>
                      </a:r>
                      <a:r>
                        <a:rPr lang="de-CH" sz="2000" dirty="0"/>
                        <a:t> in </a:t>
                      </a:r>
                      <a:r>
                        <a:rPr lang="de-CH" sz="2000" dirty="0" err="1"/>
                        <a:t>genetics</a:t>
                      </a:r>
                      <a:r>
                        <a:rPr lang="de-CH" sz="2000" dirty="0"/>
                        <a:t> will </a:t>
                      </a:r>
                      <a:r>
                        <a:rPr lang="de-CH" sz="2000" dirty="0" err="1"/>
                        <a:t>be</a:t>
                      </a:r>
                      <a:r>
                        <a:rPr lang="de-CH" sz="2000" dirty="0"/>
                        <a:t> </a:t>
                      </a:r>
                      <a:r>
                        <a:rPr lang="de-CH" sz="2000" dirty="0" err="1"/>
                        <a:t>very</a:t>
                      </a:r>
                      <a:r>
                        <a:rPr lang="de-CH" sz="2000" dirty="0"/>
                        <a:t> </a:t>
                      </a:r>
                      <a:r>
                        <a:rPr lang="de-CH" sz="2000" dirty="0" err="1"/>
                        <a:t>important</a:t>
                      </a:r>
                      <a:endParaRPr lang="de-CH" sz="2000" dirty="0"/>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err="1"/>
                        <a:t>Huge</a:t>
                      </a:r>
                      <a:r>
                        <a:rPr lang="de-CH" sz="2000" dirty="0"/>
                        <a:t> potential </a:t>
                      </a:r>
                      <a:r>
                        <a:rPr lang="de-CH" sz="2000" dirty="0" err="1"/>
                        <a:t>for</a:t>
                      </a:r>
                      <a:r>
                        <a:rPr lang="de-CH" sz="2000" dirty="0"/>
                        <a:t> </a:t>
                      </a:r>
                      <a:r>
                        <a:rPr lang="de-CH" sz="2000" dirty="0" err="1"/>
                        <a:t>sustainable</a:t>
                      </a:r>
                      <a:r>
                        <a:rPr lang="de-CH" sz="2000" dirty="0"/>
                        <a:t> </a:t>
                      </a:r>
                      <a:r>
                        <a:rPr lang="de-CH" sz="2000" dirty="0" err="1"/>
                        <a:t>intensification</a:t>
                      </a:r>
                      <a:endParaRPr lang="de-CH" sz="2000" dirty="0"/>
                    </a:p>
                  </a:txBody>
                  <a:tcPr/>
                </a:tc>
                <a:extLst>
                  <a:ext uri="{0D108BD9-81ED-4DB2-BD59-A6C34878D82A}">
                    <a16:rowId xmlns:a16="http://schemas.microsoft.com/office/drawing/2014/main" val="3786863352"/>
                  </a:ext>
                </a:extLst>
              </a:tr>
            </a:tbl>
          </a:graphicData>
        </a:graphic>
      </p:graphicFrame>
      <p:pic>
        <p:nvPicPr>
          <p:cNvPr id="6" name="Grafik 5">
            <a:extLst>
              <a:ext uri="{FF2B5EF4-FFF2-40B4-BE49-F238E27FC236}">
                <a16:creationId xmlns:a16="http://schemas.microsoft.com/office/drawing/2014/main" id="{B76C622C-9C11-4CD2-BEDB-5AC34D08187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43930" y="3014825"/>
            <a:ext cx="1530808" cy="1005205"/>
          </a:xfrm>
          <a:prstGeom prst="rect">
            <a:avLst/>
          </a:prstGeom>
          <a:noFill/>
          <a:ln>
            <a:noFill/>
          </a:ln>
        </p:spPr>
      </p:pic>
      <p:pic>
        <p:nvPicPr>
          <p:cNvPr id="7" name="Grafik 6">
            <a:extLst>
              <a:ext uri="{FF2B5EF4-FFF2-40B4-BE49-F238E27FC236}">
                <a16:creationId xmlns:a16="http://schemas.microsoft.com/office/drawing/2014/main" id="{6DC4057D-92EF-47C5-ABED-4F82C2A706F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76764" y="4133181"/>
            <a:ext cx="1597973" cy="1104405"/>
          </a:xfrm>
          <a:prstGeom prst="rect">
            <a:avLst/>
          </a:prstGeom>
          <a:noFill/>
          <a:ln>
            <a:noFill/>
          </a:ln>
        </p:spPr>
      </p:pic>
      <p:pic>
        <p:nvPicPr>
          <p:cNvPr id="8" name="Grafik 7">
            <a:extLst>
              <a:ext uri="{FF2B5EF4-FFF2-40B4-BE49-F238E27FC236}">
                <a16:creationId xmlns:a16="http://schemas.microsoft.com/office/drawing/2014/main" id="{B8D70EC9-4913-4AA1-950D-63543C03C13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492584" y="3014825"/>
            <a:ext cx="1541779" cy="968510"/>
          </a:xfrm>
          <a:prstGeom prst="rect">
            <a:avLst/>
          </a:prstGeom>
          <a:noFill/>
          <a:ln>
            <a:noFill/>
          </a:ln>
        </p:spPr>
      </p:pic>
      <p:pic>
        <p:nvPicPr>
          <p:cNvPr id="9" name="Grafik 8">
            <a:extLst>
              <a:ext uri="{FF2B5EF4-FFF2-40B4-BE49-F238E27FC236}">
                <a16:creationId xmlns:a16="http://schemas.microsoft.com/office/drawing/2014/main" id="{1D018C70-25F2-48F8-AE63-26A2DE2286EB}"/>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492584" y="4133182"/>
            <a:ext cx="1530807" cy="1104405"/>
          </a:xfrm>
          <a:prstGeom prst="rect">
            <a:avLst/>
          </a:prstGeom>
          <a:noFill/>
          <a:ln>
            <a:noFill/>
          </a:ln>
        </p:spPr>
      </p:pic>
    </p:spTree>
    <p:extLst>
      <p:ext uri="{BB962C8B-B14F-4D97-AF65-F5344CB8AC3E}">
        <p14:creationId xmlns:p14="http://schemas.microsoft.com/office/powerpoint/2010/main" val="2592832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4B0CCB1-7044-47C8-B29E-939FCA9EC7E2}"/>
              </a:ext>
            </a:extLst>
          </p:cNvPr>
          <p:cNvSpPr>
            <a:spLocks noGrp="1"/>
          </p:cNvSpPr>
          <p:nvPr>
            <p:ph type="title"/>
          </p:nvPr>
        </p:nvSpPr>
        <p:spPr/>
        <p:txBody>
          <a:bodyPr>
            <a:normAutofit fontScale="90000"/>
          </a:bodyPr>
          <a:lstStyle/>
          <a:p>
            <a:r>
              <a:rPr lang="de-DE" dirty="0"/>
              <a:t>Research and GASL: </a:t>
            </a:r>
            <a:r>
              <a:rPr lang="de-DE" dirty="0" err="1"/>
              <a:t>Example</a:t>
            </a:r>
            <a:r>
              <a:rPr lang="de-DE" dirty="0"/>
              <a:t> GASL and CRP </a:t>
            </a:r>
            <a:r>
              <a:rPr lang="de-DE" dirty="0" err="1"/>
              <a:t>of</a:t>
            </a:r>
            <a:r>
              <a:rPr lang="de-DE" dirty="0"/>
              <a:t> ILRI </a:t>
            </a:r>
            <a:endParaRPr lang="de-CH" dirty="0"/>
          </a:p>
        </p:txBody>
      </p:sp>
      <p:graphicFrame>
        <p:nvGraphicFramePr>
          <p:cNvPr id="4" name="Tabelle 3">
            <a:extLst>
              <a:ext uri="{FF2B5EF4-FFF2-40B4-BE49-F238E27FC236}">
                <a16:creationId xmlns:a16="http://schemas.microsoft.com/office/drawing/2014/main" id="{A13F0BB4-BF2B-4E06-96D1-B95A38AEF266}"/>
              </a:ext>
            </a:extLst>
          </p:cNvPr>
          <p:cNvGraphicFramePr>
            <a:graphicFrameLocks noGrp="1"/>
          </p:cNvGraphicFramePr>
          <p:nvPr>
            <p:extLst>
              <p:ext uri="{D42A27DB-BD31-4B8C-83A1-F6EECF244321}">
                <p14:modId xmlns:p14="http://schemas.microsoft.com/office/powerpoint/2010/main" val="2212862909"/>
              </p:ext>
            </p:extLst>
          </p:nvPr>
        </p:nvGraphicFramePr>
        <p:xfrm>
          <a:off x="697186" y="1719901"/>
          <a:ext cx="10899006" cy="4907280"/>
        </p:xfrm>
        <a:graphic>
          <a:graphicData uri="http://schemas.openxmlformats.org/drawingml/2006/table">
            <a:tbl>
              <a:tblPr firstRow="1" bandRow="1">
                <a:tableStyleId>{5C22544A-7EE6-4342-B048-85BDC9FD1C3A}</a:tableStyleId>
              </a:tblPr>
              <a:tblGrid>
                <a:gridCol w="3633002">
                  <a:extLst>
                    <a:ext uri="{9D8B030D-6E8A-4147-A177-3AD203B41FA5}">
                      <a16:colId xmlns:a16="http://schemas.microsoft.com/office/drawing/2014/main" val="3897078649"/>
                    </a:ext>
                  </a:extLst>
                </a:gridCol>
                <a:gridCol w="3710226">
                  <a:extLst>
                    <a:ext uri="{9D8B030D-6E8A-4147-A177-3AD203B41FA5}">
                      <a16:colId xmlns:a16="http://schemas.microsoft.com/office/drawing/2014/main" val="158998022"/>
                    </a:ext>
                  </a:extLst>
                </a:gridCol>
                <a:gridCol w="3555778">
                  <a:extLst>
                    <a:ext uri="{9D8B030D-6E8A-4147-A177-3AD203B41FA5}">
                      <a16:colId xmlns:a16="http://schemas.microsoft.com/office/drawing/2014/main" val="3986739460"/>
                    </a:ext>
                  </a:extLst>
                </a:gridCol>
              </a:tblGrid>
              <a:tr h="0">
                <a:tc>
                  <a:txBody>
                    <a:bodyPr/>
                    <a:lstStyle/>
                    <a:p>
                      <a:endParaRPr lang="de-DE" dirty="0"/>
                    </a:p>
                    <a:p>
                      <a:r>
                        <a:rPr lang="de-CH" dirty="0"/>
                        <a:t>Work Area </a:t>
                      </a:r>
                      <a:r>
                        <a:rPr lang="de-CH" dirty="0" err="1"/>
                        <a:t>of</a:t>
                      </a:r>
                      <a:r>
                        <a:rPr lang="de-CH" dirty="0"/>
                        <a:t> GASL </a:t>
                      </a:r>
                    </a:p>
                    <a:p>
                      <a:endParaRPr lang="de-CH" dirty="0"/>
                    </a:p>
                  </a:txBody>
                  <a:tcPr/>
                </a:tc>
                <a:tc>
                  <a:txBody>
                    <a:bodyPr/>
                    <a:lstStyle/>
                    <a:p>
                      <a:endParaRPr lang="de-DE" dirty="0"/>
                    </a:p>
                    <a:p>
                      <a:r>
                        <a:rPr lang="de-CH" dirty="0"/>
                        <a:t>Flagship </a:t>
                      </a:r>
                      <a:r>
                        <a:rPr lang="de-CH" dirty="0" err="1"/>
                        <a:t>of</a:t>
                      </a:r>
                      <a:r>
                        <a:rPr lang="de-CH" dirty="0"/>
                        <a:t> CRP </a:t>
                      </a:r>
                    </a:p>
                  </a:txBody>
                  <a:tcPr/>
                </a:tc>
                <a:tc>
                  <a:txBody>
                    <a:bodyPr/>
                    <a:lstStyle/>
                    <a:p>
                      <a:endParaRPr lang="de-DE" dirty="0"/>
                    </a:p>
                    <a:p>
                      <a:r>
                        <a:rPr lang="de-CH" dirty="0" err="1"/>
                        <a:t>Acceleration</a:t>
                      </a:r>
                      <a:r>
                        <a:rPr lang="de-CH" dirty="0"/>
                        <a:t> Potentials and  </a:t>
                      </a:r>
                      <a:r>
                        <a:rPr lang="de-CH" dirty="0" err="1"/>
                        <a:t>Challenges</a:t>
                      </a:r>
                      <a:endParaRPr lang="de-CH" dirty="0"/>
                    </a:p>
                    <a:p>
                      <a:endParaRPr lang="de-CH" dirty="0"/>
                    </a:p>
                  </a:txBody>
                  <a:tcPr/>
                </a:tc>
                <a:extLst>
                  <a:ext uri="{0D108BD9-81ED-4DB2-BD59-A6C34878D82A}">
                    <a16:rowId xmlns:a16="http://schemas.microsoft.com/office/drawing/2014/main" val="1920414805"/>
                  </a:ext>
                </a:extLst>
              </a:tr>
              <a:tr h="370840">
                <a:tc>
                  <a:txBody>
                    <a:bodyPr/>
                    <a:lstStyle/>
                    <a:p>
                      <a:endParaRPr lang="de-DE" dirty="0"/>
                    </a:p>
                    <a:p>
                      <a:endParaRPr lang="de-CH" dirty="0"/>
                    </a:p>
                    <a:p>
                      <a:endParaRPr lang="de-CH" dirty="0"/>
                    </a:p>
                    <a:p>
                      <a:endParaRPr lang="de-CH" dirty="0"/>
                    </a:p>
                    <a:p>
                      <a:endParaRPr lang="de-CH" dirty="0"/>
                    </a:p>
                    <a:p>
                      <a:endParaRPr lang="de-CH" dirty="0"/>
                    </a:p>
                    <a:p>
                      <a:endParaRPr lang="de-CH" dirty="0"/>
                    </a:p>
                    <a:p>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t>Livestock Health FP2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Identifies animal disease risks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Develops methods to mitigate these risks through herd health management, diagnostics and vaccine innovations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t>Tests approaches for delivering these products. </a:t>
                      </a:r>
                      <a:endParaRPr lang="de-CH" sz="2000" dirty="0"/>
                    </a:p>
                    <a:p>
                      <a:endParaRPr lang="de-CH" dirty="0"/>
                    </a:p>
                  </a:txBody>
                  <a:tcPr/>
                </a:tc>
                <a:tc>
                  <a:txBody>
                    <a:bodyPr/>
                    <a:lstStyle/>
                    <a:p>
                      <a:endParaRPr lang="de-DE" dirty="0"/>
                    </a:p>
                    <a:p>
                      <a:pPr marL="285750" indent="-285750">
                        <a:buFont typeface="Arial" panose="020B0604020202020204" pitchFamily="34" charset="0"/>
                        <a:buChar char="•"/>
                      </a:pPr>
                      <a:r>
                        <a:rPr lang="de-CH" sz="2000" dirty="0" err="1"/>
                        <a:t>Excellent</a:t>
                      </a:r>
                      <a:r>
                        <a:rPr lang="de-CH" sz="2000" dirty="0"/>
                        <a:t> </a:t>
                      </a:r>
                      <a:r>
                        <a:rPr lang="de-CH" sz="2000" dirty="0" err="1"/>
                        <a:t>acceleration</a:t>
                      </a:r>
                      <a:r>
                        <a:rPr lang="de-CH" sz="2000" dirty="0"/>
                        <a:t> potential </a:t>
                      </a:r>
                      <a:r>
                        <a:rPr lang="de-CH" sz="2000" dirty="0" err="1"/>
                        <a:t>with</a:t>
                      </a:r>
                      <a:r>
                        <a:rPr lang="de-CH" sz="2000" dirty="0"/>
                        <a:t> GASL AN LAMP</a:t>
                      </a:r>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a:t>Risk </a:t>
                      </a:r>
                      <a:r>
                        <a:rPr lang="de-CH" sz="2000" dirty="0" err="1"/>
                        <a:t>of</a:t>
                      </a:r>
                      <a:r>
                        <a:rPr lang="de-CH" sz="2000" dirty="0"/>
                        <a:t> </a:t>
                      </a:r>
                      <a:r>
                        <a:rPr lang="de-CH" sz="2000" dirty="0" err="1"/>
                        <a:t>duplication</a:t>
                      </a:r>
                      <a:r>
                        <a:rPr lang="de-CH" sz="2000" dirty="0"/>
                        <a:t> (ILRI, FAO, OIE, GASL)</a:t>
                      </a:r>
                    </a:p>
                    <a:p>
                      <a:pPr marL="285750" indent="-285750">
                        <a:buFont typeface="Arial" panose="020B0604020202020204" pitchFamily="34" charset="0"/>
                        <a:buChar char="•"/>
                      </a:pPr>
                      <a:endParaRPr lang="de-CH" sz="2000" dirty="0"/>
                    </a:p>
                    <a:p>
                      <a:pPr marL="285750" indent="-285750">
                        <a:buFont typeface="Arial" panose="020B0604020202020204" pitchFamily="34" charset="0"/>
                        <a:buChar char="•"/>
                      </a:pPr>
                      <a:r>
                        <a:rPr lang="de-CH" sz="2000" dirty="0"/>
                        <a:t>Strong </a:t>
                      </a:r>
                      <a:r>
                        <a:rPr lang="de-CH" sz="2000" dirty="0" err="1"/>
                        <a:t>communcation</a:t>
                      </a:r>
                      <a:r>
                        <a:rPr lang="de-CH" sz="2000" dirty="0"/>
                        <a:t> </a:t>
                      </a:r>
                      <a:r>
                        <a:rPr lang="de-CH" sz="2000" dirty="0" err="1"/>
                        <a:t>is</a:t>
                      </a:r>
                      <a:r>
                        <a:rPr lang="de-CH" sz="2000" dirty="0"/>
                        <a:t> </a:t>
                      </a:r>
                      <a:r>
                        <a:rPr lang="de-CH" sz="2000" dirty="0" err="1"/>
                        <a:t>needed</a:t>
                      </a:r>
                      <a:r>
                        <a:rPr lang="de-CH" sz="2000" dirty="0"/>
                        <a:t>, GASL </a:t>
                      </a:r>
                      <a:r>
                        <a:rPr lang="de-CH" sz="2000" dirty="0" err="1"/>
                        <a:t>can</a:t>
                      </a:r>
                      <a:r>
                        <a:rPr lang="de-CH" sz="2000" dirty="0"/>
                        <a:t> </a:t>
                      </a:r>
                      <a:r>
                        <a:rPr lang="de-CH" sz="2000" dirty="0" err="1"/>
                        <a:t>play</a:t>
                      </a:r>
                      <a:r>
                        <a:rPr lang="de-CH" sz="2000" dirty="0"/>
                        <a:t> a </a:t>
                      </a:r>
                      <a:r>
                        <a:rPr lang="de-CH" sz="2000" dirty="0" err="1"/>
                        <a:t>role</a:t>
                      </a:r>
                      <a:r>
                        <a:rPr lang="de-CH" sz="2000" dirty="0"/>
                        <a:t> </a:t>
                      </a:r>
                    </a:p>
                  </a:txBody>
                  <a:tcPr/>
                </a:tc>
                <a:extLst>
                  <a:ext uri="{0D108BD9-81ED-4DB2-BD59-A6C34878D82A}">
                    <a16:rowId xmlns:a16="http://schemas.microsoft.com/office/drawing/2014/main" val="3786863352"/>
                  </a:ext>
                </a:extLst>
              </a:tr>
            </a:tbl>
          </a:graphicData>
        </a:graphic>
      </p:graphicFrame>
      <p:pic>
        <p:nvPicPr>
          <p:cNvPr id="5" name="Grafik 4">
            <a:extLst>
              <a:ext uri="{FF2B5EF4-FFF2-40B4-BE49-F238E27FC236}">
                <a16:creationId xmlns:a16="http://schemas.microsoft.com/office/drawing/2014/main" id="{313F278A-CC76-4A2D-8001-681CE69E273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98481" y="3247697"/>
            <a:ext cx="3026981" cy="2375338"/>
          </a:xfrm>
          <a:prstGeom prst="rect">
            <a:avLst/>
          </a:prstGeom>
          <a:noFill/>
          <a:ln>
            <a:noFill/>
          </a:ln>
        </p:spPr>
      </p:pic>
    </p:spTree>
    <p:extLst>
      <p:ext uri="{BB962C8B-B14F-4D97-AF65-F5344CB8AC3E}">
        <p14:creationId xmlns:p14="http://schemas.microsoft.com/office/powerpoint/2010/main" val="2523876849"/>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1158</Words>
  <Application>Microsoft Office PowerPoint</Application>
  <PresentationFormat>Widescreen</PresentationFormat>
  <Paragraphs>238</Paragraphs>
  <Slides>16</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Courier New</vt:lpstr>
      <vt:lpstr>Georgia</vt:lpstr>
      <vt:lpstr>Trebuchet MS</vt:lpstr>
      <vt:lpstr>Wingdings</vt:lpstr>
      <vt:lpstr>2_Office Theme</vt:lpstr>
      <vt:lpstr>PowerPoint Presentation</vt:lpstr>
      <vt:lpstr>What is the Global Agenda for Sustainable Livestock? </vt:lpstr>
      <vt:lpstr>GASL Governance Structure  (109 institutional members)</vt:lpstr>
      <vt:lpstr>Main objectives of GASL</vt:lpstr>
      <vt:lpstr>The Global Agenda and the Sustainable Development Goals </vt:lpstr>
      <vt:lpstr>GASL, the Sustainability Domains, the SDGs and the 2019-2021 Action Plan</vt:lpstr>
      <vt:lpstr>PowerPoint Presentation</vt:lpstr>
      <vt:lpstr>Research and GASL: Example GASL and CRP of ILRI </vt:lpstr>
      <vt:lpstr>Research and GASL: Example GASL and CRP of ILRI </vt:lpstr>
      <vt:lpstr>Research and GASL: Example GASL and CRP of ILRI </vt:lpstr>
      <vt:lpstr>Research and GASL: Example GASL and CRP of ILRI </vt:lpstr>
      <vt:lpstr>Research and GASL: Example GASL and CRP of ILRI </vt:lpstr>
      <vt:lpstr>Sustainability Domains and the Ways we Work</vt:lpstr>
      <vt:lpstr>Added value of multi-stakeholder processes</vt:lpstr>
      <vt:lpstr>Conclusions </vt:lpstr>
      <vt:lpstr>Thanks !</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Henning</dc:title>
  <dc:creator>Cristiana Giovannini (AGAL)</dc:creator>
  <cp:lastModifiedBy>Ballantyne, Peter (ILRI)</cp:lastModifiedBy>
  <cp:revision>522</cp:revision>
  <cp:lastPrinted>2018-09-29T08:45:34Z</cp:lastPrinted>
  <dcterms:created xsi:type="dcterms:W3CDTF">2016-02-22T09:09:00Z</dcterms:created>
  <dcterms:modified xsi:type="dcterms:W3CDTF">2019-07-31T11:06:57Z</dcterms:modified>
</cp:coreProperties>
</file>