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716" r:id="rId5"/>
    <p:sldId id="288" r:id="rId6"/>
    <p:sldId id="262" r:id="rId7"/>
    <p:sldId id="717" r:id="rId8"/>
    <p:sldId id="263" r:id="rId9"/>
    <p:sldId id="718" r:id="rId10"/>
    <p:sldId id="720" r:id="rId11"/>
    <p:sldId id="259" r:id="rId12"/>
    <p:sldId id="257" r:id="rId13"/>
    <p:sldId id="260" r:id="rId14"/>
    <p:sldId id="726" r:id="rId15"/>
    <p:sldId id="2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ngethe, Edwin (ILRI)" initials="K(" lastIdx="1" clrIdx="0">
    <p:extLst>
      <p:ext uri="{19B8F6BF-5375-455C-9EA6-DF929625EA0E}">
        <p15:presenceInfo xmlns:p15="http://schemas.microsoft.com/office/powerpoint/2012/main" userId="S::e.kangethe@cgiar.org::072b7fcb-3d89-40db-b1d9-cb89f6c20725" providerId="AD"/>
      </p:ext>
    </p:extLst>
  </p:cmAuthor>
  <p:cmAuthor id="2" name="Dror, Iddo (ILRI)" initials="DI(" lastIdx="2" clrIdx="1">
    <p:extLst>
      <p:ext uri="{19B8F6BF-5375-455C-9EA6-DF929625EA0E}">
        <p15:presenceInfo xmlns:p15="http://schemas.microsoft.com/office/powerpoint/2012/main" userId="S::I.Dror@cgiar.org::126218ad-f5a5-46c0-802d-24358986ae5c" providerId="AD"/>
      </p:ext>
    </p:extLst>
  </p:cmAuthor>
  <p:cmAuthor id="3" name="Impact@Scale Team2" initials="IT" lastIdx="2" clrIdx="2">
    <p:extLst>
      <p:ext uri="{19B8F6BF-5375-455C-9EA6-DF929625EA0E}">
        <p15:presenceInfo xmlns:p15="http://schemas.microsoft.com/office/powerpoint/2012/main" userId="S::impactatscaleteam2@cgiar.org::35ad909d-a8f9-49f5-9340-398be49672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C543D-57FD-55FB-531F-37DC5839906A}" v="276" dt="2020-06-15T08:39:55.451"/>
    <p1510:client id="{41D20520-A648-4953-8E2C-70DFA3C275FE}" v="3573" dt="2020-06-15T10:49:35.401"/>
    <p1510:client id="{54E7C478-6D50-410E-9724-87E082A0FC55}" v="12" dt="2020-06-15T09:03:42.334"/>
    <p1510:client id="{7A584D46-0975-885A-5FC5-E7BE2098270C}" v="5" dt="2020-06-15T08:46:26.589"/>
    <p1510:client id="{87580678-6A9B-FF73-7701-38D9C3626FC8}" v="61" dt="2020-06-15T09:13:36.030"/>
    <p1510:client id="{9280B3BB-67B4-B340-A43F-5BFBC29D53CF}" v="9" dt="2020-06-15T11:11:08.829"/>
    <p1510:client id="{A8A3FB17-954D-3178-4BC6-9606EB0F6D8E}" v="17" dt="2020-06-15T04:54:44.166"/>
    <p1510:client id="{AE956564-B612-247A-F3AB-FE7B4B9DBCBF}" v="2" dt="2020-06-15T08:56:26.581"/>
    <p1510:client id="{D65BB317-A28A-4D15-3F3B-31628DF42D6D}" v="491" dt="2020-06-15T08:16:18.165"/>
    <p1510:client id="{E44EBF27-A7FA-DB07-12A1-9576E993AC24}" v="64" dt="2020-06-15T09:19:16.073"/>
    <p1510:client id="{F1753787-BCC8-20C3-AD36-9929CD9FAAA0}" v="7" dt="2020-06-15T06:37:15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4" Type="http://schemas.openxmlformats.org/officeDocument/2006/relationships/image" Target="../media/image2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4" Type="http://schemas.openxmlformats.org/officeDocument/2006/relationships/image" Target="../media/image2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EBAAD5-B1F8-4B46-859E-E50FB0B99A8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3F2A349E-E494-4DEE-959B-18E4CC41D1B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How would </a:t>
          </a:r>
          <a:r>
            <a:rPr lang="en-US" b="0"/>
            <a:t>you</a:t>
          </a:r>
          <a:r>
            <a:rPr lang="en-US"/>
            <a:t> describe the capacity development work of the Livestock CRP?   </a:t>
          </a:r>
        </a:p>
      </dgm:t>
    </dgm:pt>
    <dgm:pt modelId="{C41DC231-54DE-4E38-A317-ACD4BBADA249}" type="parTrans" cxnId="{1213859A-8BD7-4212-9BA1-E07AD64FAD8B}">
      <dgm:prSet/>
      <dgm:spPr/>
      <dgm:t>
        <a:bodyPr/>
        <a:lstStyle/>
        <a:p>
          <a:endParaRPr lang="en-US"/>
        </a:p>
      </dgm:t>
    </dgm:pt>
    <dgm:pt modelId="{8E68705A-75BC-458C-BC63-F0FAEACD7C89}" type="sibTrans" cxnId="{1213859A-8BD7-4212-9BA1-E07AD64FAD8B}">
      <dgm:prSet/>
      <dgm:spPr/>
      <dgm:t>
        <a:bodyPr/>
        <a:lstStyle/>
        <a:p>
          <a:endParaRPr lang="en-US"/>
        </a:p>
      </dgm:t>
    </dgm:pt>
    <dgm:pt modelId="{EA7CFD7C-1537-4EF4-AF34-58ACBAA21FA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What CapDev activity should include as case studies and/or pay attention to as we do the summary report?  </a:t>
          </a:r>
        </a:p>
      </dgm:t>
    </dgm:pt>
    <dgm:pt modelId="{5CC7C181-FA9C-491D-AC0B-63497711DB50}" type="parTrans" cxnId="{12153C62-575A-42E6-AE50-AFD515A6E813}">
      <dgm:prSet/>
      <dgm:spPr/>
      <dgm:t>
        <a:bodyPr/>
        <a:lstStyle/>
        <a:p>
          <a:endParaRPr lang="en-US"/>
        </a:p>
      </dgm:t>
    </dgm:pt>
    <dgm:pt modelId="{F0DD1401-E5F3-4F34-8D0B-E3D5260B2136}" type="sibTrans" cxnId="{12153C62-575A-42E6-AE50-AFD515A6E813}">
      <dgm:prSet/>
      <dgm:spPr/>
      <dgm:t>
        <a:bodyPr/>
        <a:lstStyle/>
        <a:p>
          <a:endParaRPr lang="en-US"/>
        </a:p>
      </dgm:t>
    </dgm:pt>
    <dgm:pt modelId="{033934DB-8F59-4663-8A0E-4F2BF44CAC39}" type="pres">
      <dgm:prSet presAssocID="{19EBAAD5-B1F8-4B46-859E-E50FB0B99A88}" presName="root" presStyleCnt="0">
        <dgm:presLayoutVars>
          <dgm:dir/>
          <dgm:resizeHandles val="exact"/>
        </dgm:presLayoutVars>
      </dgm:prSet>
      <dgm:spPr/>
    </dgm:pt>
    <dgm:pt modelId="{50C30175-289E-4A71-9354-C97EAF10B400}" type="pres">
      <dgm:prSet presAssocID="{3F2A349E-E494-4DEE-959B-18E4CC41D1B1}" presName="compNode" presStyleCnt="0"/>
      <dgm:spPr/>
    </dgm:pt>
    <dgm:pt modelId="{0BD542F8-65B9-43C6-8419-739C43AB060C}" type="pres">
      <dgm:prSet presAssocID="{3F2A349E-E494-4DEE-959B-18E4CC41D1B1}" presName="bgRect" presStyleLbl="bgShp" presStyleIdx="0" presStyleCnt="2"/>
      <dgm:spPr/>
    </dgm:pt>
    <dgm:pt modelId="{CCFA68BD-F8F9-4B02-A777-4B09AD7156D0}" type="pres">
      <dgm:prSet presAssocID="{3F2A349E-E494-4DEE-959B-18E4CC41D1B1}" presName="iconRect" presStyleLbl="node1" presStyleIdx="0" presStyleCnt="2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600C98DB-3896-44D5-AA4A-B25C9A29C881}" type="pres">
      <dgm:prSet presAssocID="{3F2A349E-E494-4DEE-959B-18E4CC41D1B1}" presName="spaceRect" presStyleCnt="0"/>
      <dgm:spPr/>
    </dgm:pt>
    <dgm:pt modelId="{CF66FEC7-F0E5-4CE2-A077-157B6BB43400}" type="pres">
      <dgm:prSet presAssocID="{3F2A349E-E494-4DEE-959B-18E4CC41D1B1}" presName="parTx" presStyleLbl="revTx" presStyleIdx="0" presStyleCnt="2">
        <dgm:presLayoutVars>
          <dgm:chMax val="0"/>
          <dgm:chPref val="0"/>
        </dgm:presLayoutVars>
      </dgm:prSet>
      <dgm:spPr/>
    </dgm:pt>
    <dgm:pt modelId="{1AA02023-34BF-4B7B-815E-B3C8E1734F88}" type="pres">
      <dgm:prSet presAssocID="{8E68705A-75BC-458C-BC63-F0FAEACD7C89}" presName="sibTrans" presStyleCnt="0"/>
      <dgm:spPr/>
    </dgm:pt>
    <dgm:pt modelId="{ACF9A5DB-3DF3-4DF6-8D34-BD04A553CE5D}" type="pres">
      <dgm:prSet presAssocID="{EA7CFD7C-1537-4EF4-AF34-58ACBAA21FA1}" presName="compNode" presStyleCnt="0"/>
      <dgm:spPr/>
    </dgm:pt>
    <dgm:pt modelId="{F6C51079-3C0D-4FAF-BF45-56CEE68FAE28}" type="pres">
      <dgm:prSet presAssocID="{EA7CFD7C-1537-4EF4-AF34-58ACBAA21FA1}" presName="bgRect" presStyleLbl="bgShp" presStyleIdx="1" presStyleCnt="2"/>
      <dgm:spPr/>
    </dgm:pt>
    <dgm:pt modelId="{0C06019C-C910-4434-8CBD-DBC63F31824F}" type="pres">
      <dgm:prSet presAssocID="{EA7CFD7C-1537-4EF4-AF34-58ACBAA21FA1}" presName="iconRect" presStyleLbl="node1" presStyleIdx="1" presStyleCnt="2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0E33E26D-361D-4670-96D9-3F312BA6F0BB}" type="pres">
      <dgm:prSet presAssocID="{EA7CFD7C-1537-4EF4-AF34-58ACBAA21FA1}" presName="spaceRect" presStyleCnt="0"/>
      <dgm:spPr/>
    </dgm:pt>
    <dgm:pt modelId="{D88BB863-47CE-478F-84DB-073DB76B3FA5}" type="pres">
      <dgm:prSet presAssocID="{EA7CFD7C-1537-4EF4-AF34-58ACBAA21FA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12153C62-575A-42E6-AE50-AFD515A6E813}" srcId="{19EBAAD5-B1F8-4B46-859E-E50FB0B99A88}" destId="{EA7CFD7C-1537-4EF4-AF34-58ACBAA21FA1}" srcOrd="1" destOrd="0" parTransId="{5CC7C181-FA9C-491D-AC0B-63497711DB50}" sibTransId="{F0DD1401-E5F3-4F34-8D0B-E3D5260B2136}"/>
    <dgm:cxn modelId="{FEA3874E-A426-49D6-AFBF-E105956E3570}" type="presOf" srcId="{3F2A349E-E494-4DEE-959B-18E4CC41D1B1}" destId="{CF66FEC7-F0E5-4CE2-A077-157B6BB43400}" srcOrd="0" destOrd="0" presId="urn:microsoft.com/office/officeart/2018/2/layout/IconVerticalSolidList"/>
    <dgm:cxn modelId="{1213859A-8BD7-4212-9BA1-E07AD64FAD8B}" srcId="{19EBAAD5-B1F8-4B46-859E-E50FB0B99A88}" destId="{3F2A349E-E494-4DEE-959B-18E4CC41D1B1}" srcOrd="0" destOrd="0" parTransId="{C41DC231-54DE-4E38-A317-ACD4BBADA249}" sibTransId="{8E68705A-75BC-458C-BC63-F0FAEACD7C89}"/>
    <dgm:cxn modelId="{C74DDAA6-8C21-4622-B13A-907EB7F0CFC9}" type="presOf" srcId="{19EBAAD5-B1F8-4B46-859E-E50FB0B99A88}" destId="{033934DB-8F59-4663-8A0E-4F2BF44CAC39}" srcOrd="0" destOrd="0" presId="urn:microsoft.com/office/officeart/2018/2/layout/IconVerticalSolidList"/>
    <dgm:cxn modelId="{7F7E4CB7-727E-4E9F-8A7A-1F5AC833F9B6}" type="presOf" srcId="{EA7CFD7C-1537-4EF4-AF34-58ACBAA21FA1}" destId="{D88BB863-47CE-478F-84DB-073DB76B3FA5}" srcOrd="0" destOrd="0" presId="urn:microsoft.com/office/officeart/2018/2/layout/IconVerticalSolidList"/>
    <dgm:cxn modelId="{303380DE-F1BA-4006-9050-D23EC5671906}" type="presParOf" srcId="{033934DB-8F59-4663-8A0E-4F2BF44CAC39}" destId="{50C30175-289E-4A71-9354-C97EAF10B400}" srcOrd="0" destOrd="0" presId="urn:microsoft.com/office/officeart/2018/2/layout/IconVerticalSolidList"/>
    <dgm:cxn modelId="{C591407E-8236-43C2-A761-EC88B949C8D4}" type="presParOf" srcId="{50C30175-289E-4A71-9354-C97EAF10B400}" destId="{0BD542F8-65B9-43C6-8419-739C43AB060C}" srcOrd="0" destOrd="0" presId="urn:microsoft.com/office/officeart/2018/2/layout/IconVerticalSolidList"/>
    <dgm:cxn modelId="{48812330-2EA7-4CB0-8443-6F02996D2AE3}" type="presParOf" srcId="{50C30175-289E-4A71-9354-C97EAF10B400}" destId="{CCFA68BD-F8F9-4B02-A777-4B09AD7156D0}" srcOrd="1" destOrd="0" presId="urn:microsoft.com/office/officeart/2018/2/layout/IconVerticalSolidList"/>
    <dgm:cxn modelId="{9C920C9F-5EA9-4148-BBD2-42D3F50F1631}" type="presParOf" srcId="{50C30175-289E-4A71-9354-C97EAF10B400}" destId="{600C98DB-3896-44D5-AA4A-B25C9A29C881}" srcOrd="2" destOrd="0" presId="urn:microsoft.com/office/officeart/2018/2/layout/IconVerticalSolidList"/>
    <dgm:cxn modelId="{57DB32BD-8CC8-488F-8EB4-C42E8498CA0B}" type="presParOf" srcId="{50C30175-289E-4A71-9354-C97EAF10B400}" destId="{CF66FEC7-F0E5-4CE2-A077-157B6BB43400}" srcOrd="3" destOrd="0" presId="urn:microsoft.com/office/officeart/2018/2/layout/IconVerticalSolidList"/>
    <dgm:cxn modelId="{2021B78A-C925-497A-B4A8-45E9A1D907BD}" type="presParOf" srcId="{033934DB-8F59-4663-8A0E-4F2BF44CAC39}" destId="{1AA02023-34BF-4B7B-815E-B3C8E1734F88}" srcOrd="1" destOrd="0" presId="urn:microsoft.com/office/officeart/2018/2/layout/IconVerticalSolidList"/>
    <dgm:cxn modelId="{0A5D5CD9-A2E7-4D88-AEF8-73A1DEAC4D07}" type="presParOf" srcId="{033934DB-8F59-4663-8A0E-4F2BF44CAC39}" destId="{ACF9A5DB-3DF3-4DF6-8D34-BD04A553CE5D}" srcOrd="2" destOrd="0" presId="urn:microsoft.com/office/officeart/2018/2/layout/IconVerticalSolidList"/>
    <dgm:cxn modelId="{3FE838C4-0D86-457F-9CA0-7B98066F467E}" type="presParOf" srcId="{ACF9A5DB-3DF3-4DF6-8D34-BD04A553CE5D}" destId="{F6C51079-3C0D-4FAF-BF45-56CEE68FAE28}" srcOrd="0" destOrd="0" presId="urn:microsoft.com/office/officeart/2018/2/layout/IconVerticalSolidList"/>
    <dgm:cxn modelId="{72CC6A4E-C2CC-4CB1-8ABE-3A63968E4EE9}" type="presParOf" srcId="{ACF9A5DB-3DF3-4DF6-8D34-BD04A553CE5D}" destId="{0C06019C-C910-4434-8CBD-DBC63F31824F}" srcOrd="1" destOrd="0" presId="urn:microsoft.com/office/officeart/2018/2/layout/IconVerticalSolidList"/>
    <dgm:cxn modelId="{EB553F75-DBB5-47C1-A59D-53517DAB9EAD}" type="presParOf" srcId="{ACF9A5DB-3DF3-4DF6-8D34-BD04A553CE5D}" destId="{0E33E26D-361D-4670-96D9-3F312BA6F0BB}" srcOrd="2" destOrd="0" presId="urn:microsoft.com/office/officeart/2018/2/layout/IconVerticalSolidList"/>
    <dgm:cxn modelId="{0D9A5835-79FB-4380-A060-9B015D4C4487}" type="presParOf" srcId="{ACF9A5DB-3DF3-4DF6-8D34-BD04A553CE5D}" destId="{D88BB863-47CE-478F-84DB-073DB76B3F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542F8-65B9-43C6-8419-739C43AB060C}">
      <dsp:nvSpPr>
        <dsp:cNvPr id="0" name=""/>
        <dsp:cNvSpPr/>
      </dsp:nvSpPr>
      <dsp:spPr>
        <a:xfrm>
          <a:off x="0" y="707092"/>
          <a:ext cx="10515600" cy="13054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A68BD-F8F9-4B02-A777-4B09AD7156D0}">
      <dsp:nvSpPr>
        <dsp:cNvPr id="0" name=""/>
        <dsp:cNvSpPr/>
      </dsp:nvSpPr>
      <dsp:spPr>
        <a:xfrm>
          <a:off x="394883" y="1000807"/>
          <a:ext cx="717970" cy="717970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66FEC7-F0E5-4CE2-A077-157B6BB43400}">
      <dsp:nvSpPr>
        <dsp:cNvPr id="0" name=""/>
        <dsp:cNvSpPr/>
      </dsp:nvSpPr>
      <dsp:spPr>
        <a:xfrm>
          <a:off x="1507738" y="707092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How would </a:t>
          </a:r>
          <a:r>
            <a:rPr lang="en-US" sz="2500" b="0" kern="1200"/>
            <a:t>you</a:t>
          </a:r>
          <a:r>
            <a:rPr lang="en-US" sz="2500" kern="1200"/>
            <a:t> describe the capacity development work of the Livestock CRP?   </a:t>
          </a:r>
        </a:p>
      </dsp:txBody>
      <dsp:txXfrm>
        <a:off x="1507738" y="707092"/>
        <a:ext cx="9007861" cy="1305401"/>
      </dsp:txXfrm>
    </dsp:sp>
    <dsp:sp modelId="{F6C51079-3C0D-4FAF-BF45-56CEE68FAE28}">
      <dsp:nvSpPr>
        <dsp:cNvPr id="0" name=""/>
        <dsp:cNvSpPr/>
      </dsp:nvSpPr>
      <dsp:spPr>
        <a:xfrm>
          <a:off x="0" y="2338844"/>
          <a:ext cx="10515600" cy="13054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06019C-C910-4434-8CBD-DBC63F31824F}">
      <dsp:nvSpPr>
        <dsp:cNvPr id="0" name=""/>
        <dsp:cNvSpPr/>
      </dsp:nvSpPr>
      <dsp:spPr>
        <a:xfrm>
          <a:off x="394883" y="2632559"/>
          <a:ext cx="717970" cy="717970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BB863-47CE-478F-84DB-073DB76B3FA5}">
      <dsp:nvSpPr>
        <dsp:cNvPr id="0" name=""/>
        <dsp:cNvSpPr/>
      </dsp:nvSpPr>
      <dsp:spPr>
        <a:xfrm>
          <a:off x="1507738" y="2338844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What CapDev activity should include as case studies and/or pay attention to as we do the summary report?  </a:t>
          </a:r>
        </a:p>
      </dsp:txBody>
      <dsp:txXfrm>
        <a:off x="1507738" y="2338844"/>
        <a:ext cx="9007861" cy="1305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6B7FC-C9DF-4E3E-A4C7-A2CCF21F6422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14E7E-0880-4BB2-89A6-06A50076F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AD092-FFC8-48DC-9A19-CB738B159F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50874E-389E-419D-826F-627D6EC14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81190-7B4B-4C88-B47A-8C33AC7B9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97C79-B941-49D3-9C73-2B985BCB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3BE2D-3496-4FE2-98E7-F82FACDC6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28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4325-D6CE-42B9-B371-C800F7CBC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DAC1AF-453E-4309-B445-DEC780259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A9E0-4D49-4255-9394-65A345D3C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482D8-F6EC-4853-9A71-15E29082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62A2F-9274-4E9B-AAEC-49CD223E9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0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F8CFA6-D5D3-4312-86AA-7ECF3E6EC3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9CE19B-A9A3-4639-954A-E22DA85C05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22E11-E195-4B03-9B06-9DB9D930F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FE1EC-1ADF-4E7C-9B8C-DB02DBC30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1A4E0-9112-460D-9855-0DE9C1D3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23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0314" y="2400300"/>
            <a:ext cx="4038074" cy="685800"/>
          </a:xfrm>
        </p:spPr>
        <p:txBody>
          <a:bodyPr>
            <a:normAutofit/>
          </a:bodyPr>
          <a:lstStyle>
            <a:lvl1pPr marL="0" indent="0" algn="l">
              <a:buNone/>
              <a:defRPr sz="3299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610314" y="3299468"/>
            <a:ext cx="4038074" cy="495300"/>
          </a:xfrm>
        </p:spPr>
        <p:txBody>
          <a:bodyPr>
            <a:normAutofit/>
          </a:bodyPr>
          <a:lstStyle>
            <a:lvl1pPr marL="0" indent="0" algn="l">
              <a:buNone/>
              <a:defRPr sz="22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10314" y="4290068"/>
            <a:ext cx="3047603" cy="419100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1999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2703" y="495300"/>
            <a:ext cx="1950887" cy="9116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9143603" y="1517444"/>
            <a:ext cx="2933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61182" y="-3368"/>
            <a:ext cx="8042840" cy="6873382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12" y="5683250"/>
            <a:ext cx="6199576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3992"/>
      </p:ext>
    </p:extLst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0" y="2247900"/>
            <a:ext cx="12192000" cy="25527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2703" y="495300"/>
            <a:ext cx="1950887" cy="9116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9143603" y="1517444"/>
            <a:ext cx="2933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686504" y="6474768"/>
            <a:ext cx="1790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err="1">
                <a:solidFill>
                  <a:srgbClr val="B55638"/>
                </a:solidFill>
              </a:rPr>
              <a:t>livestock.cgiar.org</a:t>
            </a:r>
            <a:endParaRPr lang="en-GB" sz="1200" b="1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79599" y="3124200"/>
            <a:ext cx="8432800" cy="800100"/>
          </a:xfrm>
        </p:spPr>
        <p:txBody>
          <a:bodyPr>
            <a:normAutofit/>
          </a:bodyPr>
          <a:lstStyle>
            <a:lvl1pPr marL="0" indent="0" algn="ctr">
              <a:buNone/>
              <a:defRPr sz="3999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40487844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953170" y="2294885"/>
            <a:ext cx="6600268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31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17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953170" y="3222783"/>
            <a:ext cx="764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12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12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12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974013" y="5434247"/>
            <a:ext cx="3712471" cy="553998"/>
            <a:chOff x="3315349" y="6458953"/>
            <a:chExt cx="3712471" cy="553998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1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953170" y="2945784"/>
            <a:ext cx="855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12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12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953169" y="3774505"/>
            <a:ext cx="1790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b="1" dirty="0" err="1">
                <a:solidFill>
                  <a:srgbClr val="B55638"/>
                </a:solidFill>
              </a:rPr>
              <a:t>livestock.cgiar.org</a:t>
            </a:r>
            <a:endParaRPr lang="en-GB" sz="12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794" y="6781800"/>
            <a:ext cx="12192000" cy="1143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703" y="495300"/>
            <a:ext cx="1950887" cy="91165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9143603" y="1517444"/>
            <a:ext cx="2933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39" y="4348888"/>
            <a:ext cx="7527653" cy="83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84404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7CD0A-64CA-45D8-84F1-571C4272B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3B912-107C-48A1-9D86-42979C74A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33040-5816-4B2C-BE67-7EB80D026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EC5FF-69E0-4107-A62F-9580371A3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B88DC-D94A-4199-A7E6-5FFFB9D66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54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47F7A-F060-4A85-ADA2-65ED7C3C5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1DD6B-557D-4339-8475-5BD1C4D5B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B9245-A2E9-4F6F-8469-1A17156AD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ED9C4-505D-4782-9861-830912AA8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8048F-011A-49C4-82BE-B99A87C55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1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1EBE-A2D7-4016-9A46-B176FEC89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ED38E-C593-41F3-8825-1A48FEE12A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6CBF2-F21A-4F01-B87E-BE556EC36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0EEB0-598F-4CC5-B41F-AC0BE77A7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91C95C-213C-48F0-A831-C6F4E2F3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6E493C-3D8A-4D91-9393-5EFB49326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7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76B43-99E9-40A3-9C8A-91613EBF3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A8B3D-5599-433D-9917-702ED93BB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99915B-D6C9-4136-A61C-8D37C63FD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CDD88D-9347-43E5-87FF-F6321D48D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1DC909-5F7A-4AF1-9EF3-139ECECA82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B4CAC5-88EA-4F48-8DDC-C488D541B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0C0B78-A5F1-4D81-A7A9-E38BE09AF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D99D9B-CA2D-44FB-A44D-481374BB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76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E5D7-EB46-428E-97D8-A97F13A52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64AE5A-A180-4FD0-B359-C0DF48E0E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459AD4-A884-4E7F-93A6-CB10A6508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82E31-8CAA-47A2-8A57-B4F9C6851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2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B00A2E-B436-4B46-85AD-5A4E2220C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BCEDF-B3E8-456F-82C8-400E915E9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7AEAD-0DE5-4740-AB72-FF7B62E66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0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D74F8-ABA1-4266-A753-6E5C9756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EEBB5-925D-42BA-AD38-CAE4E20FA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C6CA9C-60A3-4204-AF8E-125F09C33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6788A-E2F9-4DC2-832E-3708E7068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0718C-E041-42A7-A1E4-D57084C2C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B45BF-A255-4F92-A80A-598DC7338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947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B81B0-5FED-4D32-BCCB-4A6FDF9A3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249DB-EE99-4A8A-840B-1CDF9997F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73896C-EC37-465B-9162-453F4B1C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4EAC3D-A466-40F0-8191-ABABCD34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B886D-03FD-46DD-8382-03EB6F2BC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D757C0-3743-4F34-BEBD-945F2D630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80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366FE-C6C5-4A1A-9362-E56666D58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4CF16-C4A6-477C-9FD9-7EBC53799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FD979-3DC1-4091-A166-A17E54659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CD556-B7C8-43A2-BF26-17240B8DB8B6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86D19-2B17-4E6E-8DB0-E02D8CAB24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EF8C1-AF99-4F2D-9DA6-D901EF48B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2E5B3-3F12-4809-A448-CEF771AA6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0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2220" y="2414906"/>
            <a:ext cx="4761682" cy="9523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/>
              <a:t>Capacity Development and Scaling for the Livestock CRP:  </a:t>
            </a:r>
          </a:p>
          <a:p>
            <a:pPr>
              <a:spcBef>
                <a:spcPts val="0"/>
              </a:spcBef>
            </a:pPr>
            <a:r>
              <a:rPr lang="en-US" sz="2800"/>
              <a:t>Past, Present and Future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2220" y="4078864"/>
            <a:ext cx="4152359" cy="647616"/>
          </a:xfrm>
        </p:spPr>
        <p:txBody>
          <a:bodyPr>
            <a:normAutofit fontScale="62500" lnSpcReduction="2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Iddo Dror, Edwin Kangethe and Nicole Wu </a:t>
            </a:r>
            <a:br>
              <a:rPr lang="en-US" sz="2000" dirty="0">
                <a:solidFill>
                  <a:schemeClr val="tx1"/>
                </a:solidFill>
              </a:rPr>
            </a:b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CGIAR Livestock review and planning meeting, 15 June 2020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3" name="Picture Placeholder 12" descr="A person standing next to a cow&#10;&#10;Description automatically generated">
            <a:extLst>
              <a:ext uri="{FF2B5EF4-FFF2-40B4-BE49-F238E27FC236}">
                <a16:creationId xmlns:a16="http://schemas.microsoft.com/office/drawing/2014/main" id="{01EED269-7040-454D-B7BA-358DA97B3F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7807" y="-7691"/>
            <a:ext cx="8364193" cy="6873382"/>
          </a:xfr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70">
            <a:extLst>
              <a:ext uri="{FF2B5EF4-FFF2-40B4-BE49-F238E27FC236}">
                <a16:creationId xmlns:a16="http://schemas.microsoft.com/office/drawing/2014/main" id="{4E8F40FE-293C-453F-B8A6-4278993567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7CEFC3-0B2C-4CD7-8069-CA42BE9DA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856271"/>
            <a:ext cx="4114800" cy="1645139"/>
          </a:xfrm>
        </p:spPr>
        <p:txBody>
          <a:bodyPr anchor="b">
            <a:normAutofit fontScale="90000"/>
          </a:bodyPr>
          <a:lstStyle/>
          <a:p>
            <a:r>
              <a:rPr lang="en-US" sz="4000"/>
              <a:t>Key activities planned till Dec 2021 – &amp; our ‘ask’</a:t>
            </a:r>
            <a:endParaRPr lang="en-US" sz="3800"/>
          </a:p>
        </p:txBody>
      </p:sp>
      <p:sp>
        <p:nvSpPr>
          <p:cNvPr id="4104" name="Rectangle 72">
            <a:extLst>
              <a:ext uri="{FF2B5EF4-FFF2-40B4-BE49-F238E27FC236}">
                <a16:creationId xmlns:a16="http://schemas.microsoft.com/office/drawing/2014/main" id="{481EABE0-FA8E-49A5-A966-F0539111C9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86384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05" name="Rectangle 74">
            <a:extLst>
              <a:ext uri="{FF2B5EF4-FFF2-40B4-BE49-F238E27FC236}">
                <a16:creationId xmlns:a16="http://schemas.microsoft.com/office/drawing/2014/main" id="{56A3E26D-73B1-468C-B97B-BC1815959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40" y="2712821"/>
            <a:ext cx="3975945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DF8BB-E93D-4431-ACA1-AE5155A62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2942520"/>
            <a:ext cx="4114800" cy="3245804"/>
          </a:xfrm>
        </p:spPr>
        <p:txBody>
          <a:bodyPr>
            <a:normAutofit/>
          </a:bodyPr>
          <a:lstStyle/>
          <a:p>
            <a:r>
              <a:rPr lang="en-US" sz="1500"/>
              <a:t>Accompany a handful of the CRP’s legacy products with a scaling assessment and co-create a scaling plan for the post-CRP era.  </a:t>
            </a:r>
          </a:p>
          <a:p>
            <a:r>
              <a:rPr lang="en-US" sz="1500"/>
              <a:t>A range of communication materials packaging the scaling tools and materials. </a:t>
            </a:r>
          </a:p>
          <a:p>
            <a:r>
              <a:rPr lang="en-US" sz="1500"/>
              <a:t>Supporting individual flagship/product lines/projects beyond the key CRP legacy:</a:t>
            </a:r>
          </a:p>
          <a:p>
            <a:pPr lvl="1"/>
            <a:r>
              <a:rPr lang="en-US" sz="1500"/>
              <a:t>Framework available, detailed tools available (open access)  - so anyone can use independently or with partners. </a:t>
            </a:r>
          </a:p>
          <a:p>
            <a:pPr lvl="1"/>
            <a:r>
              <a:rPr lang="en-US" sz="1500"/>
              <a:t>I@S team available to facilitate and support – clarify process, resource requirements and timelines.  </a:t>
            </a:r>
          </a:p>
          <a:p>
            <a:pPr marL="0" indent="0">
              <a:buNone/>
            </a:pPr>
            <a:endParaRPr lang="en-US" sz="15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CC897-1639-4BCD-B54E-70288F09D5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095" y="669676"/>
            <a:ext cx="3394500" cy="2503443"/>
          </a:xfrm>
          <a:prstGeom prst="rect">
            <a:avLst/>
          </a:prstGeom>
        </p:spPr>
      </p:pic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ACE1F1E-4A41-4755-A4AB-6A37121F91C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08" y="722681"/>
            <a:ext cx="3603586" cy="2450438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E1A9493-94FD-4F05-9703-BBF3DFCB469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816" y="3819877"/>
            <a:ext cx="5074338" cy="1826760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465F155F-8DEF-4F79-932C-803C1A12AD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47236" y="3819876"/>
            <a:ext cx="1828800" cy="199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283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D8B7D6-DDB7-439A-9205-BC7F8CFC9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US" sz="4000" b="1">
                <a:cs typeface="Calibri Light"/>
              </a:rPr>
              <a:t>Last question for today</a:t>
            </a:r>
            <a:endParaRPr lang="en-US" sz="4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D51C-FDA6-42E0-981B-31AEE094C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6329226" cy="49926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/>
              <a:t>What Livestock CRP work should we prioritize for a scaling assessment between now and Dec 2021? </a:t>
            </a:r>
          </a:p>
          <a:p>
            <a:endParaRPr lang="en-US" sz="2000"/>
          </a:p>
          <a:p>
            <a:r>
              <a:rPr lang="en-US" sz="2000"/>
              <a:t>Please type a short answer into the zoom chat and submit when guided to do so by the facilitator.    </a:t>
            </a:r>
          </a:p>
        </p:txBody>
      </p:sp>
    </p:spTree>
    <p:extLst>
      <p:ext uri="{BB962C8B-B14F-4D97-AF65-F5344CB8AC3E}">
        <p14:creationId xmlns:p14="http://schemas.microsoft.com/office/powerpoint/2010/main" val="10446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/>
              <a:t>Capacity Development</a:t>
            </a: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F643B-C869-4DD7-9CC0-4A6E0B895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49" y="3376488"/>
            <a:ext cx="7617516" cy="956674"/>
          </a:xfrm>
        </p:spPr>
        <p:txBody>
          <a:bodyPr>
            <a:normAutofit/>
          </a:bodyPr>
          <a:lstStyle/>
          <a:p>
            <a:r>
              <a:rPr lang="en-US" sz="3200" b="1"/>
              <a:t>Context – Capacity Development in the CRP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1A1041-7405-4162-A66A-B65E24C93E93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549" y="1261627"/>
            <a:ext cx="3371851" cy="1306819"/>
          </a:xfrm>
          <a:prstGeom prst="rect">
            <a:avLst/>
          </a:prstGeom>
          <a:noFill/>
        </p:spPr>
      </p:pic>
      <p:sp>
        <p:nvSpPr>
          <p:cNvPr id="8213" name="Freeform: Shape 134">
            <a:extLst>
              <a:ext uri="{FF2B5EF4-FFF2-40B4-BE49-F238E27FC236}">
                <a16:creationId xmlns:a16="http://schemas.microsoft.com/office/drawing/2014/main" id="{7BC0F8B1-F985-469B-8332-13DBC7665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1791963" y="451044"/>
            <a:ext cx="2308583" cy="2741196"/>
          </a:xfrm>
          <a:custGeom>
            <a:avLst/>
            <a:gdLst>
              <a:gd name="connsiteX0" fmla="*/ 2308583 w 2308583"/>
              <a:gd name="connsiteY0" fmla="*/ 2741196 h 2741196"/>
              <a:gd name="connsiteX1" fmla="*/ 462 w 2308583"/>
              <a:gd name="connsiteY1" fmla="*/ 2741196 h 2741196"/>
              <a:gd name="connsiteX2" fmla="*/ 0 w 2308583"/>
              <a:gd name="connsiteY2" fmla="*/ 2469337 h 2741196"/>
              <a:gd name="connsiteX3" fmla="*/ 2022607 w 2308583"/>
              <a:gd name="connsiteY3" fmla="*/ 2470269 h 2741196"/>
              <a:gd name="connsiteX4" fmla="*/ 2022607 w 2308583"/>
              <a:gd name="connsiteY4" fmla="*/ 0 h 2741196"/>
              <a:gd name="connsiteX5" fmla="*/ 2308583 w 2308583"/>
              <a:gd name="connsiteY5" fmla="*/ 0 h 274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8583" h="2741196">
                <a:moveTo>
                  <a:pt x="2308583" y="2741196"/>
                </a:moveTo>
                <a:lnTo>
                  <a:pt x="462" y="2741196"/>
                </a:lnTo>
                <a:cubicBezTo>
                  <a:pt x="-462" y="2647366"/>
                  <a:pt x="923" y="2563167"/>
                  <a:pt x="0" y="2469337"/>
                </a:cubicBezTo>
                <a:lnTo>
                  <a:pt x="2022607" y="2470269"/>
                </a:lnTo>
                <a:lnTo>
                  <a:pt x="2022607" y="0"/>
                </a:lnTo>
                <a:lnTo>
                  <a:pt x="2308583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8194" name="Picture 2" descr="Magnesium: What is it and why is it important for plant ...">
            <a:extLst>
              <a:ext uri="{FF2B5EF4-FFF2-40B4-BE49-F238E27FC236}">
                <a16:creationId xmlns:a16="http://schemas.microsoft.com/office/drawing/2014/main" id="{FCDC7DE6-D83F-4B2D-9504-FEAE7922A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74107" y="692576"/>
            <a:ext cx="3779293" cy="225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49DA13-478F-49A2-861B-8D8D1AFA93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9972" y="1280616"/>
            <a:ext cx="2743200" cy="1172717"/>
          </a:xfrm>
          <a:prstGeom prst="rect">
            <a:avLst/>
          </a:prstGeom>
        </p:spPr>
      </p:pic>
      <p:sp>
        <p:nvSpPr>
          <p:cNvPr id="8214" name="Freeform: Shape 136">
            <a:extLst>
              <a:ext uri="{FF2B5EF4-FFF2-40B4-BE49-F238E27FC236}">
                <a16:creationId xmlns:a16="http://schemas.microsoft.com/office/drawing/2014/main" id="{89D15953-1642-4DD6-AD9E-01AA19247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9466977" y="434000"/>
            <a:ext cx="2308583" cy="1114404"/>
          </a:xfrm>
          <a:custGeom>
            <a:avLst/>
            <a:gdLst>
              <a:gd name="connsiteX0" fmla="*/ 462 w 2308583"/>
              <a:gd name="connsiteY0" fmla="*/ 1114404 h 1114404"/>
              <a:gd name="connsiteX1" fmla="*/ 2308583 w 2308583"/>
              <a:gd name="connsiteY1" fmla="*/ 1114404 h 1114404"/>
              <a:gd name="connsiteX2" fmla="*/ 2308583 w 2308583"/>
              <a:gd name="connsiteY2" fmla="*/ 0 h 1114404"/>
              <a:gd name="connsiteX3" fmla="*/ 2022607 w 2308583"/>
              <a:gd name="connsiteY3" fmla="*/ 0 h 1114404"/>
              <a:gd name="connsiteX4" fmla="*/ 2022607 w 2308583"/>
              <a:gd name="connsiteY4" fmla="*/ 843477 h 1114404"/>
              <a:gd name="connsiteX5" fmla="*/ 0 w 2308583"/>
              <a:gd name="connsiteY5" fmla="*/ 842545 h 1114404"/>
              <a:gd name="connsiteX6" fmla="*/ 462 w 2308583"/>
              <a:gd name="connsiteY6" fmla="*/ 1114404 h 1114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08583" h="1114404">
                <a:moveTo>
                  <a:pt x="462" y="1114404"/>
                </a:moveTo>
                <a:lnTo>
                  <a:pt x="2308583" y="1114404"/>
                </a:lnTo>
                <a:lnTo>
                  <a:pt x="2308583" y="0"/>
                </a:lnTo>
                <a:lnTo>
                  <a:pt x="2022607" y="0"/>
                </a:lnTo>
                <a:lnTo>
                  <a:pt x="2022607" y="843477"/>
                </a:lnTo>
                <a:lnTo>
                  <a:pt x="0" y="842545"/>
                </a:lnTo>
                <a:cubicBezTo>
                  <a:pt x="923" y="936375"/>
                  <a:pt x="-462" y="1020574"/>
                  <a:pt x="462" y="1114404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D86B1-7F8E-4285-85AF-439085014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87755"/>
            <a:ext cx="6686550" cy="1789207"/>
          </a:xfrm>
        </p:spPr>
        <p:txBody>
          <a:bodyPr>
            <a:noAutofit/>
          </a:bodyPr>
          <a:lstStyle/>
          <a:p>
            <a:r>
              <a:rPr lang="en-US" sz="1800"/>
              <a:t>A brief history – from the CRP proposal to today and looking ahead to Dec 2021</a:t>
            </a:r>
          </a:p>
          <a:p>
            <a:r>
              <a:rPr lang="en-US" sz="1800">
                <a:cs typeface="Calibri" panose="020F0502020204030204"/>
              </a:rPr>
              <a:t>Lots of work taking place in the flagships – over 100 ‘significant’ CapDev activities reported in MARLO </a:t>
            </a:r>
          </a:p>
          <a:p>
            <a:r>
              <a:rPr lang="en-US" sz="1800">
                <a:cs typeface="Calibri" panose="020F0502020204030204"/>
              </a:rPr>
              <a:t>Activities informed by capacity needs assessments, capacity development strategy  - prioritized to a number of activities (e.g. training materials &amp; workshop, digital extension etc.)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8C3B0BA-7C48-4F85-8EAC-821EA3AA5163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2360" y="3307066"/>
            <a:ext cx="2743200" cy="2057400"/>
          </a:xfrm>
          <a:prstGeom prst="rect">
            <a:avLst/>
          </a:prstGeom>
        </p:spPr>
      </p:pic>
      <p:sp>
        <p:nvSpPr>
          <p:cNvPr id="8215" name="Freeform 6">
            <a:extLst>
              <a:ext uri="{FF2B5EF4-FFF2-40B4-BE49-F238E27FC236}">
                <a16:creationId xmlns:a16="http://schemas.microsoft.com/office/drawing/2014/main" id="{FBF3780C-749F-4B50-9E1D-F2B1F6DBB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76833" y="2919002"/>
            <a:ext cx="2525072" cy="3398994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75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1387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F7989-B378-4025-8C68-E094FAAA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99" y="635069"/>
            <a:ext cx="5036946" cy="1306293"/>
          </a:xfrm>
        </p:spPr>
        <p:txBody>
          <a:bodyPr>
            <a:noAutofit/>
          </a:bodyPr>
          <a:lstStyle/>
          <a:p>
            <a:r>
              <a:rPr lang="en-US" sz="3000" b="1"/>
              <a:t>Capacity Development  - some current highlights from priority countries 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4668088-B674-47DA-A485-FABC893F7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373854"/>
            <a:ext cx="4458972" cy="3490420"/>
          </a:xfrm>
        </p:spPr>
        <p:txBody>
          <a:bodyPr anchor="t">
            <a:normAutofit/>
          </a:bodyPr>
          <a:lstStyle/>
          <a:p>
            <a:r>
              <a:rPr lang="en-US" sz="1800">
                <a:ea typeface="+mn-lt"/>
                <a:cs typeface="+mn-lt"/>
              </a:rPr>
              <a:t>Digital learning &amp; extension in livestock– solutions/services, learning materials, use cases in Uganda and Tanzania</a:t>
            </a:r>
            <a:endParaRPr lang="en-US" sz="1800"/>
          </a:p>
          <a:p>
            <a:r>
              <a:rPr lang="en-US" sz="1800">
                <a:ea typeface="+mn-lt"/>
                <a:cs typeface="+mn-lt"/>
              </a:rPr>
              <a:t>Development of training modules, community conversations in Ethiopia </a:t>
            </a:r>
            <a:endParaRPr lang="en-US" sz="1800">
              <a:cs typeface="Calibri"/>
            </a:endParaRPr>
          </a:p>
          <a:p>
            <a:r>
              <a:rPr lang="en-US" sz="1800">
                <a:cs typeface="Calibri"/>
              </a:rPr>
              <a:t>Gender capacity development of research and development partners</a:t>
            </a:r>
          </a:p>
          <a:p>
            <a:pPr marL="0" indent="0">
              <a:buNone/>
            </a:pPr>
            <a:endParaRPr lang="en-US" sz="1800"/>
          </a:p>
        </p:txBody>
      </p:sp>
      <p:sp>
        <p:nvSpPr>
          <p:cNvPr id="58" name="Freeform: Shape 48">
            <a:extLst>
              <a:ext uri="{FF2B5EF4-FFF2-40B4-BE49-F238E27FC236}">
                <a16:creationId xmlns:a16="http://schemas.microsoft.com/office/drawing/2014/main" id="{3A45B268-BBDB-4EC6-A664-CED7BF60D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4207" y="361702"/>
            <a:ext cx="1691640" cy="1691640"/>
          </a:xfrm>
          <a:custGeom>
            <a:avLst/>
            <a:gdLst>
              <a:gd name="connsiteX0" fmla="*/ 845820 w 1691640"/>
              <a:gd name="connsiteY0" fmla="*/ 0 h 1691640"/>
              <a:gd name="connsiteX1" fmla="*/ 1691640 w 1691640"/>
              <a:gd name="connsiteY1" fmla="*/ 845820 h 1691640"/>
              <a:gd name="connsiteX2" fmla="*/ 845820 w 1691640"/>
              <a:gd name="connsiteY2" fmla="*/ 1691640 h 1691640"/>
              <a:gd name="connsiteX3" fmla="*/ 0 w 1691640"/>
              <a:gd name="connsiteY3" fmla="*/ 845820 h 1691640"/>
              <a:gd name="connsiteX4" fmla="*/ 845820 w 1691640"/>
              <a:gd name="connsiteY4" fmla="*/ 0 h 169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640" h="1691640">
                <a:moveTo>
                  <a:pt x="845820" y="0"/>
                </a:moveTo>
                <a:cubicBezTo>
                  <a:pt x="1312954" y="0"/>
                  <a:pt x="1691640" y="378686"/>
                  <a:pt x="1691640" y="845820"/>
                </a:cubicBezTo>
                <a:cubicBezTo>
                  <a:pt x="1691640" y="1312954"/>
                  <a:pt x="1312954" y="1691640"/>
                  <a:pt x="845820" y="1691640"/>
                </a:cubicBezTo>
                <a:cubicBezTo>
                  <a:pt x="378687" y="1691640"/>
                  <a:pt x="0" y="1312954"/>
                  <a:pt x="0" y="845820"/>
                </a:cubicBezTo>
                <a:cubicBezTo>
                  <a:pt x="0" y="378686"/>
                  <a:pt x="378687" y="0"/>
                  <a:pt x="8458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Oval 50">
            <a:extLst>
              <a:ext uri="{FF2B5EF4-FFF2-40B4-BE49-F238E27FC236}">
                <a16:creationId xmlns:a16="http://schemas.microsoft.com/office/drawing/2014/main" id="{07977D39-626F-40D7-B00F-16E02602DD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9615" y="197110"/>
            <a:ext cx="2020824" cy="2020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1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16C6D67F-5329-4B6B-B129-DA21711C7C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528" y="696037"/>
            <a:ext cx="786637" cy="1017204"/>
          </a:xfrm>
          <a:prstGeom prst="rect">
            <a:avLst/>
          </a:prstGeom>
        </p:spPr>
      </p:pic>
      <p:sp>
        <p:nvSpPr>
          <p:cNvPr id="62" name="Freeform: Shape 52">
            <a:extLst>
              <a:ext uri="{FF2B5EF4-FFF2-40B4-BE49-F238E27FC236}">
                <a16:creationId xmlns:a16="http://schemas.microsoft.com/office/drawing/2014/main" id="{B78B55DD-3C55-4B94-9031-4F3723BD43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78624" y="2"/>
            <a:ext cx="3913376" cy="3281569"/>
          </a:xfrm>
          <a:custGeom>
            <a:avLst/>
            <a:gdLst>
              <a:gd name="connsiteX0" fmla="*/ 267865 w 3913376"/>
              <a:gd name="connsiteY0" fmla="*/ 0 h 3281569"/>
              <a:gd name="connsiteX1" fmla="*/ 3913376 w 3913376"/>
              <a:gd name="connsiteY1" fmla="*/ 0 h 3281569"/>
              <a:gd name="connsiteX2" fmla="*/ 3913376 w 3913376"/>
              <a:gd name="connsiteY2" fmla="*/ 2499938 h 3281569"/>
              <a:gd name="connsiteX3" fmla="*/ 3794714 w 3913376"/>
              <a:gd name="connsiteY3" fmla="*/ 2630499 h 3281569"/>
              <a:gd name="connsiteX4" fmla="*/ 2222892 w 3913376"/>
              <a:gd name="connsiteY4" fmla="*/ 3281569 h 3281569"/>
              <a:gd name="connsiteX5" fmla="*/ 0 w 3913376"/>
              <a:gd name="connsiteY5" fmla="*/ 1058677 h 3281569"/>
              <a:gd name="connsiteX6" fmla="*/ 174686 w 3913376"/>
              <a:gd name="connsiteY6" fmla="*/ 193427 h 3281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376" h="3281569">
                <a:moveTo>
                  <a:pt x="267865" y="0"/>
                </a:moveTo>
                <a:lnTo>
                  <a:pt x="3913376" y="0"/>
                </a:lnTo>
                <a:lnTo>
                  <a:pt x="3913376" y="2499938"/>
                </a:lnTo>
                <a:lnTo>
                  <a:pt x="3794714" y="2630499"/>
                </a:lnTo>
                <a:cubicBezTo>
                  <a:pt x="3392450" y="3032763"/>
                  <a:pt x="2836727" y="3281569"/>
                  <a:pt x="2222892" y="3281569"/>
                </a:cubicBezTo>
                <a:cubicBezTo>
                  <a:pt x="995223" y="3281569"/>
                  <a:pt x="0" y="2286346"/>
                  <a:pt x="0" y="1058677"/>
                </a:cubicBezTo>
                <a:cubicBezTo>
                  <a:pt x="0" y="751760"/>
                  <a:pt x="62202" y="459370"/>
                  <a:pt x="174686" y="19342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54">
            <a:extLst>
              <a:ext uri="{FF2B5EF4-FFF2-40B4-BE49-F238E27FC236}">
                <a16:creationId xmlns:a16="http://schemas.microsoft.com/office/drawing/2014/main" id="{B905CDE4-B751-4B3E-B625-6E59F8903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4932" y="1"/>
            <a:ext cx="4077068" cy="3445261"/>
          </a:xfrm>
          <a:custGeom>
            <a:avLst/>
            <a:gdLst>
              <a:gd name="connsiteX0" fmla="*/ 250035 w 4077068"/>
              <a:gd name="connsiteY0" fmla="*/ 0 h 3445261"/>
              <a:gd name="connsiteX1" fmla="*/ 4077068 w 4077068"/>
              <a:gd name="connsiteY1" fmla="*/ 0 h 3445261"/>
              <a:gd name="connsiteX2" fmla="*/ 4077068 w 4077068"/>
              <a:gd name="connsiteY2" fmla="*/ 2743040 h 3445261"/>
              <a:gd name="connsiteX3" fmla="*/ 4074154 w 4077068"/>
              <a:gd name="connsiteY3" fmla="*/ 2746247 h 3445261"/>
              <a:gd name="connsiteX4" fmla="*/ 2386584 w 4077068"/>
              <a:gd name="connsiteY4" fmla="*/ 3445261 h 3445261"/>
              <a:gd name="connsiteX5" fmla="*/ 0 w 4077068"/>
              <a:gd name="connsiteY5" fmla="*/ 1058677 h 3445261"/>
              <a:gd name="connsiteX6" fmla="*/ 187550 w 4077068"/>
              <a:gd name="connsiteY6" fmla="*/ 129711 h 344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7068" h="3445261">
                <a:moveTo>
                  <a:pt x="250035" y="0"/>
                </a:moveTo>
                <a:lnTo>
                  <a:pt x="4077068" y="0"/>
                </a:lnTo>
                <a:lnTo>
                  <a:pt x="4077068" y="2743040"/>
                </a:lnTo>
                <a:lnTo>
                  <a:pt x="4074154" y="2746247"/>
                </a:lnTo>
                <a:cubicBezTo>
                  <a:pt x="3642267" y="3178134"/>
                  <a:pt x="3045621" y="3445261"/>
                  <a:pt x="2386584" y="3445261"/>
                </a:cubicBezTo>
                <a:cubicBezTo>
                  <a:pt x="1068510" y="3445261"/>
                  <a:pt x="0" y="2376751"/>
                  <a:pt x="0" y="1058677"/>
                </a:cubicBezTo>
                <a:cubicBezTo>
                  <a:pt x="0" y="729159"/>
                  <a:pt x="66782" y="415238"/>
                  <a:pt x="187550" y="129711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790E34-C142-42B8-B146-CA5C759025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9409" y="824450"/>
            <a:ext cx="2754569" cy="1239555"/>
          </a:xfrm>
          <a:prstGeom prst="rect">
            <a:avLst/>
          </a:prstGeom>
        </p:spPr>
      </p:pic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42D9BB05-ED63-4148-87AB-82720ACC3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8614" y="4769536"/>
            <a:ext cx="3950208" cy="2088462"/>
          </a:xfrm>
          <a:custGeom>
            <a:avLst/>
            <a:gdLst>
              <a:gd name="connsiteX0" fmla="*/ 1975104 w 3950208"/>
              <a:gd name="connsiteY0" fmla="*/ 0 h 2088462"/>
              <a:gd name="connsiteX1" fmla="*/ 3950208 w 3950208"/>
              <a:gd name="connsiteY1" fmla="*/ 1975104 h 2088462"/>
              <a:gd name="connsiteX2" fmla="*/ 3944484 w 3950208"/>
              <a:gd name="connsiteY2" fmla="*/ 2088462 h 2088462"/>
              <a:gd name="connsiteX3" fmla="*/ 5724 w 3950208"/>
              <a:gd name="connsiteY3" fmla="*/ 2088462 h 2088462"/>
              <a:gd name="connsiteX4" fmla="*/ 0 w 3950208"/>
              <a:gd name="connsiteY4" fmla="*/ 1975104 h 2088462"/>
              <a:gd name="connsiteX5" fmla="*/ 1975104 w 3950208"/>
              <a:gd name="connsiteY5" fmla="*/ 0 h 208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50208" h="2088462">
                <a:moveTo>
                  <a:pt x="1975104" y="0"/>
                </a:moveTo>
                <a:cubicBezTo>
                  <a:pt x="3065924" y="0"/>
                  <a:pt x="3950208" y="884284"/>
                  <a:pt x="3950208" y="1975104"/>
                </a:cubicBezTo>
                <a:lnTo>
                  <a:pt x="3944484" y="2088462"/>
                </a:lnTo>
                <a:lnTo>
                  <a:pt x="5724" y="2088462"/>
                </a:lnTo>
                <a:lnTo>
                  <a:pt x="0" y="1975104"/>
                </a:lnTo>
                <a:cubicBezTo>
                  <a:pt x="0" y="884284"/>
                  <a:pt x="884284" y="0"/>
                  <a:pt x="197510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CDC29AC1-2821-4FCC-B597-88DAF39C3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53162" y="4604085"/>
            <a:ext cx="4281112" cy="2253913"/>
          </a:xfrm>
          <a:custGeom>
            <a:avLst/>
            <a:gdLst>
              <a:gd name="connsiteX0" fmla="*/ 2140556 w 4281112"/>
              <a:gd name="connsiteY0" fmla="*/ 0 h 2253913"/>
              <a:gd name="connsiteX1" fmla="*/ 4281112 w 4281112"/>
              <a:gd name="connsiteY1" fmla="*/ 2140556 h 2253913"/>
              <a:gd name="connsiteX2" fmla="*/ 4275388 w 4281112"/>
              <a:gd name="connsiteY2" fmla="*/ 2253913 h 2253913"/>
              <a:gd name="connsiteX3" fmla="*/ 5724 w 4281112"/>
              <a:gd name="connsiteY3" fmla="*/ 2253913 h 2253913"/>
              <a:gd name="connsiteX4" fmla="*/ 0 w 4281112"/>
              <a:gd name="connsiteY4" fmla="*/ 2140556 h 2253913"/>
              <a:gd name="connsiteX5" fmla="*/ 2140556 w 4281112"/>
              <a:gd name="connsiteY5" fmla="*/ 0 h 225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1112" h="2253913">
                <a:moveTo>
                  <a:pt x="2140556" y="0"/>
                </a:moveTo>
                <a:cubicBezTo>
                  <a:pt x="3322752" y="0"/>
                  <a:pt x="4281112" y="958360"/>
                  <a:pt x="4281112" y="2140556"/>
                </a:cubicBezTo>
                <a:lnTo>
                  <a:pt x="4275388" y="2253913"/>
                </a:lnTo>
                <a:lnTo>
                  <a:pt x="5724" y="2253913"/>
                </a:lnTo>
                <a:lnTo>
                  <a:pt x="0" y="2140556"/>
                </a:lnTo>
                <a:cubicBezTo>
                  <a:pt x="0" y="958360"/>
                  <a:pt x="958360" y="0"/>
                  <a:pt x="214055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5B00B48C-8AA7-4128-AD60-76349F0CEC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6020" y="2715337"/>
            <a:ext cx="2743200" cy="2743200"/>
          </a:xfrm>
          <a:custGeom>
            <a:avLst/>
            <a:gdLst>
              <a:gd name="connsiteX0" fmla="*/ 1371600 w 2743200"/>
              <a:gd name="connsiteY0" fmla="*/ 0 h 2743200"/>
              <a:gd name="connsiteX1" fmla="*/ 2743200 w 2743200"/>
              <a:gd name="connsiteY1" fmla="*/ 1371600 h 2743200"/>
              <a:gd name="connsiteX2" fmla="*/ 1371600 w 2743200"/>
              <a:gd name="connsiteY2" fmla="*/ 2743200 h 2743200"/>
              <a:gd name="connsiteX3" fmla="*/ 0 w 2743200"/>
              <a:gd name="connsiteY3" fmla="*/ 1371600 h 2743200"/>
              <a:gd name="connsiteX4" fmla="*/ 1371600 w 2743200"/>
              <a:gd name="connsiteY4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00" h="2743200">
                <a:moveTo>
                  <a:pt x="1371600" y="0"/>
                </a:moveTo>
                <a:cubicBezTo>
                  <a:pt x="2129114" y="0"/>
                  <a:pt x="2743200" y="614087"/>
                  <a:pt x="2743200" y="1371600"/>
                </a:cubicBezTo>
                <a:cubicBezTo>
                  <a:pt x="2743200" y="2129114"/>
                  <a:pt x="2129114" y="2743200"/>
                  <a:pt x="1371600" y="2743200"/>
                </a:cubicBezTo>
                <a:cubicBezTo>
                  <a:pt x="614087" y="2743200"/>
                  <a:pt x="0" y="2129114"/>
                  <a:pt x="0" y="1371600"/>
                </a:cubicBezTo>
                <a:cubicBezTo>
                  <a:pt x="0" y="614087"/>
                  <a:pt x="614087" y="0"/>
                  <a:pt x="13716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08108C16-F4C0-44AA-999D-17BD39219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1428" y="2550745"/>
            <a:ext cx="3072384" cy="307238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3B1356-F40D-4520-B901-9422C97F40D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5529" y="3377489"/>
            <a:ext cx="2162250" cy="14649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474D7E-DC66-477F-87E7-B60F9C21F70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866" y="5731041"/>
            <a:ext cx="3123703" cy="882445"/>
          </a:xfrm>
          <a:prstGeom prst="rect">
            <a:avLst/>
          </a:prstGeom>
        </p:spPr>
      </p:pic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0760511E-86BF-4340-9949-CECB774FAC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09416" y="4131546"/>
            <a:ext cx="3178912" cy="2726454"/>
          </a:xfrm>
          <a:custGeom>
            <a:avLst/>
            <a:gdLst>
              <a:gd name="connsiteX0" fmla="*/ 1837818 w 3178912"/>
              <a:gd name="connsiteY0" fmla="*/ 0 h 2726454"/>
              <a:gd name="connsiteX1" fmla="*/ 3137352 w 3178912"/>
              <a:gd name="connsiteY1" fmla="*/ 538285 h 2726454"/>
              <a:gd name="connsiteX2" fmla="*/ 3178912 w 3178912"/>
              <a:gd name="connsiteY2" fmla="*/ 584013 h 2726454"/>
              <a:gd name="connsiteX3" fmla="*/ 3178912 w 3178912"/>
              <a:gd name="connsiteY3" fmla="*/ 2726454 h 2726454"/>
              <a:gd name="connsiteX4" fmla="*/ 229483 w 3178912"/>
              <a:gd name="connsiteY4" fmla="*/ 2726454 h 2726454"/>
              <a:gd name="connsiteX5" fmla="*/ 221815 w 3178912"/>
              <a:gd name="connsiteY5" fmla="*/ 2713832 h 2726454"/>
              <a:gd name="connsiteX6" fmla="*/ 0 w 3178912"/>
              <a:gd name="connsiteY6" fmla="*/ 1837818 h 2726454"/>
              <a:gd name="connsiteX7" fmla="*/ 1837818 w 3178912"/>
              <a:gd name="connsiteY7" fmla="*/ 0 h 2726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78912" h="2726454">
                <a:moveTo>
                  <a:pt x="1837818" y="0"/>
                </a:moveTo>
                <a:cubicBezTo>
                  <a:pt x="2345318" y="0"/>
                  <a:pt x="2804772" y="205705"/>
                  <a:pt x="3137352" y="538285"/>
                </a:cubicBezTo>
                <a:lnTo>
                  <a:pt x="3178912" y="584013"/>
                </a:lnTo>
                <a:lnTo>
                  <a:pt x="3178912" y="2726454"/>
                </a:lnTo>
                <a:lnTo>
                  <a:pt x="229483" y="2726454"/>
                </a:lnTo>
                <a:lnTo>
                  <a:pt x="221815" y="2713832"/>
                </a:lnTo>
                <a:cubicBezTo>
                  <a:pt x="80353" y="2453425"/>
                  <a:pt x="0" y="2155005"/>
                  <a:pt x="0" y="1837818"/>
                </a:cubicBezTo>
                <a:cubicBezTo>
                  <a:pt x="0" y="822819"/>
                  <a:pt x="822819" y="0"/>
                  <a:pt x="183781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8F10CB3-3B5E-4C7A-98CF-B87454DDF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48370" y="3966828"/>
            <a:ext cx="3339958" cy="2891173"/>
          </a:xfrm>
          <a:custGeom>
            <a:avLst/>
            <a:gdLst>
              <a:gd name="connsiteX0" fmla="*/ 2002536 w 3339958"/>
              <a:gd name="connsiteY0" fmla="*/ 0 h 2891173"/>
              <a:gd name="connsiteX1" fmla="*/ 3276335 w 3339958"/>
              <a:gd name="connsiteY1" fmla="*/ 457282 h 2891173"/>
              <a:gd name="connsiteX2" fmla="*/ 3339958 w 3339958"/>
              <a:gd name="connsiteY2" fmla="*/ 515107 h 2891173"/>
              <a:gd name="connsiteX3" fmla="*/ 3339958 w 3339958"/>
              <a:gd name="connsiteY3" fmla="*/ 2891173 h 2891173"/>
              <a:gd name="connsiteX4" fmla="*/ 209954 w 3339958"/>
              <a:gd name="connsiteY4" fmla="*/ 2891173 h 2891173"/>
              <a:gd name="connsiteX5" fmla="*/ 157369 w 3339958"/>
              <a:gd name="connsiteY5" fmla="*/ 2782014 h 2891173"/>
              <a:gd name="connsiteX6" fmla="*/ 0 w 3339958"/>
              <a:gd name="connsiteY6" fmla="*/ 2002536 h 2891173"/>
              <a:gd name="connsiteX7" fmla="*/ 2002536 w 3339958"/>
              <a:gd name="connsiteY7" fmla="*/ 0 h 2891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39958" h="2891173">
                <a:moveTo>
                  <a:pt x="2002536" y="0"/>
                </a:moveTo>
                <a:cubicBezTo>
                  <a:pt x="2486398" y="0"/>
                  <a:pt x="2930179" y="171609"/>
                  <a:pt x="3276335" y="457282"/>
                </a:cubicBezTo>
                <a:lnTo>
                  <a:pt x="3339958" y="515107"/>
                </a:lnTo>
                <a:lnTo>
                  <a:pt x="3339958" y="2891173"/>
                </a:lnTo>
                <a:lnTo>
                  <a:pt x="209954" y="2891173"/>
                </a:lnTo>
                <a:lnTo>
                  <a:pt x="157369" y="2782014"/>
                </a:lnTo>
                <a:cubicBezTo>
                  <a:pt x="56036" y="2542434"/>
                  <a:pt x="0" y="2279029"/>
                  <a:pt x="0" y="2002536"/>
                </a:cubicBezTo>
                <a:cubicBezTo>
                  <a:pt x="0" y="896566"/>
                  <a:pt x="896566" y="0"/>
                  <a:pt x="2002536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5" descr="A hand holding a video game remote control&#10;&#10;Description generated with high confidence">
            <a:extLst>
              <a:ext uri="{FF2B5EF4-FFF2-40B4-BE49-F238E27FC236}">
                <a16:creationId xmlns:a16="http://schemas.microsoft.com/office/drawing/2014/main" id="{A5D90211-AE52-499B-A9A1-981CD624D59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7088" y="4725657"/>
            <a:ext cx="1932198" cy="208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28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91" name="Rectangle 89">
            <a:extLst>
              <a:ext uri="{FF2B5EF4-FFF2-40B4-BE49-F238E27FC236}">
                <a16:creationId xmlns:a16="http://schemas.microsoft.com/office/drawing/2014/main" id="{115719BB-48A7-4AF4-BB91-DC82E0DF7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192" name="Freeform: Shape 91">
            <a:extLst>
              <a:ext uri="{FF2B5EF4-FFF2-40B4-BE49-F238E27FC236}">
                <a16:creationId xmlns:a16="http://schemas.microsoft.com/office/drawing/2014/main" id="{10973A55-5440-4A99-B526-B5812E462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94" name="Freeform: Shape 93">
            <a:extLst>
              <a:ext uri="{FF2B5EF4-FFF2-40B4-BE49-F238E27FC236}">
                <a16:creationId xmlns:a16="http://schemas.microsoft.com/office/drawing/2014/main" id="{A9682493-588A-4D52-98F6-FBBD80C07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6F7989-B378-4025-8C68-E094FAAA3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288" y="859536"/>
            <a:ext cx="5091337" cy="1170432"/>
          </a:xfrm>
        </p:spPr>
        <p:txBody>
          <a:bodyPr anchor="b">
            <a:normAutofit/>
          </a:bodyPr>
          <a:lstStyle/>
          <a:p>
            <a:r>
              <a:rPr lang="en-US" sz="3400"/>
              <a:t>Key activities planned till Dec 2021 – and our ‘ask’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FBEC5A7A-ADE4-48D9-B89C-2BA1C9110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03236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92" y="2185062"/>
            <a:ext cx="49377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4668088-B674-47DA-A485-FABC893F7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825" y="2455461"/>
            <a:ext cx="5667720" cy="3664351"/>
          </a:xfrm>
        </p:spPr>
        <p:txBody>
          <a:bodyPr>
            <a:normAutofit fontScale="92500"/>
          </a:bodyPr>
          <a:lstStyle/>
          <a:p>
            <a:r>
              <a:rPr lang="en-US" sz="1800"/>
              <a:t>A synthesis document highlighting success and learnings from across the CRP (all flagships) tied to our theory of change and impact pathway.   Lessons learned and positioning for future activities. </a:t>
            </a:r>
          </a:p>
          <a:p>
            <a:endParaRPr lang="en-US" sz="1800"/>
          </a:p>
          <a:p>
            <a:r>
              <a:rPr lang="en-US" sz="1800"/>
              <a:t>This will include individual ‘case studies’ of CapDev work in the CRP, mini outcome stories.  Will be working with all flagships and priority countries on potential contributions.  </a:t>
            </a:r>
          </a:p>
          <a:p>
            <a:endParaRPr lang="en-US" sz="1800"/>
          </a:p>
          <a:p>
            <a:r>
              <a:rPr lang="en-US" sz="1800"/>
              <a:t>Individual flagships who may do their own ‘deep-dives’  - similar to the health flagship – would be good to know if there are any plans for this, or any other major CapDev planned work in the flagships. </a:t>
            </a:r>
            <a:endParaRPr lang="en-GB" sz="1800"/>
          </a:p>
        </p:txBody>
      </p:sp>
      <p:pic>
        <p:nvPicPr>
          <p:cNvPr id="7178" name="Picture 10">
            <a:extLst>
              <a:ext uri="{FF2B5EF4-FFF2-40B4-BE49-F238E27FC236}">
                <a16:creationId xmlns:a16="http://schemas.microsoft.com/office/drawing/2014/main" id="{C1FD5B13-488D-4C1F-BCB9-57B9046BA8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9194" y="517600"/>
            <a:ext cx="332105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>
            <a:extLst>
              <a:ext uri="{FF2B5EF4-FFF2-40B4-BE49-F238E27FC236}">
                <a16:creationId xmlns:a16="http://schemas.microsoft.com/office/drawing/2014/main" id="{6AF2326B-F09C-432C-8604-A84C34153E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6620256" y="3556202"/>
            <a:ext cx="5138928" cy="248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96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9E872-65EB-46D2-A606-A053BBB2C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000" b="1"/>
              <a:t>We’d like to hear from you!</a:t>
            </a:r>
            <a:br>
              <a:rPr lang="en-US" sz="4000" b="1"/>
            </a:br>
            <a:r>
              <a:rPr lang="en-US" sz="2800"/>
              <a:t>Please type a short answer into the Zoom chat – please only post it when guided to do so by the facilitator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6BD757DB-106F-4AD6-A0EA-9DEEEB884A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9249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101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8650" y="3124200"/>
            <a:ext cx="10610849" cy="800100"/>
          </a:xfrm>
        </p:spPr>
        <p:txBody>
          <a:bodyPr>
            <a:noAutofit/>
          </a:bodyPr>
          <a:lstStyle/>
          <a:p>
            <a:r>
              <a:rPr lang="en-US" sz="2400" b="1"/>
              <a:t>Short break  </a:t>
            </a:r>
          </a:p>
          <a:p>
            <a:r>
              <a:rPr lang="en-US" sz="2400" b="1"/>
              <a:t>2 minutes to stretch your legs…followed by a </a:t>
            </a:r>
            <a:r>
              <a:rPr lang="en-US" sz="2400" b="1" err="1"/>
              <a:t>Menti</a:t>
            </a:r>
            <a:r>
              <a:rPr lang="en-US" sz="2400" b="1"/>
              <a:t> exercise  get ready for scaling</a:t>
            </a:r>
          </a:p>
        </p:txBody>
      </p:sp>
    </p:spTree>
    <p:extLst>
      <p:ext uri="{BB962C8B-B14F-4D97-AF65-F5344CB8AC3E}">
        <p14:creationId xmlns:p14="http://schemas.microsoft.com/office/powerpoint/2010/main" val="427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C888A-3B28-45CF-9207-7DAB6180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7254" y="525439"/>
            <a:ext cx="3679443" cy="1657614"/>
          </a:xfrm>
        </p:spPr>
        <p:txBody>
          <a:bodyPr>
            <a:normAutofit/>
          </a:bodyPr>
          <a:lstStyle/>
          <a:p>
            <a:r>
              <a:rPr lang="en-US" sz="3600" b="1"/>
              <a:t>Context - scaling in the Livestock CRP</a:t>
            </a:r>
          </a:p>
        </p:txBody>
      </p:sp>
      <p:pic>
        <p:nvPicPr>
          <p:cNvPr id="85" name="Picture 84" descr="A close up of a card&#10;&#10;Description automatically generated">
            <a:extLst>
              <a:ext uri="{FF2B5EF4-FFF2-40B4-BE49-F238E27FC236}">
                <a16:creationId xmlns:a16="http://schemas.microsoft.com/office/drawing/2014/main" id="{9AF23F8C-B1BF-499D-81F8-62177BFC9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731" y="375320"/>
            <a:ext cx="2719718" cy="3848658"/>
          </a:xfrm>
          <a:prstGeom prst="rect">
            <a:avLst/>
          </a:prstGeom>
        </p:spPr>
      </p:pic>
      <p:pic>
        <p:nvPicPr>
          <p:cNvPr id="9" name="Picture 4" descr="A picture containing grass, mammal, dog, small&#10;&#10;Description automatically generated">
            <a:extLst>
              <a:ext uri="{FF2B5EF4-FFF2-40B4-BE49-F238E27FC236}">
                <a16:creationId xmlns:a16="http://schemas.microsoft.com/office/drawing/2014/main" id="{79A1345F-7B9B-4477-A471-129AE2F52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06370" y="497774"/>
            <a:ext cx="2628285" cy="1412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560B66-0E2D-4A68-864B-9D0FC93897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79"/>
          <a:stretch/>
        </p:blipFill>
        <p:spPr>
          <a:xfrm>
            <a:off x="4841437" y="2526663"/>
            <a:ext cx="2760526" cy="1806219"/>
          </a:xfrm>
          <a:prstGeom prst="rect">
            <a:avLst/>
          </a:prstGeom>
        </p:spPr>
      </p:pic>
      <p:pic>
        <p:nvPicPr>
          <p:cNvPr id="6" name="Picture 5" descr="A picture containing photo, different, various, showing&#10;&#10;Description automatically generated">
            <a:extLst>
              <a:ext uri="{FF2B5EF4-FFF2-40B4-BE49-F238E27FC236}">
                <a16:creationId xmlns:a16="http://schemas.microsoft.com/office/drawing/2014/main" id="{CA7320BF-B3EA-48B6-8B8B-6391B47740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/>
        </p:blipFill>
        <p:spPr>
          <a:xfrm>
            <a:off x="507076" y="4911833"/>
            <a:ext cx="1448019" cy="1448019"/>
          </a:xfrm>
          <a:prstGeom prst="rect">
            <a:avLst/>
          </a:prstGeom>
        </p:spPr>
      </p:pic>
      <p:pic>
        <p:nvPicPr>
          <p:cNvPr id="11" name="Picture 10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A53CAA41-1009-4116-A34F-997F342EAB5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2650954" y="4919854"/>
            <a:ext cx="1669613" cy="1431981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0A5F6451-EA5A-47E7-BA21-0F0864938D0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0088" y="4941254"/>
            <a:ext cx="2628286" cy="138956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20D84-6F81-4848-BE24-7B492B2F4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7254" y="2274491"/>
            <a:ext cx="3336546" cy="3902472"/>
          </a:xfrm>
        </p:spPr>
        <p:txBody>
          <a:bodyPr>
            <a:normAutofit/>
          </a:bodyPr>
          <a:lstStyle/>
          <a:p>
            <a:r>
              <a:rPr lang="en-US" sz="1300"/>
              <a:t>Part of the transformation needed to ensure our research investments translate into demonstrable positive impact on the ground.  </a:t>
            </a:r>
          </a:p>
          <a:p>
            <a:r>
              <a:rPr lang="en-US" sz="1300"/>
              <a:t>An approach to scaling that integrates sustainability, systems change and responsible scaling, and build on existing best practices and materials. 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ts val="1400"/>
              <a:buFont typeface="Calibri"/>
              <a:buChar char="•"/>
            </a:pPr>
            <a:r>
              <a:rPr lang="en-IN" sz="1300"/>
              <a:t>Guiding Principles: </a:t>
            </a:r>
            <a:r>
              <a:rPr lang="en-US" sz="1300"/>
              <a:t>Flexibility: A ‘mix and match’ approach using a combination of tools, use of scaling coordinators and scaling champions to support the process, an Agile approach, adapt and iterate quickly.  </a:t>
            </a:r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ts val="1400"/>
              <a:buFont typeface="Calibri"/>
              <a:buChar char="•"/>
            </a:pPr>
            <a:r>
              <a:rPr lang="en-US" sz="1300">
                <a:cs typeface="Calibri" panose="020F0502020204030204" pitchFamily="34" charset="0"/>
              </a:rPr>
              <a:t>Some work in projects from 2017 onwards, but a more structured approach from 2018 onwards with a framework published 2020.  </a:t>
            </a:r>
          </a:p>
        </p:txBody>
      </p:sp>
      <p:cxnSp>
        <p:nvCxnSpPr>
          <p:cNvPr id="133" name="Straight Connector 113">
            <a:extLst>
              <a:ext uri="{FF2B5EF4-FFF2-40B4-BE49-F238E27FC236}">
                <a16:creationId xmlns:a16="http://schemas.microsoft.com/office/drawing/2014/main" id="{822A5670-0F7B-4199-AEAB-33FBA9CEA4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-1"/>
            <a:ext cx="0" cy="6858001"/>
          </a:xfrm>
          <a:prstGeom prst="line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15">
            <a:extLst>
              <a:ext uri="{FF2B5EF4-FFF2-40B4-BE49-F238E27FC236}">
                <a16:creationId xmlns:a16="http://schemas.microsoft.com/office/drawing/2014/main" id="{8BB1744D-A7DF-4B65-B6E3-DCF12BB2D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3627" y="2228770"/>
            <a:ext cx="2877035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17">
            <a:extLst>
              <a:ext uri="{FF2B5EF4-FFF2-40B4-BE49-F238E27FC236}">
                <a16:creationId xmlns:a16="http://schemas.microsoft.com/office/drawing/2014/main" id="{882DD753-EA38-4E86-91FB-05041A44A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4567905"/>
            <a:ext cx="753066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19">
            <a:extLst>
              <a:ext uri="{FF2B5EF4-FFF2-40B4-BE49-F238E27FC236}">
                <a16:creationId xmlns:a16="http://schemas.microsoft.com/office/drawing/2014/main" id="{6DA63E78-7704-45EF-B5D3-EADDF5D826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1218591" y="5706812"/>
            <a:ext cx="22860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40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39AB947-785D-482B-A71B-C1C825A20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6" name="Freeform: Shape 35">
            <a:extLst>
              <a:ext uri="{FF2B5EF4-FFF2-40B4-BE49-F238E27FC236}">
                <a16:creationId xmlns:a16="http://schemas.microsoft.com/office/drawing/2014/main" id="{468A839C-B241-4F23-9A1D-CBCAFE6F5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8" name="Freeform: Shape 37">
            <a:extLst>
              <a:ext uri="{FF2B5EF4-FFF2-40B4-BE49-F238E27FC236}">
                <a16:creationId xmlns:a16="http://schemas.microsoft.com/office/drawing/2014/main" id="{AF68CAD5-0452-48EC-94D8-91ED8F5EB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EFE71-3B76-4A99-87FD-0989202F6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519" y="859536"/>
            <a:ext cx="4952836" cy="1170432"/>
          </a:xfrm>
        </p:spPr>
        <p:txBody>
          <a:bodyPr anchor="b">
            <a:normAutofit/>
          </a:bodyPr>
          <a:lstStyle/>
          <a:p>
            <a:r>
              <a:rPr lang="en-US" sz="3400"/>
              <a:t>Scaling – current highlights</a:t>
            </a:r>
            <a:endParaRPr lang="en-US" sz="3400">
              <a:highlight>
                <a:srgbClr val="FFFF00"/>
              </a:highlight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89F292F-513F-4E95-9E51-6B736F17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03236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1">
            <a:extLst>
              <a:ext uri="{FF2B5EF4-FFF2-40B4-BE49-F238E27FC236}">
                <a16:creationId xmlns:a16="http://schemas.microsoft.com/office/drawing/2014/main" id="{13A52E0E-6908-496E-BB67-DDBF1EEC3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92" y="2185062"/>
            <a:ext cx="49377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15039-838F-460F-AFED-23F6532DE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12" y="2514600"/>
            <a:ext cx="4837176" cy="3666744"/>
          </a:xfrm>
        </p:spPr>
        <p:txBody>
          <a:bodyPr>
            <a:normAutofit/>
          </a:bodyPr>
          <a:lstStyle/>
          <a:p>
            <a:pPr marL="266700" lvl="0" indent="-2667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ts val="1400"/>
              <a:buFont typeface="Calibri"/>
              <a:buChar char="•"/>
            </a:pPr>
            <a:endParaRPr lang="en-US" sz="1800"/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ts val="1400"/>
              <a:buFont typeface="Calibri"/>
              <a:buChar char="•"/>
            </a:pPr>
            <a:r>
              <a:rPr lang="en-US" sz="1800"/>
              <a:t>The CRP Mural details the work and process  - including videos, links to documents etc.  Will not be able to cover it in depth in this session given time constraints.   Please visit the Mural </a:t>
            </a:r>
            <a:r>
              <a:rPr lang="en-US" sz="1800">
                <a:sym typeface="Wingdings" panose="05000000000000000000" pitchFamily="2" charset="2"/>
              </a:rPr>
              <a:t> </a:t>
            </a:r>
            <a:endParaRPr lang="en-US" sz="1800"/>
          </a:p>
          <a:p>
            <a:pPr marL="266700" indent="-2667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ts val="1400"/>
              <a:buFont typeface="Calibri"/>
              <a:buChar char="•"/>
            </a:pPr>
            <a:r>
              <a:rPr lang="en-US" sz="1800"/>
              <a:t>Quick highlights:  Framework developed, adaptation of the tools to the CRP’s context,  scaling scans conducted in Uganda and Tanzania priority countries, scaling readiness ongoing in Uganda, set up complete for larger rollout.  </a:t>
            </a:r>
            <a:endParaRPr lang="en-US" sz="1800"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DF441-921B-42DC-86E2-93C9C0CC2F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075" y="389870"/>
            <a:ext cx="3618435" cy="25871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743E47-38FC-4F62-9A11-C35DECAD15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3249688"/>
            <a:ext cx="5504385" cy="295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7657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6F01920A8E404CAEB68E250EB73B74" ma:contentTypeVersion="15" ma:contentTypeDescription="Create a new document." ma:contentTypeScope="" ma:versionID="21b0661c5386eb9b9ab1bc79a626bfd1">
  <xsd:schema xmlns:xsd="http://www.w3.org/2001/XMLSchema" xmlns:xs="http://www.w3.org/2001/XMLSchema" xmlns:p="http://schemas.microsoft.com/office/2006/metadata/properties" xmlns:ns1="http://schemas.microsoft.com/sharepoint/v3" xmlns:ns3="bebf636a-ead4-4a0b-9297-29c978feb654" xmlns:ns4="9e60f987-d17d-4b93-98b2-a292c614b3a2" targetNamespace="http://schemas.microsoft.com/office/2006/metadata/properties" ma:root="true" ma:fieldsID="70556a2f904ba78bd97abf403c29716a" ns1:_="" ns3:_="" ns4:_="">
    <xsd:import namespace="http://schemas.microsoft.com/sharepoint/v3"/>
    <xsd:import namespace="bebf636a-ead4-4a0b-9297-29c978feb654"/>
    <xsd:import namespace="9e60f987-d17d-4b93-98b2-a292c614b3a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1:_ip_UnifiedCompliancePolicyProperties" minOccurs="0"/>
                <xsd:element ref="ns1:_ip_UnifiedCompliancePolicyUIAction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bf636a-ead4-4a0b-9297-29c978feb65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60f987-d17d-4b93-98b2-a292c614b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64369C-53DA-494B-A48F-C9AD463E8F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DA515F-4A38-417A-B877-50D6BF1A83A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00FDD891-72F7-4CB2-94CE-2ED80747D5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ebf636a-ead4-4a0b-9297-29c978feb654"/>
    <ds:schemaRef ds:uri="9e60f987-d17d-4b93-98b2-a292c614b3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686</Words>
  <Application>Microsoft Office PowerPoint</Application>
  <PresentationFormat>Widescreen</PresentationFormat>
  <Paragraphs>46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Context – Capacity Development in the CRP</vt:lpstr>
      <vt:lpstr>Capacity Development  - some current highlights from priority countries </vt:lpstr>
      <vt:lpstr>Key activities planned till Dec 2021 – and our ‘ask’</vt:lpstr>
      <vt:lpstr>We’d like to hear from you! Please type a short answer into the Zoom chat – please only post it when guided to do so by the facilitator</vt:lpstr>
      <vt:lpstr>PowerPoint Presentation</vt:lpstr>
      <vt:lpstr>Context - scaling in the Livestock CRP</vt:lpstr>
      <vt:lpstr>Scaling – current highlights</vt:lpstr>
      <vt:lpstr>Key activities planned till Dec 2021 – &amp; our ‘ask’</vt:lpstr>
      <vt:lpstr>Last question for today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Dror, Iddo (ILRI)</dc:creator>
  <cp:lastModifiedBy>Mulat, Bizuwork (ILRI)</cp:lastModifiedBy>
  <cp:revision>5</cp:revision>
  <dcterms:created xsi:type="dcterms:W3CDTF">2020-06-15T09:09:51Z</dcterms:created>
  <dcterms:modified xsi:type="dcterms:W3CDTF">2020-06-16T11:52:27Z</dcterms:modified>
</cp:coreProperties>
</file>