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0.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1.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3.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4.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5.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6.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8.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9.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20.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21.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22.xml" ContentType="application/vnd.openxmlformats-officedocument.presentationml.notesSlide+xml"/>
  <Override PartName="/ppt/tags/tag71.xml" ContentType="application/vnd.openxmlformats-officedocument.presentationml.tags+xml"/>
  <Override PartName="/ppt/notesSlides/notesSlide23.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4.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25.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6.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27.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notesSlides/notesSlide28.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29.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30.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31.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32.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33.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34.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35.xml" ContentType="application/vnd.openxmlformats-officedocument.presentationml.notesSlide+xml"/>
  <Override PartName="/ppt/tags/tag106.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1"/>
  </p:notesMasterIdLst>
  <p:sldIdLst>
    <p:sldId id="256" r:id="rId2"/>
    <p:sldId id="350" r:id="rId3"/>
    <p:sldId id="258" r:id="rId4"/>
    <p:sldId id="316" r:id="rId5"/>
    <p:sldId id="306" r:id="rId6"/>
    <p:sldId id="317" r:id="rId7"/>
    <p:sldId id="318" r:id="rId8"/>
    <p:sldId id="320" r:id="rId9"/>
    <p:sldId id="322" r:id="rId10"/>
    <p:sldId id="323" r:id="rId11"/>
    <p:sldId id="332" r:id="rId12"/>
    <p:sldId id="326" r:id="rId13"/>
    <p:sldId id="324" r:id="rId14"/>
    <p:sldId id="327" r:id="rId15"/>
    <p:sldId id="331" r:id="rId16"/>
    <p:sldId id="329" r:id="rId17"/>
    <p:sldId id="330" r:id="rId18"/>
    <p:sldId id="333" r:id="rId19"/>
    <p:sldId id="334" r:id="rId20"/>
    <p:sldId id="335" r:id="rId21"/>
    <p:sldId id="336" r:id="rId22"/>
    <p:sldId id="337" r:id="rId23"/>
    <p:sldId id="340" r:id="rId24"/>
    <p:sldId id="341" r:id="rId25"/>
    <p:sldId id="338" r:id="rId26"/>
    <p:sldId id="342" r:id="rId27"/>
    <p:sldId id="343" r:id="rId28"/>
    <p:sldId id="346" r:id="rId29"/>
    <p:sldId id="344" r:id="rId30"/>
    <p:sldId id="349" r:id="rId31"/>
    <p:sldId id="345" r:id="rId32"/>
    <p:sldId id="347" r:id="rId33"/>
    <p:sldId id="355" r:id="rId34"/>
    <p:sldId id="348" r:id="rId35"/>
    <p:sldId id="354" r:id="rId36"/>
    <p:sldId id="352" r:id="rId37"/>
    <p:sldId id="353" r:id="rId38"/>
    <p:sldId id="351" r:id="rId39"/>
    <p:sldId id="298"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6" autoAdjust="0"/>
    <p:restoredTop sz="84651" autoAdjust="0"/>
  </p:normalViewPr>
  <p:slideViewPr>
    <p:cSldViewPr>
      <p:cViewPr varScale="1">
        <p:scale>
          <a:sx n="53" d="100"/>
          <a:sy n="53" d="100"/>
        </p:scale>
        <p:origin x="1732" y="3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62" d="100"/>
          <a:sy n="62" d="100"/>
        </p:scale>
        <p:origin x="-1694"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2019-08-28</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fr-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fr-CA" smtClean="0"/>
              <a:t>3</a:t>
            </a:fld>
            <a:endParaRPr lang="fr-CA" dirty="0"/>
          </a:p>
        </p:txBody>
      </p:sp>
    </p:spTree>
    <p:extLst>
      <p:ext uri="{BB962C8B-B14F-4D97-AF65-F5344CB8AC3E}">
        <p14:creationId xmlns:p14="http://schemas.microsoft.com/office/powerpoint/2010/main" val="3330858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les mesures Web constituent le deuxième outil quantitatif que nous examinerons. Les voici...</a:t>
            </a:r>
          </a:p>
          <a:p>
            <a:pPr marL="171450" indent="-171450">
              <a:buFont typeface="Arial" panose="020B0604020202020204" pitchFamily="34" charset="0"/>
              <a:buChar char="•"/>
            </a:pPr>
            <a:r>
              <a:rPr lang="fr-CA" noProof="0" dirty="0"/>
              <a:t>(Une fois de plus, mettez l’accent sur le fait que les mesures Web ne constituent qu’une partie de l’histoire, mais une partie importante.)</a:t>
            </a:r>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fr-CA"/>
          </a:p>
        </p:txBody>
      </p:sp>
    </p:spTree>
    <p:extLst>
      <p:ext uri="{BB962C8B-B14F-4D97-AF65-F5344CB8AC3E}">
        <p14:creationId xmlns:p14="http://schemas.microsoft.com/office/powerpoint/2010/main" val="4124860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Google </a:t>
            </a:r>
            <a:r>
              <a:rPr lang="fr-CA" noProof="0" dirty="0" err="1"/>
              <a:t>Analytics</a:t>
            </a:r>
            <a:r>
              <a:rPr lang="fr-CA" noProof="0" dirty="0"/>
              <a:t> est un outil que vous pouvez utiliser pour recueillir des mesures Web. C’est...</a:t>
            </a:r>
          </a:p>
          <a:p>
            <a:pPr marL="171450" indent="-171450">
              <a:buFont typeface="Arial" panose="020B0604020202020204" pitchFamily="34" charset="0"/>
              <a:buChar char="•"/>
            </a:pPr>
            <a:r>
              <a:rPr lang="fr-CA" noProof="0" dirty="0"/>
              <a:t>Google </a:t>
            </a:r>
            <a:r>
              <a:rPr lang="fr-CA" noProof="0" dirty="0" err="1"/>
              <a:t>Analytics</a:t>
            </a:r>
            <a:r>
              <a:rPr lang="fr-CA" noProof="0" dirty="0"/>
              <a:t> peut vous aider à comprendre exactement ce que les visiteurs font dans votre site. Vous pouvez créer différents types de rapports.</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fr-CA"/>
          </a:p>
        </p:txBody>
      </p:sp>
    </p:spTree>
    <p:extLst>
      <p:ext uri="{BB962C8B-B14F-4D97-AF65-F5344CB8AC3E}">
        <p14:creationId xmlns:p14="http://schemas.microsoft.com/office/powerpoint/2010/main" val="1250936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afin de l’illustrer, voici une capture d’écran du tableau de bord de Google </a:t>
            </a:r>
            <a:r>
              <a:rPr lang="fr-CA" noProof="0" dirty="0" err="1"/>
              <a:t>Analytics</a:t>
            </a:r>
            <a:r>
              <a:rPr lang="fr-CA" noProof="0" dirty="0"/>
              <a:t>.</a:t>
            </a:r>
          </a:p>
          <a:p>
            <a:pPr marL="171450" indent="-171450">
              <a:buFont typeface="Arial" panose="020B0604020202020204" pitchFamily="34" charset="0"/>
              <a:buChar char="•"/>
            </a:pPr>
            <a:r>
              <a:rPr lang="fr-CA" noProof="0" dirty="0"/>
              <a:t>Ce tableau vous offre un aperçu des statistiques que vous surveillez.</a:t>
            </a:r>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fr-CA"/>
          </a:p>
        </p:txBody>
      </p:sp>
    </p:spTree>
    <p:extLst>
      <p:ext uri="{BB962C8B-B14F-4D97-AF65-F5344CB8AC3E}">
        <p14:creationId xmlns:p14="http://schemas.microsoft.com/office/powerpoint/2010/main" val="1513052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vous voudrez peut-être surveiller plusieurs éléments, mais ils devraient être liés à vos objectifs, voici quelques exemples...</a:t>
            </a:r>
          </a:p>
          <a:p>
            <a:pPr marL="171450" indent="-171450">
              <a:buFont typeface="Arial" panose="020B0604020202020204" pitchFamily="34" charset="0"/>
              <a:buChar char="•"/>
            </a:pPr>
            <a:r>
              <a:rPr lang="fr-CA" noProof="0" dirty="0"/>
              <a:t>Selon vos objectifs, vous pouvez imaginer une variété de questions différentes.</a:t>
            </a:r>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fr-CA"/>
          </a:p>
        </p:txBody>
      </p:sp>
    </p:spTree>
    <p:extLst>
      <p:ext uri="{BB962C8B-B14F-4D97-AF65-F5344CB8AC3E}">
        <p14:creationId xmlns:p14="http://schemas.microsoft.com/office/powerpoint/2010/main" val="2769889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le second type de résultats que vous souhaiterez peut-être recueillir est qualitatif...</a:t>
            </a:r>
          </a:p>
          <a:p>
            <a:pPr marL="171450" indent="-171450">
              <a:buFont typeface="Arial" panose="020B0604020202020204" pitchFamily="34" charset="0"/>
              <a:buChar char="•"/>
            </a:pPr>
            <a:r>
              <a:rPr lang="fr-CA" noProof="0" dirty="0"/>
              <a:t>Ils utilisent tous... : l’objectif de ces techniques est donc d’élucider le « pourquoi », de mieux comprendre ce qui se passe. Une bonne façon de le faire est de poser des questions.</a:t>
            </a:r>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fr-CA"/>
          </a:p>
        </p:txBody>
      </p:sp>
    </p:spTree>
    <p:extLst>
      <p:ext uri="{BB962C8B-B14F-4D97-AF65-F5344CB8AC3E}">
        <p14:creationId xmlns:p14="http://schemas.microsoft.com/office/powerpoint/2010/main" val="2097452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une des techniques basées sur des questions est l’interview...</a:t>
            </a:r>
            <a:endParaRPr lang="fr-CA" u="sng" noProof="0" dirty="0"/>
          </a:p>
          <a:p>
            <a:pPr marL="171450" indent="-171450">
              <a:buFont typeface="Arial" panose="020B0604020202020204" pitchFamily="34" charset="0"/>
              <a:buChar char="•"/>
            </a:pPr>
            <a:r>
              <a:rPr lang="fr-CA" noProof="0" dirty="0"/>
              <a:t>Des interviews semi-structurées... : ceci veut dire préparer un cadre de questions, mais n’hésitez pas à poser des questions de suivi lorsque les réponses sont particulièrement intéressantes.</a:t>
            </a:r>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fr-CA"/>
          </a:p>
        </p:txBody>
      </p:sp>
    </p:spTree>
    <p:extLst>
      <p:ext uri="{BB962C8B-B14F-4D97-AF65-F5344CB8AC3E}">
        <p14:creationId xmlns:p14="http://schemas.microsoft.com/office/powerpoint/2010/main" val="595876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il est important de poser de bonnes questions...</a:t>
            </a:r>
          </a:p>
          <a:p>
            <a:pPr marL="171450" indent="-171450">
              <a:buFont typeface="Arial" panose="020B0604020202020204" pitchFamily="34" charset="0"/>
              <a:buChar char="•"/>
            </a:pPr>
            <a:r>
              <a:rPr lang="fr-CA" noProof="0" dirty="0"/>
              <a:t>Réfléchissez très bien à vos questions afin d’assurer qu’elles respectent ces cinq points</a:t>
            </a:r>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fr-CA"/>
          </a:p>
        </p:txBody>
      </p:sp>
    </p:spTree>
    <p:extLst>
      <p:ext uri="{BB962C8B-B14F-4D97-AF65-F5344CB8AC3E}">
        <p14:creationId xmlns:p14="http://schemas.microsoft.com/office/powerpoint/2010/main" val="268623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il est important de bien préparer l’interview et de concevoir... </a:t>
            </a:r>
          </a:p>
          <a:p>
            <a:pPr marL="171450" indent="-171450">
              <a:buFont typeface="Arial" panose="020B0604020202020204" pitchFamily="34" charset="0"/>
              <a:buChar char="•"/>
            </a:pPr>
            <a:r>
              <a:rPr lang="fr-CA" noProof="0" dirty="0"/>
              <a:t>Limiter la durer : ce dernier point est important, assurez-vous de ne pas trop prolonger. Les interviews sont assez intenses pour la personne interviewée ainsi que pour l’intervieweur. Tâchez de respecter le temps alloué autant que possible.</a:t>
            </a:r>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fr-CA"/>
          </a:p>
        </p:txBody>
      </p:sp>
    </p:spTree>
    <p:extLst>
      <p:ext uri="{BB962C8B-B14F-4D97-AF65-F5344CB8AC3E}">
        <p14:creationId xmlns:p14="http://schemas.microsoft.com/office/powerpoint/2010/main" val="642889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la deuxième technique de saisie de données qualitatives est l’utilisation de récits. Les récits sont...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baseline="0" noProof="0" dirty="0"/>
              <a:t>Leur usage dans l’évaluation... : les récits servent à une variété de fonctions dans le domaine de la gestion des connaissances. Voici des façons spécifiques dont on peut les utiliser comme méthodes qualitatives pour le suivi et l’évaluation.  </a:t>
            </a:r>
            <a:endParaRPr lang="fr-CA" u="sng" noProof="0" dirty="0"/>
          </a:p>
          <a:p>
            <a:endParaRPr lang="fr-CA" noProof="0" dirty="0"/>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fr-CA"/>
          </a:p>
        </p:txBody>
      </p:sp>
    </p:spTree>
    <p:extLst>
      <p:ext uri="{BB962C8B-B14F-4D97-AF65-F5344CB8AC3E}">
        <p14:creationId xmlns:p14="http://schemas.microsoft.com/office/powerpoint/2010/main" val="38773100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voici des exemples du type de questions probantes qui peuvent éliciter des récits servant à des fins précises.</a:t>
            </a:r>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fr-CA"/>
          </a:p>
        </p:txBody>
      </p:sp>
    </p:spTree>
    <p:extLst>
      <p:ext uri="{BB962C8B-B14F-4D97-AF65-F5344CB8AC3E}">
        <p14:creationId xmlns:p14="http://schemas.microsoft.com/office/powerpoint/2010/main" val="3482724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commençons par définir nos termes...</a:t>
            </a:r>
          </a:p>
          <a:p>
            <a:pPr marL="171450" indent="-171450">
              <a:buFont typeface="Arial" panose="020B0604020202020204" pitchFamily="34" charset="0"/>
              <a:buChar char="•"/>
            </a:pPr>
            <a:r>
              <a:rPr lang="fr-CA" noProof="0" dirty="0"/>
              <a:t>Ces différentes facettes de l’apprentissage sont importantes, il n’y a pas qu’une seule façon d’apprendre.</a:t>
            </a:r>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fr-CA"/>
          </a:p>
        </p:txBody>
      </p:sp>
    </p:spTree>
    <p:extLst>
      <p:ext uri="{BB962C8B-B14F-4D97-AF65-F5344CB8AC3E}">
        <p14:creationId xmlns:p14="http://schemas.microsoft.com/office/powerpoint/2010/main" val="4200751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un type spécifique de récit que l’on recueille est « l’histoire de changement ». La technique du changement significatif est une...</a:t>
            </a:r>
            <a:endParaRPr lang="fr-CA" u="none" noProof="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Utilise les récits autant que... : l’interview se déroule lors des discussions pour donner un sens aux récits et comprendre ce qui a été appris.</a:t>
            </a:r>
          </a:p>
        </p:txBody>
      </p:sp>
      <p:sp>
        <p:nvSpPr>
          <p:cNvPr id="4" name="Slide Number Placeholder 3"/>
          <p:cNvSpPr>
            <a:spLocks noGrp="1"/>
          </p:cNvSpPr>
          <p:nvPr>
            <p:ph type="sldNum" sz="quarter" idx="10"/>
          </p:nvPr>
        </p:nvSpPr>
        <p:spPr/>
        <p:txBody>
          <a:bodyPr/>
          <a:lstStyle/>
          <a:p>
            <a:fld id="{C82B77FC-DA7D-431F-A49C-5F2B358B3CF4}" type="slidenum">
              <a:rPr lang="en-CA" smtClean="0"/>
              <a:t>22</a:t>
            </a:fld>
            <a:endParaRPr lang="fr-CA"/>
          </a:p>
        </p:txBody>
      </p:sp>
    </p:spTree>
    <p:extLst>
      <p:ext uri="{BB962C8B-B14F-4D97-AF65-F5344CB8AC3E}">
        <p14:creationId xmlns:p14="http://schemas.microsoft.com/office/powerpoint/2010/main" val="35796543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nous allons essayer de raconter et de saisir des histoires de changement dans le prochain exercice...</a:t>
            </a:r>
            <a:endParaRPr lang="fr-CA" u="none" noProof="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Voir la note de l’exercice du Module 4</a:t>
            </a:r>
          </a:p>
          <a:p>
            <a:pPr marL="0" marR="0" indent="0" algn="l" defTabSz="914400" rtl="0" eaLnBrk="1" fontAlgn="auto" latinLnBrk="0" hangingPunct="1">
              <a:lnSpc>
                <a:spcPct val="100000"/>
              </a:lnSpc>
              <a:spcBef>
                <a:spcPts val="0"/>
              </a:spcBef>
              <a:spcAft>
                <a:spcPts val="0"/>
              </a:spcAft>
              <a:buClrTx/>
              <a:buSzTx/>
              <a:buFontTx/>
              <a:buNone/>
              <a:tabLst/>
              <a:defRPr/>
            </a:pPr>
            <a:endParaRPr lang="fr-CA" u="sng" dirty="0"/>
          </a:p>
          <a:p>
            <a:pPr marL="0" marR="0" indent="0" algn="l" defTabSz="914400" rtl="0" eaLnBrk="1" fontAlgn="auto" latinLnBrk="0" hangingPunct="1">
              <a:lnSpc>
                <a:spcPct val="100000"/>
              </a:lnSpc>
              <a:spcBef>
                <a:spcPts val="0"/>
              </a:spcBef>
              <a:spcAft>
                <a:spcPts val="0"/>
              </a:spcAft>
              <a:buClrTx/>
              <a:buSzTx/>
              <a:buFontTx/>
              <a:buNone/>
              <a:tabLst/>
              <a:defRPr/>
            </a:pPr>
            <a:endParaRPr lang="fr-CA" u="sng" dirty="0"/>
          </a:p>
          <a:p>
            <a:pPr marL="0" marR="0" indent="0" algn="l" defTabSz="914400" rtl="0" eaLnBrk="1" fontAlgn="auto" latinLnBrk="0" hangingPunct="1">
              <a:lnSpc>
                <a:spcPct val="100000"/>
              </a:lnSpc>
              <a:spcBef>
                <a:spcPts val="0"/>
              </a:spcBef>
              <a:spcAft>
                <a:spcPts val="0"/>
              </a:spcAft>
              <a:buClrTx/>
              <a:buSzTx/>
              <a:buFontTx/>
              <a:buNone/>
              <a:tabLst/>
              <a:defRPr/>
            </a:pPr>
            <a:endParaRPr lang="fr-CA" u="sng" dirty="0"/>
          </a:p>
        </p:txBody>
      </p:sp>
      <p:sp>
        <p:nvSpPr>
          <p:cNvPr id="4" name="Slide Number Placeholder 3"/>
          <p:cNvSpPr>
            <a:spLocks noGrp="1"/>
          </p:cNvSpPr>
          <p:nvPr>
            <p:ph type="sldNum" sz="quarter" idx="10"/>
          </p:nvPr>
        </p:nvSpPr>
        <p:spPr/>
        <p:txBody>
          <a:bodyPr/>
          <a:lstStyle/>
          <a:p>
            <a:fld id="{C82B77FC-DA7D-431F-A49C-5F2B358B3CF4}" type="slidenum">
              <a:rPr lang="en-CA" smtClean="0"/>
              <a:t>23</a:t>
            </a:fld>
            <a:endParaRPr lang="fr-CA"/>
          </a:p>
        </p:txBody>
      </p:sp>
    </p:spTree>
    <p:extLst>
      <p:ext uri="{BB962C8B-B14F-4D97-AF65-F5344CB8AC3E}">
        <p14:creationId xmlns:p14="http://schemas.microsoft.com/office/powerpoint/2010/main" val="35796543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0" marR="0" indent="0" algn="l" defTabSz="914400" rtl="0" eaLnBrk="1" fontAlgn="auto" latinLnBrk="0" hangingPunct="1">
              <a:lnSpc>
                <a:spcPct val="100000"/>
              </a:lnSpc>
              <a:spcBef>
                <a:spcPts val="0"/>
              </a:spcBef>
              <a:spcAft>
                <a:spcPts val="0"/>
              </a:spcAft>
              <a:buClrTx/>
              <a:buSzTx/>
              <a:buFontTx/>
              <a:buNone/>
              <a:tabLst/>
              <a:defRPr/>
            </a:pPr>
            <a:r>
              <a:rPr lang="fr-CA" u="none" noProof="0" dirty="0"/>
              <a:t>Voir la note de l’exercice du Module 4</a:t>
            </a:r>
          </a:p>
        </p:txBody>
      </p:sp>
      <p:sp>
        <p:nvSpPr>
          <p:cNvPr id="4" name="Slide Number Placeholder 3"/>
          <p:cNvSpPr>
            <a:spLocks noGrp="1"/>
          </p:cNvSpPr>
          <p:nvPr>
            <p:ph type="sldNum" sz="quarter" idx="10"/>
          </p:nvPr>
        </p:nvSpPr>
        <p:spPr/>
        <p:txBody>
          <a:bodyPr/>
          <a:lstStyle/>
          <a:p>
            <a:fld id="{C82B77FC-DA7D-431F-A49C-5F2B358B3CF4}" type="slidenum">
              <a:rPr lang="en-CA" smtClean="0"/>
              <a:t>24</a:t>
            </a:fld>
            <a:endParaRPr lang="fr-CA"/>
          </a:p>
        </p:txBody>
      </p:sp>
    </p:spTree>
    <p:extLst>
      <p:ext uri="{BB962C8B-B14F-4D97-AF65-F5344CB8AC3E}">
        <p14:creationId xmlns:p14="http://schemas.microsoft.com/office/powerpoint/2010/main" val="35796543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25</a:t>
            </a:fld>
            <a:endParaRPr lang="fr-CA"/>
          </a:p>
        </p:txBody>
      </p:sp>
    </p:spTree>
    <p:extLst>
      <p:ext uri="{BB962C8B-B14F-4D97-AF65-F5344CB8AC3E}">
        <p14:creationId xmlns:p14="http://schemas.microsoft.com/office/powerpoint/2010/main" val="3544922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nous allons maintenant examiner l’intégration de l’apprentissage dans votre travail...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On peut s’adonner... : l’idée est d’intégrer cette réflexion et de saisir les résultats à mesure.</a:t>
            </a:r>
            <a:endParaRPr lang="fr-CA" noProof="0" dirty="0"/>
          </a:p>
        </p:txBody>
      </p:sp>
      <p:sp>
        <p:nvSpPr>
          <p:cNvPr id="4" name="Slide Number Placeholder 3"/>
          <p:cNvSpPr>
            <a:spLocks noGrp="1"/>
          </p:cNvSpPr>
          <p:nvPr>
            <p:ph type="sldNum" sz="quarter" idx="10"/>
          </p:nvPr>
        </p:nvSpPr>
        <p:spPr/>
        <p:txBody>
          <a:bodyPr/>
          <a:lstStyle/>
          <a:p>
            <a:fld id="{C82B77FC-DA7D-431F-A49C-5F2B358B3CF4}" type="slidenum">
              <a:rPr lang="en-CA" smtClean="0"/>
              <a:t>26</a:t>
            </a:fld>
            <a:endParaRPr lang="fr-CA"/>
          </a:p>
        </p:txBody>
      </p:sp>
    </p:spTree>
    <p:extLst>
      <p:ext uri="{BB962C8B-B14F-4D97-AF65-F5344CB8AC3E}">
        <p14:creationId xmlns:p14="http://schemas.microsoft.com/office/powerpoint/2010/main" val="6110461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voici un processus qui peut vous aider à réaliser la réflexion et la saisie...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Ce tableau illustre ce que l’on entend par </a:t>
            </a:r>
            <a:r>
              <a:rPr lang="fr-CA" noProof="0" dirty="0">
                <a:solidFill>
                  <a:schemeClr val="accent4"/>
                </a:solidFill>
              </a:rPr>
              <a:t>apprendre avant, pendant, et après, comme utilisé par la Banque interaméricaine de développement. La ligne qui se trouve directement sous les projets, avec le cercle et les triangles, est l’emplacement des processus de réflexion.</a:t>
            </a:r>
            <a:r>
              <a:rPr lang="fr-CA" noProof="0" dirty="0"/>
              <a:t> </a:t>
            </a:r>
          </a:p>
        </p:txBody>
      </p:sp>
      <p:sp>
        <p:nvSpPr>
          <p:cNvPr id="4" name="Slide Number Placeholder 3"/>
          <p:cNvSpPr>
            <a:spLocks noGrp="1"/>
          </p:cNvSpPr>
          <p:nvPr>
            <p:ph type="sldNum" sz="quarter" idx="10"/>
          </p:nvPr>
        </p:nvSpPr>
        <p:spPr/>
        <p:txBody>
          <a:bodyPr/>
          <a:lstStyle/>
          <a:p>
            <a:fld id="{C82B77FC-DA7D-431F-A49C-5F2B358B3CF4}" type="slidenum">
              <a:rPr lang="en-CA" smtClean="0"/>
              <a:t>27</a:t>
            </a:fld>
            <a:endParaRPr lang="fr-CA"/>
          </a:p>
        </p:txBody>
      </p:sp>
    </p:spTree>
    <p:extLst>
      <p:ext uri="{BB962C8B-B14F-4D97-AF65-F5344CB8AC3E}">
        <p14:creationId xmlns:p14="http://schemas.microsoft.com/office/powerpoint/2010/main" val="3699204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plus spécifiquement, voici les questions derrière chacun de ces trois volets...</a:t>
            </a:r>
            <a:endParaRPr lang="fr-CA" noProof="0" dirty="0">
              <a:solidFill>
                <a:schemeClr val="accent4"/>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solidFill>
                  <a:schemeClr val="accent4"/>
                </a:solidFill>
              </a:rPr>
              <a:t>Ce processus est tiré d’un livre sur la GC intitulé « Learning to Fly » de Chris </a:t>
            </a:r>
            <a:r>
              <a:rPr lang="fr-CA" noProof="0" dirty="0" err="1">
                <a:solidFill>
                  <a:schemeClr val="accent4"/>
                </a:solidFill>
              </a:rPr>
              <a:t>Collison</a:t>
            </a:r>
            <a:r>
              <a:rPr lang="fr-CA" noProof="0" dirty="0">
                <a:solidFill>
                  <a:schemeClr val="accent4"/>
                </a:solidFill>
              </a:rPr>
              <a:t> et Geoff </a:t>
            </a:r>
            <a:r>
              <a:rPr lang="fr-CA" noProof="0" dirty="0" err="1">
                <a:solidFill>
                  <a:schemeClr val="accent4"/>
                </a:solidFill>
              </a:rPr>
              <a:t>Parcell</a:t>
            </a:r>
            <a:r>
              <a:rPr lang="fr-CA" noProof="0" dirty="0">
                <a:solidFill>
                  <a:schemeClr val="accent4"/>
                </a:solidFill>
              </a:rPr>
              <a:t>.</a:t>
            </a:r>
            <a:endParaRPr lang="fr-CA" noProof="0" dirty="0"/>
          </a:p>
        </p:txBody>
      </p:sp>
      <p:sp>
        <p:nvSpPr>
          <p:cNvPr id="4" name="Slide Number Placeholder 3"/>
          <p:cNvSpPr>
            <a:spLocks noGrp="1"/>
          </p:cNvSpPr>
          <p:nvPr>
            <p:ph type="sldNum" sz="quarter" idx="10"/>
          </p:nvPr>
        </p:nvSpPr>
        <p:spPr/>
        <p:txBody>
          <a:bodyPr/>
          <a:lstStyle/>
          <a:p>
            <a:fld id="{C82B77FC-DA7D-431F-A49C-5F2B358B3CF4}" type="slidenum">
              <a:rPr lang="en-CA" smtClean="0"/>
              <a:t>28</a:t>
            </a:fld>
            <a:endParaRPr lang="fr-CA"/>
          </a:p>
        </p:txBody>
      </p:sp>
    </p:spTree>
    <p:extLst>
      <p:ext uri="{BB962C8B-B14F-4D97-AF65-F5344CB8AC3E}">
        <p14:creationId xmlns:p14="http://schemas.microsoft.com/office/powerpoint/2010/main" val="2061493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cette courte vidéo explique le processus d’entraide entre collègues, qui peut âtre utilisé pour « apprendre avant ».</a:t>
            </a:r>
            <a:r>
              <a:rPr lang="fr-CA" u="none" noProof="0" dirty="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baseline="0" noProof="0" dirty="0"/>
              <a:t>(</a:t>
            </a:r>
            <a:r>
              <a:rPr lang="fr-CA" noProof="0" dirty="0"/>
              <a:t>Arrêtez la vidéo à 5:26) </a:t>
            </a:r>
          </a:p>
        </p:txBody>
      </p:sp>
      <p:sp>
        <p:nvSpPr>
          <p:cNvPr id="4" name="Slide Number Placeholder 3"/>
          <p:cNvSpPr>
            <a:spLocks noGrp="1"/>
          </p:cNvSpPr>
          <p:nvPr>
            <p:ph type="sldNum" sz="quarter" idx="10"/>
          </p:nvPr>
        </p:nvSpPr>
        <p:spPr/>
        <p:txBody>
          <a:bodyPr/>
          <a:lstStyle/>
          <a:p>
            <a:fld id="{C82B77FC-DA7D-431F-A49C-5F2B358B3CF4}" type="slidenum">
              <a:rPr lang="en-CA" smtClean="0"/>
              <a:t>29</a:t>
            </a:fld>
            <a:endParaRPr lang="fr-CA"/>
          </a:p>
        </p:txBody>
      </p:sp>
    </p:spTree>
    <p:extLst>
      <p:ext uri="{BB962C8B-B14F-4D97-AF65-F5344CB8AC3E}">
        <p14:creationId xmlns:p14="http://schemas.microsoft.com/office/powerpoint/2010/main" val="25765400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alors, en résumé, le processus d’entraide entre collègues...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Durant les ateliers, vous pouvez même inclure de multiples processus d’entraide entre collègues, où les participants se déplacent d’un à l’autre. Voici la dernière partie de la vidéo que nous n’avons pas visionnée.</a:t>
            </a:r>
          </a:p>
          <a:p>
            <a:pPr marL="171450" indent="-171450">
              <a:buFont typeface="Arial" panose="020B0604020202020204" pitchFamily="34" charset="0"/>
              <a:buChar char="•"/>
            </a:pPr>
            <a:r>
              <a:rPr lang="fr-CA" noProof="0" dirty="0"/>
              <a:t>Avez-vous des idées... : prenons 5 minutes pour recueillir quelques commentaires de la salle de manière spontanée (« popcorn style »).</a:t>
            </a:r>
          </a:p>
        </p:txBody>
      </p:sp>
      <p:sp>
        <p:nvSpPr>
          <p:cNvPr id="4" name="Slide Number Placeholder 3"/>
          <p:cNvSpPr>
            <a:spLocks noGrp="1"/>
          </p:cNvSpPr>
          <p:nvPr>
            <p:ph type="sldNum" sz="quarter" idx="10"/>
          </p:nvPr>
        </p:nvSpPr>
        <p:spPr/>
        <p:txBody>
          <a:bodyPr/>
          <a:lstStyle/>
          <a:p>
            <a:fld id="{C82B77FC-DA7D-431F-A49C-5F2B358B3CF4}" type="slidenum">
              <a:rPr lang="en-CA" smtClean="0"/>
              <a:t>30</a:t>
            </a:fld>
            <a:endParaRPr lang="fr-CA"/>
          </a:p>
        </p:txBody>
      </p:sp>
    </p:spTree>
    <p:extLst>
      <p:ext uri="{BB962C8B-B14F-4D97-AF65-F5344CB8AC3E}">
        <p14:creationId xmlns:p14="http://schemas.microsoft.com/office/powerpoint/2010/main" val="6912959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le deuxième volet est « apprendre pendant » et la technique qui y est associée est l’analyse après action. L’AAA est...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Pendant un projet... : le processus d’AAA peut aussi être réalisé pendant et après un événement ou un atelier.</a:t>
            </a:r>
          </a:p>
          <a:p>
            <a:pPr marL="0" marR="0" indent="0" algn="l" defTabSz="914400" rtl="0" eaLnBrk="1" fontAlgn="auto" latinLnBrk="0" hangingPunct="1">
              <a:lnSpc>
                <a:spcPct val="100000"/>
              </a:lnSpc>
              <a:spcBef>
                <a:spcPts val="0"/>
              </a:spcBef>
              <a:spcAft>
                <a:spcPts val="0"/>
              </a:spcAft>
              <a:buClrTx/>
              <a:buSzTx/>
              <a:buFontTx/>
              <a:buNone/>
              <a:tabLst/>
              <a:defRPr/>
            </a:pPr>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31</a:t>
            </a:fld>
            <a:endParaRPr lang="fr-CA"/>
          </a:p>
        </p:txBody>
      </p:sp>
    </p:spTree>
    <p:extLst>
      <p:ext uri="{BB962C8B-B14F-4D97-AF65-F5344CB8AC3E}">
        <p14:creationId xmlns:p14="http://schemas.microsoft.com/office/powerpoint/2010/main" val="3601634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et comme nous le savons, la GC peut...</a:t>
            </a:r>
          </a:p>
          <a:p>
            <a:pPr marL="171450" indent="-171450">
              <a:buFont typeface="Arial" panose="020B0604020202020204" pitchFamily="34" charset="0"/>
              <a:buChar char="•"/>
            </a:pPr>
            <a:r>
              <a:rPr lang="fr-CA" noProof="0" dirty="0"/>
              <a:t>L’organisation apprenante... : cette définition est tirée du livre de Peter </a:t>
            </a:r>
            <a:r>
              <a:rPr lang="fr-CA" noProof="0" dirty="0" err="1"/>
              <a:t>Senge</a:t>
            </a:r>
            <a:r>
              <a:rPr lang="fr-CA" noProof="0" dirty="0"/>
              <a:t>, La cinquième discipline (1990), qui est considéré comme un livre sur la GC, bien qu’il existait avant l’usage du terme.</a:t>
            </a:r>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fr-CA"/>
          </a:p>
        </p:txBody>
      </p:sp>
    </p:spTree>
    <p:extLst>
      <p:ext uri="{BB962C8B-B14F-4D97-AF65-F5344CB8AC3E}">
        <p14:creationId xmlns:p14="http://schemas.microsoft.com/office/powerpoint/2010/main" val="5808710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afin de réaliser une AAA, nous allons visionner une très vieille bande d’actualités. Écoutez attentivement, la qualité du son n’est pas optimale. Au besoin, nous la visionnerons une deuxième fois. Ensuite, nous effectuerons une réflexion d’AAA </a:t>
            </a:r>
          </a:p>
          <a:p>
            <a:pPr marL="171450" indent="-171450">
              <a:buFont typeface="Arial" panose="020B0604020202020204" pitchFamily="34" charset="0"/>
              <a:buChar char="•"/>
            </a:pPr>
            <a:r>
              <a:rPr lang="fr-CA" noProof="0" dirty="0"/>
              <a:t>(demandez aux gens s’ils ont besoin de la visionner à nouveau).</a:t>
            </a:r>
          </a:p>
        </p:txBody>
      </p:sp>
      <p:sp>
        <p:nvSpPr>
          <p:cNvPr id="4" name="Slide Number Placeholder 3"/>
          <p:cNvSpPr>
            <a:spLocks noGrp="1"/>
          </p:cNvSpPr>
          <p:nvPr>
            <p:ph type="sldNum" sz="quarter" idx="10"/>
          </p:nvPr>
        </p:nvSpPr>
        <p:spPr/>
        <p:txBody>
          <a:bodyPr/>
          <a:lstStyle/>
          <a:p>
            <a:fld id="{C82B77FC-DA7D-431F-A49C-5F2B358B3CF4}" type="slidenum">
              <a:rPr lang="en-CA" smtClean="0"/>
              <a:t>32</a:t>
            </a:fld>
            <a:endParaRPr lang="fr-CA"/>
          </a:p>
        </p:txBody>
      </p:sp>
    </p:spTree>
    <p:extLst>
      <p:ext uri="{BB962C8B-B14F-4D97-AF65-F5344CB8AC3E}">
        <p14:creationId xmlns:p14="http://schemas.microsoft.com/office/powerpoint/2010/main" val="108995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faisons une analyse après action basée sur la bande que nous venons de visionner.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noProof="0" dirty="0"/>
              <a:t>Voir la note de l’exercice du Module 4</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33</a:t>
            </a:fld>
            <a:endParaRPr lang="fr-CA"/>
          </a:p>
        </p:txBody>
      </p:sp>
    </p:spTree>
    <p:extLst>
      <p:ext uri="{BB962C8B-B14F-4D97-AF65-F5344CB8AC3E}">
        <p14:creationId xmlns:p14="http://schemas.microsoft.com/office/powerpoint/2010/main" val="810086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le dernier volet du processus avant, pendant et après est la revue. C’est une...</a:t>
            </a:r>
          </a:p>
        </p:txBody>
      </p:sp>
      <p:sp>
        <p:nvSpPr>
          <p:cNvPr id="4" name="Slide Number Placeholder 3"/>
          <p:cNvSpPr>
            <a:spLocks noGrp="1"/>
          </p:cNvSpPr>
          <p:nvPr>
            <p:ph type="sldNum" sz="quarter" idx="10"/>
          </p:nvPr>
        </p:nvSpPr>
        <p:spPr/>
        <p:txBody>
          <a:bodyPr/>
          <a:lstStyle/>
          <a:p>
            <a:fld id="{C82B77FC-DA7D-431F-A49C-5F2B358B3CF4}" type="slidenum">
              <a:rPr lang="en-CA" smtClean="0"/>
              <a:t>34</a:t>
            </a:fld>
            <a:endParaRPr lang="fr-CA"/>
          </a:p>
        </p:txBody>
      </p:sp>
    </p:spTree>
    <p:extLst>
      <p:ext uri="{BB962C8B-B14F-4D97-AF65-F5344CB8AC3E}">
        <p14:creationId xmlns:p14="http://schemas.microsoft.com/office/powerpoint/2010/main" val="3949267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les autres questions de la revue sont... </a:t>
            </a:r>
          </a:p>
          <a:p>
            <a:pPr marL="171450" indent="-171450">
              <a:buFont typeface="Arial" panose="020B0604020202020204" pitchFamily="34" charset="0"/>
              <a:buChar char="•"/>
            </a:pPr>
            <a:r>
              <a:rPr lang="fr-CA" noProof="0" dirty="0"/>
              <a:t>Ceci devrait être un processus facilité et les réponses aux questions doivent être saisies par un rapporteur.</a:t>
            </a:r>
          </a:p>
        </p:txBody>
      </p:sp>
      <p:sp>
        <p:nvSpPr>
          <p:cNvPr id="4" name="Slide Number Placeholder 3"/>
          <p:cNvSpPr>
            <a:spLocks noGrp="1"/>
          </p:cNvSpPr>
          <p:nvPr>
            <p:ph type="sldNum" sz="quarter" idx="10"/>
          </p:nvPr>
        </p:nvSpPr>
        <p:spPr/>
        <p:txBody>
          <a:bodyPr/>
          <a:lstStyle/>
          <a:p>
            <a:fld id="{C82B77FC-DA7D-431F-A49C-5F2B358B3CF4}" type="slidenum">
              <a:rPr lang="en-CA" smtClean="0"/>
              <a:t>35</a:t>
            </a:fld>
            <a:endParaRPr lang="fr-CA"/>
          </a:p>
        </p:txBody>
      </p:sp>
    </p:spTree>
    <p:extLst>
      <p:ext uri="{BB962C8B-B14F-4D97-AF65-F5344CB8AC3E}">
        <p14:creationId xmlns:p14="http://schemas.microsoft.com/office/powerpoint/2010/main" val="10017143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une autre façon d’intégrer l’apprentissage dans votre travail est par l’entremise de la capitalisation des expériences, aussi connue sous le nom de </a:t>
            </a:r>
            <a:r>
              <a:rPr lang="fr-CA" sz="1200" noProof="0" dirty="0">
                <a:solidFill>
                  <a:schemeClr val="accent4"/>
                </a:solidFill>
              </a:rPr>
              <a:t>systématisation. C’est une...</a:t>
            </a:r>
            <a:endParaRPr lang="fr-CA" baseline="0" noProof="0" dirty="0"/>
          </a:p>
          <a:p>
            <a:pPr marL="171450" indent="-171450">
              <a:buFont typeface="Arial" panose="020B0604020202020204" pitchFamily="34" charset="0"/>
              <a:buChar char="•"/>
            </a:pPr>
            <a:r>
              <a:rPr lang="fr-CA" noProof="0" dirty="0"/>
              <a:t>Nous discuterons plus longuement de la saisie de leçons apprises dans le Module 6.</a:t>
            </a:r>
          </a:p>
        </p:txBody>
      </p:sp>
      <p:sp>
        <p:nvSpPr>
          <p:cNvPr id="4" name="Slide Number Placeholder 3"/>
          <p:cNvSpPr>
            <a:spLocks noGrp="1"/>
          </p:cNvSpPr>
          <p:nvPr>
            <p:ph type="sldNum" sz="quarter" idx="10"/>
          </p:nvPr>
        </p:nvSpPr>
        <p:spPr/>
        <p:txBody>
          <a:bodyPr/>
          <a:lstStyle/>
          <a:p>
            <a:fld id="{C82B77FC-DA7D-431F-A49C-5F2B358B3CF4}" type="slidenum">
              <a:rPr lang="en-CA" smtClean="0"/>
              <a:t>36</a:t>
            </a:fld>
            <a:endParaRPr lang="fr-CA"/>
          </a:p>
        </p:txBody>
      </p:sp>
    </p:spTree>
    <p:extLst>
      <p:ext uri="{BB962C8B-B14F-4D97-AF65-F5344CB8AC3E}">
        <p14:creationId xmlns:p14="http://schemas.microsoft.com/office/powerpoint/2010/main" val="13414116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Lien avec la diapositive précédente : Ce graphique illustre ce que l’on entend pas la capitalisation des expériences.</a:t>
            </a:r>
            <a:r>
              <a:rPr lang="fr-CA" u="none" noProof="0" dirty="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u="none" baseline="0" noProof="0" dirty="0"/>
              <a:t>Commençons par le cycle de projet à droite. À mesure que nous tirons les leçons de notre expérience dans le cycle du projet, nous déclenchons le cycle de l’apprentissage, qui retourne vers le cycle du projet. Les deux sont reliés.</a:t>
            </a:r>
            <a:endParaRPr lang="fr-CA" u="none" noProof="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A" noProof="0" dirty="0"/>
              <a:t>La FAO développe actuellement un module d’autoapprentissage </a:t>
            </a:r>
            <a:r>
              <a:rPr lang="fr-CA" noProof="0" dirty="0" err="1"/>
              <a:t>iMARK</a:t>
            </a:r>
            <a:r>
              <a:rPr lang="fr-CA" noProof="0" dirty="0"/>
              <a:t> sur la capitalisation des expériences.</a:t>
            </a:r>
          </a:p>
          <a:p>
            <a:endParaRPr lang="fr-CA" dirty="0"/>
          </a:p>
        </p:txBody>
      </p:sp>
      <p:sp>
        <p:nvSpPr>
          <p:cNvPr id="4" name="Slide Number Placeholder 3"/>
          <p:cNvSpPr>
            <a:spLocks noGrp="1"/>
          </p:cNvSpPr>
          <p:nvPr>
            <p:ph type="sldNum" sz="quarter" idx="10"/>
          </p:nvPr>
        </p:nvSpPr>
        <p:spPr/>
        <p:txBody>
          <a:bodyPr/>
          <a:lstStyle/>
          <a:p>
            <a:fld id="{C82B77FC-DA7D-431F-A49C-5F2B358B3CF4}" type="slidenum">
              <a:rPr lang="en-CA" smtClean="0"/>
              <a:t>37</a:t>
            </a:fld>
            <a:endParaRPr lang="fr-CA"/>
          </a:p>
        </p:txBody>
      </p:sp>
    </p:spTree>
    <p:extLst>
      <p:ext uri="{BB962C8B-B14F-4D97-AF65-F5344CB8AC3E}">
        <p14:creationId xmlns:p14="http://schemas.microsoft.com/office/powerpoint/2010/main" val="25485736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82B77FC-DA7D-431F-A49C-5F2B358B3CF4}" type="slidenum">
              <a:rPr lang="en-CA" smtClean="0"/>
              <a:t>38</a:t>
            </a:fld>
            <a:endParaRPr lang="fr-CA"/>
          </a:p>
        </p:txBody>
      </p:sp>
    </p:spTree>
    <p:extLst>
      <p:ext uri="{BB962C8B-B14F-4D97-AF65-F5344CB8AC3E}">
        <p14:creationId xmlns:p14="http://schemas.microsoft.com/office/powerpoint/2010/main" val="23975936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39</a:t>
            </a:fld>
            <a:endParaRPr lang="fr-CA"/>
          </a:p>
        </p:txBody>
      </p:sp>
    </p:spTree>
    <p:extLst>
      <p:ext uri="{BB962C8B-B14F-4D97-AF65-F5344CB8AC3E}">
        <p14:creationId xmlns:p14="http://schemas.microsoft.com/office/powerpoint/2010/main" val="1473756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et, comme nous le savons, le S&amp;E devrait aussi inclure l’apprentissage...</a:t>
            </a:r>
          </a:p>
          <a:p>
            <a:pPr marL="171450" indent="-171450">
              <a:buFont typeface="Arial" panose="020B0604020202020204" pitchFamily="34" charset="0"/>
              <a:buChar char="•"/>
            </a:pPr>
            <a:r>
              <a:rPr lang="fr-CA" noProof="0" dirty="0"/>
              <a:t>En réalité, le suivi devrait être le mécanisme de la réflexion et de l’apprentissage, mais ce n’est souvent pas le cas.</a:t>
            </a:r>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fr-CA"/>
          </a:p>
        </p:txBody>
      </p:sp>
    </p:spTree>
    <p:extLst>
      <p:ext uri="{BB962C8B-B14F-4D97-AF65-F5344CB8AC3E}">
        <p14:creationId xmlns:p14="http://schemas.microsoft.com/office/powerpoint/2010/main" val="3495122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la réalité est que l’apprentissage est essentiel au DAR parce que...</a:t>
            </a:r>
          </a:p>
          <a:p>
            <a:pPr marL="171450" indent="-171450">
              <a:buFont typeface="Arial" panose="020B0604020202020204" pitchFamily="34" charset="0"/>
              <a:buChar char="•"/>
            </a:pPr>
            <a:r>
              <a:rPr lang="fr-CA" noProof="0" dirty="0"/>
              <a:t>Le DAR devrait être à l’avant-garde des approches d’intégration de l’apprentissage, car l’adaptation est au cœur du travail. </a:t>
            </a:r>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fr-CA"/>
          </a:p>
        </p:txBody>
      </p:sp>
    </p:spTree>
    <p:extLst>
      <p:ext uri="{BB962C8B-B14F-4D97-AF65-F5344CB8AC3E}">
        <p14:creationId xmlns:p14="http://schemas.microsoft.com/office/powerpoint/2010/main" val="789417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à l’égard des initiatives de GC elles-mêmes, comment pouvons-nous utiliser le S&amp;E pour apprendre de nos activités de GC?</a:t>
            </a:r>
          </a:p>
          <a:p>
            <a:pPr marL="171450" indent="-171450">
              <a:buFont typeface="Arial" panose="020B0604020202020204" pitchFamily="34" charset="0"/>
              <a:buChar char="•"/>
            </a:pPr>
            <a:r>
              <a:rPr lang="fr-CA" noProof="0" dirty="0"/>
              <a:t>Les deux types</a:t>
            </a:r>
            <a:r>
              <a:rPr lang="fr-CA" baseline="0" noProof="0" dirty="0"/>
              <a:t> </a:t>
            </a:r>
            <a:r>
              <a:rPr lang="fr-CA" noProof="0" dirty="0"/>
              <a:t>sont importants : un mélange de méthodes qualitatives et quantitatives nous assure que les limites d’un type de résultats sont contrebalancées par les forces de l’autre. </a:t>
            </a:r>
          </a:p>
          <a:p>
            <a:pPr marL="171450" indent="-171450">
              <a:buFont typeface="Arial" panose="020B0604020202020204" pitchFamily="34" charset="0"/>
              <a:buChar char="•"/>
            </a:pPr>
            <a:r>
              <a:rPr lang="fr-CA" u="none" noProof="0" dirty="0"/>
              <a:t>Figure 1</a:t>
            </a:r>
            <a:r>
              <a:rPr lang="fr-CA" noProof="0" dirty="0"/>
              <a:t> : Exemple d’un cadre de GC d’un programme de santé mondiale, avec activités (bleu pâle). Pour chaque activité, des outils qualitatifs et quantitatifs peuvent être utilisés pour mesurer et évaluer l’efficacité ou l’impact.</a:t>
            </a:r>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fr-CA"/>
          </a:p>
        </p:txBody>
      </p:sp>
    </p:spTree>
    <p:extLst>
      <p:ext uri="{BB962C8B-B14F-4D97-AF65-F5344CB8AC3E}">
        <p14:creationId xmlns:p14="http://schemas.microsoft.com/office/powerpoint/2010/main" val="2835992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alors, commençons par voir comment nous pouvons mesurer un impact à l’aide d’outils quantitatifs</a:t>
            </a:r>
          </a:p>
          <a:p>
            <a:pPr marL="171450" indent="-171450">
              <a:buFont typeface="Arial" panose="020B0604020202020204" pitchFamily="34" charset="0"/>
              <a:buChar char="•"/>
            </a:pPr>
            <a:r>
              <a:rPr lang="fr-CA" noProof="0" dirty="0"/>
              <a:t>Recueillent des données... : les données quantitatives peuvent aussi être utiles pour défendre ou promouvoir, car elles sont considérées comme des données précises et sont souvent appréciées des gestionnaires.</a:t>
            </a:r>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fr-CA"/>
          </a:p>
        </p:txBody>
      </p:sp>
    </p:spTree>
    <p:extLst>
      <p:ext uri="{BB962C8B-B14F-4D97-AF65-F5344CB8AC3E}">
        <p14:creationId xmlns:p14="http://schemas.microsoft.com/office/powerpoint/2010/main" val="2901577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le premier outil est l’indicateur de GC...</a:t>
            </a:r>
          </a:p>
          <a:p>
            <a:pPr marL="171450" indent="-171450">
              <a:buFont typeface="Arial" panose="020B0604020202020204" pitchFamily="34" charset="0"/>
              <a:buChar char="•"/>
            </a:pPr>
            <a:r>
              <a:rPr lang="fr-CA" noProof="0" dirty="0"/>
              <a:t>L’utilité dépend... : en outre, les indicateurs les plus utiles sont souvent faciles à utiliser, clairement énoncés et rapides à mesurer.</a:t>
            </a:r>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fr-CA"/>
          </a:p>
        </p:txBody>
      </p:sp>
    </p:spTree>
    <p:extLst>
      <p:ext uri="{BB962C8B-B14F-4D97-AF65-F5344CB8AC3E}">
        <p14:creationId xmlns:p14="http://schemas.microsoft.com/office/powerpoint/2010/main" val="3583595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A" u="sng" noProof="0" dirty="0"/>
              <a:t>Notes pour le formateur</a:t>
            </a:r>
          </a:p>
          <a:p>
            <a:pPr marL="171450" indent="-171450">
              <a:buFont typeface="Arial" panose="020B0604020202020204" pitchFamily="34" charset="0"/>
              <a:buChar char="•"/>
            </a:pPr>
            <a:r>
              <a:rPr lang="fr-CA" noProof="0" dirty="0"/>
              <a:t>Lien avec la diapositive précédente :... voici quelques exemples concrets d’indicateurs de GC...</a:t>
            </a:r>
          </a:p>
          <a:p>
            <a:pPr marL="171450" indent="-171450">
              <a:buFont typeface="Arial" panose="020B0604020202020204" pitchFamily="34" charset="0"/>
              <a:buChar char="•"/>
            </a:pPr>
            <a:r>
              <a:rPr lang="fr-CA" noProof="0" dirty="0"/>
              <a:t>N’oubliez pas, ils doivent être liés à votre contexte et à ce que vous tentez de faire en GC. Les indicateurs génériques fonctionnent rarement bien.</a:t>
            </a:r>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fr-CA"/>
          </a:p>
        </p:txBody>
      </p:sp>
    </p:spTree>
    <p:extLst>
      <p:ext uri="{BB962C8B-B14F-4D97-AF65-F5344CB8AC3E}">
        <p14:creationId xmlns:p14="http://schemas.microsoft.com/office/powerpoint/2010/main" val="3059311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2019-08-28</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2019-08-28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2019-08-28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2019-08-28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2019-08-28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2019-08-28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2019-08-28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2019-08-28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2019-08-28</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jpe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9.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0.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image" Target="../media/image11.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hyperlink" Target="http://www.google.com/analytics" TargetMode="Externa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12.png"/><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3.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4.jpe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5.png"/><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6.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17.jpe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18.jpeg"/><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19.png"/><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20.png"/><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20.png"/><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71.xml"/></Relationships>
</file>

<file path=ppt/slides/_rels/slide26.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21.png"/><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image" Target="../media/image22.png"/><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image" Target="../media/image23.jpeg"/><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video" Target="../media/media1.wmv"/><Relationship Id="rId7" Type="http://schemas.openxmlformats.org/officeDocument/2006/relationships/notesSlide" Target="../notesSlides/notesSlide27.xml"/><Relationship Id="rId2" Type="http://schemas.microsoft.com/office/2007/relationships/media" Target="../media/media1.wmv"/><Relationship Id="rId1" Type="http://schemas.openxmlformats.org/officeDocument/2006/relationships/tags" Target="../tags/tag80.xml"/><Relationship Id="rId6" Type="http://schemas.openxmlformats.org/officeDocument/2006/relationships/slideLayout" Target="../slideLayouts/slideLayout2.xml"/><Relationship Id="rId5" Type="http://schemas.openxmlformats.org/officeDocument/2006/relationships/tags" Target="../tags/tag82.xml"/><Relationship Id="rId4" Type="http://schemas.openxmlformats.org/officeDocument/2006/relationships/tags" Target="../tags/tag81.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image" Target="../media/image25.png"/><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video" Target="../media/media2.wmv"/><Relationship Id="rId7" Type="http://schemas.openxmlformats.org/officeDocument/2006/relationships/notesSlide" Target="../notesSlides/notesSlide30.xml"/><Relationship Id="rId2" Type="http://schemas.microsoft.com/office/2007/relationships/media" Target="../media/media2.wmv"/><Relationship Id="rId1" Type="http://schemas.openxmlformats.org/officeDocument/2006/relationships/tags" Target="../tags/tag88.xml"/><Relationship Id="rId6" Type="http://schemas.openxmlformats.org/officeDocument/2006/relationships/slideLayout" Target="../slideLayouts/slideLayout2.xml"/><Relationship Id="rId5" Type="http://schemas.openxmlformats.org/officeDocument/2006/relationships/tags" Target="../tags/tag90.xml"/><Relationship Id="rId4" Type="http://schemas.openxmlformats.org/officeDocument/2006/relationships/tags" Target="../tags/tag89.xml"/></Relationships>
</file>

<file path=ppt/slides/_rels/slide33.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image" Target="../media/image25.png"/><Relationship Id="rId5" Type="http://schemas.openxmlformats.org/officeDocument/2006/relationships/notesSlide" Target="../notesSlides/notesSlide31.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image" Target="../media/image25.png"/><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image" Target="../media/image25.png"/><Relationship Id="rId5" Type="http://schemas.openxmlformats.org/officeDocument/2006/relationships/notesSlide" Target="../notesSlides/notesSlide33.xml"/><Relationship Id="rId4"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image" Target="../media/image27.png"/><Relationship Id="rId5" Type="http://schemas.openxmlformats.org/officeDocument/2006/relationships/notesSlide" Target="../notesSlides/notesSlide34.xml"/><Relationship Id="rId4"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28.png"/><Relationship Id="rId5" Type="http://schemas.openxmlformats.org/officeDocument/2006/relationships/notesSlide" Target="../notesSlides/notesSlide35.xml"/><Relationship Id="rId4"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6.xml"/><Relationship Id="rId1" Type="http://schemas.openxmlformats.org/officeDocument/2006/relationships/tags" Target="../tags/tag106.xml"/></Relationships>
</file>

<file path=ppt/slides/_rels/slide39.xml.rels><?xml version="1.0" encoding="UTF-8" standalone="yes"?>
<Relationships xmlns="http://schemas.openxmlformats.org/package/2006/relationships"><Relationship Id="rId3" Type="http://schemas.openxmlformats.org/officeDocument/2006/relationships/hyperlink" Target="http://www.cta.int/"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3.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jpe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5.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6.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3.xml"/><Relationship Id="rId7" Type="http://schemas.openxmlformats.org/officeDocument/2006/relationships/notesSlide" Target="../notesSlides/notesSlide6.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2.xml"/><Relationship Id="rId5" Type="http://schemas.openxmlformats.org/officeDocument/2006/relationships/tags" Target="../tags/tag25.xml"/><Relationship Id="rId4" Type="http://schemas.openxmlformats.org/officeDocument/2006/relationships/tags" Target="../tags/tag24.xml"/></Relationships>
</file>

<file path=ppt/slides/_rels/slide9.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8.jpe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1601852" y="2132856"/>
            <a:ext cx="7002596" cy="2520279"/>
          </a:xfrm>
        </p:spPr>
        <p:txBody>
          <a:bodyPr>
            <a:noAutofit/>
          </a:bodyPr>
          <a:lstStyle/>
          <a:p>
            <a:r>
              <a:rPr lang="fr-CA" sz="3600" b="1" noProof="0" dirty="0">
                <a:solidFill>
                  <a:schemeClr val="accent4"/>
                </a:solidFill>
                <a:effectLst/>
              </a:rPr>
              <a:t>La </a:t>
            </a:r>
            <a:r>
              <a:rPr lang="en-CA" sz="3600" b="1" noProof="0" dirty="0">
                <a:solidFill>
                  <a:schemeClr val="accent4"/>
                </a:solidFill>
                <a:effectLst/>
              </a:rPr>
              <a:t>g</a:t>
            </a:r>
            <a:r>
              <a:rPr lang="en-CA" sz="3600" b="1" dirty="0" err="1">
                <a:solidFill>
                  <a:schemeClr val="accent4"/>
                </a:solidFill>
                <a:effectLst/>
              </a:rPr>
              <a:t>estion</a:t>
            </a:r>
            <a:r>
              <a:rPr lang="en-CA" sz="3600" b="1" dirty="0">
                <a:solidFill>
                  <a:schemeClr val="accent4"/>
                </a:solidFill>
                <a:effectLst/>
              </a:rPr>
              <a:t> des </a:t>
            </a:r>
            <a:r>
              <a:rPr lang="en-CA" sz="3600" b="1" dirty="0" err="1">
                <a:solidFill>
                  <a:schemeClr val="accent4"/>
                </a:solidFill>
                <a:effectLst/>
              </a:rPr>
              <a:t>connaissances</a:t>
            </a:r>
            <a:r>
              <a:rPr lang="fr-CA" sz="3600" b="1" noProof="0" dirty="0">
                <a:solidFill>
                  <a:schemeClr val="accent4"/>
                </a:solidFill>
                <a:effectLst/>
              </a:rPr>
              <a:t>, le suivi et l’évaluation et l’intégration d’apprentissage dans votre travail</a:t>
            </a:r>
          </a:p>
        </p:txBody>
      </p:sp>
      <p:sp>
        <p:nvSpPr>
          <p:cNvPr id="3" name="Subtitle 2"/>
          <p:cNvSpPr>
            <a:spLocks noGrp="1"/>
          </p:cNvSpPr>
          <p:nvPr>
            <p:ph type="subTitle" idx="1"/>
            <p:custDataLst>
              <p:tags r:id="rId2"/>
            </p:custDataLst>
          </p:nvPr>
        </p:nvSpPr>
        <p:spPr>
          <a:xfrm>
            <a:off x="1619672" y="4797152"/>
            <a:ext cx="6625208" cy="504056"/>
          </a:xfrm>
        </p:spPr>
        <p:txBody>
          <a:bodyPr>
            <a:normAutofit fontScale="70000" lnSpcReduction="20000"/>
          </a:bodyPr>
          <a:lstStyle/>
          <a:p>
            <a:r>
              <a:rPr lang="fr-CA" noProof="0" dirty="0">
                <a:solidFill>
                  <a:schemeClr val="accent4"/>
                </a:solidFill>
              </a:rPr>
              <a:t>Module 4 </a:t>
            </a:r>
            <a:r>
              <a:rPr lang="en-CA" dirty="0">
                <a:solidFill>
                  <a:schemeClr val="accent4"/>
                </a:solidFill>
              </a:rPr>
              <a:t>- </a:t>
            </a:r>
            <a:r>
              <a:rPr lang="en-CA" dirty="0" err="1">
                <a:solidFill>
                  <a:schemeClr val="accent4"/>
                </a:solidFill>
              </a:rPr>
              <a:t>Cours</a:t>
            </a:r>
            <a:r>
              <a:rPr lang="en-CA" dirty="0">
                <a:solidFill>
                  <a:schemeClr val="accent4"/>
                </a:solidFill>
              </a:rPr>
              <a:t> </a:t>
            </a:r>
            <a:r>
              <a:rPr lang="en-CA" dirty="0">
                <a:solidFill>
                  <a:srgbClr val="84AA33"/>
                </a:solidFill>
              </a:rPr>
              <a:t>Introduction</a:t>
            </a:r>
            <a:r>
              <a:rPr lang="en-CA" dirty="0">
                <a:solidFill>
                  <a:schemeClr val="accent4"/>
                </a:solidFill>
              </a:rPr>
              <a:t> à la </a:t>
            </a:r>
            <a:r>
              <a:rPr lang="fr-FR" dirty="0">
                <a:solidFill>
                  <a:srgbClr val="84AA33"/>
                </a:solidFill>
              </a:rPr>
              <a:t>Gestion des Connaissances pour Développement Agricole et Rural (</a:t>
            </a:r>
            <a:r>
              <a:rPr lang="fr-FR" dirty="0" err="1">
                <a:solidFill>
                  <a:srgbClr val="84AA33"/>
                </a:solidFill>
              </a:rPr>
              <a:t>GCpourDAR</a:t>
            </a:r>
            <a:r>
              <a:rPr lang="fr-FR">
                <a:solidFill>
                  <a:srgbClr val="84AA33"/>
                </a:solidFill>
              </a:rPr>
              <a:t>)</a:t>
            </a:r>
          </a:p>
        </p:txBody>
      </p:sp>
      <p:pic>
        <p:nvPicPr>
          <p:cNvPr id="1026" name="Picture 2" descr="X:\KM\CTA\CTA.jpg"/>
          <p:cNvPicPr>
            <a:picLocks noChangeAspect="1" noChangeArrowheads="1"/>
          </p:cNvPicPr>
          <p:nvPr>
            <p:custDataLst>
              <p:tags r:id="rId3"/>
            </p:custDataLst>
          </p:nvPr>
        </p:nvPicPr>
        <p:blipFill>
          <a:blip r:embed="rId5" cstate="email">
            <a:extLst>
              <a:ext uri="{28A0092B-C50C-407E-A947-70E740481C1C}">
                <a14:useLocalDpi xmlns:a14="http://schemas.microsoft.com/office/drawing/2010/main"/>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Indicateurs de GC</a:t>
            </a:r>
          </a:p>
        </p:txBody>
      </p:sp>
      <p:sp>
        <p:nvSpPr>
          <p:cNvPr id="3" name="Content Placeholder 2"/>
          <p:cNvSpPr>
            <a:spLocks noGrp="1"/>
          </p:cNvSpPr>
          <p:nvPr>
            <p:ph idx="1"/>
            <p:custDataLst>
              <p:tags r:id="rId2"/>
            </p:custDataLst>
          </p:nvPr>
        </p:nvSpPr>
        <p:spPr>
          <a:xfrm>
            <a:off x="1115616" y="1529408"/>
            <a:ext cx="5616624" cy="4995936"/>
          </a:xfrm>
        </p:spPr>
        <p:txBody>
          <a:bodyPr>
            <a:normAutofit/>
          </a:bodyPr>
          <a:lstStyle/>
          <a:p>
            <a:r>
              <a:rPr lang="fr-CA" sz="2800" noProof="0" dirty="0"/>
              <a:t>Étroitement liés au contexte, plus un indicateur est adapté à un projet particulier, mieux c'est</a:t>
            </a:r>
          </a:p>
          <a:p>
            <a:r>
              <a:rPr lang="fr-CA" sz="2800" dirty="0"/>
              <a:t>A</a:t>
            </a:r>
            <a:r>
              <a:rPr lang="fr-CA" sz="2800" noProof="0" dirty="0" err="1"/>
              <a:t>vantage</a:t>
            </a:r>
            <a:r>
              <a:rPr lang="fr-CA" sz="2800" noProof="0" dirty="0"/>
              <a:t> des indicateurs : ils permettent de comparer des projets (cadres de référence)</a:t>
            </a:r>
          </a:p>
          <a:p>
            <a:r>
              <a:rPr lang="fr-CA" sz="2800" noProof="0" dirty="0"/>
              <a:t>L'utilité dépend de l'usage et de ce que l'on souhaite mesurer, atteindre ou prouver</a:t>
            </a:r>
          </a:p>
          <a:p>
            <a:endParaRPr lang="fr-CA" sz="2800" noProof="0" dirty="0"/>
          </a:p>
        </p:txBody>
      </p:sp>
      <p:pic>
        <p:nvPicPr>
          <p:cNvPr id="717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588224" y="2708920"/>
            <a:ext cx="2240051" cy="1679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9038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noProof="0" dirty="0">
                <a:solidFill>
                  <a:schemeClr val="accent4"/>
                </a:solidFill>
              </a:rPr>
              <a:t>Exemples d'indicateurs de GC</a:t>
            </a:r>
          </a:p>
        </p:txBody>
      </p:sp>
      <p:sp>
        <p:nvSpPr>
          <p:cNvPr id="3" name="Content Placeholder 2"/>
          <p:cNvSpPr>
            <a:spLocks noGrp="1"/>
          </p:cNvSpPr>
          <p:nvPr>
            <p:ph idx="1"/>
            <p:custDataLst>
              <p:tags r:id="rId2"/>
            </p:custDataLst>
          </p:nvPr>
        </p:nvSpPr>
        <p:spPr>
          <a:xfrm>
            <a:off x="1435608" y="1556792"/>
            <a:ext cx="7498080" cy="4824536"/>
          </a:xfrm>
        </p:spPr>
        <p:txBody>
          <a:bodyPr>
            <a:normAutofit/>
          </a:bodyPr>
          <a:lstStyle/>
          <a:p>
            <a:r>
              <a:rPr lang="fr-CA" sz="2800" noProof="0" dirty="0"/>
              <a:t># ou % du personnel capable de donner un exemple de la façon dont les activités de GC contribuent à l’atteinte des objectifs de l’organisation </a:t>
            </a:r>
          </a:p>
          <a:p>
            <a:r>
              <a:rPr lang="fr-CA" sz="2800" noProof="0" dirty="0"/>
              <a:t># ou % du personnel/des partenaires qui croient que c’est une organisation apprenante</a:t>
            </a:r>
          </a:p>
          <a:p>
            <a:r>
              <a:rPr lang="fr-CA" sz="2800" noProof="0" dirty="0"/>
              <a:t># ou % du personnel capable de donner un exemple où l’apprentissage offert par un partenaire a mené à l’amélioration d’un programme ou d’une politique</a:t>
            </a:r>
          </a:p>
          <a:p>
            <a:endParaRPr lang="fr-CA" noProof="0" dirty="0"/>
          </a:p>
        </p:txBody>
      </p:sp>
    </p:spTree>
    <p:extLst>
      <p:ext uri="{BB962C8B-B14F-4D97-AF65-F5344CB8AC3E}">
        <p14:creationId xmlns:p14="http://schemas.microsoft.com/office/powerpoint/2010/main" val="3827179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188640"/>
            <a:ext cx="7498080" cy="1008112"/>
          </a:xfrm>
        </p:spPr>
        <p:txBody>
          <a:bodyPr/>
          <a:lstStyle/>
          <a:p>
            <a:r>
              <a:rPr lang="fr-CA" noProof="0" dirty="0">
                <a:solidFill>
                  <a:schemeClr val="accent4"/>
                </a:solidFill>
              </a:rPr>
              <a:t>Mesures Web</a:t>
            </a:r>
          </a:p>
        </p:txBody>
      </p:sp>
      <p:sp>
        <p:nvSpPr>
          <p:cNvPr id="3" name="Content Placeholder 2"/>
          <p:cNvSpPr>
            <a:spLocks noGrp="1"/>
          </p:cNvSpPr>
          <p:nvPr>
            <p:ph idx="1"/>
            <p:custDataLst>
              <p:tags r:id="rId2"/>
            </p:custDataLst>
          </p:nvPr>
        </p:nvSpPr>
        <p:spPr>
          <a:xfrm>
            <a:off x="2987824" y="1196752"/>
            <a:ext cx="5873856" cy="5256584"/>
          </a:xfrm>
        </p:spPr>
        <p:txBody>
          <a:bodyPr>
            <a:normAutofit fontScale="85000" lnSpcReduction="20000"/>
          </a:bodyPr>
          <a:lstStyle/>
          <a:p>
            <a:pPr>
              <a:buFont typeface="Arial" panose="020B0604020202020204" pitchFamily="34" charset="0"/>
              <a:buChar char="•"/>
            </a:pPr>
            <a:r>
              <a:rPr lang="fr-CA" noProof="0" dirty="0"/>
              <a:t>Statistiques relatives au site Web</a:t>
            </a:r>
          </a:p>
          <a:p>
            <a:pPr>
              <a:buFont typeface="Arial" panose="020B0604020202020204" pitchFamily="34" charset="0"/>
              <a:buChar char="•"/>
            </a:pPr>
            <a:r>
              <a:rPr lang="fr-CA" noProof="0" dirty="0"/>
              <a:t>Les mesures Web peuvent aider à indiquer :</a:t>
            </a:r>
          </a:p>
          <a:p>
            <a:pPr lvl="1"/>
            <a:r>
              <a:rPr lang="fr-CA" noProof="0" dirty="0"/>
              <a:t>Le rayonnement : savoir si le public actuel du site est bien composé des parties prenantes envisagées</a:t>
            </a:r>
          </a:p>
          <a:p>
            <a:pPr lvl="1"/>
            <a:r>
              <a:rPr lang="fr-CA" noProof="0" dirty="0"/>
              <a:t>La pénétration : le degré de rayonnement - ou non - du site auprès du public destiné</a:t>
            </a:r>
          </a:p>
          <a:p>
            <a:pPr lvl="1"/>
            <a:r>
              <a:rPr lang="fr-CA" noProof="0" dirty="0"/>
              <a:t>L’engagement : les parties prenantes reviennent de façon itérative, visionnent plus de contenu et interagissent avec le site</a:t>
            </a:r>
          </a:p>
          <a:p>
            <a:pPr lvl="1"/>
            <a:r>
              <a:rPr lang="fr-CA" noProof="0" dirty="0"/>
              <a:t>Préférence de contenu : ce que les gens cherchent</a:t>
            </a:r>
          </a:p>
        </p:txBody>
      </p:sp>
      <p:pic>
        <p:nvPicPr>
          <p:cNvPr id="819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259633" y="2336237"/>
            <a:ext cx="216024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7953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5071" y="188640"/>
            <a:ext cx="7498080" cy="1143000"/>
          </a:xfrm>
        </p:spPr>
        <p:txBody>
          <a:bodyPr>
            <a:normAutofit fontScale="90000"/>
          </a:bodyPr>
          <a:lstStyle/>
          <a:p>
            <a:r>
              <a:rPr lang="fr-CA" noProof="0" dirty="0">
                <a:solidFill>
                  <a:schemeClr val="accent4"/>
                </a:solidFill>
              </a:rPr>
              <a:t>Exemple d'outil de mesure Web : Google </a:t>
            </a:r>
            <a:r>
              <a:rPr lang="fr-CA" noProof="0" dirty="0" err="1">
                <a:solidFill>
                  <a:schemeClr val="accent4"/>
                </a:solidFill>
              </a:rPr>
              <a:t>Analytics</a:t>
            </a:r>
            <a:endParaRPr lang="fr-CA" noProof="0" dirty="0">
              <a:solidFill>
                <a:schemeClr val="accent4"/>
              </a:solidFill>
            </a:endParaRPr>
          </a:p>
        </p:txBody>
      </p:sp>
      <p:sp>
        <p:nvSpPr>
          <p:cNvPr id="3" name="Content Placeholder 2"/>
          <p:cNvSpPr>
            <a:spLocks noGrp="1"/>
          </p:cNvSpPr>
          <p:nvPr>
            <p:ph idx="1"/>
            <p:custDataLst>
              <p:tags r:id="rId2"/>
            </p:custDataLst>
          </p:nvPr>
        </p:nvSpPr>
        <p:spPr>
          <a:xfrm>
            <a:off x="1187624" y="1556791"/>
            <a:ext cx="6408712" cy="5144293"/>
          </a:xfrm>
        </p:spPr>
        <p:txBody>
          <a:bodyPr>
            <a:normAutofit/>
          </a:bodyPr>
          <a:lstStyle/>
          <a:p>
            <a:r>
              <a:rPr lang="fr-CA" sz="2800" noProof="0" dirty="0"/>
              <a:t>Un logiciel gratuit qui surveille les pages d'un site Web visionnées par les visiteurs, le temps qu'ils passent sur le site, les ressources téléchargées, l'origine géographique des usagers, et le fait qu'un visiteur est nouveau ou qu'il revient au site </a:t>
            </a:r>
          </a:p>
          <a:p>
            <a:r>
              <a:rPr lang="fr-CA" sz="2800" noProof="0" dirty="0">
                <a:hlinkClick r:id="rId6"/>
              </a:rPr>
              <a:t>http://www.google.com/analytics</a:t>
            </a:r>
            <a:endParaRPr lang="fr-CA" sz="2800" noProof="0" dirty="0"/>
          </a:p>
          <a:p>
            <a:r>
              <a:rPr lang="fr-CA" sz="2800" noProof="0" dirty="0"/>
              <a:t>Choisissez ce que vous voulez surveiller en ajoutant </a:t>
            </a:r>
            <a:r>
              <a:rPr lang="fr-CA" sz="2800" dirty="0"/>
              <a:t>un code logiciel</a:t>
            </a:r>
            <a:r>
              <a:rPr lang="fr-CA" sz="2800" noProof="0" dirty="0"/>
              <a:t> dans votre site Web</a:t>
            </a:r>
          </a:p>
          <a:p>
            <a:endParaRPr lang="fr-CA" noProof="0" dirty="0"/>
          </a:p>
          <a:p>
            <a:endParaRPr lang="fr-CA" noProof="0" dirty="0"/>
          </a:p>
        </p:txBody>
      </p:sp>
      <p:pic>
        <p:nvPicPr>
          <p:cNvPr id="9218" name="Picture 2"/>
          <p:cNvPicPr>
            <a:picLocks noChangeAspect="1" noChangeArrowheads="1"/>
          </p:cNvPicPr>
          <p:nvPr>
            <p:custDataLst>
              <p:tags r:id="rId3"/>
            </p:custDataLst>
          </p:nvPr>
        </p:nvPicPr>
        <p:blipFill>
          <a:blip r:embed="rId7" cstate="email">
            <a:extLst>
              <a:ext uri="{28A0092B-C50C-407E-A947-70E740481C1C}">
                <a14:useLocalDpi xmlns:a14="http://schemas.microsoft.com/office/drawing/2010/main"/>
              </a:ext>
            </a:extLst>
          </a:blip>
          <a:srcRect/>
          <a:stretch>
            <a:fillRect/>
          </a:stretch>
        </p:blipFill>
        <p:spPr bwMode="auto">
          <a:xfrm>
            <a:off x="7524328" y="3501008"/>
            <a:ext cx="1071563" cy="1071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31997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260648"/>
            <a:ext cx="7498080" cy="1143000"/>
          </a:xfrm>
        </p:spPr>
        <p:txBody>
          <a:bodyPr/>
          <a:lstStyle/>
          <a:p>
            <a:r>
              <a:rPr lang="fr-CA" noProof="0" dirty="0">
                <a:solidFill>
                  <a:schemeClr val="accent4"/>
                </a:solidFill>
              </a:rPr>
              <a:t>Google </a:t>
            </a:r>
            <a:r>
              <a:rPr lang="fr-CA" noProof="0" dirty="0" err="1">
                <a:solidFill>
                  <a:schemeClr val="accent4"/>
                </a:solidFill>
              </a:rPr>
              <a:t>Analytics</a:t>
            </a:r>
            <a:endParaRPr lang="fr-CA" noProof="0" dirty="0">
              <a:solidFill>
                <a:schemeClr val="accent4"/>
              </a:solidFill>
            </a:endParaRPr>
          </a:p>
        </p:txBody>
      </p:sp>
      <p:pic>
        <p:nvPicPr>
          <p:cNvPr id="4098" name="Picture 2"/>
          <p:cNvPicPr>
            <a:picLocks noGrp="1" noChangeAspect="1" noChangeArrowheads="1"/>
          </p:cNvPicPr>
          <p:nvPr>
            <p:ph idx="1"/>
            <p:custDataLst>
              <p:tags r:id="rId2"/>
            </p:custDataLst>
          </p:nvPr>
        </p:nvPicPr>
        <p:blipFill>
          <a:blip r:embed="rId5" cstate="email">
            <a:extLst>
              <a:ext uri="{28A0092B-C50C-407E-A947-70E740481C1C}">
                <a14:useLocalDpi xmlns:a14="http://schemas.microsoft.com/office/drawing/2010/main"/>
              </a:ext>
            </a:extLst>
          </a:blip>
          <a:srcRect/>
          <a:stretch>
            <a:fillRect/>
          </a:stretch>
        </p:blipFill>
        <p:spPr bwMode="auto">
          <a:xfrm>
            <a:off x="1115616" y="1340768"/>
            <a:ext cx="7848872" cy="5221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77578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noProof="0" dirty="0">
                <a:solidFill>
                  <a:schemeClr val="accent4"/>
                </a:solidFill>
              </a:rPr>
              <a:t>Questions possibles liées aux objectifs</a:t>
            </a:r>
          </a:p>
        </p:txBody>
      </p:sp>
      <p:sp>
        <p:nvSpPr>
          <p:cNvPr id="3" name="Content Placeholder 2"/>
          <p:cNvSpPr>
            <a:spLocks noGrp="1"/>
          </p:cNvSpPr>
          <p:nvPr>
            <p:ph idx="1"/>
            <p:custDataLst>
              <p:tags r:id="rId2"/>
            </p:custDataLst>
          </p:nvPr>
        </p:nvSpPr>
        <p:spPr>
          <a:xfrm>
            <a:off x="1187624" y="1628800"/>
            <a:ext cx="6768752" cy="5112568"/>
          </a:xfrm>
        </p:spPr>
        <p:txBody>
          <a:bodyPr>
            <a:normAutofit fontScale="85000" lnSpcReduction="20000"/>
          </a:bodyPr>
          <a:lstStyle/>
          <a:p>
            <a:r>
              <a:rPr lang="fr-CA" noProof="0" dirty="0"/>
              <a:t>Au fil du temps et en moyenne, le site </a:t>
            </a:r>
            <a:r>
              <a:rPr lang="fr-CA" noProof="0" dirty="0" err="1"/>
              <a:t>a-t-il</a:t>
            </a:r>
            <a:r>
              <a:rPr lang="fr-CA" noProof="0" dirty="0"/>
              <a:t> </a:t>
            </a:r>
            <a:r>
              <a:rPr lang="fr-CA" dirty="0"/>
              <a:t>connu</a:t>
            </a:r>
            <a:r>
              <a:rPr lang="fr-CA" noProof="0" dirty="0"/>
              <a:t> une augmentation en matière de son rayonnement et de l'engagement de son public?</a:t>
            </a:r>
          </a:p>
          <a:p>
            <a:r>
              <a:rPr lang="fr-CA" noProof="0" dirty="0"/>
              <a:t>De quelle façon vos actions </a:t>
            </a:r>
            <a:r>
              <a:rPr lang="fr-CA" noProof="0" dirty="0" err="1"/>
              <a:t>ont-elles</a:t>
            </a:r>
            <a:r>
              <a:rPr lang="fr-CA" noProof="0" dirty="0"/>
              <a:t> affecté positivement ou négativement l'achalandage du site?</a:t>
            </a:r>
          </a:p>
          <a:p>
            <a:r>
              <a:rPr lang="fr-CA" noProof="0" dirty="0"/>
              <a:t>Lorsque les gens visitent le site, trouvent-ils ce qu'ils cherchent?</a:t>
            </a:r>
          </a:p>
          <a:p>
            <a:r>
              <a:rPr lang="fr-CA" noProof="0" dirty="0"/>
              <a:t>Les visiteurs reviennent-ils?</a:t>
            </a:r>
          </a:p>
          <a:p>
            <a:r>
              <a:rPr lang="fr-CA" noProof="0" dirty="0"/>
              <a:t>Le site attire-t-il le nombre de nouveaux visiteurs auquel on s'attend en réponse à nos efforts? </a:t>
            </a:r>
          </a:p>
        </p:txBody>
      </p:sp>
      <p:pic>
        <p:nvPicPr>
          <p:cNvPr id="10242"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8028384" y="1340768"/>
            <a:ext cx="927548" cy="1433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7805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Techniques qualitatives</a:t>
            </a:r>
          </a:p>
        </p:txBody>
      </p:sp>
      <p:sp>
        <p:nvSpPr>
          <p:cNvPr id="3" name="Content Placeholder 2"/>
          <p:cNvSpPr>
            <a:spLocks noGrp="1"/>
          </p:cNvSpPr>
          <p:nvPr>
            <p:ph idx="1"/>
            <p:custDataLst>
              <p:tags r:id="rId2"/>
            </p:custDataLst>
          </p:nvPr>
        </p:nvSpPr>
        <p:spPr>
          <a:xfrm>
            <a:off x="1259632" y="1556792"/>
            <a:ext cx="6287580" cy="5005536"/>
          </a:xfrm>
        </p:spPr>
        <p:txBody>
          <a:bodyPr>
            <a:normAutofit fontScale="77500" lnSpcReduction="20000"/>
          </a:bodyPr>
          <a:lstStyle/>
          <a:p>
            <a:r>
              <a:rPr lang="fr-CA" noProof="0" dirty="0"/>
              <a:t>Souvent, les indicateurs quantitatifs peuvent nous indiquer ce qui ce passe, mais ne répondent pas à la question « pourquoi? »</a:t>
            </a:r>
          </a:p>
          <a:p>
            <a:r>
              <a:rPr lang="fr-CA" noProof="0" dirty="0"/>
              <a:t>Une technique qualitative décrit les choses de manière non numérique, permettant une compréhension plus nuancée des résultats</a:t>
            </a:r>
          </a:p>
          <a:p>
            <a:r>
              <a:rPr lang="fr-CA" noProof="0" dirty="0"/>
              <a:t>Il existe plusieurs techniques intégrées aux méthodes qualitatives, comme :</a:t>
            </a:r>
          </a:p>
          <a:p>
            <a:pPr lvl="1"/>
            <a:r>
              <a:rPr lang="fr-CA" noProof="0" dirty="0"/>
              <a:t>L’interrogation appréciative</a:t>
            </a:r>
          </a:p>
          <a:p>
            <a:pPr lvl="1"/>
            <a:r>
              <a:rPr lang="fr-CA" noProof="0" dirty="0"/>
              <a:t>La technique du changement significatif</a:t>
            </a:r>
          </a:p>
          <a:p>
            <a:pPr lvl="1"/>
            <a:r>
              <a:rPr lang="fr-CA" noProof="0" dirty="0"/>
              <a:t>L’historique d’apprentissage</a:t>
            </a:r>
          </a:p>
          <a:p>
            <a:r>
              <a:rPr lang="fr-CA" noProof="0" dirty="0" err="1"/>
              <a:t>EIles</a:t>
            </a:r>
            <a:r>
              <a:rPr lang="fr-CA" noProof="0" dirty="0"/>
              <a:t> utilisent tous des interviews et/ou des récits</a:t>
            </a:r>
          </a:p>
          <a:p>
            <a:endParaRPr lang="fr-CA" noProof="0" dirty="0"/>
          </a:p>
        </p:txBody>
      </p:sp>
      <p:pic>
        <p:nvPicPr>
          <p:cNvPr id="205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436519" y="677258"/>
            <a:ext cx="1481558" cy="1095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1480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Interviews</a:t>
            </a:r>
          </a:p>
        </p:txBody>
      </p:sp>
      <p:sp>
        <p:nvSpPr>
          <p:cNvPr id="3" name="Content Placeholder 2"/>
          <p:cNvSpPr>
            <a:spLocks noGrp="1"/>
          </p:cNvSpPr>
          <p:nvPr>
            <p:ph idx="1"/>
            <p:custDataLst>
              <p:tags r:id="rId2"/>
            </p:custDataLst>
          </p:nvPr>
        </p:nvSpPr>
        <p:spPr>
          <a:xfrm>
            <a:off x="1331640" y="1484784"/>
            <a:ext cx="5760640" cy="4896544"/>
          </a:xfrm>
        </p:spPr>
        <p:txBody>
          <a:bodyPr>
            <a:normAutofit fontScale="92500" lnSpcReduction="20000"/>
          </a:bodyPr>
          <a:lstStyle/>
          <a:p>
            <a:pPr>
              <a:buFont typeface="Arial" panose="020B0604020202020204" pitchFamily="34" charset="0"/>
              <a:buChar char="•"/>
            </a:pPr>
            <a:r>
              <a:rPr lang="fr-CA" noProof="0" dirty="0"/>
              <a:t>Des interviews semi-structurées avec des questions conçues pour éliciter des réponses approfondies de la part des participants</a:t>
            </a:r>
          </a:p>
          <a:p>
            <a:pPr>
              <a:buFont typeface="Arial" panose="020B0604020202020204" pitchFamily="34" charset="0"/>
              <a:buChar char="•"/>
            </a:pPr>
            <a:r>
              <a:rPr lang="fr-CA" noProof="0" dirty="0"/>
              <a:t>Avantage : fourni des renseignements détaillés et offre la possibilité de poser des questions de suivi</a:t>
            </a:r>
          </a:p>
          <a:p>
            <a:pPr>
              <a:buFont typeface="Arial" panose="020B0604020202020204" pitchFamily="34" charset="0"/>
              <a:buChar char="•"/>
            </a:pPr>
            <a:r>
              <a:rPr lang="fr-CA" noProof="0" dirty="0"/>
              <a:t>Peut se dérouler en personne (individuel ou en groupe) ou par téléphone/via Skype </a:t>
            </a:r>
          </a:p>
        </p:txBody>
      </p:sp>
      <p:pic>
        <p:nvPicPr>
          <p:cNvPr id="12292" name="Picture 4"/>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7524328" y="980728"/>
            <a:ext cx="1265556" cy="1265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9066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Questions d'interviews</a:t>
            </a:r>
          </a:p>
        </p:txBody>
      </p:sp>
      <p:sp>
        <p:nvSpPr>
          <p:cNvPr id="3" name="Content Placeholder 2"/>
          <p:cNvSpPr>
            <a:spLocks noGrp="1"/>
          </p:cNvSpPr>
          <p:nvPr>
            <p:ph idx="1"/>
            <p:custDataLst>
              <p:tags r:id="rId2"/>
            </p:custDataLst>
          </p:nvPr>
        </p:nvSpPr>
        <p:spPr>
          <a:xfrm>
            <a:off x="1435608" y="1700808"/>
            <a:ext cx="4360528" cy="4547592"/>
          </a:xfrm>
        </p:spPr>
        <p:txBody>
          <a:bodyPr>
            <a:normAutofit/>
          </a:bodyPr>
          <a:lstStyle/>
          <a:p>
            <a:r>
              <a:rPr lang="fr-CA" noProof="0" dirty="0"/>
              <a:t>Courtes, claires</a:t>
            </a:r>
          </a:p>
          <a:p>
            <a:r>
              <a:rPr lang="fr-CA" noProof="0" dirty="0"/>
              <a:t>Ouvertes</a:t>
            </a:r>
          </a:p>
          <a:p>
            <a:r>
              <a:rPr lang="fr-CA" noProof="0" dirty="0"/>
              <a:t>Neutres, évitez les questions directives</a:t>
            </a:r>
          </a:p>
          <a:p>
            <a:r>
              <a:rPr lang="fr-CA" noProof="0" dirty="0"/>
              <a:t>Non menaçantes</a:t>
            </a:r>
          </a:p>
          <a:p>
            <a:r>
              <a:rPr lang="fr-CA" noProof="0" dirty="0"/>
              <a:t>Évitez les questions à deux volets, c.-à-d. deux questions en une</a:t>
            </a:r>
          </a:p>
        </p:txBody>
      </p:sp>
      <p:pic>
        <p:nvPicPr>
          <p:cNvPr id="1028" name="Picture 4"/>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6588224" y="2564904"/>
            <a:ext cx="190500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069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83127" y="274638"/>
            <a:ext cx="7650561" cy="994122"/>
          </a:xfrm>
        </p:spPr>
        <p:txBody>
          <a:bodyPr>
            <a:noAutofit/>
          </a:bodyPr>
          <a:lstStyle/>
          <a:p>
            <a:r>
              <a:rPr lang="fr-CA" sz="3600" noProof="0" dirty="0">
                <a:solidFill>
                  <a:schemeClr val="accent4"/>
                </a:solidFill>
              </a:rPr>
              <a:t>Guide pour la réalisation d'une interview</a:t>
            </a:r>
          </a:p>
        </p:txBody>
      </p:sp>
      <p:sp>
        <p:nvSpPr>
          <p:cNvPr id="3" name="Content Placeholder 2"/>
          <p:cNvSpPr>
            <a:spLocks noGrp="1"/>
          </p:cNvSpPr>
          <p:nvPr>
            <p:ph idx="1"/>
            <p:custDataLst>
              <p:tags r:id="rId2"/>
            </p:custDataLst>
          </p:nvPr>
        </p:nvSpPr>
        <p:spPr>
          <a:xfrm>
            <a:off x="2468046" y="1484784"/>
            <a:ext cx="6208409" cy="4968552"/>
          </a:xfrm>
        </p:spPr>
        <p:txBody>
          <a:bodyPr>
            <a:normAutofit fontScale="85000" lnSpcReduction="10000"/>
          </a:bodyPr>
          <a:lstStyle/>
          <a:p>
            <a:r>
              <a:rPr lang="fr-CA" noProof="0" dirty="0"/>
              <a:t>Conception : </a:t>
            </a:r>
          </a:p>
          <a:p>
            <a:pPr lvl="1"/>
            <a:r>
              <a:rPr lang="fr-CA" dirty="0"/>
              <a:t>U</a:t>
            </a:r>
            <a:r>
              <a:rPr lang="fr-CA" noProof="0" dirty="0"/>
              <a:t>n cadre d’interview composé de questions ouvertes placées en séquence logique et naturelle</a:t>
            </a:r>
          </a:p>
          <a:p>
            <a:pPr lvl="1"/>
            <a:r>
              <a:rPr lang="fr-CA" dirty="0"/>
              <a:t>U</a:t>
            </a:r>
            <a:r>
              <a:rPr lang="fr-CA" noProof="0" dirty="0"/>
              <a:t>n formulaire sommaire pour saisir les résultats de l’interview</a:t>
            </a:r>
          </a:p>
          <a:p>
            <a:r>
              <a:rPr lang="fr-CA" noProof="0" dirty="0"/>
              <a:t>Pendant l’interview :</a:t>
            </a:r>
          </a:p>
          <a:p>
            <a:pPr lvl="1"/>
            <a:r>
              <a:rPr lang="fr-CA" dirty="0"/>
              <a:t>P</a:t>
            </a:r>
            <a:r>
              <a:rPr lang="fr-CA" noProof="0" dirty="0"/>
              <a:t>osez une variété de questions probantes afin de vous aider à extraire les idées et à maintenir le cap de la discussion </a:t>
            </a:r>
          </a:p>
          <a:p>
            <a:pPr lvl="1"/>
            <a:r>
              <a:rPr lang="fr-CA" dirty="0"/>
              <a:t>P</a:t>
            </a:r>
            <a:r>
              <a:rPr lang="fr-CA" noProof="0" dirty="0"/>
              <a:t>osez des questions de suivi au besoin</a:t>
            </a:r>
          </a:p>
          <a:p>
            <a:pPr lvl="1"/>
            <a:r>
              <a:rPr lang="fr-CA" noProof="0" dirty="0"/>
              <a:t>Limitez la durée de la séance à un maximum d’une heure </a:t>
            </a:r>
          </a:p>
          <a:p>
            <a:endParaRPr lang="fr-CA" noProof="0" dirty="0"/>
          </a:p>
        </p:txBody>
      </p:sp>
      <p:pic>
        <p:nvPicPr>
          <p:cNvPr id="16386"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283127" y="2924944"/>
            <a:ext cx="1184920" cy="1184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038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pPr eaLnBrk="1" fontAlgn="auto" hangingPunct="1">
              <a:spcAft>
                <a:spcPts val="0"/>
              </a:spcAft>
              <a:defRPr/>
            </a:pPr>
            <a:r>
              <a:rPr lang="en-CA" dirty="0">
                <a:solidFill>
                  <a:schemeClr val="accent4"/>
                </a:solidFill>
              </a:rPr>
              <a:t>Avis</a:t>
            </a:r>
            <a:endParaRPr lang="fr-CA" dirty="0">
              <a:solidFill>
                <a:schemeClr val="accent4"/>
              </a:solidFill>
            </a:endParaRPr>
          </a:p>
        </p:txBody>
      </p:sp>
      <p:sp>
        <p:nvSpPr>
          <p:cNvPr id="9219" name="Content Placeholder 2"/>
          <p:cNvSpPr>
            <a:spLocks noGrp="1"/>
          </p:cNvSpPr>
          <p:nvPr>
            <p:ph idx="1"/>
            <p:custDataLst>
              <p:tags r:id="rId2"/>
            </p:custDataLst>
          </p:nvPr>
        </p:nvSpPr>
        <p:spPr>
          <a:xfrm>
            <a:off x="1331913" y="1447800"/>
            <a:ext cx="7602537" cy="5221288"/>
          </a:xfrm>
        </p:spPr>
        <p:txBody>
          <a:bodyPr/>
          <a:lstStyle/>
          <a:p>
            <a:pPr marL="80963" indent="0" eaLnBrk="1" hangingPunct="1">
              <a:buNone/>
            </a:pPr>
            <a:endParaRPr lang="fr-FR" dirty="0"/>
          </a:p>
          <a:p>
            <a:pPr marL="80963" indent="0" eaLnBrk="1" hangingPunct="1">
              <a:buNone/>
            </a:pPr>
            <a:r>
              <a:rPr lang="fr-FR" dirty="0"/>
              <a:t>Certaines des images et des diagrammes de cette série de diapositives sont en train d'être redessinées de l'anglais vers le français. Les diapositives traduites seront disponibles dès que possible.</a:t>
            </a:r>
            <a:endParaRPr lang="fr-CA" altLang="en-US" dirty="0"/>
          </a:p>
          <a:p>
            <a:pPr marL="80963" indent="0" eaLnBrk="1" hangingPunct="1">
              <a:buFont typeface="Wingdings 2" pitchFamily="18" charset="2"/>
              <a:buNone/>
            </a:pPr>
            <a:endParaRPr lang="fr-CA" altLang="en-US" dirty="0"/>
          </a:p>
        </p:txBody>
      </p:sp>
    </p:spTree>
    <p:extLst>
      <p:ext uri="{BB962C8B-B14F-4D97-AF65-F5344CB8AC3E}">
        <p14:creationId xmlns:p14="http://schemas.microsoft.com/office/powerpoint/2010/main" val="1651517155"/>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sz="3600" noProof="0" dirty="0">
                <a:solidFill>
                  <a:schemeClr val="accent4"/>
                </a:solidFill>
              </a:rPr>
              <a:t>L'usage de récits pour évaluer la GC</a:t>
            </a:r>
          </a:p>
        </p:txBody>
      </p:sp>
      <p:sp>
        <p:nvSpPr>
          <p:cNvPr id="3" name="Content Placeholder 2"/>
          <p:cNvSpPr>
            <a:spLocks noGrp="1"/>
          </p:cNvSpPr>
          <p:nvPr>
            <p:ph idx="1"/>
            <p:custDataLst>
              <p:tags r:id="rId2"/>
            </p:custDataLst>
          </p:nvPr>
        </p:nvSpPr>
        <p:spPr>
          <a:xfrm>
            <a:off x="1331640" y="1700808"/>
            <a:ext cx="4752528" cy="4968552"/>
          </a:xfrm>
        </p:spPr>
        <p:txBody>
          <a:bodyPr>
            <a:normAutofit fontScale="92500" lnSpcReduction="20000"/>
          </a:bodyPr>
          <a:lstStyle/>
          <a:p>
            <a:r>
              <a:rPr lang="fr-CA" sz="3000" noProof="0" dirty="0"/>
              <a:t>Les récits sont des exposés racontés sous forme d’événements qui présentent un lien de causalité</a:t>
            </a:r>
          </a:p>
          <a:p>
            <a:r>
              <a:rPr lang="fr-CA" sz="3000" noProof="0" dirty="0"/>
              <a:t>Leur usage dans l’évaluation de la GC :</a:t>
            </a:r>
          </a:p>
          <a:p>
            <a:pPr lvl="1"/>
            <a:r>
              <a:rPr lang="fr-CA" sz="3000" dirty="0"/>
              <a:t>I</a:t>
            </a:r>
            <a:r>
              <a:rPr lang="fr-CA" sz="3000" noProof="0" dirty="0" err="1"/>
              <a:t>llustrer</a:t>
            </a:r>
            <a:r>
              <a:rPr lang="fr-CA" sz="3000" noProof="0" dirty="0"/>
              <a:t> la façon dont les gens vivent la GC</a:t>
            </a:r>
          </a:p>
          <a:p>
            <a:pPr lvl="1"/>
            <a:r>
              <a:rPr lang="fr-CA" sz="3000" dirty="0"/>
              <a:t>C</a:t>
            </a:r>
            <a:r>
              <a:rPr lang="fr-CA" sz="3000" noProof="0" dirty="0" err="1"/>
              <a:t>omprendre</a:t>
            </a:r>
            <a:r>
              <a:rPr lang="fr-CA" sz="3000" noProof="0" dirty="0"/>
              <a:t> les résultats de la GC</a:t>
            </a:r>
          </a:p>
          <a:p>
            <a:pPr lvl="1"/>
            <a:r>
              <a:rPr lang="fr-CA" sz="3000" dirty="0"/>
              <a:t>C</a:t>
            </a:r>
            <a:r>
              <a:rPr lang="fr-CA" sz="3000" noProof="0" dirty="0" err="1"/>
              <a:t>omprendre</a:t>
            </a:r>
            <a:r>
              <a:rPr lang="fr-CA" sz="3000" noProof="0" dirty="0"/>
              <a:t> les processus de GC</a:t>
            </a:r>
          </a:p>
          <a:p>
            <a:endParaRPr lang="fr-CA" noProof="0" dirty="0"/>
          </a:p>
        </p:txBody>
      </p:sp>
      <p:pic>
        <p:nvPicPr>
          <p:cNvPr id="1741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683534" y="2564904"/>
            <a:ext cx="1848906"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0285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260648"/>
            <a:ext cx="7498080" cy="1143000"/>
          </a:xfrm>
        </p:spPr>
        <p:txBody>
          <a:bodyPr>
            <a:normAutofit/>
          </a:bodyPr>
          <a:lstStyle/>
          <a:p>
            <a:r>
              <a:rPr lang="fr-CA" sz="3600" noProof="0" dirty="0">
                <a:solidFill>
                  <a:schemeClr val="accent4"/>
                </a:solidFill>
              </a:rPr>
              <a:t>Types de récits qui peuvent être utiles</a:t>
            </a:r>
          </a:p>
        </p:txBody>
      </p:sp>
      <p:sp>
        <p:nvSpPr>
          <p:cNvPr id="3" name="Content Placeholder 2"/>
          <p:cNvSpPr>
            <a:spLocks noGrp="1"/>
          </p:cNvSpPr>
          <p:nvPr>
            <p:ph idx="1"/>
            <p:custDataLst>
              <p:tags r:id="rId2"/>
            </p:custDataLst>
          </p:nvPr>
        </p:nvSpPr>
        <p:spPr>
          <a:xfrm>
            <a:off x="3059832" y="1412776"/>
            <a:ext cx="5697880" cy="5328592"/>
          </a:xfrm>
        </p:spPr>
        <p:txBody>
          <a:bodyPr>
            <a:normAutofit fontScale="77500" lnSpcReduction="20000"/>
          </a:bodyPr>
          <a:lstStyle/>
          <a:p>
            <a:pPr marL="82296" indent="0">
              <a:buNone/>
            </a:pPr>
            <a:r>
              <a:rPr lang="fr-CA" noProof="0" dirty="0"/>
              <a:t>Au sein de programmes de GC :</a:t>
            </a:r>
          </a:p>
          <a:p>
            <a:r>
              <a:rPr lang="fr-CA" noProof="0" dirty="0"/>
              <a:t> Une des choses merveilleuses qui est survenue est...</a:t>
            </a:r>
          </a:p>
          <a:p>
            <a:r>
              <a:rPr lang="fr-CA" noProof="0" dirty="0"/>
              <a:t>La meilleure/pire chose à propos de l’activité de GC est...</a:t>
            </a:r>
          </a:p>
          <a:p>
            <a:pPr marL="82296" indent="0">
              <a:buNone/>
            </a:pPr>
            <a:endParaRPr lang="fr-CA" noProof="0" dirty="0"/>
          </a:p>
          <a:p>
            <a:pPr marL="82296" indent="0">
              <a:buNone/>
            </a:pPr>
            <a:r>
              <a:rPr lang="fr-CA" noProof="0" dirty="0"/>
              <a:t>L’apprentissage et le changement :</a:t>
            </a:r>
          </a:p>
          <a:p>
            <a:r>
              <a:rPr lang="fr-CA" noProof="0" dirty="0"/>
              <a:t>Le changement le plus important que j’ai réalisé est... J’ai appris une chose qui a changé ma façon de travailler</a:t>
            </a:r>
          </a:p>
          <a:p>
            <a:r>
              <a:rPr lang="fr-CA" noProof="0" dirty="0"/>
              <a:t>Le changement le plus important que j’ai réalisé est...</a:t>
            </a:r>
          </a:p>
          <a:p>
            <a:r>
              <a:rPr lang="fr-CA" noProof="0" dirty="0"/>
              <a:t>La chose la plus importante que j’ai apprise est...</a:t>
            </a:r>
          </a:p>
          <a:p>
            <a:endParaRPr lang="fr-CA" noProof="0" dirty="0"/>
          </a:p>
        </p:txBody>
      </p:sp>
      <p:pic>
        <p:nvPicPr>
          <p:cNvPr id="15363" name="Picture 3"/>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87624" y="1620646"/>
            <a:ext cx="1656184" cy="1442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2818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sz="3200" noProof="0" dirty="0">
                <a:solidFill>
                  <a:schemeClr val="accent4"/>
                </a:solidFill>
              </a:rPr>
              <a:t>La technique du changement significatif</a:t>
            </a:r>
          </a:p>
        </p:txBody>
      </p:sp>
      <p:sp>
        <p:nvSpPr>
          <p:cNvPr id="3" name="Content Placeholder 2"/>
          <p:cNvSpPr>
            <a:spLocks noGrp="1"/>
          </p:cNvSpPr>
          <p:nvPr>
            <p:ph idx="1"/>
            <p:custDataLst>
              <p:tags r:id="rId2"/>
            </p:custDataLst>
          </p:nvPr>
        </p:nvSpPr>
        <p:spPr/>
        <p:txBody>
          <a:bodyPr>
            <a:normAutofit fontScale="85000" lnSpcReduction="20000"/>
          </a:bodyPr>
          <a:lstStyle/>
          <a:p>
            <a:r>
              <a:rPr lang="fr-CA" noProof="0" dirty="0"/>
              <a:t>Méthode de collecte, d’analyse et d’évaluation de récits utilisés de plus en plus dans l’évaluation de projets</a:t>
            </a:r>
          </a:p>
          <a:p>
            <a:r>
              <a:rPr lang="fr-CA" noProof="0" dirty="0"/>
              <a:t>3 étapes de base de la technique du changement significatif :</a:t>
            </a:r>
          </a:p>
          <a:p>
            <a:pPr lvl="1"/>
            <a:r>
              <a:rPr lang="fr-CA" dirty="0"/>
              <a:t>Décider</a:t>
            </a:r>
            <a:r>
              <a:rPr lang="fr-CA" noProof="0" dirty="0"/>
              <a:t> des types de récits à recueillir (récits portant sur quels sujets, p. ex., un changement de pratique)</a:t>
            </a:r>
          </a:p>
          <a:p>
            <a:pPr lvl="1"/>
            <a:r>
              <a:rPr lang="fr-CA" dirty="0"/>
              <a:t>Recueillir</a:t>
            </a:r>
            <a:r>
              <a:rPr lang="fr-CA" noProof="0" dirty="0"/>
              <a:t> les récits et déterminer lesquels sont les plus significatifs</a:t>
            </a:r>
          </a:p>
          <a:p>
            <a:pPr lvl="1"/>
            <a:r>
              <a:rPr lang="fr-CA" dirty="0"/>
              <a:t>Partager</a:t>
            </a:r>
            <a:r>
              <a:rPr lang="fr-CA" noProof="0" dirty="0"/>
              <a:t> les récits et discuter avec les parties prenantes afin d’assurer que l’apprentissage se concentre sur les éléments prisés</a:t>
            </a:r>
          </a:p>
          <a:p>
            <a:r>
              <a:rPr lang="fr-CA" noProof="0" dirty="0"/>
              <a:t>Utilise les récits autant que les interviews</a:t>
            </a:r>
          </a:p>
          <a:p>
            <a:endParaRPr lang="fr-CA" noProof="0" dirty="0"/>
          </a:p>
        </p:txBody>
      </p:sp>
    </p:spTree>
    <p:extLst>
      <p:ext uri="{BB962C8B-B14F-4D97-AF65-F5344CB8AC3E}">
        <p14:creationId xmlns:p14="http://schemas.microsoft.com/office/powerpoint/2010/main" val="2709476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noProof="0" dirty="0">
                <a:solidFill>
                  <a:schemeClr val="accent4"/>
                </a:solidFill>
              </a:rPr>
              <a:t>Exercice : saisir les histoires de changement</a:t>
            </a:r>
          </a:p>
        </p:txBody>
      </p:sp>
      <p:sp>
        <p:nvSpPr>
          <p:cNvPr id="3" name="Content Placeholder 2"/>
          <p:cNvSpPr>
            <a:spLocks noGrp="1"/>
          </p:cNvSpPr>
          <p:nvPr>
            <p:ph idx="1"/>
            <p:custDataLst>
              <p:tags r:id="rId2"/>
            </p:custDataLst>
          </p:nvPr>
        </p:nvSpPr>
        <p:spPr>
          <a:xfrm>
            <a:off x="1187624" y="1628800"/>
            <a:ext cx="6304744" cy="4835624"/>
          </a:xfrm>
        </p:spPr>
        <p:txBody>
          <a:bodyPr>
            <a:normAutofit fontScale="92500" lnSpcReduction="10000"/>
          </a:bodyPr>
          <a:lstStyle/>
          <a:p>
            <a:r>
              <a:rPr lang="fr-CA" noProof="0" dirty="0"/>
              <a:t>Individuellement, pensez à un récit concernant votre travail qui comprend un changement de (p. ex.) :</a:t>
            </a:r>
          </a:p>
          <a:p>
            <a:pPr lvl="1"/>
            <a:r>
              <a:rPr lang="fr-CA" noProof="0" dirty="0"/>
              <a:t>compétences décisionnelles</a:t>
            </a:r>
          </a:p>
          <a:p>
            <a:pPr lvl="1"/>
            <a:r>
              <a:rPr lang="fr-CA" noProof="0" dirty="0"/>
              <a:t>politique nationale</a:t>
            </a:r>
          </a:p>
          <a:p>
            <a:pPr lvl="1"/>
            <a:r>
              <a:rPr lang="fr-CA" noProof="0" dirty="0"/>
              <a:t>pratiques agricoles</a:t>
            </a:r>
          </a:p>
          <a:p>
            <a:pPr lvl="1"/>
            <a:r>
              <a:rPr lang="fr-CA" noProof="0" dirty="0"/>
              <a:t>rentabilité/productivité</a:t>
            </a:r>
          </a:p>
          <a:p>
            <a:pPr lvl="1"/>
            <a:r>
              <a:rPr lang="fr-CA" noProof="0" dirty="0"/>
              <a:t>tout autre changement significatif</a:t>
            </a:r>
          </a:p>
          <a:p>
            <a:r>
              <a:rPr lang="fr-CA" noProof="0" dirty="0"/>
              <a:t>À tour de rôle, racontez votre récit à la table (tâchez d’être bref!)</a:t>
            </a:r>
          </a:p>
        </p:txBody>
      </p:sp>
      <p:pic>
        <p:nvPicPr>
          <p:cNvPr id="14338"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7740352" y="1484784"/>
            <a:ext cx="1041080"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7564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03648" y="188640"/>
            <a:ext cx="7498080" cy="1143000"/>
          </a:xfrm>
        </p:spPr>
        <p:txBody>
          <a:bodyPr>
            <a:normAutofit fontScale="90000"/>
          </a:bodyPr>
          <a:lstStyle/>
          <a:p>
            <a:r>
              <a:rPr lang="fr-CA" noProof="0" dirty="0">
                <a:solidFill>
                  <a:schemeClr val="accent4"/>
                </a:solidFill>
              </a:rPr>
              <a:t>Exercice : saisir les histoires de changement</a:t>
            </a:r>
          </a:p>
        </p:txBody>
      </p:sp>
      <p:sp>
        <p:nvSpPr>
          <p:cNvPr id="3" name="Content Placeholder 2"/>
          <p:cNvSpPr>
            <a:spLocks noGrp="1"/>
          </p:cNvSpPr>
          <p:nvPr>
            <p:ph idx="1"/>
            <p:custDataLst>
              <p:tags r:id="rId2"/>
            </p:custDataLst>
          </p:nvPr>
        </p:nvSpPr>
        <p:spPr>
          <a:xfrm>
            <a:off x="1619672" y="1509068"/>
            <a:ext cx="5544616" cy="5040560"/>
          </a:xfrm>
        </p:spPr>
        <p:txBody>
          <a:bodyPr>
            <a:normAutofit fontScale="92500" lnSpcReduction="10000"/>
          </a:bodyPr>
          <a:lstStyle/>
          <a:p>
            <a:pPr lvl="0">
              <a:buClr>
                <a:srgbClr val="3891A7"/>
              </a:buClr>
            </a:pPr>
            <a:r>
              <a:rPr lang="fr-CA" sz="2800" noProof="0" dirty="0">
                <a:solidFill>
                  <a:prstClr val="black"/>
                </a:solidFill>
              </a:rPr>
              <a:t>Choisissez un des récits sur lequel vous allez travailler pendant 15 minutes pour cet exercice </a:t>
            </a:r>
          </a:p>
          <a:p>
            <a:pPr lvl="0">
              <a:buClr>
                <a:srgbClr val="3891A7"/>
              </a:buClr>
            </a:pPr>
            <a:r>
              <a:rPr lang="fr-CA" sz="2800" noProof="0" dirty="0">
                <a:solidFill>
                  <a:prstClr val="black"/>
                </a:solidFill>
              </a:rPr>
              <a:t>Un canevas, quatre rôles :</a:t>
            </a:r>
          </a:p>
          <a:p>
            <a:pPr lvl="1">
              <a:buClr>
                <a:srgbClr val="3891A7"/>
              </a:buClr>
            </a:pPr>
            <a:r>
              <a:rPr lang="fr-CA" sz="2400" noProof="0" dirty="0">
                <a:solidFill>
                  <a:prstClr val="black"/>
                </a:solidFill>
              </a:rPr>
              <a:t>Raconteur - raconte le récit</a:t>
            </a:r>
          </a:p>
          <a:p>
            <a:pPr lvl="1">
              <a:buClr>
                <a:srgbClr val="3891A7"/>
              </a:buClr>
            </a:pPr>
            <a:r>
              <a:rPr lang="fr-CA" sz="2400" noProof="0" dirty="0">
                <a:solidFill>
                  <a:prstClr val="black"/>
                </a:solidFill>
              </a:rPr>
              <a:t>Intervieweur - pose les questions</a:t>
            </a:r>
          </a:p>
          <a:p>
            <a:pPr lvl="1">
              <a:buClr>
                <a:srgbClr val="3891A7"/>
              </a:buClr>
            </a:pPr>
            <a:r>
              <a:rPr lang="fr-CA" sz="2400" noProof="0" dirty="0">
                <a:solidFill>
                  <a:prstClr val="black"/>
                </a:solidFill>
              </a:rPr>
              <a:t>Preneur de notes - complète le canevas</a:t>
            </a:r>
          </a:p>
          <a:p>
            <a:pPr lvl="1">
              <a:buClr>
                <a:srgbClr val="3891A7"/>
              </a:buClr>
            </a:pPr>
            <a:r>
              <a:rPr lang="fr-CA" sz="2400" noProof="0" dirty="0">
                <a:solidFill>
                  <a:prstClr val="black"/>
                </a:solidFill>
              </a:rPr>
              <a:t>Observateurs - observent, chronomètrent</a:t>
            </a:r>
          </a:p>
          <a:p>
            <a:r>
              <a:rPr lang="fr-CA" sz="2800" noProof="0" dirty="0"/>
              <a:t>Avez-vous entendu des récits intéressants? Est-ce que quelqu’un veut partager son récit avec le groupe?</a:t>
            </a:r>
          </a:p>
        </p:txBody>
      </p:sp>
      <p:pic>
        <p:nvPicPr>
          <p:cNvPr id="1331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7380312" y="1484784"/>
            <a:ext cx="1080120"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6041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rgbClr val="84AA33"/>
                </a:solidFill>
              </a:rPr>
              <a:t>Questions? Commentaires?</a:t>
            </a:r>
            <a:endParaRPr lang="fr-CA" noProof="0" dirty="0"/>
          </a:p>
        </p:txBody>
      </p:sp>
    </p:spTree>
    <p:extLst>
      <p:ext uri="{BB962C8B-B14F-4D97-AF65-F5344CB8AC3E}">
        <p14:creationId xmlns:p14="http://schemas.microsoft.com/office/powerpoint/2010/main" val="29031479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260648"/>
            <a:ext cx="7498080" cy="1143000"/>
          </a:xfrm>
        </p:spPr>
        <p:txBody>
          <a:bodyPr>
            <a:normAutofit fontScale="90000"/>
          </a:bodyPr>
          <a:lstStyle/>
          <a:p>
            <a:r>
              <a:rPr lang="fr-CA" noProof="0" dirty="0">
                <a:solidFill>
                  <a:schemeClr val="accent4"/>
                </a:solidFill>
              </a:rPr>
              <a:t>Intégrer l'apprentissage dans votre travail</a:t>
            </a:r>
          </a:p>
        </p:txBody>
      </p:sp>
      <p:sp>
        <p:nvSpPr>
          <p:cNvPr id="3" name="Content Placeholder 2"/>
          <p:cNvSpPr>
            <a:spLocks noGrp="1"/>
          </p:cNvSpPr>
          <p:nvPr>
            <p:ph idx="1"/>
            <p:custDataLst>
              <p:tags r:id="rId2"/>
            </p:custDataLst>
          </p:nvPr>
        </p:nvSpPr>
        <p:spPr>
          <a:xfrm>
            <a:off x="1403648" y="1556792"/>
            <a:ext cx="5400600" cy="5040560"/>
          </a:xfrm>
        </p:spPr>
        <p:txBody>
          <a:bodyPr>
            <a:normAutofit fontScale="85000" lnSpcReduction="10000"/>
          </a:bodyPr>
          <a:lstStyle/>
          <a:p>
            <a:r>
              <a:rPr lang="fr-CA" noProof="0" dirty="0"/>
              <a:t>La leçon tirée de l'expérience vient souvent après coup</a:t>
            </a:r>
          </a:p>
          <a:p>
            <a:r>
              <a:rPr lang="fr-CA" noProof="0" dirty="0"/>
              <a:t>Le temps de réflexion n’est pas habituellement intégré au cycle d’un projet</a:t>
            </a:r>
          </a:p>
          <a:p>
            <a:r>
              <a:rPr lang="fr-CA" noProof="0" dirty="0"/>
              <a:t>C’est la bousculade au moment de l’évaluation pour déterminer les leçons apprises</a:t>
            </a:r>
          </a:p>
          <a:p>
            <a:r>
              <a:rPr lang="fr-CA" noProof="0" dirty="0"/>
              <a:t>On peut s’adonner à des processus simples de réflexions facilités avant, pendant et après un projet/programme</a:t>
            </a:r>
          </a:p>
        </p:txBody>
      </p:sp>
      <p:pic>
        <p:nvPicPr>
          <p:cNvPr id="21506"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7164288" y="2204864"/>
            <a:ext cx="1497707"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5971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noProof="0" dirty="0">
                <a:solidFill>
                  <a:schemeClr val="accent4"/>
                </a:solidFill>
              </a:rPr>
              <a:t>Exemple : apprendre avant, pendant et après </a:t>
            </a:r>
          </a:p>
        </p:txBody>
      </p:sp>
      <p:pic>
        <p:nvPicPr>
          <p:cNvPr id="2050" name="Picture 2" descr="X:\KM\CTA\iadblearning.png"/>
          <p:cNvPicPr>
            <a:picLocks noChangeAspect="1" noChangeArrowheads="1"/>
          </p:cNvPicPr>
          <p:nvPr>
            <p:custDataLst>
              <p:tags r:id="rId2"/>
            </p:custDataLst>
          </p:nvPr>
        </p:nvPicPr>
        <p:blipFill>
          <a:blip r:embed="rId5">
            <a:extLst>
              <a:ext uri="{28A0092B-C50C-407E-A947-70E740481C1C}">
                <a14:useLocalDpi xmlns:a14="http://schemas.microsoft.com/office/drawing/2010/main"/>
              </a:ext>
            </a:extLst>
          </a:blip>
          <a:srcRect/>
          <a:stretch>
            <a:fillRect/>
          </a:stretch>
        </p:blipFill>
        <p:spPr bwMode="auto">
          <a:xfrm>
            <a:off x="1535876" y="1628799"/>
            <a:ext cx="7140579" cy="5035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9092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259632" y="7020"/>
            <a:ext cx="7498080" cy="1143000"/>
          </a:xfrm>
        </p:spPr>
        <p:txBody>
          <a:bodyPr>
            <a:normAutofit fontScale="90000"/>
          </a:bodyPr>
          <a:lstStyle/>
          <a:p>
            <a:r>
              <a:rPr lang="fr-CA" noProof="0" dirty="0">
                <a:solidFill>
                  <a:schemeClr val="accent4"/>
                </a:solidFill>
              </a:rPr>
              <a:t>Apprendre avant, pendant et après </a:t>
            </a:r>
          </a:p>
        </p:txBody>
      </p:sp>
      <p:sp>
        <p:nvSpPr>
          <p:cNvPr id="3" name="Content Placeholder 2"/>
          <p:cNvSpPr>
            <a:spLocks noGrp="1"/>
          </p:cNvSpPr>
          <p:nvPr>
            <p:ph idx="1"/>
            <p:custDataLst>
              <p:tags r:id="rId2"/>
            </p:custDataLst>
          </p:nvPr>
        </p:nvSpPr>
        <p:spPr>
          <a:xfrm>
            <a:off x="1115616" y="1196752"/>
            <a:ext cx="6336704" cy="5976664"/>
          </a:xfrm>
        </p:spPr>
        <p:txBody>
          <a:bodyPr>
            <a:noAutofit/>
          </a:bodyPr>
          <a:lstStyle/>
          <a:p>
            <a:r>
              <a:rPr lang="fr-CA" sz="2600" noProof="0" dirty="0"/>
              <a:t>Apprendre avant : avant de se lancer dans un projet d'envergure, nous cherchons à savoir qui l'a fait auparavant et ce que nous pouvons apprendre d'eux.</a:t>
            </a:r>
          </a:p>
          <a:p>
            <a:r>
              <a:rPr lang="fr-CA" sz="2600" noProof="0" dirty="0"/>
              <a:t>Apprendre pendant : à intervalles durant le projet, nous prenons une pause, nous vérifions si nous maintenons le cap et nous nous demandons ce que nous avons appris.</a:t>
            </a:r>
          </a:p>
          <a:p>
            <a:r>
              <a:rPr lang="fr-CA" sz="2600" noProof="0" dirty="0"/>
              <a:t>Apprendre après : à la fin du projet, nous prenons le temps de s'arrêter, de saisir notre apprentissage et de le présenter de façon à ce qu'un usager futur puisse le trouver et le réutiliser.</a:t>
            </a:r>
          </a:p>
        </p:txBody>
      </p:sp>
      <p:pic>
        <p:nvPicPr>
          <p:cNvPr id="307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596336" y="1772816"/>
            <a:ext cx="1296144"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42875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691680" y="274638"/>
            <a:ext cx="7242008" cy="778098"/>
          </a:xfrm>
        </p:spPr>
        <p:txBody>
          <a:bodyPr>
            <a:normAutofit/>
          </a:bodyPr>
          <a:lstStyle/>
          <a:p>
            <a:r>
              <a:rPr lang="fr-CA" sz="2800" noProof="0" dirty="0">
                <a:solidFill>
                  <a:schemeClr val="accent4"/>
                </a:solidFill>
              </a:rPr>
              <a:t>Apprendre avant : l'entraide entre collègues</a:t>
            </a:r>
          </a:p>
        </p:txBody>
      </p:sp>
      <p:pic>
        <p:nvPicPr>
          <p:cNvPr id="4" name="peerAssist.avi">
            <a:hlinkClick r:id="" action="ppaction://media"/>
          </p:cNvPr>
          <p:cNvPicPr>
            <a:picLocks noGrp="1" noChangeAspect="1"/>
          </p:cNvPicPr>
          <p:nvPr>
            <p:ph idx="1"/>
            <a:videoFile r:link="rId3"/>
            <p:custDataLst>
              <p:tags r:id="rId4"/>
            </p:custDataLst>
            <p:extLst>
              <p:ext uri="{DAA4B4D4-6D71-4841-9C94-3DE7FCFB9230}">
                <p14:media xmlns:p14="http://schemas.microsoft.com/office/powerpoint/2010/main" r:embed="rId2"/>
              </p:ext>
            </p:extLst>
          </p:nvPr>
        </p:nvPicPr>
        <p:blipFill>
          <a:blip r:embed="rId8"/>
          <a:stretch>
            <a:fillRect/>
          </a:stretch>
        </p:blipFill>
        <p:spPr>
          <a:xfrm>
            <a:off x="1907704" y="1052736"/>
            <a:ext cx="6239386" cy="4679539"/>
          </a:xfrm>
        </p:spPr>
      </p:pic>
      <p:sp>
        <p:nvSpPr>
          <p:cNvPr id="3" name="TextBox 2"/>
          <p:cNvSpPr txBox="1"/>
          <p:nvPr>
            <p:custDataLst>
              <p:tags r:id="rId5"/>
            </p:custDataLst>
          </p:nvPr>
        </p:nvSpPr>
        <p:spPr>
          <a:xfrm>
            <a:off x="4644008" y="6272872"/>
            <a:ext cx="4283968" cy="338554"/>
          </a:xfrm>
          <a:prstGeom prst="rect">
            <a:avLst/>
          </a:prstGeom>
          <a:noFill/>
        </p:spPr>
        <p:txBody>
          <a:bodyPr wrap="square" rtlCol="0">
            <a:spAutoFit/>
          </a:bodyPr>
          <a:lstStyle/>
          <a:p>
            <a:r>
              <a:rPr lang="en-CA" sz="1600" dirty="0"/>
              <a:t>Lien : www.youtube.com/watch?v=ObmQyW3EiiE</a:t>
            </a:r>
            <a:endParaRPr lang="fr-CA" sz="1600" dirty="0"/>
          </a:p>
        </p:txBody>
      </p:sp>
    </p:spTree>
    <p:extLst>
      <p:ext uri="{BB962C8B-B14F-4D97-AF65-F5344CB8AC3E}">
        <p14:creationId xmlns:p14="http://schemas.microsoft.com/office/powerpoint/2010/main" val="1071762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noProof="0" dirty="0">
                <a:solidFill>
                  <a:schemeClr val="accent4"/>
                </a:solidFill>
              </a:rPr>
              <a:t>Aperçu du Module 4</a:t>
            </a:r>
          </a:p>
        </p:txBody>
      </p:sp>
      <p:sp>
        <p:nvSpPr>
          <p:cNvPr id="3" name="Content Placeholder 2"/>
          <p:cNvSpPr>
            <a:spLocks noGrp="1"/>
          </p:cNvSpPr>
          <p:nvPr>
            <p:ph idx="1"/>
            <p:custDataLst>
              <p:tags r:id="rId2"/>
            </p:custDataLst>
          </p:nvPr>
        </p:nvSpPr>
        <p:spPr>
          <a:xfrm>
            <a:off x="1331640" y="1447800"/>
            <a:ext cx="7602048" cy="5221560"/>
          </a:xfrm>
        </p:spPr>
        <p:txBody>
          <a:bodyPr>
            <a:normAutofit fontScale="92500" lnSpcReduction="10000"/>
          </a:bodyPr>
          <a:lstStyle/>
          <a:p>
            <a:pPr marL="82296" indent="0">
              <a:buNone/>
            </a:pPr>
            <a:r>
              <a:rPr lang="fr-CA" noProof="0" dirty="0"/>
              <a:t>But : </a:t>
            </a:r>
          </a:p>
          <a:p>
            <a:pPr marL="82296" indent="0">
              <a:buNone/>
            </a:pPr>
            <a:r>
              <a:rPr lang="fr-CA" noProof="0" dirty="0"/>
              <a:t>• Comprendre la manière dont la GC, le S&amp;E et l’apprentissage sont </a:t>
            </a:r>
            <a:r>
              <a:rPr lang="fr-CA" noProof="0" dirty="0" err="1"/>
              <a:t>interreliés</a:t>
            </a:r>
            <a:r>
              <a:rPr lang="fr-CA" noProof="0" dirty="0"/>
              <a:t> et comment ils peuvent être complémentaires</a:t>
            </a:r>
          </a:p>
          <a:p>
            <a:pPr marL="82296" indent="0">
              <a:buNone/>
            </a:pPr>
            <a:r>
              <a:rPr lang="fr-CA" noProof="0" dirty="0"/>
              <a:t>• Comprendre la façon dont les outils quantitatifs aident à mesurer l’impact de la GC</a:t>
            </a:r>
          </a:p>
          <a:p>
            <a:pPr marL="82296" indent="0">
              <a:buNone/>
            </a:pPr>
            <a:r>
              <a:rPr lang="fr-CA" noProof="0" dirty="0"/>
              <a:t>• Comprendre la façon dont les techniques qualitatives permettent d’évaluer la GC</a:t>
            </a:r>
          </a:p>
          <a:p>
            <a:pPr marL="82296" indent="0">
              <a:buNone/>
            </a:pPr>
            <a:r>
              <a:rPr lang="fr-CA" noProof="0" dirty="0"/>
              <a:t>• Découvrir des outils de suivi et des techniques d’évaluation ainsi que des méthodes d’intégration de l’apprentissage</a:t>
            </a:r>
          </a:p>
          <a:p>
            <a:pPr marL="82296" indent="0">
              <a:buNone/>
            </a:pPr>
            <a:endParaRPr lang="fr-CA" noProof="0" dirty="0"/>
          </a:p>
          <a:p>
            <a:pPr marL="82296" indent="0">
              <a:buNone/>
            </a:pPr>
            <a:endParaRPr lang="fr-CA" noProof="0" dirty="0"/>
          </a:p>
          <a:p>
            <a:pPr>
              <a:buFont typeface="Arial" panose="020B0604020202020204" pitchFamily="34" charset="0"/>
              <a:buChar char="•"/>
            </a:pPr>
            <a:endParaRPr lang="fr-CA" noProof="0" dirty="0"/>
          </a:p>
          <a:p>
            <a:pPr marL="82296" indent="0">
              <a:buNone/>
            </a:pPr>
            <a:endParaRPr lang="fr-CA" noProof="0" dirty="0"/>
          </a:p>
        </p:txBody>
      </p:sp>
      <p:sp>
        <p:nvSpPr>
          <p:cNvPr id="4" name="TextBox 3"/>
          <p:cNvSpPr txBox="1"/>
          <p:nvPr>
            <p:custDataLst>
              <p:tags r:id="rId3"/>
            </p:custDataLst>
          </p:nvPr>
        </p:nvSpPr>
        <p:spPr>
          <a:xfrm>
            <a:off x="0" y="0"/>
            <a:ext cx="3810000" cy="1270000"/>
          </a:xfrm>
          <a:prstGeom prst="rect">
            <a:avLst/>
          </a:prstGeom>
          <a:noFill/>
        </p:spPr>
        <p:txBody>
          <a:bodyPr vert="horz" rtlCol="0">
            <a:spAutoFit/>
          </a:bodyPr>
          <a:lstStyle/>
          <a:p>
            <a:endParaRPr lang="en-CA"/>
          </a:p>
        </p:txBody>
      </p:sp>
    </p:spTree>
    <p:extLst>
      <p:ext uri="{BB962C8B-B14F-4D97-AF65-F5344CB8AC3E}">
        <p14:creationId xmlns:p14="http://schemas.microsoft.com/office/powerpoint/2010/main" val="3619534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noProof="0" dirty="0">
                <a:solidFill>
                  <a:srgbClr val="84AA33"/>
                </a:solidFill>
              </a:rPr>
              <a:t>Apprendre avant : l'entraide entre collègues</a:t>
            </a:r>
            <a:endParaRPr lang="fr-CA" noProof="0" dirty="0"/>
          </a:p>
        </p:txBody>
      </p:sp>
      <p:sp>
        <p:nvSpPr>
          <p:cNvPr id="3" name="Content Placeholder 2"/>
          <p:cNvSpPr>
            <a:spLocks noGrp="1"/>
          </p:cNvSpPr>
          <p:nvPr>
            <p:ph idx="1"/>
            <p:custDataLst>
              <p:tags r:id="rId2"/>
            </p:custDataLst>
          </p:nvPr>
        </p:nvSpPr>
        <p:spPr>
          <a:xfrm>
            <a:off x="1331640" y="1628800"/>
            <a:ext cx="7498080" cy="4800600"/>
          </a:xfrm>
        </p:spPr>
        <p:txBody>
          <a:bodyPr>
            <a:normAutofit fontScale="92500" lnSpcReduction="20000"/>
          </a:bodyPr>
          <a:lstStyle/>
          <a:p>
            <a:r>
              <a:rPr lang="fr-CA" noProof="0" dirty="0"/>
              <a:t>Rassemble un groupe de pairs afin de recevoir de la rétroaction sur un problème, un projet ou une activité</a:t>
            </a:r>
          </a:p>
          <a:p>
            <a:r>
              <a:rPr lang="fr-CA" noProof="0" dirty="0"/>
              <a:t>Cerne les approches possibles ou les nouveaux champs d’enquête pour surmonter un défi </a:t>
            </a:r>
          </a:p>
          <a:p>
            <a:r>
              <a:rPr lang="fr-CA" noProof="0" dirty="0"/>
              <a:t>Utile au début d’un projet</a:t>
            </a:r>
          </a:p>
          <a:p>
            <a:r>
              <a:rPr lang="fr-CA" noProof="0" dirty="0"/>
              <a:t>Peut aussi être utilisé comme consultation ponctuelle (comme dans la vidéo) ou dans le cadre d’événements ou d’ateliers</a:t>
            </a:r>
          </a:p>
          <a:p>
            <a:r>
              <a:rPr lang="fr-CA" noProof="0" dirty="0"/>
              <a:t>Avez-vous des idées de façons dont vous l’utilisez dans votre travail?</a:t>
            </a:r>
          </a:p>
          <a:p>
            <a:endParaRPr lang="fr-CA" noProof="0" dirty="0"/>
          </a:p>
        </p:txBody>
      </p:sp>
    </p:spTree>
    <p:extLst>
      <p:ext uri="{BB962C8B-B14F-4D97-AF65-F5344CB8AC3E}">
        <p14:creationId xmlns:p14="http://schemas.microsoft.com/office/powerpoint/2010/main" val="37105952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noProof="0" dirty="0">
                <a:solidFill>
                  <a:schemeClr val="accent4"/>
                </a:solidFill>
              </a:rPr>
              <a:t>Apprendre pendant : analyse après action (AAA)</a:t>
            </a:r>
          </a:p>
        </p:txBody>
      </p:sp>
      <p:sp>
        <p:nvSpPr>
          <p:cNvPr id="3" name="Content Placeholder 2"/>
          <p:cNvSpPr>
            <a:spLocks noGrp="1"/>
          </p:cNvSpPr>
          <p:nvPr>
            <p:ph idx="1"/>
            <p:custDataLst>
              <p:tags r:id="rId2"/>
            </p:custDataLst>
          </p:nvPr>
        </p:nvSpPr>
        <p:spPr>
          <a:xfrm>
            <a:off x="1259632" y="1628800"/>
            <a:ext cx="7498080" cy="4800600"/>
          </a:xfrm>
        </p:spPr>
        <p:txBody>
          <a:bodyPr>
            <a:normAutofit fontScale="92500" lnSpcReduction="10000"/>
          </a:bodyPr>
          <a:lstStyle/>
          <a:p>
            <a:r>
              <a:rPr lang="fr-CA" noProof="0" dirty="0"/>
              <a:t>Réflexion en groupe pour saisir les leçons </a:t>
            </a:r>
          </a:p>
          <a:p>
            <a:r>
              <a:rPr lang="fr-CA" noProof="0" dirty="0"/>
              <a:t>Pendant un projet (p. ex., à la moitié) afin de révéler ce qui a été appris, pour réévaluer la direction et pour réviser les leçons</a:t>
            </a:r>
          </a:p>
          <a:p>
            <a:r>
              <a:rPr lang="fr-CA" noProof="0" dirty="0"/>
              <a:t>Les questions de l'AAA :</a:t>
            </a:r>
          </a:p>
          <a:p>
            <a:pPr lvl="1"/>
            <a:r>
              <a:rPr lang="fr-CA" noProof="0" dirty="0"/>
              <a:t>Que devait-il arriver?</a:t>
            </a:r>
          </a:p>
          <a:p>
            <a:pPr lvl="1"/>
            <a:r>
              <a:rPr lang="fr-CA" noProof="0" dirty="0"/>
              <a:t>Qu'est-il arrivé en réalité?</a:t>
            </a:r>
          </a:p>
          <a:p>
            <a:pPr lvl="1"/>
            <a:r>
              <a:rPr lang="fr-CA" noProof="0" dirty="0"/>
              <a:t>Qu'est-ce qui a bien été, et pourquoi?</a:t>
            </a:r>
          </a:p>
          <a:p>
            <a:pPr lvl="1"/>
            <a:r>
              <a:rPr lang="fr-CA" noProof="0" dirty="0"/>
              <a:t>Que pouvons-nous améliorer et comment?</a:t>
            </a:r>
          </a:p>
          <a:p>
            <a:pPr lvl="1"/>
            <a:r>
              <a:rPr lang="fr-CA" noProof="0" dirty="0"/>
              <a:t>Que ferions-nous différemment la prochaine fois?</a:t>
            </a:r>
          </a:p>
          <a:p>
            <a:endParaRPr lang="fr-CA" noProof="0" dirty="0"/>
          </a:p>
          <a:p>
            <a:endParaRPr lang="fr-CA" noProof="0" dirty="0"/>
          </a:p>
        </p:txBody>
      </p:sp>
      <p:pic>
        <p:nvPicPr>
          <p:cNvPr id="2253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308304" y="3140968"/>
            <a:ext cx="1511300"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6012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noProof="0" dirty="0">
                <a:solidFill>
                  <a:schemeClr val="accent4"/>
                </a:solidFill>
              </a:rPr>
              <a:t>Exercice : analyse après action</a:t>
            </a:r>
          </a:p>
        </p:txBody>
      </p:sp>
      <p:pic>
        <p:nvPicPr>
          <p:cNvPr id="4" name="The-Exploding-Whale-Still-The-Greatest-News-Broadcast-In-Television-History.mp4">
            <a:hlinkClick r:id="" action="ppaction://media"/>
          </p:cNvPr>
          <p:cNvPicPr>
            <a:picLocks noGrp="1" noChangeAspect="1"/>
          </p:cNvPicPr>
          <p:nvPr>
            <p:ph idx="1"/>
            <a:videoFile r:link="rId3"/>
            <p:custDataLst>
              <p:tags r:id="rId4"/>
            </p:custDataLst>
            <p:extLst>
              <p:ext uri="{DAA4B4D4-6D71-4841-9C94-3DE7FCFB9230}">
                <p14:media xmlns:p14="http://schemas.microsoft.com/office/powerpoint/2010/main" r:embed="rId2"/>
              </p:ext>
            </p:extLst>
          </p:nvPr>
        </p:nvPicPr>
        <p:blipFill>
          <a:blip r:embed="rId8"/>
          <a:stretch>
            <a:fillRect/>
          </a:stretch>
        </p:blipFill>
        <p:spPr>
          <a:xfrm>
            <a:off x="1465138" y="1556792"/>
            <a:ext cx="7499350" cy="4187825"/>
          </a:xfrm>
        </p:spPr>
      </p:pic>
      <p:sp>
        <p:nvSpPr>
          <p:cNvPr id="3" name="TextBox 2"/>
          <p:cNvSpPr txBox="1"/>
          <p:nvPr>
            <p:custDataLst>
              <p:tags r:id="rId5"/>
            </p:custDataLst>
          </p:nvPr>
        </p:nvSpPr>
        <p:spPr>
          <a:xfrm>
            <a:off x="4859497" y="6256216"/>
            <a:ext cx="4104456" cy="369332"/>
          </a:xfrm>
          <a:prstGeom prst="rect">
            <a:avLst/>
          </a:prstGeom>
          <a:noFill/>
        </p:spPr>
        <p:txBody>
          <a:bodyPr wrap="square" rtlCol="0">
            <a:spAutoFit/>
          </a:bodyPr>
          <a:lstStyle/>
          <a:p>
            <a:r>
              <a:rPr dirty="0"/>
              <a:t>YouTube : http://youtu.be/uD5sPgV61bw</a:t>
            </a:r>
          </a:p>
        </p:txBody>
      </p:sp>
    </p:spTree>
    <p:extLst>
      <p:ext uri="{BB962C8B-B14F-4D97-AF65-F5344CB8AC3E}">
        <p14:creationId xmlns:p14="http://schemas.microsoft.com/office/powerpoint/2010/main" val="204925673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noProof="0" dirty="0">
                <a:solidFill>
                  <a:schemeClr val="accent4"/>
                </a:solidFill>
              </a:rPr>
              <a:t>Exercice : analyse après action</a:t>
            </a:r>
          </a:p>
        </p:txBody>
      </p:sp>
      <p:sp>
        <p:nvSpPr>
          <p:cNvPr id="3" name="Content Placeholder 2"/>
          <p:cNvSpPr>
            <a:spLocks noGrp="1"/>
          </p:cNvSpPr>
          <p:nvPr>
            <p:ph idx="1"/>
            <p:custDataLst>
              <p:tags r:id="rId2"/>
            </p:custDataLst>
          </p:nvPr>
        </p:nvSpPr>
        <p:spPr>
          <a:xfrm>
            <a:off x="1187624" y="1484784"/>
            <a:ext cx="6232736" cy="5040560"/>
          </a:xfrm>
        </p:spPr>
        <p:txBody>
          <a:bodyPr>
            <a:normAutofit fontScale="92500" lnSpcReduction="20000"/>
          </a:bodyPr>
          <a:lstStyle/>
          <a:p>
            <a:r>
              <a:rPr lang="fr-CA" noProof="0" dirty="0"/>
              <a:t>À votre table, prenez 20 minutes pour passer à travers les questions :</a:t>
            </a:r>
          </a:p>
          <a:p>
            <a:endParaRPr lang="fr-CA" noProof="0" dirty="0"/>
          </a:p>
          <a:p>
            <a:r>
              <a:rPr lang="fr-CA" noProof="0" dirty="0"/>
              <a:t>Que devait-il arriver?</a:t>
            </a:r>
          </a:p>
          <a:p>
            <a:r>
              <a:rPr lang="fr-CA" noProof="0" dirty="0"/>
              <a:t>Qu’est-il arrivé en réalité?</a:t>
            </a:r>
          </a:p>
          <a:p>
            <a:r>
              <a:rPr lang="fr-CA" noProof="0" dirty="0"/>
              <a:t>Qu’est-ce qui a bien été, et pourquoi?</a:t>
            </a:r>
          </a:p>
          <a:p>
            <a:r>
              <a:rPr lang="fr-CA" noProof="0" dirty="0"/>
              <a:t>Que pouvons-nous améliorer et comment?</a:t>
            </a:r>
          </a:p>
          <a:p>
            <a:r>
              <a:rPr lang="fr-CA" noProof="0" dirty="0"/>
              <a:t>Que ferions-nous différemment la prochaine fois?</a:t>
            </a:r>
          </a:p>
          <a:p>
            <a:endParaRPr lang="fr-CA" noProof="0" dirty="0"/>
          </a:p>
        </p:txBody>
      </p:sp>
      <p:pic>
        <p:nvPicPr>
          <p:cNvPr id="1843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164288" y="2567055"/>
            <a:ext cx="1511300"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3708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Apprendre après : revue</a:t>
            </a:r>
          </a:p>
        </p:txBody>
      </p:sp>
      <p:sp>
        <p:nvSpPr>
          <p:cNvPr id="3" name="Content Placeholder 2"/>
          <p:cNvSpPr>
            <a:spLocks noGrp="1"/>
          </p:cNvSpPr>
          <p:nvPr>
            <p:ph idx="1"/>
            <p:custDataLst>
              <p:tags r:id="rId2"/>
            </p:custDataLst>
          </p:nvPr>
        </p:nvSpPr>
        <p:spPr>
          <a:xfrm>
            <a:off x="1331640" y="1340768"/>
            <a:ext cx="6264696" cy="5400600"/>
          </a:xfrm>
        </p:spPr>
        <p:txBody>
          <a:bodyPr>
            <a:normAutofit fontScale="92500" lnSpcReduction="10000"/>
          </a:bodyPr>
          <a:lstStyle/>
          <a:p>
            <a:r>
              <a:rPr lang="fr-CA" noProof="0" dirty="0"/>
              <a:t>AAA plus longue et approfondie qui dure une journée ou plus</a:t>
            </a:r>
          </a:p>
          <a:p>
            <a:pPr marL="82296" indent="0">
              <a:buNone/>
            </a:pPr>
            <a:r>
              <a:rPr lang="fr-CA" noProof="0" dirty="0"/>
              <a:t>Les questions de la revue :</a:t>
            </a:r>
          </a:p>
          <a:p>
            <a:r>
              <a:rPr lang="fr-CA" noProof="0" dirty="0"/>
              <a:t>Q1- Quels étaient les objectifs du projet?</a:t>
            </a:r>
          </a:p>
          <a:p>
            <a:pPr lvl="1"/>
            <a:r>
              <a:rPr lang="fr-CA" noProof="0" dirty="0"/>
              <a:t>Faites circuler le mandat et tous les mesurables avant la réunion </a:t>
            </a:r>
          </a:p>
          <a:p>
            <a:r>
              <a:rPr lang="fr-CA" noProof="0" dirty="0"/>
              <a:t>Q2- Qu’avez-vous accompli?</a:t>
            </a:r>
          </a:p>
          <a:p>
            <a:pPr lvl="1"/>
            <a:r>
              <a:rPr lang="fr-CA" noProof="0" dirty="0"/>
              <a:t>Les livrables ont-ils été livrés? Les délais ont-ils été respectés? Etc.</a:t>
            </a:r>
          </a:p>
          <a:p>
            <a:pPr lvl="1"/>
            <a:r>
              <a:rPr lang="fr-CA" noProof="0" dirty="0"/>
              <a:t>Faites un graphique du processus; qu’est-il arrivé en réalité?</a:t>
            </a:r>
          </a:p>
          <a:p>
            <a:pPr lvl="1"/>
            <a:endParaRPr lang="fr-CA" noProof="0" dirty="0"/>
          </a:p>
        </p:txBody>
      </p:sp>
      <p:pic>
        <p:nvPicPr>
          <p:cNvPr id="19458"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632700" y="1844824"/>
            <a:ext cx="1511300"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53964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Apprendre après : revue</a:t>
            </a:r>
          </a:p>
        </p:txBody>
      </p:sp>
      <p:sp>
        <p:nvSpPr>
          <p:cNvPr id="3" name="Content Placeholder 2"/>
          <p:cNvSpPr>
            <a:spLocks noGrp="1"/>
          </p:cNvSpPr>
          <p:nvPr>
            <p:ph idx="1"/>
            <p:custDataLst>
              <p:tags r:id="rId2"/>
            </p:custDataLst>
          </p:nvPr>
        </p:nvSpPr>
        <p:spPr>
          <a:xfrm>
            <a:off x="1187624" y="1412776"/>
            <a:ext cx="6264696" cy="5184576"/>
          </a:xfrm>
        </p:spPr>
        <p:txBody>
          <a:bodyPr>
            <a:normAutofit fontScale="85000" lnSpcReduction="20000"/>
          </a:bodyPr>
          <a:lstStyle/>
          <a:p>
            <a:r>
              <a:rPr lang="fr-CA" noProof="0" dirty="0"/>
              <a:t>Q3- Qu’est-ce qui a bien été dans ce projet?</a:t>
            </a:r>
          </a:p>
          <a:p>
            <a:pPr lvl="1"/>
            <a:r>
              <a:rPr lang="fr-CA" noProof="0" dirty="0"/>
              <a:t>Étapes réussies vers l’atteinte des objectifs </a:t>
            </a:r>
          </a:p>
          <a:p>
            <a:r>
              <a:rPr lang="fr-CA" noProof="0" dirty="0"/>
              <a:t>Q4- Qu’est-ce qui aurait pu aller mieux?</a:t>
            </a:r>
          </a:p>
          <a:p>
            <a:pPr lvl="1"/>
            <a:r>
              <a:rPr lang="fr-CA" noProof="0" dirty="0"/>
              <a:t>Qu’est-il arrivé pour le rendre sous-optimal?</a:t>
            </a:r>
          </a:p>
          <a:p>
            <a:pPr lvl="1"/>
            <a:r>
              <a:rPr lang="fr-CA" noProof="0" dirty="0"/>
              <a:t>Que manquait-il pour que ceci se produise?</a:t>
            </a:r>
          </a:p>
          <a:p>
            <a:pPr lvl="1"/>
            <a:r>
              <a:rPr lang="fr-CA" noProof="0" dirty="0"/>
              <a:t>Comment pouvons-nous nous assurer que les projets futurs se déroulent mieux?</a:t>
            </a:r>
          </a:p>
          <a:p>
            <a:r>
              <a:rPr lang="fr-CA" noProof="0" dirty="0"/>
              <a:t>Q5- Lorsque vous faites un retour sur l’historique de ce projet, quel est votre degré de satisfaction?</a:t>
            </a:r>
          </a:p>
          <a:p>
            <a:pPr lvl="1"/>
            <a:r>
              <a:rPr lang="fr-CA" noProof="0" dirty="0"/>
              <a:t>Exercice de clôture - pour la réunion et pour les individus</a:t>
            </a:r>
          </a:p>
        </p:txBody>
      </p:sp>
      <p:pic>
        <p:nvPicPr>
          <p:cNvPr id="20482"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452320" y="2780927"/>
            <a:ext cx="1511300"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19813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74638"/>
            <a:ext cx="8028384" cy="922114"/>
          </a:xfrm>
        </p:spPr>
        <p:txBody>
          <a:bodyPr>
            <a:normAutofit fontScale="90000"/>
          </a:bodyPr>
          <a:lstStyle/>
          <a:p>
            <a:r>
              <a:rPr lang="fr-CA" sz="3600" noProof="0" dirty="0">
                <a:solidFill>
                  <a:srgbClr val="84AA33"/>
                </a:solidFill>
              </a:rPr>
              <a:t>Capitalisation des expériences/systématisation </a:t>
            </a:r>
            <a:endParaRPr lang="fr-CA" sz="3600" noProof="0" dirty="0">
              <a:solidFill>
                <a:schemeClr val="accent4"/>
              </a:solidFill>
            </a:endParaRPr>
          </a:p>
        </p:txBody>
      </p:sp>
      <p:sp>
        <p:nvSpPr>
          <p:cNvPr id="3" name="Content Placeholder 2"/>
          <p:cNvSpPr>
            <a:spLocks noGrp="1"/>
          </p:cNvSpPr>
          <p:nvPr>
            <p:ph idx="1"/>
            <p:custDataLst>
              <p:tags r:id="rId2"/>
            </p:custDataLst>
          </p:nvPr>
        </p:nvSpPr>
        <p:spPr>
          <a:xfrm>
            <a:off x="3275856" y="1268760"/>
            <a:ext cx="5657832" cy="5472608"/>
          </a:xfrm>
        </p:spPr>
        <p:txBody>
          <a:bodyPr>
            <a:normAutofit fontScale="92500" lnSpcReduction="20000"/>
          </a:bodyPr>
          <a:lstStyle/>
          <a:p>
            <a:r>
              <a:rPr lang="fr-CA" noProof="0" dirty="0"/>
              <a:t>Initiative d’apprentissage participatif multipartite</a:t>
            </a:r>
          </a:p>
          <a:p>
            <a:r>
              <a:rPr lang="fr-CA" noProof="0" dirty="0"/>
              <a:t>Façon systématique de documenter les leçons apprises dans le cadre de projets sur le terrain avec l’intention d’utiliser ces leçons pour améliorer les phases subséquentes du projet</a:t>
            </a:r>
          </a:p>
          <a:p>
            <a:r>
              <a:rPr lang="fr-CA" noProof="0" dirty="0"/>
              <a:t>À la fois un processus et un produit</a:t>
            </a:r>
          </a:p>
          <a:p>
            <a:r>
              <a:rPr lang="fr-CA" noProof="0" dirty="0"/>
              <a:t>Différentes approches, toutes intégrées à des projets (p. ex., ateliers multipartites)</a:t>
            </a:r>
          </a:p>
        </p:txBody>
      </p:sp>
      <p:pic>
        <p:nvPicPr>
          <p:cNvPr id="23554" name="Picture 2"/>
          <p:cNvPicPr>
            <a:picLocks noChangeAspect="1" noChangeArrowheads="1"/>
          </p:cNvPicPr>
          <p:nvPr>
            <p:custDataLst>
              <p:tags r:id="rId3"/>
            </p:custDataLst>
          </p:nvPr>
        </p:nvPicPr>
        <p:blipFill>
          <a:blip r:embed="rId6">
            <a:extLst>
              <a:ext uri="{28A0092B-C50C-407E-A947-70E740481C1C}">
                <a14:useLocalDpi xmlns:a14="http://schemas.microsoft.com/office/drawing/2010/main"/>
              </a:ext>
            </a:extLst>
          </a:blip>
          <a:srcRect/>
          <a:stretch>
            <a:fillRect/>
          </a:stretch>
        </p:blipFill>
        <p:spPr bwMode="auto">
          <a:xfrm>
            <a:off x="1265554" y="2276872"/>
            <a:ext cx="2095500"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36672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115616" y="274638"/>
            <a:ext cx="8028384" cy="1143000"/>
          </a:xfrm>
        </p:spPr>
        <p:txBody>
          <a:bodyPr>
            <a:normAutofit fontScale="90000"/>
          </a:bodyPr>
          <a:lstStyle/>
          <a:p>
            <a:r>
              <a:rPr lang="fr-CA" sz="3600" noProof="0" dirty="0">
                <a:solidFill>
                  <a:schemeClr val="accent4"/>
                </a:solidFill>
              </a:rPr>
              <a:t>Capitalisation des expériences/systématisation </a:t>
            </a:r>
          </a:p>
        </p:txBody>
      </p:sp>
      <p:pic>
        <p:nvPicPr>
          <p:cNvPr id="4" name="Content Placeholder 3"/>
          <p:cNvPicPr>
            <a:picLocks noGrp="1" noChangeAspect="1"/>
          </p:cNvPicPr>
          <p:nvPr>
            <p:ph idx="1"/>
            <p:custDataLst>
              <p:tags r:id="rId2"/>
            </p:custDataLst>
          </p:nvPr>
        </p:nvPicPr>
        <p:blipFill>
          <a:blip r:embed="rId6" cstate="email">
            <a:extLst>
              <a:ext uri="{28A0092B-C50C-407E-A947-70E740481C1C}">
                <a14:useLocalDpi xmlns:a14="http://schemas.microsoft.com/office/drawing/2010/main"/>
              </a:ext>
            </a:extLst>
          </a:blip>
          <a:stretch>
            <a:fillRect/>
          </a:stretch>
        </p:blipFill>
        <p:spPr>
          <a:xfrm>
            <a:off x="1331640" y="1772816"/>
            <a:ext cx="7272808" cy="3600400"/>
          </a:xfrm>
        </p:spPr>
      </p:pic>
      <p:sp>
        <p:nvSpPr>
          <p:cNvPr id="5" name="TextBox 4"/>
          <p:cNvSpPr txBox="1"/>
          <p:nvPr>
            <p:custDataLst>
              <p:tags r:id="rId3"/>
            </p:custDataLst>
          </p:nvPr>
        </p:nvSpPr>
        <p:spPr>
          <a:xfrm>
            <a:off x="3851920" y="5964087"/>
            <a:ext cx="5112568" cy="461665"/>
          </a:xfrm>
          <a:prstGeom prst="rect">
            <a:avLst/>
          </a:prstGeom>
          <a:noFill/>
        </p:spPr>
        <p:txBody>
          <a:bodyPr wrap="square" rtlCol="0">
            <a:spAutoFit/>
          </a:bodyPr>
          <a:lstStyle/>
          <a:p>
            <a:pPr algn="ctr"/>
            <a:r>
              <a:rPr lang="en-CA" sz="1200" b="1" dirty="0"/>
              <a:t>Villeval et Lavigne</a:t>
            </a:r>
            <a:r>
              <a:rPr dirty="0"/>
              <a:t> </a:t>
            </a:r>
            <a:r>
              <a:rPr lang="en-CA" sz="1200" b="1" dirty="0"/>
              <a:t>Delville. Learning and Sharing Experience Lessons for Learning Processes in NGOs. 2004</a:t>
            </a:r>
            <a:endParaRPr lang="fr-CA" sz="1200" b="1" dirty="0"/>
          </a:p>
        </p:txBody>
      </p:sp>
    </p:spTree>
    <p:extLst>
      <p:ext uri="{BB962C8B-B14F-4D97-AF65-F5344CB8AC3E}">
        <p14:creationId xmlns:p14="http://schemas.microsoft.com/office/powerpoint/2010/main" val="39386977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rgbClr val="84AA33"/>
                </a:solidFill>
              </a:rPr>
              <a:t>Questions? Commentaires?</a:t>
            </a:r>
            <a:endParaRPr lang="fr-CA" noProof="0" dirty="0"/>
          </a:p>
        </p:txBody>
      </p:sp>
    </p:spTree>
    <p:extLst>
      <p:ext uri="{BB962C8B-B14F-4D97-AF65-F5344CB8AC3E}">
        <p14:creationId xmlns:p14="http://schemas.microsoft.com/office/powerpoint/2010/main" val="4168515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err="1"/>
              <a:t>Crédits</a:t>
            </a:r>
            <a:endParaRPr lang="en-GB" dirty="0"/>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fr-FR" dirty="0"/>
              <a:t>Ce matériel d'apprentissage a été préparé par Lucie Lamoureux pour le CTA.</a:t>
            </a:r>
            <a:br>
              <a:rPr lang="fr-FR" dirty="0"/>
            </a:br>
            <a:br>
              <a:rPr lang="fr-FR" dirty="0"/>
            </a:br>
            <a:r>
              <a:rPr lang="fr-FR" dirty="0"/>
              <a:t>Le Centre technique de coopération agricole et rurale (CTA) est une institution internationale commune du groupe des États d'Afrique, des Caraïbes et du Pacifique (ACP) et de l'Union européenne (UE). Le CTA opère dans le cadre de l'accord de Cotonou et est financé par l'UE. Pour plus d'informations sur le CTA, visitez le site </a:t>
            </a:r>
            <a:r>
              <a:rPr lang="fr-FR" dirty="0">
                <a:hlinkClick r:id="rId3"/>
              </a:rPr>
              <a:t>www.cta.int</a:t>
            </a:r>
            <a:br>
              <a:rPr lang="fr-FR" dirty="0"/>
            </a:br>
            <a:br>
              <a:rPr lang="fr-FR" dirty="0"/>
            </a:br>
            <a:br>
              <a:rPr lang="fr-FR" dirty="0"/>
            </a:br>
            <a:r>
              <a:rPr lang="fr-FR" b="1" dirty="0"/>
              <a:t>Avertissement</a:t>
            </a:r>
            <a:br>
              <a:rPr lang="fr-FR" dirty="0"/>
            </a:br>
            <a:br>
              <a:rPr lang="fr-FR" dirty="0"/>
            </a:br>
            <a:r>
              <a:rPr lang="fr-FR" dirty="0"/>
              <a:t>Ce travail a été réalisé avec l'assistance financière du CTA. Toutefois, il reste sous la seule responsabilité de son auteur et ne reflète en aucun cas les opinions ou déclarations de CTA ou de l'Union européenne. L'utilisateur doit faire sa propre évaluation quant à la pertinence de toute déclaration, argumentation, technique expérimentale ou méthode décrite dans ce document.</a:t>
            </a:r>
            <a:br>
              <a:rPr lang="fr-FR" dirty="0"/>
            </a:br>
            <a:br>
              <a:rPr lang="fr-FR" dirty="0"/>
            </a:br>
            <a:r>
              <a:rPr lang="fr-FR" dirty="0"/>
              <a:t> </a:t>
            </a:r>
            <a:br>
              <a:rPr lang="fr-FR" dirty="0"/>
            </a:br>
            <a:r>
              <a:rPr lang="fr-FR" b="1" dirty="0"/>
              <a:t>Copyright</a:t>
            </a:r>
            <a:br>
              <a:rPr lang="fr-FR" dirty="0"/>
            </a:br>
            <a:br>
              <a:rPr lang="fr-FR" dirty="0"/>
            </a:br>
            <a:r>
              <a:rPr lang="fr-FR" dirty="0"/>
              <a:t>La reproduction et la diffusion de ces modules et du matériel d'appui sont encouragées selon les termes de la licence d'attribution Creative Commons (</a:t>
            </a:r>
            <a:r>
              <a:rPr lang="fr-FR" dirty="0">
                <a:hlinkClick r:id="rId4"/>
              </a:rPr>
              <a:t>https://creativecommons.org/licenses/by/4.0/legalcode</a:t>
            </a:r>
            <a:r>
              <a:rPr lang="fr-FR" dirty="0"/>
              <a:t>), à condition que la reconnaissance appropriée soit faite:</a:t>
            </a:r>
          </a:p>
          <a:p>
            <a:r>
              <a:rPr lang="fr-FR" dirty="0"/>
              <a:t>des droits d'auteur du CTA, conformément à la licence Creative Commons 4.0, en incluant le nom et le titre de l'article ou du chapitre, </a:t>
            </a:r>
          </a:p>
          <a:p>
            <a:r>
              <a:rPr lang="fr-FR" dirty="0"/>
              <a:t>et que l'approbation par le CTA ou l'UE des points de vue, produits ou services des auteurs ne soit en aucun cas implicite, en incluant la clause de non-responsabilité.</a:t>
            </a:r>
          </a:p>
          <a:p>
            <a:pPr marL="82296" indent="0">
              <a:buNone/>
            </a:pPr>
            <a:endParaRPr lang="fr-FR" dirty="0"/>
          </a:p>
          <a:p>
            <a:pPr marL="82296" indent="0">
              <a:buNone/>
            </a:pPr>
            <a:r>
              <a:rPr lang="fr-FR" dirty="0"/>
              <a:t>Mars 2015</a:t>
            </a:r>
          </a:p>
        </p:txBody>
      </p:sp>
    </p:spTree>
    <p:extLst>
      <p:ext uri="{BB962C8B-B14F-4D97-AF65-F5344CB8AC3E}">
        <p14:creationId xmlns:p14="http://schemas.microsoft.com/office/powerpoint/2010/main" val="358428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L'apprentissage</a:t>
            </a:r>
            <a:endParaRPr lang="fr-CA" noProof="0" dirty="0"/>
          </a:p>
        </p:txBody>
      </p:sp>
      <p:sp>
        <p:nvSpPr>
          <p:cNvPr id="3" name="Content Placeholder 2"/>
          <p:cNvSpPr>
            <a:spLocks noGrp="1"/>
          </p:cNvSpPr>
          <p:nvPr>
            <p:ph idx="1"/>
            <p:custDataLst>
              <p:tags r:id="rId2"/>
            </p:custDataLst>
          </p:nvPr>
        </p:nvSpPr>
        <p:spPr>
          <a:xfrm>
            <a:off x="1187624" y="1556792"/>
            <a:ext cx="5976664" cy="4824536"/>
          </a:xfrm>
        </p:spPr>
        <p:txBody>
          <a:bodyPr>
            <a:normAutofit fontScale="92500" lnSpcReduction="10000"/>
          </a:bodyPr>
          <a:lstStyle/>
          <a:p>
            <a:r>
              <a:rPr lang="fr-CA" noProof="0" dirty="0"/>
              <a:t>Le processus vécu par les personnes alors qu’elles développent de nouvelles connaissances</a:t>
            </a:r>
          </a:p>
          <a:p>
            <a:r>
              <a:rPr lang="fr-CA" noProof="0" dirty="0"/>
              <a:t>Deux personnes qui exécutent la même action peuvent apprendre des choses différentes, en fonction de leurs perspectives et de ce qui compte pour elles dans cette expérience</a:t>
            </a:r>
          </a:p>
          <a:p>
            <a:r>
              <a:rPr lang="fr-CA" noProof="0" dirty="0"/>
              <a:t>Peut être individuel ou collectif</a:t>
            </a:r>
          </a:p>
        </p:txBody>
      </p:sp>
      <p:pic>
        <p:nvPicPr>
          <p:cNvPr id="1026"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6948264" y="908720"/>
            <a:ext cx="1641941" cy="1955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1647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noProof="0" dirty="0">
                <a:solidFill>
                  <a:schemeClr val="accent4"/>
                </a:solidFill>
              </a:rPr>
              <a:t>La gestion des connaissances</a:t>
            </a:r>
          </a:p>
        </p:txBody>
      </p:sp>
      <p:sp>
        <p:nvSpPr>
          <p:cNvPr id="4" name="Content Placeholder 3"/>
          <p:cNvSpPr>
            <a:spLocks noGrp="1"/>
          </p:cNvSpPr>
          <p:nvPr>
            <p:ph idx="1"/>
            <p:custDataLst>
              <p:tags r:id="rId2"/>
            </p:custDataLst>
          </p:nvPr>
        </p:nvSpPr>
        <p:spPr>
          <a:xfrm>
            <a:off x="1259632" y="1484784"/>
            <a:ext cx="5832648" cy="5112568"/>
          </a:xfrm>
        </p:spPr>
        <p:txBody>
          <a:bodyPr>
            <a:normAutofit fontScale="70000" lnSpcReduction="20000"/>
          </a:bodyPr>
          <a:lstStyle/>
          <a:p>
            <a:r>
              <a:rPr lang="fr-CA" sz="3400" noProof="0" dirty="0"/>
              <a:t>Peut créer une organisation plus adaptative, réceptive, dynamique et souple afin d’améliorer et d’accélérer l’apprentissage</a:t>
            </a:r>
          </a:p>
          <a:p>
            <a:r>
              <a:rPr lang="fr-CA" sz="3400" noProof="0" dirty="0"/>
              <a:t>La gestion des connaissances personnelles (GCP) peut avoir le même effet à l’échelon personnel</a:t>
            </a:r>
          </a:p>
          <a:p>
            <a:r>
              <a:rPr lang="fr-CA" sz="3400" noProof="0" dirty="0"/>
              <a:t>« L’organisation apprenante » (P. </a:t>
            </a:r>
            <a:r>
              <a:rPr lang="fr-CA" sz="3400" noProof="0" dirty="0" err="1"/>
              <a:t>Senge</a:t>
            </a:r>
            <a:r>
              <a:rPr lang="fr-CA" sz="3400" noProof="0" dirty="0"/>
              <a:t>) : « une organisation qui améliore continuellement sa capacité à créer son avenir, où les gens développent sans cesse leurs compétences afin de produire les résultats qu’ils souhaitent, où des façons de penser nouvelles et expansives sont favorisées, où l’aspiration collective est libérée »</a:t>
            </a:r>
          </a:p>
          <a:p>
            <a:pPr marL="82296" indent="0">
              <a:buNone/>
            </a:pPr>
            <a:endParaRPr lang="fr-CA" noProof="0" dirty="0"/>
          </a:p>
        </p:txBody>
      </p:sp>
      <p:pic>
        <p:nvPicPr>
          <p:cNvPr id="2050"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528744" y="1580905"/>
            <a:ext cx="1200023" cy="1200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7862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31640" y="476672"/>
            <a:ext cx="7498080" cy="1143000"/>
          </a:xfrm>
        </p:spPr>
        <p:txBody>
          <a:bodyPr>
            <a:normAutofit fontScale="90000"/>
          </a:bodyPr>
          <a:lstStyle/>
          <a:p>
            <a:r>
              <a:rPr lang="fr-CA" noProof="0" dirty="0">
                <a:solidFill>
                  <a:schemeClr val="accent4"/>
                </a:solidFill>
              </a:rPr>
              <a:t>Le suivi et </a:t>
            </a:r>
            <a:r>
              <a:rPr lang="fr-CA" dirty="0">
                <a:solidFill>
                  <a:schemeClr val="accent4"/>
                </a:solidFill>
              </a:rPr>
              <a:t>l'évaluation (S&amp;E)</a:t>
            </a:r>
            <a:br>
              <a:rPr lang="fr-CA" dirty="0">
                <a:solidFill>
                  <a:schemeClr val="accent4"/>
                </a:solidFill>
              </a:rPr>
            </a:br>
            <a:endParaRPr lang="fr-CA" noProof="0" dirty="0">
              <a:solidFill>
                <a:schemeClr val="accent4"/>
              </a:solidFill>
            </a:endParaRPr>
          </a:p>
        </p:txBody>
      </p:sp>
      <p:sp>
        <p:nvSpPr>
          <p:cNvPr id="3" name="Content Placeholder 2"/>
          <p:cNvSpPr>
            <a:spLocks noGrp="1"/>
          </p:cNvSpPr>
          <p:nvPr>
            <p:ph idx="1"/>
            <p:custDataLst>
              <p:tags r:id="rId2"/>
            </p:custDataLst>
          </p:nvPr>
        </p:nvSpPr>
        <p:spPr>
          <a:xfrm>
            <a:off x="3923928" y="1412776"/>
            <a:ext cx="4896544" cy="4968552"/>
          </a:xfrm>
        </p:spPr>
        <p:txBody>
          <a:bodyPr>
            <a:normAutofit fontScale="70000" lnSpcReduction="20000"/>
          </a:bodyPr>
          <a:lstStyle/>
          <a:p>
            <a:r>
              <a:rPr lang="fr-CA" sz="3400" dirty="0"/>
              <a:t>On devrait</a:t>
            </a:r>
            <a:r>
              <a:rPr lang="fr-CA" sz="3400" noProof="0" dirty="0"/>
              <a:t> inclure les processus d’apprentissage, mais l’apprentissage n’est habituellement pas l’objectif principal des systèmes de S&amp;E</a:t>
            </a:r>
          </a:p>
          <a:p>
            <a:r>
              <a:rPr lang="fr-CA" sz="3400" noProof="0" dirty="0"/>
              <a:t>La responsabilité demeure le moteur, démontrer un bon usage des fonds, l’efficience, l’efficacité, etc. </a:t>
            </a:r>
          </a:p>
          <a:p>
            <a:r>
              <a:rPr lang="fr-CA" sz="3400" noProof="0" dirty="0"/>
              <a:t>L’évaluation est perçue comme punitive dans le pire des cas ou insignifiante dans le meilleur des cas par les partenaires dont les buts et les perspectives sont habituellement très différents de ceux des donateurs externes</a:t>
            </a:r>
          </a:p>
          <a:p>
            <a:pPr marL="82296" indent="0">
              <a:buNone/>
            </a:pPr>
            <a:endParaRPr lang="fr-CA" noProof="0" dirty="0"/>
          </a:p>
        </p:txBody>
      </p:sp>
      <p:pic>
        <p:nvPicPr>
          <p:cNvPr id="3074"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259632" y="2132856"/>
            <a:ext cx="2448272"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7697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r>
              <a:rPr lang="fr-CA" sz="3600" noProof="0" dirty="0">
                <a:solidFill>
                  <a:schemeClr val="accent4"/>
                </a:solidFill>
              </a:rPr>
              <a:t>Méthodes d’apprentissage efficaces pour le S&amp;E en DAR</a:t>
            </a:r>
          </a:p>
        </p:txBody>
      </p:sp>
      <p:sp>
        <p:nvSpPr>
          <p:cNvPr id="3" name="Content Placeholder 2"/>
          <p:cNvSpPr>
            <a:spLocks noGrp="1"/>
          </p:cNvSpPr>
          <p:nvPr>
            <p:ph idx="1"/>
            <p:custDataLst>
              <p:tags r:id="rId2"/>
            </p:custDataLst>
          </p:nvPr>
        </p:nvSpPr>
        <p:spPr>
          <a:xfrm>
            <a:off x="1403648" y="1844824"/>
            <a:ext cx="6984776" cy="4752528"/>
          </a:xfrm>
        </p:spPr>
        <p:txBody>
          <a:bodyPr>
            <a:normAutofit fontScale="85000" lnSpcReduction="20000"/>
          </a:bodyPr>
          <a:lstStyle/>
          <a:p>
            <a:pPr>
              <a:buSzPct val="100000"/>
              <a:buFont typeface="Arial" panose="020B0604020202020204" pitchFamily="34" charset="0"/>
              <a:buChar char="•"/>
            </a:pPr>
            <a:r>
              <a:rPr lang="fr-CA" noProof="0" dirty="0"/>
              <a:t>L'apprentissage continu est essentiel au changement durable</a:t>
            </a:r>
          </a:p>
          <a:p>
            <a:pPr>
              <a:buSzPct val="100000"/>
              <a:buFont typeface="Arial" panose="020B0604020202020204" pitchFamily="34" charset="0"/>
              <a:buChar char="•"/>
            </a:pPr>
            <a:r>
              <a:rPr lang="fr-CA" noProof="0" dirty="0"/>
              <a:t>Impliquent de multiples parties prenantes de manière à équilibrer leurs intérêts et leurs priorités (y compris la responsabilité)</a:t>
            </a:r>
          </a:p>
          <a:p>
            <a:pPr>
              <a:buSzPct val="100000"/>
              <a:buFont typeface="Arial" panose="020B0604020202020204" pitchFamily="34" charset="0"/>
              <a:buChar char="•"/>
            </a:pPr>
            <a:r>
              <a:rPr lang="fr-CA" noProof="0" dirty="0"/>
              <a:t>Allient des méthodes quantitatives et qualitatives, menant à une compréhension plus complète</a:t>
            </a:r>
          </a:p>
          <a:p>
            <a:pPr>
              <a:buSzPct val="100000"/>
              <a:buFont typeface="Arial" panose="020B0604020202020204" pitchFamily="34" charset="0"/>
              <a:buChar char="•"/>
            </a:pPr>
            <a:r>
              <a:rPr lang="fr-CA" noProof="0" dirty="0"/>
              <a:t>Font usage de méthodes de rétroaction itératives, continues et réfléchies afin de déterminer ce qui arrive et pourquoi c'est le cas</a:t>
            </a:r>
          </a:p>
          <a:p>
            <a:endParaRPr lang="fr-CA" noProof="0" dirty="0"/>
          </a:p>
        </p:txBody>
      </p:sp>
      <p:pic>
        <p:nvPicPr>
          <p:cNvPr id="5123" name="Picture 3"/>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7740352" y="1264141"/>
            <a:ext cx="1008112" cy="933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6843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CA" noProof="0" dirty="0">
                <a:solidFill>
                  <a:schemeClr val="accent4"/>
                </a:solidFill>
              </a:rPr>
              <a:t>Le S&amp;E et l'apprentissage dans le cadre d'initiatives de GC</a:t>
            </a:r>
          </a:p>
        </p:txBody>
      </p:sp>
      <p:sp>
        <p:nvSpPr>
          <p:cNvPr id="3" name="Content Placeholder 2"/>
          <p:cNvSpPr>
            <a:spLocks noGrp="1"/>
          </p:cNvSpPr>
          <p:nvPr>
            <p:ph idx="1"/>
            <p:custDataLst>
              <p:tags r:id="rId2"/>
            </p:custDataLst>
          </p:nvPr>
        </p:nvSpPr>
        <p:spPr>
          <a:xfrm>
            <a:off x="5487170" y="1447800"/>
            <a:ext cx="3446517" cy="4573488"/>
          </a:xfrm>
        </p:spPr>
        <p:txBody>
          <a:bodyPr>
            <a:normAutofit/>
          </a:bodyPr>
          <a:lstStyle/>
          <a:p>
            <a:pPr marL="82296" indent="0">
              <a:buNone/>
            </a:pPr>
            <a:endParaRPr lang="fr-CA" noProof="0" dirty="0"/>
          </a:p>
          <a:p>
            <a:pPr marL="82296" indent="0">
              <a:buNone/>
            </a:pPr>
            <a:endParaRPr lang="fr-CA" noProof="0" dirty="0"/>
          </a:p>
        </p:txBody>
      </p:sp>
      <p:pic>
        <p:nvPicPr>
          <p:cNvPr id="3074" name="Picture 2" descr="X:\KM\CTA\kmcategory.png"/>
          <p:cNvPicPr>
            <a:picLocks noChangeAspect="1" noChangeArrowheads="1"/>
          </p:cNvPicPr>
          <p:nvPr>
            <p:custDataLst>
              <p:tags r:id="rId3"/>
            </p:custDataLst>
          </p:nvPr>
        </p:nvPicPr>
        <p:blipFill>
          <a:blip r:embed="rId8">
            <a:extLst>
              <a:ext uri="{28A0092B-C50C-407E-A947-70E740481C1C}">
                <a14:useLocalDpi xmlns:a14="http://schemas.microsoft.com/office/drawing/2010/main"/>
              </a:ext>
            </a:extLst>
          </a:blip>
          <a:srcRect/>
          <a:stretch>
            <a:fillRect/>
          </a:stretch>
        </p:blipFill>
        <p:spPr bwMode="auto">
          <a:xfrm>
            <a:off x="5364088" y="1412775"/>
            <a:ext cx="3600400" cy="47255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custDataLst>
              <p:tags r:id="rId4"/>
            </p:custDataLst>
          </p:nvPr>
        </p:nvSpPr>
        <p:spPr>
          <a:xfrm>
            <a:off x="5255568" y="5694982"/>
            <a:ext cx="3888432" cy="646331"/>
          </a:xfrm>
          <a:prstGeom prst="rect">
            <a:avLst/>
          </a:prstGeom>
          <a:noFill/>
        </p:spPr>
        <p:txBody>
          <a:bodyPr wrap="square" rtlCol="0">
            <a:spAutoFit/>
          </a:bodyPr>
          <a:lstStyle/>
          <a:p>
            <a:pPr algn="ctr"/>
            <a:r>
              <a:rPr lang="en-CA" sz="1200" b="1" dirty="0"/>
              <a:t>Guide to Monitoring and Evaluating KM in Global Health Programs  - Ohkubo, Sullivan, Harlan, Timmons et Strachan (2013)</a:t>
            </a:r>
            <a:endParaRPr lang="fr-CA" sz="1200" b="1" dirty="0"/>
          </a:p>
        </p:txBody>
      </p:sp>
      <p:sp>
        <p:nvSpPr>
          <p:cNvPr id="5" name="TextBox 4"/>
          <p:cNvSpPr txBox="1"/>
          <p:nvPr>
            <p:custDataLst>
              <p:tags r:id="rId5"/>
            </p:custDataLst>
          </p:nvPr>
        </p:nvSpPr>
        <p:spPr>
          <a:xfrm>
            <a:off x="1043608" y="1909330"/>
            <a:ext cx="4320480" cy="4401205"/>
          </a:xfrm>
          <a:prstGeom prst="rect">
            <a:avLst/>
          </a:prstGeom>
          <a:noFill/>
        </p:spPr>
        <p:txBody>
          <a:bodyPr wrap="square" rtlCol="0">
            <a:spAutoFit/>
          </a:bodyPr>
          <a:lstStyle/>
          <a:p>
            <a:pPr marL="457200" indent="-457200">
              <a:buClr>
                <a:schemeClr val="accent1"/>
              </a:buClr>
              <a:buSzPct val="110000"/>
              <a:buFont typeface="Arial" panose="020B0604020202020204" pitchFamily="34" charset="0"/>
              <a:buChar char="•"/>
            </a:pPr>
            <a:r>
              <a:rPr lang="fr-CA" sz="2800" dirty="0"/>
              <a:t>Les différentes initiatives de GC font usage de méthodes de S&amp;E différentes</a:t>
            </a:r>
          </a:p>
          <a:p>
            <a:pPr marL="457200" indent="-457200">
              <a:buClr>
                <a:schemeClr val="accent1"/>
              </a:buClr>
              <a:buSzPct val="110000"/>
              <a:buFont typeface="Arial" panose="020B0604020202020204" pitchFamily="34" charset="0"/>
              <a:buChar char="•"/>
            </a:pPr>
            <a:r>
              <a:rPr lang="fr-CA" sz="2800" dirty="0"/>
              <a:t>Que pouvons-nous mesurer? Quantitatif </a:t>
            </a:r>
          </a:p>
          <a:p>
            <a:pPr marL="457200" indent="-457200">
              <a:buClr>
                <a:schemeClr val="accent1"/>
              </a:buClr>
              <a:buSzPct val="110000"/>
              <a:buFont typeface="Arial" panose="020B0604020202020204" pitchFamily="34" charset="0"/>
              <a:buChar char="•"/>
            </a:pPr>
            <a:r>
              <a:rPr lang="fr-CA" sz="2800" dirty="0"/>
              <a:t>Que pouvons-nous évaluer? Qualitatif </a:t>
            </a:r>
          </a:p>
          <a:p>
            <a:pPr marL="457200" indent="-457200">
              <a:buClr>
                <a:schemeClr val="accent1"/>
              </a:buClr>
              <a:buSzPct val="110000"/>
              <a:buFont typeface="Arial" panose="020B0604020202020204" pitchFamily="34" charset="0"/>
              <a:buChar char="•"/>
            </a:pPr>
            <a:r>
              <a:rPr lang="fr-CA" sz="2800" dirty="0"/>
              <a:t>Les deux types sont importants</a:t>
            </a:r>
          </a:p>
        </p:txBody>
      </p:sp>
    </p:spTree>
    <p:extLst>
      <p:ext uri="{BB962C8B-B14F-4D97-AF65-F5344CB8AC3E}">
        <p14:creationId xmlns:p14="http://schemas.microsoft.com/office/powerpoint/2010/main" val="2607288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a:solidFill>
                  <a:schemeClr val="accent4"/>
                </a:solidFill>
              </a:rPr>
              <a:t>Outils quantitatifs</a:t>
            </a:r>
          </a:p>
        </p:txBody>
      </p:sp>
      <p:sp>
        <p:nvSpPr>
          <p:cNvPr id="3" name="Content Placeholder 2"/>
          <p:cNvSpPr>
            <a:spLocks noGrp="1"/>
          </p:cNvSpPr>
          <p:nvPr>
            <p:ph idx="1"/>
            <p:custDataLst>
              <p:tags r:id="rId2"/>
            </p:custDataLst>
          </p:nvPr>
        </p:nvSpPr>
        <p:spPr>
          <a:xfrm>
            <a:off x="2987824" y="1484784"/>
            <a:ext cx="6017872" cy="5040560"/>
          </a:xfrm>
        </p:spPr>
        <p:txBody>
          <a:bodyPr>
            <a:normAutofit fontScale="92500" lnSpcReduction="20000"/>
          </a:bodyPr>
          <a:lstStyle/>
          <a:p>
            <a:r>
              <a:rPr lang="fr-CA" noProof="0" dirty="0"/>
              <a:t>Recueillent des données numériques pour mesurer l'impact</a:t>
            </a:r>
          </a:p>
          <a:p>
            <a:r>
              <a:rPr lang="fr-CA" noProof="0" dirty="0"/>
              <a:t>Particulièrement utiles pour comprendre la prévalence ou l'intensité d'un enjeu particulier</a:t>
            </a:r>
          </a:p>
          <a:p>
            <a:r>
              <a:rPr lang="fr-CA" noProof="0" dirty="0"/>
              <a:t>Recueillent des données afin de répondre aux questions liées aux objectifs ou aux buts de la GC</a:t>
            </a:r>
          </a:p>
          <a:p>
            <a:r>
              <a:rPr lang="fr-CA" noProof="0" dirty="0"/>
              <a:t>Il existe plusieurs outils, mais nous allons en examiner deux :</a:t>
            </a:r>
          </a:p>
          <a:p>
            <a:pPr lvl="1"/>
            <a:r>
              <a:rPr lang="fr-CA" noProof="0" dirty="0"/>
              <a:t>Indicateurs de GC</a:t>
            </a:r>
          </a:p>
          <a:p>
            <a:pPr lvl="1"/>
            <a:r>
              <a:rPr lang="fr-CA" noProof="0" dirty="0"/>
              <a:t>Mesures Web</a:t>
            </a:r>
          </a:p>
        </p:txBody>
      </p:sp>
      <p:pic>
        <p:nvPicPr>
          <p:cNvPr id="6146" name="Picture 2"/>
          <p:cNvPicPr>
            <a:picLocks noChangeAspect="1" noChangeArrowheads="1"/>
          </p:cNvPicPr>
          <p:nvPr>
            <p:custDataLst>
              <p:tags r:id="rId3"/>
            </p:custDataLst>
          </p:nvPr>
        </p:nvPicPr>
        <p:blipFill>
          <a:blip r:embed="rId6" cstate="email">
            <a:extLst>
              <a:ext uri="{28A0092B-C50C-407E-A947-70E740481C1C}">
                <a14:useLocalDpi xmlns:a14="http://schemas.microsoft.com/office/drawing/2010/main"/>
              </a:ext>
            </a:extLst>
          </a:blip>
          <a:srcRect/>
          <a:stretch>
            <a:fillRect/>
          </a:stretch>
        </p:blipFill>
        <p:spPr bwMode="auto">
          <a:xfrm>
            <a:off x="1194378" y="2553627"/>
            <a:ext cx="1803427" cy="1811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0914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1"/>
</p:tagLst>
</file>

<file path=ppt/tags/tag104.xml><?xml version="1.0" encoding="utf-8"?>
<p:tagLst xmlns:a="http://schemas.openxmlformats.org/drawingml/2006/main" xmlns:r="http://schemas.openxmlformats.org/officeDocument/2006/relationships" xmlns:p="http://schemas.openxmlformats.org/presentationml/2006/main">
  <p:tag name="NUM" val="2"/>
</p:tagLst>
</file>

<file path=ppt/tags/tag105.xml><?xml version="1.0" encoding="utf-8"?>
<p:tagLst xmlns:a="http://schemas.openxmlformats.org/drawingml/2006/main" xmlns:r="http://schemas.openxmlformats.org/officeDocument/2006/relationships" xmlns:p="http://schemas.openxmlformats.org/presentationml/2006/main">
  <p:tag name="NUM" val="3"/>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1"/>
</p:tagLst>
</file>

<file path=ppt/tags/tag49.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3"/>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3"/>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3"/>
</p:tagLst>
</file>

<file path=ppt/tags/tag88.xml><?xml version="1.0" encoding="utf-8"?>
<p:tagLst xmlns:a="http://schemas.openxmlformats.org/drawingml/2006/main" xmlns:r="http://schemas.openxmlformats.org/officeDocument/2006/relationships" xmlns:p="http://schemas.openxmlformats.org/presentationml/2006/main">
  <p:tag name="NUM" val="1"/>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3"/>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3"/>
</p:tagLst>
</file>

<file path=ppt/tags/tag94.xml><?xml version="1.0" encoding="utf-8"?>
<p:tagLst xmlns:a="http://schemas.openxmlformats.org/drawingml/2006/main" xmlns:r="http://schemas.openxmlformats.org/officeDocument/2006/relationships" xmlns:p="http://schemas.openxmlformats.org/presentationml/2006/main">
  <p:tag name="NUM" val="1"/>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3"/>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10892</TotalTime>
  <Words>1863</Words>
  <Application>Microsoft Office PowerPoint</Application>
  <PresentationFormat>On-screen Show (4:3)</PresentationFormat>
  <Paragraphs>339</Paragraphs>
  <Slides>39</Slides>
  <Notes>37</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Gill Sans MT</vt:lpstr>
      <vt:lpstr>Verdana</vt:lpstr>
      <vt:lpstr>Wingdings 2</vt:lpstr>
      <vt:lpstr>Solstice</vt:lpstr>
      <vt:lpstr>La gestion des connaissances, le suivi et l’évaluation et l’intégration d’apprentissage dans votre travail</vt:lpstr>
      <vt:lpstr>Avis</vt:lpstr>
      <vt:lpstr>Aperçu du Module 4</vt:lpstr>
      <vt:lpstr>L'apprentissage</vt:lpstr>
      <vt:lpstr>La gestion des connaissances</vt:lpstr>
      <vt:lpstr>Le suivi et l'évaluation (S&amp;E) </vt:lpstr>
      <vt:lpstr>Méthodes d’apprentissage efficaces pour le S&amp;E en DAR</vt:lpstr>
      <vt:lpstr>Le S&amp;E et l'apprentissage dans le cadre d'initiatives de GC</vt:lpstr>
      <vt:lpstr>Outils quantitatifs</vt:lpstr>
      <vt:lpstr>Indicateurs de GC</vt:lpstr>
      <vt:lpstr>Exemples d'indicateurs de GC</vt:lpstr>
      <vt:lpstr>Mesures Web</vt:lpstr>
      <vt:lpstr>Exemple d'outil de mesure Web : Google Analytics</vt:lpstr>
      <vt:lpstr>Google Analytics</vt:lpstr>
      <vt:lpstr>Questions possibles liées aux objectifs</vt:lpstr>
      <vt:lpstr>Techniques qualitatives</vt:lpstr>
      <vt:lpstr>Interviews</vt:lpstr>
      <vt:lpstr>Questions d'interviews</vt:lpstr>
      <vt:lpstr>Guide pour la réalisation d'une interview</vt:lpstr>
      <vt:lpstr>L'usage de récits pour évaluer la GC</vt:lpstr>
      <vt:lpstr>Types de récits qui peuvent être utiles</vt:lpstr>
      <vt:lpstr>La technique du changement significatif</vt:lpstr>
      <vt:lpstr>Exercice : saisir les histoires de changement</vt:lpstr>
      <vt:lpstr>Exercice : saisir les histoires de changement</vt:lpstr>
      <vt:lpstr>Questions? Commentaires?</vt:lpstr>
      <vt:lpstr>Intégrer l'apprentissage dans votre travail</vt:lpstr>
      <vt:lpstr>Exemple : apprendre avant, pendant et après </vt:lpstr>
      <vt:lpstr>Apprendre avant, pendant et après </vt:lpstr>
      <vt:lpstr>Apprendre avant : l'entraide entre collègues</vt:lpstr>
      <vt:lpstr>Apprendre avant : l'entraide entre collègues</vt:lpstr>
      <vt:lpstr>Apprendre pendant : analyse après action (AAA)</vt:lpstr>
      <vt:lpstr>Exercice : analyse après action</vt:lpstr>
      <vt:lpstr>Exercice : analyse après action</vt:lpstr>
      <vt:lpstr>Apprendre après : revue</vt:lpstr>
      <vt:lpstr>Apprendre après : revue</vt:lpstr>
      <vt:lpstr>Capitalisation des expériences/systématisation </vt:lpstr>
      <vt:lpstr>Capitalisation des expériences/systématisation </vt:lpstr>
      <vt:lpstr>Questions? Commentaires?</vt:lpstr>
      <vt:lpstr>Crédits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511</cp:revision>
  <dcterms:created xsi:type="dcterms:W3CDTF">2014-09-03T09:12:35Z</dcterms:created>
  <dcterms:modified xsi:type="dcterms:W3CDTF">2019-08-28T20:19:12Z</dcterms:modified>
</cp:coreProperties>
</file>