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58" r:id="rId4"/>
    <p:sldMasterId id="2147485714" r:id="rId5"/>
  </p:sldMasterIdLst>
  <p:notesMasterIdLst>
    <p:notesMasterId r:id="rId20"/>
  </p:notesMasterIdLst>
  <p:handoutMasterIdLst>
    <p:handoutMasterId r:id="rId21"/>
  </p:handoutMasterIdLst>
  <p:sldIdLst>
    <p:sldId id="715" r:id="rId6"/>
    <p:sldId id="738" r:id="rId7"/>
    <p:sldId id="721" r:id="rId8"/>
    <p:sldId id="737" r:id="rId9"/>
    <p:sldId id="740" r:id="rId10"/>
    <p:sldId id="742" r:id="rId11"/>
    <p:sldId id="743" r:id="rId12"/>
    <p:sldId id="261" r:id="rId13"/>
    <p:sldId id="262" r:id="rId14"/>
    <p:sldId id="263" r:id="rId15"/>
    <p:sldId id="264" r:id="rId16"/>
    <p:sldId id="265" r:id="rId17"/>
    <p:sldId id="722" r:id="rId18"/>
    <p:sldId id="688" r:id="rId19"/>
  </p:sldIdLst>
  <p:sldSz cx="12192000" cy="6858000"/>
  <p:notesSz cx="6858000" cy="9144000"/>
  <p:embeddedFontLst>
    <p:embeddedFont>
      <p:font typeface="Amasis MT Pro Medium" panose="02040604050005020304" pitchFamily="18" charset="0"/>
      <p:regular r:id="rId22"/>
      <p:italic r:id="rId2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712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FB928F-6F99-47CB-80EB-DD595CFDD128}" v="989" dt="2024-11-07T22:44:05.7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96"/>
    <p:restoredTop sz="87609" autoAdjust="0"/>
  </p:normalViewPr>
  <p:slideViewPr>
    <p:cSldViewPr snapToGrid="0" snapToObjects="1">
      <p:cViewPr varScale="1">
        <p:scale>
          <a:sx n="97" d="100"/>
          <a:sy n="97" d="100"/>
        </p:scale>
        <p:origin x="136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2.fntdata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1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11/02/2025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41288" y="766763"/>
            <a:ext cx="6821487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 dirty="0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766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347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40"/>
            <a:ext cx="10113963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1" y="1630891"/>
            <a:ext cx="10113963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9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6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5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5" y="768057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26432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6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116015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2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7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6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1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7" y="322327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499" y="1717677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1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568" y="1246189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40"/>
            <a:ext cx="10113963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9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93A9A-1A91-F376-979F-8DE48B0730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01CBC2-3384-C930-DD9E-8E41186F14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7CA59-1333-9098-FE12-529D4549B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84444-B56E-7B86-EC5F-D3C96645C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BD342-1644-01B6-8B68-715947CD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422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6E98D-812E-1BE2-BD7E-ABCF4A286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26B56-E605-F845-3D2F-BFAE84766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F32E3-5BCB-48EC-1EC9-0912FB68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7EB92-E990-6BD7-9E21-34CD4117D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A2837-89A8-D4DC-A607-99ECF9D2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761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50B12-394B-0AAB-D228-70E06A762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FAB44-E90C-522C-3FE4-C16D42B787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6DE74-E5F6-EA81-D48E-D0B79147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ECE89-1992-92E5-27F2-E5DB331D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97A96-94CB-95B8-7BE6-0227AF6EB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1225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5EA83-09FD-2174-CF70-49628DAB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81836-8D71-78E2-360B-B0F80192D4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CED23-3BA4-217D-7037-ED6D0E564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FE756-34A7-B431-9341-AED655CD1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BBC28-0DE4-75F7-8F19-ACDAAA408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AC950-0200-5199-75D6-6B347CD02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780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29916-240D-DA06-CECF-093B130F0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0350EA-BD66-CAD8-4ADD-2B22626AA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7061D5-A5D3-E3CD-0EA4-8775193F7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CAF8E4-E8CD-9DEB-4DAE-0F8FA5E37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C289A0-443D-D8EC-BB23-7DE50628CE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B5D92-0F13-DD85-99B2-F3BE986DF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4204D1-9A5C-C098-9303-27A54E6B9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0D7B72-1016-F7F6-2E35-4400C9EFC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6063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70A76-E286-086E-F012-86141F6B8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4B9BED-BB1B-8FFB-09C1-6C5E7EEE2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0D5A50-C051-7E23-2ED3-C96E7105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DE812C-3E32-4593-9E8B-9AEBE0D76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43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7B2761-04E8-8932-87C9-81222BE01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5516F0-7EA5-888E-01E5-5529ED2FB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455BF-9FAD-FDEB-A58D-DA858E100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591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83C57-4023-DFBE-CB69-32D8ECA75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E4412-B6B3-4464-1430-A2FC47287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5CDBA8-76D6-2246-9ED0-615517E951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385C4-7DDA-37BA-ED68-E3FF32AF7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774A19-903E-C4A8-5B91-6A36D923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4B945-46CD-6FC6-4D86-EBFF3B65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7821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7EEB8-1E97-010A-CB44-3EFFCC7F7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6864C3-7BF0-B28C-1485-D3A95C583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18DB4-5DCB-975F-EE08-D2F381063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EE454E-5245-E552-D4CA-F779482B6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807B9-CF5D-A93C-0A63-6AA069031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E1479-6498-83B6-FA63-F347BF097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7929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F5792-B3D6-2CC7-12CF-BA601C9E5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BBA688-D42D-4172-07EE-BA374D7B0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A460B-0C2F-99FB-26BD-CFC124983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4C9F8-627F-644C-7A06-AA38B0D93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9B3BB-F758-011F-6044-D85391084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6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568" y="1246189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40"/>
            <a:ext cx="10113963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5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7651CC-2479-875C-7B91-7A2C74203C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54B6A-06D9-24A5-705E-1FCB0A99A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7E0E3-BB93-F3FB-1E16-98782AF9A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5ED1E-8A31-69FD-75F2-00621302D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D8E03-5218-B38D-DB62-14989C7EC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108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568" y="1246189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40"/>
            <a:ext cx="10113963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9" y="436565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568" y="1246189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40"/>
            <a:ext cx="10113963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1" y="373065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568" y="1246189"/>
            <a:ext cx="1680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40"/>
            <a:ext cx="10113963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7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116015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3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4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7" y="3120249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2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1" y="125413"/>
            <a:ext cx="641351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6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116015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2" y="25401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3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294988-4432-CFCA-0798-E08E9651D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E5200-C6BE-CFC2-9423-E4AA43F33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1F4BE-516F-ED10-4639-8FB026A0FE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40025-9FCB-41B5-9C4B-1F75895FC4E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4F570-8E6C-928E-2C69-A9FBCD41C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1D021-9233-C9ED-E87F-8598BD2F4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1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5" r:id="rId1"/>
    <p:sldLayoutId id="2147485716" r:id="rId2"/>
    <p:sldLayoutId id="2147485717" r:id="rId3"/>
    <p:sldLayoutId id="2147485718" r:id="rId4"/>
    <p:sldLayoutId id="2147485719" r:id="rId5"/>
    <p:sldLayoutId id="2147485720" r:id="rId6"/>
    <p:sldLayoutId id="2147485721" r:id="rId7"/>
    <p:sldLayoutId id="2147485722" r:id="rId8"/>
    <p:sldLayoutId id="2147485723" r:id="rId9"/>
    <p:sldLayoutId id="2147485724" r:id="rId10"/>
    <p:sldLayoutId id="2147485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7095" y="547549"/>
            <a:ext cx="10688637" cy="169783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Amasis MT Pro Medium" panose="02040604050005020304" pitchFamily="18" charset="0"/>
              </a:rPr>
              <a:t>RESTORE project</a:t>
            </a:r>
            <a:endParaRPr lang="en-US" sz="1600" dirty="0">
              <a:latin typeface="Amasis MT Pro Medium" panose="02040604050005020304" pitchFamily="18" charset="0"/>
            </a:endParaRPr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1123" y="4094299"/>
            <a:ext cx="4900583" cy="51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GB" altLang="en-KE" sz="2400" b="1" dirty="0">
                <a:solidFill>
                  <a:srgbClr val="292929"/>
                </a:solidFill>
                <a:latin typeface="Calibri" panose="020F0502020204030204" pitchFamily="34" charset="0"/>
              </a:rPr>
              <a:t>Theo Knight-Jones, ILRI– Project lead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65101A36-40F3-D1C7-3A47-627A6A291401}"/>
              </a:ext>
            </a:extLst>
          </p:cNvPr>
          <p:cNvSpPr txBox="1">
            <a:spLocks/>
          </p:cNvSpPr>
          <p:nvPr/>
        </p:nvSpPr>
        <p:spPr>
          <a:xfrm>
            <a:off x="337586" y="1832987"/>
            <a:ext cx="10688637" cy="199721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712C3D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sz="3600" dirty="0">
                <a:latin typeface="Amasis MT Pro Medium" panose="02040604050005020304" pitchFamily="18" charset="0"/>
              </a:rPr>
              <a:t>Afar, Southern Ethiopia and Tigray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84F3C2-A340-49DF-A626-25D0C528A2E8}"/>
              </a:ext>
            </a:extLst>
          </p:cNvPr>
          <p:cNvSpPr txBox="1"/>
          <p:nvPr/>
        </p:nvSpPr>
        <p:spPr bwMode="auto">
          <a:xfrm>
            <a:off x="3071783" y="4770792"/>
            <a:ext cx="609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RESTORE project inception workshop. 08 Nov.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EEFB7-9E28-7291-7D84-4B2438A56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712C3D"/>
                </a:solidFill>
              </a:rPr>
              <a:t>WP3: Improved health and food safety standards</a:t>
            </a:r>
            <a:br>
              <a:rPr lang="en-GB" dirty="0">
                <a:solidFill>
                  <a:srgbClr val="712C3D"/>
                </a:solidFill>
              </a:rPr>
            </a:br>
            <a:endParaRPr lang="en-GB" dirty="0">
              <a:solidFill>
                <a:srgbClr val="712C3D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CB85A-6EC8-B659-8434-8201507F5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0" y="1597025"/>
            <a:ext cx="10515600" cy="4351338"/>
          </a:xfrm>
        </p:spPr>
        <p:txBody>
          <a:bodyPr>
            <a:normAutofit/>
          </a:bodyPr>
          <a:lstStyle/>
          <a:p>
            <a:endParaRPr lang="en-GB" sz="2400" dirty="0">
              <a:solidFill>
                <a:srgbClr val="712C3D"/>
              </a:solidFill>
            </a:endParaRPr>
          </a:p>
          <a:p>
            <a:r>
              <a:rPr lang="en-GB" sz="2400" dirty="0">
                <a:solidFill>
                  <a:srgbClr val="712C3D"/>
                </a:solidFill>
              </a:rPr>
              <a:t>A3.1 Support sanitary inspection and certification procedures to meet international trade requirements</a:t>
            </a:r>
          </a:p>
          <a:p>
            <a:r>
              <a:rPr lang="en-GB" sz="2400" dirty="0">
                <a:solidFill>
                  <a:srgbClr val="712C3D"/>
                </a:solidFill>
              </a:rPr>
              <a:t>A3.2 Strengthening Ethiopian Veterinary Service capacity to implement animal health standards</a:t>
            </a:r>
          </a:p>
          <a:p>
            <a:r>
              <a:rPr lang="en-GB" sz="2400" dirty="0">
                <a:solidFill>
                  <a:srgbClr val="712C3D"/>
                </a:solidFill>
              </a:rPr>
              <a:t>A3.3 Capacitate domestic meat value chains to improve hygiene, inspection and certification – Simple equipment, training (</a:t>
            </a:r>
            <a:r>
              <a:rPr lang="en-GB" sz="2400" dirty="0" err="1">
                <a:solidFill>
                  <a:srgbClr val="712C3D"/>
                </a:solidFill>
              </a:rPr>
              <a:t>ToT</a:t>
            </a:r>
            <a:r>
              <a:rPr lang="en-GB" sz="2400" dirty="0">
                <a:solidFill>
                  <a:srgbClr val="712C3D"/>
                </a:solidFill>
              </a:rPr>
              <a:t>)</a:t>
            </a:r>
          </a:p>
          <a:p>
            <a:r>
              <a:rPr lang="en-GB" sz="2400" dirty="0">
                <a:solidFill>
                  <a:srgbClr val="712C3D"/>
                </a:solidFill>
              </a:rPr>
              <a:t>A3.4 Strengthen surveillance and control of priority zoonotic diseases</a:t>
            </a:r>
          </a:p>
          <a:p>
            <a:pPr lvl="1"/>
            <a:r>
              <a:rPr lang="en-GB" dirty="0" err="1">
                <a:solidFill>
                  <a:srgbClr val="712C3D"/>
                </a:solidFill>
              </a:rPr>
              <a:t>ToT</a:t>
            </a:r>
            <a:endParaRPr lang="en-GB" dirty="0">
              <a:solidFill>
                <a:srgbClr val="712C3D"/>
              </a:solidFill>
            </a:endParaRPr>
          </a:p>
          <a:p>
            <a:endParaRPr lang="en-GB" sz="2400" dirty="0">
              <a:solidFill>
                <a:srgbClr val="712C3D"/>
              </a:solidFill>
            </a:endParaRPr>
          </a:p>
          <a:p>
            <a:endParaRPr lang="en-GB" sz="2400" dirty="0">
              <a:solidFill>
                <a:srgbClr val="712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110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8C56C-A4A2-B738-5E60-13C696804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712C3D"/>
                </a:solidFill>
              </a:rPr>
              <a:t>WP4: Improved fodder </a:t>
            </a:r>
            <a:br>
              <a:rPr lang="en-GB" dirty="0">
                <a:solidFill>
                  <a:srgbClr val="712C3D"/>
                </a:solidFill>
              </a:rPr>
            </a:br>
            <a:endParaRPr lang="en-GB" dirty="0">
              <a:solidFill>
                <a:srgbClr val="712C3D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9712A-07D7-DB9D-E54C-ED63E0370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712C3D"/>
                </a:solidFill>
              </a:rPr>
              <a:t>A4.1	Develop feed and forage production banks and sustainable pastureland management</a:t>
            </a:r>
          </a:p>
          <a:p>
            <a:pPr lvl="1"/>
            <a:r>
              <a:rPr lang="en-GB" dirty="0">
                <a:solidFill>
                  <a:srgbClr val="712C3D"/>
                </a:solidFill>
              </a:rPr>
              <a:t>4.1.1	Support farmer-private sector feed and fodder production</a:t>
            </a:r>
          </a:p>
          <a:p>
            <a:pPr lvl="1"/>
            <a:r>
              <a:rPr lang="en-GB" dirty="0">
                <a:solidFill>
                  <a:srgbClr val="712C3D"/>
                </a:solidFill>
              </a:rPr>
              <a:t>4.1.2	Support industrialization by-products for livestock feeding</a:t>
            </a:r>
          </a:p>
          <a:p>
            <a:pPr lvl="1"/>
            <a:endParaRPr lang="en-GB" dirty="0">
              <a:solidFill>
                <a:srgbClr val="712C3D"/>
              </a:solidFill>
            </a:endParaRPr>
          </a:p>
          <a:p>
            <a:r>
              <a:rPr lang="en-GB" dirty="0">
                <a:solidFill>
                  <a:srgbClr val="712C3D"/>
                </a:solidFill>
              </a:rPr>
              <a:t>A4.2	Support manure management in each region</a:t>
            </a:r>
          </a:p>
        </p:txBody>
      </p:sp>
    </p:spTree>
    <p:extLst>
      <p:ext uri="{BB962C8B-B14F-4D97-AF65-F5344CB8AC3E}">
        <p14:creationId xmlns:p14="http://schemas.microsoft.com/office/powerpoint/2010/main" val="1561768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30F05-4484-73F2-3B57-A2CC8B5FC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712C3D"/>
                </a:solidFill>
              </a:rPr>
              <a:t>WP5: Improved hide and skin quality</a:t>
            </a:r>
            <a:br>
              <a:rPr lang="en-GB" dirty="0">
                <a:solidFill>
                  <a:srgbClr val="712C3D"/>
                </a:solidFill>
              </a:rPr>
            </a:br>
            <a:endParaRPr lang="en-GB" dirty="0">
              <a:solidFill>
                <a:srgbClr val="712C3D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7F35B-D5CE-ADFA-5F7A-407614BA4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712C3D"/>
                </a:solidFill>
              </a:rPr>
              <a:t>A5.1 Conduct assessment on skin and hide damaging diseases</a:t>
            </a:r>
          </a:p>
          <a:p>
            <a:endParaRPr lang="en-GB" dirty="0">
              <a:solidFill>
                <a:srgbClr val="712C3D"/>
              </a:solidFill>
            </a:endParaRPr>
          </a:p>
          <a:p>
            <a:r>
              <a:rPr lang="en-GB" dirty="0">
                <a:solidFill>
                  <a:srgbClr val="712C3D"/>
                </a:solidFill>
              </a:rPr>
              <a:t>A5.2 Conduct awareness creation on hide and skin quality issues</a:t>
            </a:r>
          </a:p>
          <a:p>
            <a:endParaRPr lang="en-GB" dirty="0">
              <a:solidFill>
                <a:srgbClr val="712C3D"/>
              </a:solidFill>
            </a:endParaRPr>
          </a:p>
          <a:p>
            <a:r>
              <a:rPr lang="en-GB" dirty="0">
                <a:solidFill>
                  <a:srgbClr val="712C3D"/>
                </a:solidFill>
              </a:rPr>
              <a:t>A5.3 Provide Tot Training on the control of skin and hide damaging diseases in regions</a:t>
            </a:r>
          </a:p>
        </p:txBody>
      </p:sp>
    </p:spTree>
    <p:extLst>
      <p:ext uri="{BB962C8B-B14F-4D97-AF65-F5344CB8AC3E}">
        <p14:creationId xmlns:p14="http://schemas.microsoft.com/office/powerpoint/2010/main" val="2011992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January | 2016 | ILRI Clippings | Page 3">
            <a:extLst>
              <a:ext uri="{FF2B5EF4-FFF2-40B4-BE49-F238E27FC236}">
                <a16:creationId xmlns:a16="http://schemas.microsoft.com/office/drawing/2014/main" id="{19EB5726-A501-3EDA-3FEF-000EF5243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019" y="2684272"/>
            <a:ext cx="5562600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20D019-D030-403A-8BC4-B343B48662A0}"/>
              </a:ext>
            </a:extLst>
          </p:cNvPr>
          <p:cNvSpPr/>
          <p:nvPr/>
        </p:nvSpPr>
        <p:spPr>
          <a:xfrm>
            <a:off x="-1026338" y="942274"/>
            <a:ext cx="13517708" cy="592280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EA321D-B140-B620-1BF5-EE4B5379026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3" y="1171074"/>
            <a:ext cx="11284418" cy="5422032"/>
          </a:xfrm>
          <a:noFill/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E066D7-A638-5394-921C-B8FDB493E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Finally, The need…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72E375-AB53-C418-7D63-B3E9B0601A86}"/>
              </a:ext>
            </a:extLst>
          </p:cNvPr>
          <p:cNvSpPr txBox="1"/>
          <p:nvPr/>
        </p:nvSpPr>
        <p:spPr bwMode="auto">
          <a:xfrm>
            <a:off x="10526646" y="535086"/>
            <a:ext cx="19647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latin typeface="+mn-lt"/>
              </a:rPr>
              <a:t>Photo- ICRC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BAC4EC-E541-8B27-F9C5-FE011EE51451}"/>
              </a:ext>
            </a:extLst>
          </p:cNvPr>
          <p:cNvSpPr txBox="1"/>
          <p:nvPr/>
        </p:nvSpPr>
        <p:spPr bwMode="auto">
          <a:xfrm>
            <a:off x="5346149" y="2074893"/>
            <a:ext cx="1812925" cy="70788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Lots of sick animals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EE5967-A03C-C686-246D-D3E1182A21A7}"/>
              </a:ext>
            </a:extLst>
          </p:cNvPr>
          <p:cNvSpPr txBox="1"/>
          <p:nvPr/>
        </p:nvSpPr>
        <p:spPr bwMode="auto">
          <a:xfrm>
            <a:off x="2658033" y="4013543"/>
            <a:ext cx="1689100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800" b="1" dirty="0"/>
              <a:t>Unemployed vets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BD1388-4209-D676-A3CF-806A452E63EB}"/>
              </a:ext>
            </a:extLst>
          </p:cNvPr>
          <p:cNvSpPr txBox="1"/>
          <p:nvPr/>
        </p:nvSpPr>
        <p:spPr bwMode="auto">
          <a:xfrm>
            <a:off x="6965986" y="4101866"/>
            <a:ext cx="1845235" cy="92333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800" b="1" dirty="0"/>
              <a:t>Livestock keepers willing to pay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348356-DCBA-7AF9-4890-9097F12AA544}"/>
              </a:ext>
            </a:extLst>
          </p:cNvPr>
          <p:cNvGrpSpPr/>
          <p:nvPr/>
        </p:nvGrpSpPr>
        <p:grpSpPr>
          <a:xfrm>
            <a:off x="4791956" y="3250812"/>
            <a:ext cx="2133600" cy="1575143"/>
            <a:chOff x="9004300" y="2438400"/>
            <a:chExt cx="2133600" cy="157514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7B0AB5-FF0C-ECDA-0CA2-544AB9113D0B}"/>
                </a:ext>
              </a:extLst>
            </p:cNvPr>
            <p:cNvSpPr/>
            <p:nvPr/>
          </p:nvSpPr>
          <p:spPr>
            <a:xfrm>
              <a:off x="9004300" y="2438400"/>
              <a:ext cx="2133600" cy="157514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7F861EE-DD1B-5C9C-FD2D-01DBA08D123B}"/>
                </a:ext>
              </a:extLst>
            </p:cNvPr>
            <p:cNvSpPr txBox="1"/>
            <p:nvPr/>
          </p:nvSpPr>
          <p:spPr bwMode="auto">
            <a:xfrm>
              <a:off x="9245601" y="2781300"/>
              <a:ext cx="174588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B050"/>
                  </a:solidFill>
                  <a:latin typeface="+mn-lt"/>
                </a:rPr>
                <a:t>Healthy, productive animals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AFA560-EF61-BD62-C130-3E98C5ABF3B9}"/>
              </a:ext>
            </a:extLst>
          </p:cNvPr>
          <p:cNvGrpSpPr/>
          <p:nvPr/>
        </p:nvGrpSpPr>
        <p:grpSpPr>
          <a:xfrm>
            <a:off x="4385547" y="2882900"/>
            <a:ext cx="2946418" cy="2261286"/>
            <a:chOff x="9947189" y="3101546"/>
            <a:chExt cx="2946418" cy="2261286"/>
          </a:xfrm>
        </p:grpSpPr>
        <p:sp>
          <p:nvSpPr>
            <p:cNvPr id="13" name="Explosion: 14 Points 12">
              <a:extLst>
                <a:ext uri="{FF2B5EF4-FFF2-40B4-BE49-F238E27FC236}">
                  <a16:creationId xmlns:a16="http://schemas.microsoft.com/office/drawing/2014/main" id="{61CB81E1-A8B6-2C2F-F484-0BCE34B2B34A}"/>
                </a:ext>
              </a:extLst>
            </p:cNvPr>
            <p:cNvSpPr/>
            <p:nvPr/>
          </p:nvSpPr>
          <p:spPr>
            <a:xfrm>
              <a:off x="9947189" y="3101546"/>
              <a:ext cx="2946418" cy="2261286"/>
            </a:xfrm>
            <a:prstGeom prst="irregularSeal2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80A0259-6B11-3417-E2FC-BEE7F1852F7F}"/>
                </a:ext>
              </a:extLst>
            </p:cNvPr>
            <p:cNvSpPr txBox="1"/>
            <p:nvPr/>
          </p:nvSpPr>
          <p:spPr bwMode="auto">
            <a:xfrm rot="19150908">
              <a:off x="10279711" y="3760018"/>
              <a:ext cx="197577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FF0000"/>
                  </a:solidFill>
                  <a:latin typeface="+mn-lt"/>
                </a:rPr>
                <a:t>System failure</a:t>
              </a:r>
            </a:p>
          </p:txBody>
        </p:sp>
      </p:grpSp>
      <p:sp>
        <p:nvSpPr>
          <p:cNvPr id="5" name="Arrow: Curved Left 4">
            <a:extLst>
              <a:ext uri="{FF2B5EF4-FFF2-40B4-BE49-F238E27FC236}">
                <a16:creationId xmlns:a16="http://schemas.microsoft.com/office/drawing/2014/main" id="{2B10FCAA-5833-9330-CFAC-9EBF6CCFAABE}"/>
              </a:ext>
            </a:extLst>
          </p:cNvPr>
          <p:cNvSpPr/>
          <p:nvPr/>
        </p:nvSpPr>
        <p:spPr>
          <a:xfrm rot="5870124">
            <a:off x="4784622" y="3857452"/>
            <a:ext cx="1006549" cy="3332929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Arrow: Curved Left 7">
            <a:extLst>
              <a:ext uri="{FF2B5EF4-FFF2-40B4-BE49-F238E27FC236}">
                <a16:creationId xmlns:a16="http://schemas.microsoft.com/office/drawing/2014/main" id="{B7185EBC-153E-32D7-BC8A-AFC2321321CF}"/>
              </a:ext>
            </a:extLst>
          </p:cNvPr>
          <p:cNvSpPr/>
          <p:nvPr/>
        </p:nvSpPr>
        <p:spPr>
          <a:xfrm rot="13879674">
            <a:off x="3718178" y="1241088"/>
            <a:ext cx="833034" cy="2943738"/>
          </a:xfrm>
          <a:prstGeom prst="curvedLeftArrow">
            <a:avLst>
              <a:gd name="adj1" fmla="val 25000"/>
              <a:gd name="adj2" fmla="val 50000"/>
              <a:gd name="adj3" fmla="val 25236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A28B0FF8-FEE3-6576-75D7-F4DA42698B9A}"/>
              </a:ext>
            </a:extLst>
          </p:cNvPr>
          <p:cNvSpPr/>
          <p:nvPr/>
        </p:nvSpPr>
        <p:spPr>
          <a:xfrm>
            <a:off x="5732516" y="2815015"/>
            <a:ext cx="237244" cy="367912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03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5" grpId="0" animBg="1"/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D47AB5-A159-9DAF-450C-956A278B5A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397" t="57347" r="15527"/>
          <a:stretch/>
        </p:blipFill>
        <p:spPr>
          <a:xfrm>
            <a:off x="2805669" y="3429000"/>
            <a:ext cx="6853992" cy="1480897"/>
          </a:xfrm>
          <a:prstGeom prst="rect">
            <a:avLst/>
          </a:prstGeom>
        </p:spPr>
      </p:pic>
      <p:pic>
        <p:nvPicPr>
          <p:cNvPr id="5" name="Picture 4" descr="Home | SWITCH-Asia">
            <a:extLst>
              <a:ext uri="{FF2B5EF4-FFF2-40B4-BE49-F238E27FC236}">
                <a16:creationId xmlns:a16="http://schemas.microsoft.com/office/drawing/2014/main" id="{EFF19DD4-2B66-4272-AC90-0BEBF9DC4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5581" y="1620750"/>
            <a:ext cx="1974201" cy="18082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1D030376-1BFE-C58A-BE3C-5D76B7BD6F95}"/>
              </a:ext>
            </a:extLst>
          </p:cNvPr>
          <p:cNvSpPr txBox="1">
            <a:spLocks/>
          </p:cNvSpPr>
          <p:nvPr/>
        </p:nvSpPr>
        <p:spPr>
          <a:xfrm>
            <a:off x="3751413" y="523562"/>
            <a:ext cx="4082536" cy="773897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712C3D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sz="5000" dirty="0">
                <a:latin typeface="Amasis MT Pro Medium" panose="02040604050005020304" pitchFamily="18" charset="0"/>
              </a:rPr>
              <a:t>Thank-You</a:t>
            </a:r>
          </a:p>
          <a:p>
            <a:pPr>
              <a:defRPr/>
            </a:pPr>
            <a:endParaRPr lang="en-US" sz="5000" dirty="0">
              <a:latin typeface="Amasis MT Pro Medium" panose="020406040500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4DFE7-2E71-3622-9E56-B223C0CB3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15E669-F0FD-1429-5D5A-2A91D9C4A4D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96493" y="942276"/>
            <a:ext cx="10363949" cy="4572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12C3D"/>
                </a:solidFill>
              </a:rPr>
              <a:t>Livestock critical for livelihoods and nutrition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12C3D"/>
                </a:solidFill>
              </a:rPr>
              <a:t>Regions affected by severe drought (2021-2023) and devastating northern conflict (2020-2022)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2AFDF1-EC18-8399-4308-8F8B59A66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4A3064-91DE-9F8F-0532-60089DA9A8F8}"/>
              </a:ext>
            </a:extLst>
          </p:cNvPr>
          <p:cNvSpPr txBox="1"/>
          <p:nvPr/>
        </p:nvSpPr>
        <p:spPr bwMode="auto">
          <a:xfrm>
            <a:off x="5254990" y="6411092"/>
            <a:ext cx="38485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712C3D"/>
                </a:solidFill>
                <a:latin typeface="+mn-lt"/>
              </a:rPr>
              <a:t>FEWS-NET, 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A2ACF3-8D56-2EF6-00A9-4C4C3AD3A6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526" t="45000" r="24479" b="13740"/>
          <a:stretch/>
        </p:blipFill>
        <p:spPr>
          <a:xfrm>
            <a:off x="7073900" y="2500725"/>
            <a:ext cx="4876802" cy="435415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1BB47E8-1975-3D3F-39D5-D533712C1C69}"/>
              </a:ext>
            </a:extLst>
          </p:cNvPr>
          <p:cNvGrpSpPr/>
          <p:nvPr/>
        </p:nvGrpSpPr>
        <p:grpSpPr>
          <a:xfrm>
            <a:off x="0" y="2500725"/>
            <a:ext cx="5844746" cy="4176872"/>
            <a:chOff x="0" y="2500725"/>
            <a:chExt cx="5844746" cy="417687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9481EEF-A382-528A-5E8B-3AF832286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4584" t="33334" r="10050" b="11816"/>
            <a:stretch/>
          </p:blipFill>
          <p:spPr>
            <a:xfrm>
              <a:off x="467090" y="2500725"/>
              <a:ext cx="4787900" cy="417687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7C59CD6-62DE-F2E0-EEFB-B57CCD661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34155" t="39095" r="17905" b="56396"/>
            <a:stretch/>
          </p:blipFill>
          <p:spPr>
            <a:xfrm>
              <a:off x="0" y="3051364"/>
              <a:ext cx="5844746" cy="309209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73ABB1F-8BBA-D717-721A-2A893D31183D}"/>
              </a:ext>
            </a:extLst>
          </p:cNvPr>
          <p:cNvSpPr txBox="1"/>
          <p:nvPr/>
        </p:nvSpPr>
        <p:spPr bwMode="auto">
          <a:xfrm>
            <a:off x="8522074" y="2327697"/>
            <a:ext cx="38485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712C3D"/>
                </a:solidFill>
                <a:latin typeface="+mn-lt"/>
              </a:rPr>
              <a:t>Livestock importance for nutrition</a:t>
            </a:r>
          </a:p>
        </p:txBody>
      </p:sp>
    </p:spTree>
    <p:extLst>
      <p:ext uri="{BB962C8B-B14F-4D97-AF65-F5344CB8AC3E}">
        <p14:creationId xmlns:p14="http://schemas.microsoft.com/office/powerpoint/2010/main" val="118131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9D651C-F672-40E1-EBA8-98446C24671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29552" y="825684"/>
            <a:ext cx="10363949" cy="45720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12C3D"/>
                </a:solidFill>
              </a:rPr>
              <a:t>Massive livestock disease burden</a:t>
            </a:r>
          </a:p>
          <a:p>
            <a:pPr marL="1200160" lvl="1" indent="-457200"/>
            <a:r>
              <a:rPr lang="en-GB" dirty="0">
                <a:solidFill>
                  <a:srgbClr val="712C3D"/>
                </a:solidFill>
              </a:rPr>
              <a:t>50% of livestock output lost to disease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12C3D"/>
                </a:solidFill>
              </a:rPr>
              <a:t>Drought related forage failures</a:t>
            </a:r>
          </a:p>
          <a:p>
            <a:pPr marL="1200160" lvl="1" indent="-457200"/>
            <a:r>
              <a:rPr lang="en-GB" dirty="0">
                <a:solidFill>
                  <a:srgbClr val="712C3D"/>
                </a:solidFill>
              </a:rPr>
              <a:t>With flooding later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001DFA-3727-661B-1249-B6EB2BEC5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5FEEBE-CC8D-E534-3211-DF6E11556622}"/>
              </a:ext>
            </a:extLst>
          </p:cNvPr>
          <p:cNvGrpSpPr/>
          <p:nvPr/>
        </p:nvGrpSpPr>
        <p:grpSpPr>
          <a:xfrm>
            <a:off x="7581600" y="467978"/>
            <a:ext cx="4509208" cy="4140932"/>
            <a:chOff x="7581600" y="467978"/>
            <a:chExt cx="4509208" cy="414093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612F1B9-9AE9-BDE0-876D-E1FBB3B45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28565" y="467978"/>
              <a:ext cx="733883" cy="3406610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DDC67DD-23D1-B7E2-B163-5E045ACCFE80}"/>
                </a:ext>
              </a:extLst>
            </p:cNvPr>
            <p:cNvGrpSpPr/>
            <p:nvPr/>
          </p:nvGrpSpPr>
          <p:grpSpPr>
            <a:xfrm>
              <a:off x="7581600" y="609019"/>
              <a:ext cx="4509208" cy="3999891"/>
              <a:chOff x="7581600" y="609019"/>
              <a:chExt cx="4509208" cy="3999891"/>
            </a:xfrm>
          </p:grpSpPr>
          <p:pic>
            <p:nvPicPr>
              <p:cNvPr id="6" name="Content Placeholder 7">
                <a:extLst>
                  <a:ext uri="{FF2B5EF4-FFF2-40B4-BE49-F238E27FC236}">
                    <a16:creationId xmlns:a16="http://schemas.microsoft.com/office/drawing/2014/main" id="{72A159DA-C122-81EB-8205-CF4605E44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81600" y="609019"/>
                <a:ext cx="3739927" cy="3124528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BA6473-7B95-116D-45CF-FAE1178D526F}"/>
                  </a:ext>
                </a:extLst>
              </p:cNvPr>
              <p:cNvSpPr txBox="1"/>
              <p:nvPr/>
            </p:nvSpPr>
            <p:spPr bwMode="auto">
              <a:xfrm>
                <a:off x="7696608" y="3901024"/>
                <a:ext cx="439420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000" dirty="0">
                    <a:solidFill>
                      <a:srgbClr val="712C3D"/>
                    </a:solidFill>
                    <a:latin typeface="+mn-lt"/>
                  </a:rPr>
                  <a:t>Cattle disease burden - Health Losses per KG of liveweight, by region 2021</a:t>
                </a:r>
              </a:p>
            </p:txBody>
          </p:sp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F6629AAF-CEA2-D47E-3EB5-595CB600B7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707" t="28333" r="11251" b="14630"/>
          <a:stretch/>
        </p:blipFill>
        <p:spPr>
          <a:xfrm>
            <a:off x="2032000" y="2832100"/>
            <a:ext cx="43942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4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5133DB9-9C93-40EA-1770-108905C6E50C}"/>
              </a:ext>
            </a:extLst>
          </p:cNvPr>
          <p:cNvSpPr txBox="1"/>
          <p:nvPr/>
        </p:nvSpPr>
        <p:spPr bwMode="auto">
          <a:xfrm>
            <a:off x="6973866" y="1888238"/>
            <a:ext cx="13167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712C3D"/>
                </a:solidFill>
                <a:latin typeface="+mn-lt"/>
              </a:rPr>
              <a:t>Southern Omo Zone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EC84FCD-B3DF-E278-CF8F-093292845C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380" t="44074" r="37291" b="30142"/>
          <a:stretch/>
        </p:blipFill>
        <p:spPr>
          <a:xfrm>
            <a:off x="6390336" y="3180672"/>
            <a:ext cx="2722378" cy="29035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B48E9BF-220B-81D9-6AAF-A7E1E3F07D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2630" t="43423" r="44181" b="24445"/>
          <a:stretch/>
        </p:blipFill>
        <p:spPr>
          <a:xfrm>
            <a:off x="4103025" y="1304893"/>
            <a:ext cx="2118076" cy="29025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621EF57-2F4E-2193-7AFD-87044E1F3F7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1196" t="37341" r="45316" b="7028"/>
          <a:stretch/>
        </p:blipFill>
        <p:spPr>
          <a:xfrm>
            <a:off x="4106202" y="4207476"/>
            <a:ext cx="2114899" cy="26179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2C365C-367F-4147-4F83-92FD1ACB8E0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2199" t="35979" r="54796" b="6801"/>
          <a:stretch/>
        </p:blipFill>
        <p:spPr>
          <a:xfrm>
            <a:off x="1509257" y="2607972"/>
            <a:ext cx="2520216" cy="35260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2AB4A04-C4CD-EAE7-BE22-011E26F68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1" y="264321"/>
            <a:ext cx="8778637" cy="677955"/>
          </a:xfrm>
        </p:spPr>
        <p:txBody>
          <a:bodyPr/>
          <a:lstStyle/>
          <a:p>
            <a:r>
              <a:rPr lang="en-GB" dirty="0"/>
              <a:t>Livestock Systems and Populations 2020, CSA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24FAD4-5E5F-256B-26C0-74FD1AC7C565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rcRect l="36525" t="40060" r="56597" b="36247"/>
          <a:stretch/>
        </p:blipFill>
        <p:spPr>
          <a:xfrm>
            <a:off x="2154636" y="3239002"/>
            <a:ext cx="1515664" cy="2793499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DD6239-31A7-2BA8-6242-EE40F83ADCFF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80000"/>
          </a:blip>
          <a:srcRect l="36338" t="40019" r="54291" b="36231"/>
          <a:stretch/>
        </p:blipFill>
        <p:spPr>
          <a:xfrm>
            <a:off x="4398728" y="4030307"/>
            <a:ext cx="1512672" cy="20021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9CD9A6-2474-E820-12C6-0335C88F270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93446" t="38558" r="1385" b="50000"/>
          <a:stretch/>
        </p:blipFill>
        <p:spPr>
          <a:xfrm>
            <a:off x="9461629" y="825500"/>
            <a:ext cx="1969396" cy="2452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1FD0A5-84B1-2249-5ABE-2091F3663939}"/>
              </a:ext>
            </a:extLst>
          </p:cNvPr>
          <p:cNvSpPr txBox="1"/>
          <p:nvPr/>
        </p:nvSpPr>
        <p:spPr bwMode="auto">
          <a:xfrm>
            <a:off x="2598691" y="1890584"/>
            <a:ext cx="10716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712C3D"/>
                </a:solidFill>
                <a:latin typeface="+mn-lt"/>
              </a:rPr>
              <a:t>Afar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286658-6D65-7A32-A7ED-51858797AE0A}"/>
              </a:ext>
            </a:extLst>
          </p:cNvPr>
          <p:cNvSpPr txBox="1"/>
          <p:nvPr/>
        </p:nvSpPr>
        <p:spPr bwMode="auto">
          <a:xfrm>
            <a:off x="4734292" y="1888238"/>
            <a:ext cx="10716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712C3D"/>
                </a:solidFill>
                <a:latin typeface="+mn-lt"/>
              </a:rPr>
              <a:t>Tigray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81DA472-F4C9-E1B0-561A-E6C5F9E7B82B}"/>
              </a:ext>
            </a:extLst>
          </p:cNvPr>
          <p:cNvSpPr/>
          <p:nvPr/>
        </p:nvSpPr>
        <p:spPr>
          <a:xfrm>
            <a:off x="6909543" y="1604573"/>
            <a:ext cx="1476045" cy="10608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BF070D-87DB-EDFD-434D-BE4F0A343FE8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75000"/>
          </a:blip>
          <a:srcRect l="33872" t="39279" r="54797" b="34775"/>
          <a:stretch/>
        </p:blipFill>
        <p:spPr>
          <a:xfrm>
            <a:off x="6297830" y="2150077"/>
            <a:ext cx="1916043" cy="411479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D4E277-954C-8696-1676-3DE6F9F7F36A}"/>
              </a:ext>
            </a:extLst>
          </p:cNvPr>
          <p:cNvSpPr txBox="1"/>
          <p:nvPr/>
        </p:nvSpPr>
        <p:spPr bwMode="auto">
          <a:xfrm>
            <a:off x="6932739" y="1888238"/>
            <a:ext cx="13167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712C3D"/>
                </a:solidFill>
                <a:latin typeface="+mn-lt"/>
              </a:rPr>
              <a:t>SNNPR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84456F7-22AE-E17B-64A0-85272F4FF238}"/>
              </a:ext>
            </a:extLst>
          </p:cNvPr>
          <p:cNvCxnSpPr/>
          <p:nvPr/>
        </p:nvCxnSpPr>
        <p:spPr>
          <a:xfrm>
            <a:off x="1099751" y="6032500"/>
            <a:ext cx="75005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243936-C4EF-CF8E-5D5B-B28C1048BB58}"/>
              </a:ext>
            </a:extLst>
          </p:cNvPr>
          <p:cNvCxnSpPr/>
          <p:nvPr/>
        </p:nvCxnSpPr>
        <p:spPr>
          <a:xfrm>
            <a:off x="1099751" y="4343743"/>
            <a:ext cx="75005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9CD79C-2445-877B-AFF8-8BEE6A7F6855}"/>
              </a:ext>
            </a:extLst>
          </p:cNvPr>
          <p:cNvCxnSpPr/>
          <p:nvPr/>
        </p:nvCxnSpPr>
        <p:spPr>
          <a:xfrm>
            <a:off x="1099751" y="2465516"/>
            <a:ext cx="75005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4917FA4-E262-B84F-275A-15BF433350BD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75000"/>
          </a:blip>
          <a:srcRect l="27606" t="39279" r="69733" b="34775"/>
          <a:stretch/>
        </p:blipFill>
        <p:spPr>
          <a:xfrm>
            <a:off x="628516" y="2174107"/>
            <a:ext cx="450078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9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3" grpId="0"/>
      <p:bldP spid="24" grpId="0" animBg="1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790434-1943-BF56-8286-2D969486A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91B1845B-C6B7-2C4F-E168-2E5368802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151" y="890243"/>
            <a:ext cx="13442700" cy="596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731CE69-198C-42DF-3695-9F9F5F850671}"/>
              </a:ext>
            </a:extLst>
          </p:cNvPr>
          <p:cNvSpPr/>
          <p:nvPr/>
        </p:nvSpPr>
        <p:spPr>
          <a:xfrm>
            <a:off x="-881041" y="890243"/>
            <a:ext cx="13223776" cy="59647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308EE2-D81B-6E1B-B289-120AD3A27F4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96493" y="1272745"/>
            <a:ext cx="11595507" cy="4572000"/>
          </a:xfrm>
        </p:spPr>
        <p:txBody>
          <a:bodyPr/>
          <a:lstStyle/>
          <a:p>
            <a:r>
              <a:rPr lang="en-GB" i="1" dirty="0"/>
              <a:t>RESTORE seeks to bring about:</a:t>
            </a:r>
          </a:p>
          <a:p>
            <a:r>
              <a:rPr lang="en-GB" i="1" dirty="0"/>
              <a:t>- Sustained recovery of the livestock system from conflict and drought</a:t>
            </a:r>
          </a:p>
          <a:p>
            <a:r>
              <a:rPr lang="en-GB" i="1" dirty="0"/>
              <a:t>- Increase overall sector productivity, with improved marketing of livestock products</a:t>
            </a:r>
          </a:p>
          <a:p>
            <a:r>
              <a:rPr lang="en-GB" i="1" dirty="0"/>
              <a:t>-with more efficient livestock production reducing GHG emission intensity</a:t>
            </a:r>
          </a:p>
          <a:p>
            <a:endParaRPr lang="en-GB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4E89D6-2910-D9B8-5225-85C9E2B21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</p:spTree>
    <p:extLst>
      <p:ext uri="{BB962C8B-B14F-4D97-AF65-F5344CB8AC3E}">
        <p14:creationId xmlns:p14="http://schemas.microsoft.com/office/powerpoint/2010/main" val="323697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3546C-AFBA-0D12-09A5-D4139FE2C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ivestock heading home, Abala woreda, Afar, Ethiopia | Flickr">
            <a:extLst>
              <a:ext uri="{FF2B5EF4-FFF2-40B4-BE49-F238E27FC236}">
                <a16:creationId xmlns:a16="http://schemas.microsoft.com/office/drawing/2014/main" id="{C59A3443-312A-96D8-EE0A-DFA2988C1D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41" r="-837" b="18419"/>
          <a:stretch/>
        </p:blipFill>
        <p:spPr bwMode="auto">
          <a:xfrm>
            <a:off x="-461110" y="1013256"/>
            <a:ext cx="12803845" cy="591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02E8670-1335-28C8-DDD5-CBCCF4BB5852}"/>
              </a:ext>
            </a:extLst>
          </p:cNvPr>
          <p:cNvSpPr/>
          <p:nvPr/>
        </p:nvSpPr>
        <p:spPr>
          <a:xfrm>
            <a:off x="-881041" y="446620"/>
            <a:ext cx="13223776" cy="694478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9A1DC5-878D-4B6F-1E7D-20E8B20893E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96493" y="1272745"/>
            <a:ext cx="11595507" cy="4572000"/>
          </a:xfrm>
        </p:spPr>
        <p:txBody>
          <a:bodyPr/>
          <a:lstStyle/>
          <a:p>
            <a:endParaRPr lang="en-GB" i="1" dirty="0">
              <a:solidFill>
                <a:srgbClr val="712C3D"/>
              </a:solidFill>
            </a:endParaRPr>
          </a:p>
          <a:p>
            <a:pPr marL="457200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EU funded for 4 years 2024-2028</a:t>
            </a:r>
          </a:p>
          <a:p>
            <a:pPr marL="457200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ILRI with the Ethiopian Veterinary Association will work with the regions of Afar, Southern Ethiopia and Tigray</a:t>
            </a:r>
          </a:p>
          <a:p>
            <a:pPr marL="457200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Also support RESTORE – Amhara, Oromia and Somali regions</a:t>
            </a:r>
          </a:p>
          <a:p>
            <a:pPr marL="457200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Build on HEARD project</a:t>
            </a:r>
          </a:p>
          <a:p>
            <a:pPr marL="457200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Focus on restoring and building</a:t>
            </a:r>
          </a:p>
          <a:p>
            <a:pPr marL="1200160" lvl="1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Livestock health services – public and private</a:t>
            </a:r>
          </a:p>
          <a:p>
            <a:pPr marL="1200160" lvl="1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Livestock feeds and fodder production and marketing</a:t>
            </a:r>
          </a:p>
          <a:p>
            <a:pPr marL="1200160" lvl="1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Animal health and food safety standards for market access</a:t>
            </a:r>
          </a:p>
          <a:p>
            <a:pPr marL="1200160" lvl="1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Livestock hide sector</a:t>
            </a:r>
          </a:p>
          <a:p>
            <a:pPr marL="457200" indent="-457200">
              <a:buFontTx/>
              <a:buChar char="-"/>
            </a:pPr>
            <a:r>
              <a:rPr lang="en-GB" i="1" dirty="0">
                <a:solidFill>
                  <a:srgbClr val="712C3D"/>
                </a:solidFill>
              </a:rPr>
              <a:t>Empower women and improve gender equality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CE356B-B536-834D-51B8-3F7CE12C3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</a:t>
            </a:r>
          </a:p>
        </p:txBody>
      </p:sp>
    </p:spTree>
    <p:extLst>
      <p:ext uri="{BB962C8B-B14F-4D97-AF65-F5344CB8AC3E}">
        <p14:creationId xmlns:p14="http://schemas.microsoft.com/office/powerpoint/2010/main" val="37155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C29D78-7EC6-34FD-FF68-03CCCDCF5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Logic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1544E9-FBDE-BEC7-B8D0-21E1892FDB53}"/>
              </a:ext>
            </a:extLst>
          </p:cNvPr>
          <p:cNvGrpSpPr/>
          <p:nvPr/>
        </p:nvGrpSpPr>
        <p:grpSpPr>
          <a:xfrm>
            <a:off x="3778905" y="1728434"/>
            <a:ext cx="3434317" cy="947884"/>
            <a:chOff x="4069170" y="3195951"/>
            <a:chExt cx="2536748" cy="83378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B44EA9-959A-AD9B-3B87-BE96639201CD}"/>
                </a:ext>
              </a:extLst>
            </p:cNvPr>
            <p:cNvSpPr txBox="1"/>
            <p:nvPr/>
          </p:nvSpPr>
          <p:spPr>
            <a:xfrm>
              <a:off x="4069170" y="3245087"/>
              <a:ext cx="2536748" cy="765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kern="0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Impact: Enhance f</a:t>
              </a:r>
              <a:r>
                <a:rPr lang="en-GB" sz="1800" b="1" kern="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ood security, nutrition, livelihoods in drought and conflict areas</a:t>
              </a:r>
              <a:endParaRPr lang="en-GB" b="1" dirty="0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DE3077F-C54B-0D22-9ECF-579FAC44B723}"/>
                </a:ext>
              </a:extLst>
            </p:cNvPr>
            <p:cNvSpPr/>
            <p:nvPr/>
          </p:nvSpPr>
          <p:spPr>
            <a:xfrm>
              <a:off x="4157330" y="3195951"/>
              <a:ext cx="2360428" cy="83378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4983BB6-D3DA-B5F5-9739-A791B3629F38}"/>
              </a:ext>
            </a:extLst>
          </p:cNvPr>
          <p:cNvGrpSpPr/>
          <p:nvPr/>
        </p:nvGrpSpPr>
        <p:grpSpPr>
          <a:xfrm>
            <a:off x="2837798" y="3011632"/>
            <a:ext cx="5348003" cy="1007189"/>
            <a:chOff x="4157330" y="3195951"/>
            <a:chExt cx="2360428" cy="83544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5C30F9-FB19-843B-A8EB-609B83642D02}"/>
                </a:ext>
              </a:extLst>
            </p:cNvPr>
            <p:cNvSpPr txBox="1"/>
            <p:nvPr/>
          </p:nvSpPr>
          <p:spPr>
            <a:xfrm>
              <a:off x="4157330" y="3265511"/>
              <a:ext cx="2360428" cy="765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kern="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SO: Livestock system recovery in conflict and drought areas with improved sector productivity and marketing</a:t>
              </a:r>
            </a:p>
            <a:p>
              <a:pPr algn="ctr"/>
              <a:r>
                <a:rPr lang="en-GB" sz="1800" kern="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&amp; greater efficiency delivering reduced GHG emissions</a:t>
              </a:r>
              <a:endParaRPr lang="en-GB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B78495A-59E3-D6F4-3604-C228CF93BB6F}"/>
                </a:ext>
              </a:extLst>
            </p:cNvPr>
            <p:cNvSpPr/>
            <p:nvPr/>
          </p:nvSpPr>
          <p:spPr>
            <a:xfrm>
              <a:off x="4157330" y="3195951"/>
              <a:ext cx="2360428" cy="83378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F5D6CEB-2821-9D5C-2737-BE6AFA0DDA59}"/>
              </a:ext>
            </a:extLst>
          </p:cNvPr>
          <p:cNvGrpSpPr/>
          <p:nvPr/>
        </p:nvGrpSpPr>
        <p:grpSpPr>
          <a:xfrm>
            <a:off x="4042052" y="4341666"/>
            <a:ext cx="3429856" cy="426527"/>
            <a:chOff x="4157330" y="3195951"/>
            <a:chExt cx="2517986" cy="84956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04B8C9-0E39-E20A-FB4E-C5AE80EBB3A6}"/>
                </a:ext>
              </a:extLst>
            </p:cNvPr>
            <p:cNvSpPr txBox="1"/>
            <p:nvPr/>
          </p:nvSpPr>
          <p:spPr>
            <a:xfrm>
              <a:off x="4157330" y="3265511"/>
              <a:ext cx="2517986" cy="780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Efficient livestock production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798FDE5-F252-571F-7E00-BCF1D6248BE9}"/>
                </a:ext>
              </a:extLst>
            </p:cNvPr>
            <p:cNvSpPr/>
            <p:nvPr/>
          </p:nvSpPr>
          <p:spPr>
            <a:xfrm>
              <a:off x="4157330" y="3195951"/>
              <a:ext cx="2360428" cy="83378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FC1398B-8A93-E555-6B08-0B646E60F87A}"/>
              </a:ext>
            </a:extLst>
          </p:cNvPr>
          <p:cNvGrpSpPr/>
          <p:nvPr/>
        </p:nvGrpSpPr>
        <p:grpSpPr>
          <a:xfrm>
            <a:off x="5686300" y="5113891"/>
            <a:ext cx="2790036" cy="703970"/>
            <a:chOff x="4157330" y="3195951"/>
            <a:chExt cx="2517986" cy="84956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21F4884-68F6-F15A-7A7F-C8ECAB8EC58B}"/>
                </a:ext>
              </a:extLst>
            </p:cNvPr>
            <p:cNvSpPr txBox="1"/>
            <p:nvPr/>
          </p:nvSpPr>
          <p:spPr>
            <a:xfrm>
              <a:off x="4157330" y="3265511"/>
              <a:ext cx="2517986" cy="780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b="1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 IO2: Improved </a:t>
              </a:r>
            </a:p>
            <a:p>
              <a:pPr algn="ctr"/>
              <a:r>
                <a:rPr lang="en-GB" sz="1800" b="1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animal health service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49E82683-CACC-6CBE-5912-5E14FD2F01E8}"/>
                </a:ext>
              </a:extLst>
            </p:cNvPr>
            <p:cNvSpPr/>
            <p:nvPr/>
          </p:nvSpPr>
          <p:spPr>
            <a:xfrm>
              <a:off x="4157330" y="3195951"/>
              <a:ext cx="2360428" cy="83378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DB30CED-5BF0-99FA-63BC-583CFBA2590A}"/>
              </a:ext>
            </a:extLst>
          </p:cNvPr>
          <p:cNvGrpSpPr/>
          <p:nvPr/>
        </p:nvGrpSpPr>
        <p:grpSpPr>
          <a:xfrm>
            <a:off x="8527686" y="3040058"/>
            <a:ext cx="2656583" cy="1034195"/>
            <a:chOff x="4157330" y="3195951"/>
            <a:chExt cx="2360428" cy="83378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F592D6-D63D-28D7-0E54-F945C14734A2}"/>
                </a:ext>
              </a:extLst>
            </p:cNvPr>
            <p:cNvSpPr txBox="1"/>
            <p:nvPr/>
          </p:nvSpPr>
          <p:spPr>
            <a:xfrm>
              <a:off x="4157330" y="3265511"/>
              <a:ext cx="2284366" cy="74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IO3: Market orientated improved food safety and animal health standards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00204B8E-3174-3240-B811-9D36F0F003CA}"/>
                </a:ext>
              </a:extLst>
            </p:cNvPr>
            <p:cNvSpPr/>
            <p:nvPr/>
          </p:nvSpPr>
          <p:spPr>
            <a:xfrm>
              <a:off x="4157330" y="3195951"/>
              <a:ext cx="2360428" cy="83378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5C90C59-90C2-CAE5-8BCD-995CC63630C6}"/>
              </a:ext>
            </a:extLst>
          </p:cNvPr>
          <p:cNvGrpSpPr/>
          <p:nvPr/>
        </p:nvGrpSpPr>
        <p:grpSpPr>
          <a:xfrm>
            <a:off x="2939436" y="5113891"/>
            <a:ext cx="2790036" cy="705474"/>
            <a:chOff x="4078551" y="3195951"/>
            <a:chExt cx="2517986" cy="85137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188999-CA18-7FFF-2FB5-E95365BDAC0F}"/>
                </a:ext>
              </a:extLst>
            </p:cNvPr>
            <p:cNvSpPr txBox="1"/>
            <p:nvPr/>
          </p:nvSpPr>
          <p:spPr>
            <a:xfrm>
              <a:off x="4078551" y="3267326"/>
              <a:ext cx="2517986" cy="780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IO4: Improved fodder production and markets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786CCC83-8759-4578-755D-0128E567BEA1}"/>
                </a:ext>
              </a:extLst>
            </p:cNvPr>
            <p:cNvSpPr/>
            <p:nvPr/>
          </p:nvSpPr>
          <p:spPr>
            <a:xfrm>
              <a:off x="4157330" y="3195951"/>
              <a:ext cx="2360428" cy="83378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7FF12E9-8184-C30E-4E54-DBE8AABCA9CF}"/>
              </a:ext>
            </a:extLst>
          </p:cNvPr>
          <p:cNvGrpSpPr/>
          <p:nvPr/>
        </p:nvGrpSpPr>
        <p:grpSpPr>
          <a:xfrm>
            <a:off x="430910" y="3247716"/>
            <a:ext cx="2087612" cy="672505"/>
            <a:chOff x="4027042" y="3195950"/>
            <a:chExt cx="2517986" cy="58822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F8DC7C8-7AAE-4A6B-2685-62A5FA761239}"/>
                </a:ext>
              </a:extLst>
            </p:cNvPr>
            <p:cNvSpPr txBox="1"/>
            <p:nvPr/>
          </p:nvSpPr>
          <p:spPr>
            <a:xfrm>
              <a:off x="4027042" y="3218844"/>
              <a:ext cx="2517986" cy="565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b="1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IO5: Improved hide production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5BECDE3F-7A1A-79E5-33B3-12FCEC90FD8D}"/>
                </a:ext>
              </a:extLst>
            </p:cNvPr>
            <p:cNvSpPr/>
            <p:nvPr/>
          </p:nvSpPr>
          <p:spPr>
            <a:xfrm>
              <a:off x="4157330" y="3195950"/>
              <a:ext cx="2360428" cy="58821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C47C67E-8B32-DC27-F659-9915D3D041A4}"/>
              </a:ext>
            </a:extLst>
          </p:cNvPr>
          <p:cNvSpPr/>
          <p:nvPr/>
        </p:nvSpPr>
        <p:spPr>
          <a:xfrm>
            <a:off x="393996" y="1624112"/>
            <a:ext cx="10909004" cy="4528160"/>
          </a:xfrm>
          <a:prstGeom prst="roundRect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E117DE-C585-1B53-5695-0B7221C4A89B}"/>
              </a:ext>
            </a:extLst>
          </p:cNvPr>
          <p:cNvSpPr txBox="1"/>
          <p:nvPr/>
        </p:nvSpPr>
        <p:spPr>
          <a:xfrm>
            <a:off x="4246958" y="5819855"/>
            <a:ext cx="4229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IO1: Recovery of livestock systems</a:t>
            </a:r>
            <a:endParaRPr lang="en-GB" b="1" i="1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6DA6BF-B7CB-7844-5D50-312E2B06498B}"/>
              </a:ext>
            </a:extLst>
          </p:cNvPr>
          <p:cNvCxnSpPr>
            <a:cxnSpLocks/>
          </p:cNvCxnSpPr>
          <p:nvPr/>
        </p:nvCxnSpPr>
        <p:spPr>
          <a:xfrm flipV="1">
            <a:off x="4955510" y="4778248"/>
            <a:ext cx="0" cy="238931"/>
          </a:xfrm>
          <a:prstGeom prst="straightConnector1">
            <a:avLst/>
          </a:prstGeom>
          <a:ln w="1016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265D8F1-8FA1-08DF-D778-7C45AB20E46C}"/>
              </a:ext>
            </a:extLst>
          </p:cNvPr>
          <p:cNvCxnSpPr>
            <a:cxnSpLocks/>
          </p:cNvCxnSpPr>
          <p:nvPr/>
        </p:nvCxnSpPr>
        <p:spPr>
          <a:xfrm flipV="1">
            <a:off x="6320021" y="4770330"/>
            <a:ext cx="0" cy="238931"/>
          </a:xfrm>
          <a:prstGeom prst="straightConnector1">
            <a:avLst/>
          </a:prstGeom>
          <a:ln w="1016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EABF4F9-4D26-3105-5213-ED790EB651EE}"/>
              </a:ext>
            </a:extLst>
          </p:cNvPr>
          <p:cNvCxnSpPr>
            <a:cxnSpLocks/>
          </p:cNvCxnSpPr>
          <p:nvPr/>
        </p:nvCxnSpPr>
        <p:spPr>
          <a:xfrm flipV="1">
            <a:off x="5637528" y="4016826"/>
            <a:ext cx="0" cy="238931"/>
          </a:xfrm>
          <a:prstGeom prst="straightConnector1">
            <a:avLst/>
          </a:prstGeom>
          <a:ln w="1016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F5CEE0F-DDB3-CFA1-73CE-A0C5172BDA3D}"/>
              </a:ext>
            </a:extLst>
          </p:cNvPr>
          <p:cNvCxnSpPr>
            <a:cxnSpLocks/>
          </p:cNvCxnSpPr>
          <p:nvPr/>
        </p:nvCxnSpPr>
        <p:spPr>
          <a:xfrm>
            <a:off x="2624947" y="3583969"/>
            <a:ext cx="212851" cy="0"/>
          </a:xfrm>
          <a:prstGeom prst="straightConnector1">
            <a:avLst/>
          </a:prstGeom>
          <a:ln w="1016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CFE65E2-429B-BE61-903C-A14086D32939}"/>
              </a:ext>
            </a:extLst>
          </p:cNvPr>
          <p:cNvCxnSpPr>
            <a:cxnSpLocks/>
          </p:cNvCxnSpPr>
          <p:nvPr/>
        </p:nvCxnSpPr>
        <p:spPr>
          <a:xfrm flipH="1">
            <a:off x="8185801" y="3493091"/>
            <a:ext cx="174581" cy="0"/>
          </a:xfrm>
          <a:prstGeom prst="straightConnector1">
            <a:avLst/>
          </a:prstGeom>
          <a:ln w="1016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C23767C-DCB3-21FB-026E-DBF4D61AC65E}"/>
              </a:ext>
            </a:extLst>
          </p:cNvPr>
          <p:cNvCxnSpPr>
            <a:cxnSpLocks/>
          </p:cNvCxnSpPr>
          <p:nvPr/>
        </p:nvCxnSpPr>
        <p:spPr>
          <a:xfrm flipV="1">
            <a:off x="5637528" y="2682601"/>
            <a:ext cx="0" cy="238931"/>
          </a:xfrm>
          <a:prstGeom prst="straightConnector1">
            <a:avLst/>
          </a:prstGeom>
          <a:ln w="1016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4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8525E-EDA9-0268-363E-D8B555AF5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712C3D"/>
                </a:solidFill>
              </a:rPr>
              <a:t>Activities</a:t>
            </a:r>
            <a:br>
              <a:rPr lang="en-GB" dirty="0">
                <a:solidFill>
                  <a:srgbClr val="712C3D"/>
                </a:solidFill>
              </a:rPr>
            </a:br>
            <a:r>
              <a:rPr lang="en-GB" dirty="0">
                <a:solidFill>
                  <a:srgbClr val="712C3D"/>
                </a:solidFill>
              </a:rPr>
              <a:t>WP1: Restore Livestock Service Delivery Systems</a:t>
            </a:r>
            <a:br>
              <a:rPr lang="en-GB" dirty="0">
                <a:solidFill>
                  <a:srgbClr val="712C3D"/>
                </a:solidFill>
              </a:rPr>
            </a:br>
            <a:endParaRPr lang="en-GB" dirty="0">
              <a:solidFill>
                <a:srgbClr val="712C3D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C8AED-B019-96D9-D590-E0D92B426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8600"/>
            <a:ext cx="11264900" cy="4678363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712C3D"/>
                </a:solidFill>
              </a:rPr>
              <a:t>A1.1 Rapid assessment</a:t>
            </a:r>
          </a:p>
          <a:p>
            <a:r>
              <a:rPr lang="en-GB" dirty="0">
                <a:solidFill>
                  <a:srgbClr val="712C3D"/>
                </a:solidFill>
              </a:rPr>
              <a:t>A1.2-3 Restore routine and emergency animal health equipment, systems and inputs in regions (clinics, vet labs…)</a:t>
            </a:r>
          </a:p>
          <a:p>
            <a:r>
              <a:rPr lang="en-GB" dirty="0">
                <a:solidFill>
                  <a:srgbClr val="712C3D"/>
                </a:solidFill>
              </a:rPr>
              <a:t>1.2.1-2 Upgrade and equip veterinary clinics </a:t>
            </a:r>
          </a:p>
          <a:p>
            <a:pPr marL="0" indent="0">
              <a:buNone/>
            </a:pPr>
            <a:r>
              <a:rPr lang="en-GB" dirty="0">
                <a:solidFill>
                  <a:srgbClr val="712C3D"/>
                </a:solidFill>
              </a:rPr>
              <a:t>	(equipment, consumables, motor bikes, solar refrigerator, etc.)</a:t>
            </a:r>
          </a:p>
          <a:p>
            <a:endParaRPr lang="en-GB" dirty="0">
              <a:solidFill>
                <a:srgbClr val="712C3D"/>
              </a:solidFill>
            </a:endParaRPr>
          </a:p>
          <a:p>
            <a:r>
              <a:rPr lang="en-GB" dirty="0">
                <a:solidFill>
                  <a:srgbClr val="712C3D"/>
                </a:solidFill>
              </a:rPr>
              <a:t>1.2.3 Provision of livestock emergency support (vaccine, drug, animal feeds)</a:t>
            </a:r>
          </a:p>
          <a:p>
            <a:endParaRPr lang="en-GB" dirty="0">
              <a:solidFill>
                <a:srgbClr val="712C3D"/>
              </a:solidFill>
            </a:endParaRPr>
          </a:p>
          <a:p>
            <a:r>
              <a:rPr lang="en-GB" dirty="0">
                <a:solidFill>
                  <a:srgbClr val="712C3D"/>
                </a:solidFill>
              </a:rPr>
              <a:t>1.2.4 Strengthen labs</a:t>
            </a:r>
          </a:p>
          <a:p>
            <a:endParaRPr lang="en-GB" dirty="0">
              <a:solidFill>
                <a:srgbClr val="712C3D"/>
              </a:solidFill>
            </a:endParaRPr>
          </a:p>
          <a:p>
            <a:r>
              <a:rPr lang="en-GB" dirty="0">
                <a:solidFill>
                  <a:srgbClr val="712C3D"/>
                </a:solidFill>
              </a:rPr>
              <a:t>1.2.5 Strengthen disease reporting with IT and trainings</a:t>
            </a:r>
          </a:p>
          <a:p>
            <a:endParaRPr lang="en-GB" dirty="0">
              <a:solidFill>
                <a:srgbClr val="712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58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B9C9F-E910-F965-654C-2FD5EEDD5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711324"/>
            <a:ext cx="11176000" cy="5146676"/>
          </a:xfrm>
        </p:spPr>
        <p:txBody>
          <a:bodyPr>
            <a:normAutofit fontScale="40000" lnSpcReduction="20000"/>
          </a:bodyPr>
          <a:lstStyle/>
          <a:p>
            <a:r>
              <a:rPr lang="en-GB" sz="6200" dirty="0">
                <a:solidFill>
                  <a:srgbClr val="712C3D"/>
                </a:solidFill>
              </a:rPr>
              <a:t>A2.1 Strengthening public services to control and regulate animal health</a:t>
            </a:r>
          </a:p>
          <a:p>
            <a:pPr lvl="1"/>
            <a:r>
              <a:rPr lang="en-GB" sz="4900" dirty="0">
                <a:solidFill>
                  <a:srgbClr val="712C3D"/>
                </a:solidFill>
              </a:rPr>
              <a:t>Surveillance and disease control</a:t>
            </a:r>
          </a:p>
          <a:p>
            <a:pPr lvl="1"/>
            <a:endParaRPr lang="en-GB" sz="4900" dirty="0">
              <a:solidFill>
                <a:srgbClr val="712C3D"/>
              </a:solidFill>
            </a:endParaRPr>
          </a:p>
          <a:p>
            <a:r>
              <a:rPr lang="en-GB" sz="6100" dirty="0">
                <a:solidFill>
                  <a:srgbClr val="712C3D"/>
                </a:solidFill>
              </a:rPr>
              <a:t>A2.2 Strengthening the quality of public and private veterinary services</a:t>
            </a:r>
          </a:p>
          <a:p>
            <a:pPr lvl="1"/>
            <a:r>
              <a:rPr lang="en-GB" sz="4900" dirty="0">
                <a:solidFill>
                  <a:srgbClr val="712C3D"/>
                </a:solidFill>
              </a:rPr>
              <a:t>2.2.1 Expand Public Private Partnerships  in the delivery of animal health services (</a:t>
            </a:r>
            <a:r>
              <a:rPr lang="en-GB" sz="4900" dirty="0" err="1">
                <a:solidFill>
                  <a:srgbClr val="712C3D"/>
                </a:solidFill>
              </a:rPr>
              <a:t>incl</a:t>
            </a:r>
            <a:r>
              <a:rPr lang="en-GB" sz="4900" dirty="0">
                <a:solidFill>
                  <a:srgbClr val="712C3D"/>
                </a:solidFill>
              </a:rPr>
              <a:t> gender)</a:t>
            </a:r>
          </a:p>
          <a:p>
            <a:pPr lvl="1"/>
            <a:r>
              <a:rPr lang="en-GB" sz="4900" dirty="0">
                <a:solidFill>
                  <a:srgbClr val="712C3D"/>
                </a:solidFill>
              </a:rPr>
              <a:t>2.2.2 contracting out selected public functions to private animal health service providers (including ambulatory health service, active disease surveillance, deworming and vaccination and extension services)</a:t>
            </a:r>
          </a:p>
          <a:p>
            <a:pPr lvl="1"/>
            <a:endParaRPr lang="en-GB" sz="4900" dirty="0">
              <a:solidFill>
                <a:srgbClr val="712C3D"/>
              </a:solidFill>
            </a:endParaRPr>
          </a:p>
          <a:p>
            <a:r>
              <a:rPr lang="en-GB" sz="6200" dirty="0">
                <a:solidFill>
                  <a:srgbClr val="712C3D"/>
                </a:solidFill>
              </a:rPr>
              <a:t>A2.3 Investigate how improved livestock production efficiency can reduce livestock ecological and climate change impacts</a:t>
            </a:r>
          </a:p>
          <a:p>
            <a:endParaRPr lang="en-GB" sz="6200" dirty="0">
              <a:solidFill>
                <a:srgbClr val="712C3D"/>
              </a:solidFill>
            </a:endParaRPr>
          </a:p>
          <a:p>
            <a:r>
              <a:rPr lang="en-GB" sz="6200" dirty="0">
                <a:solidFill>
                  <a:srgbClr val="712C3D"/>
                </a:solidFill>
              </a:rPr>
              <a:t>A2.4 Enhance the capacity of the animal health sector (EVA)</a:t>
            </a:r>
            <a:endParaRPr lang="en-GB" sz="1800" dirty="0">
              <a:solidFill>
                <a:srgbClr val="712C3D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712C3D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7EE7-0C9E-F9A3-C0BB-E4048BC8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00" y="593725"/>
            <a:ext cx="10515600" cy="148907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712C3D"/>
                </a:solidFill>
              </a:rPr>
              <a:t>WP2: Improved vet services</a:t>
            </a:r>
            <a:br>
              <a:rPr lang="en-GB" dirty="0">
                <a:solidFill>
                  <a:srgbClr val="712C3D"/>
                </a:solidFill>
              </a:rPr>
            </a:br>
            <a:br>
              <a:rPr lang="en-GB" dirty="0">
                <a:solidFill>
                  <a:srgbClr val="712C3D"/>
                </a:solidFill>
              </a:rPr>
            </a:br>
            <a:endParaRPr lang="en-GB" dirty="0">
              <a:solidFill>
                <a:srgbClr val="712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66157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12" ma:contentTypeDescription="Create a new document." ma:contentTypeScope="" ma:versionID="61e66a5077acdc65f8548716c7a62fa3">
  <xsd:schema xmlns:xsd="http://www.w3.org/2001/XMLSchema" xmlns:xs="http://www.w3.org/2001/XMLSchema" xmlns:p="http://schemas.microsoft.com/office/2006/metadata/properties" xmlns:ns2="9f5e9607-a28b-487e-b093-da60e75ee109" xmlns:ns3="d8ada133-6b60-4b4f-b9cb-7718ee96dc55" targetNamespace="http://schemas.microsoft.com/office/2006/metadata/properties" ma:root="true" ma:fieldsID="63ca966046bec4c7b34d6e1ad562576c" ns2:_="" ns3:_="">
    <xsd:import namespace="9f5e9607-a28b-487e-b093-da60e75ee109"/>
    <xsd:import namespace="d8ada133-6b60-4b4f-b9cb-7718ee96dc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ada133-6b60-4b4f-b9cb-7718ee96dc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2A19951-81B1-42CD-8B0C-7606DC69F4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d8ada133-6b60-4b4f-b9cb-7718ee96dc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 (3)</Template>
  <TotalTime>1162</TotalTime>
  <Words>649</Words>
  <Application>Microsoft Office PowerPoint</Application>
  <PresentationFormat>Widescreen</PresentationFormat>
  <Paragraphs>100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Calibri Light</vt:lpstr>
      <vt:lpstr>Arial</vt:lpstr>
      <vt:lpstr>Times New Roman</vt:lpstr>
      <vt:lpstr>Aptos Display</vt:lpstr>
      <vt:lpstr>Amasis MT Pro Medium</vt:lpstr>
      <vt:lpstr>Calibri</vt:lpstr>
      <vt:lpstr>Aptos</vt:lpstr>
      <vt:lpstr>Courier New</vt:lpstr>
      <vt:lpstr>ilri_powerpoint_template_apr2013</vt:lpstr>
      <vt:lpstr>Office Theme</vt:lpstr>
      <vt:lpstr>RESTORE project</vt:lpstr>
      <vt:lpstr>Background</vt:lpstr>
      <vt:lpstr>Background</vt:lpstr>
      <vt:lpstr>Livestock Systems and Populations 2020, CSA</vt:lpstr>
      <vt:lpstr>Objective</vt:lpstr>
      <vt:lpstr>Approach</vt:lpstr>
      <vt:lpstr>Logic</vt:lpstr>
      <vt:lpstr>Activities WP1: Restore Livestock Service Delivery Systems </vt:lpstr>
      <vt:lpstr>WP2: Improved vet services  </vt:lpstr>
      <vt:lpstr>WP3: Improved health and food safety standards </vt:lpstr>
      <vt:lpstr>WP4: Improved fodder  </vt:lpstr>
      <vt:lpstr>WP5: Improved hide and skin quality </vt:lpstr>
      <vt:lpstr>Finally, The need…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 (maximum 3 lines)</dc:title>
  <dc:creator>Mulat, Bizuwork (ILRI)</dc:creator>
  <cp:lastModifiedBy>Lore, Tezira (ILRI)</cp:lastModifiedBy>
  <cp:revision>10</cp:revision>
  <dcterms:created xsi:type="dcterms:W3CDTF">2021-02-01T15:56:45Z</dcterms:created>
  <dcterms:modified xsi:type="dcterms:W3CDTF">2025-02-11T11:38:29Z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</Properties>
</file>