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6"/>
  </p:notesMasterIdLst>
  <p:sldIdLst>
    <p:sldId id="256" r:id="rId5"/>
  </p:sldIdLst>
  <p:sldSz cx="32918400" cy="43891200"/>
  <p:notesSz cx="6858000" cy="9144000"/>
  <p:embeddedFontLst>
    <p:embeddedFont>
      <p:font typeface="Avenir" panose="02000503020000020003" pitchFamily="2" charset="0"/>
      <p:regular r:id="rId7"/>
      <p:italic r:id="rId8"/>
    </p:embeddedFont>
    <p:embeddedFont>
      <p:font typeface="Play" pitchFamily="2" charset="0"/>
      <p:regular r:id="rId9"/>
      <p:bold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3824">
          <p15:clr>
            <a:srgbClr val="A4A3A4"/>
          </p15:clr>
        </p15:guide>
        <p15:guide id="2" pos="10368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1" roundtripDataSignature="AMtx7mggJ5/iSsgtzSTMa0ccdQpxOPL6o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D766BC0-6516-433F-8ECC-E6DFD0A114F1}">
  <a:tblStyle styleId="{8D766BC0-6516-433F-8ECC-E6DFD0A114F1}" styleName="Table_0">
    <a:wholeTbl>
      <a:tcTxStyle b="off" i="off">
        <a:font>
          <a:latin typeface="Aptos"/>
          <a:ea typeface="Aptos"/>
          <a:cs typeface="Aptos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7E9EC"/>
          </a:solidFill>
        </a:fill>
      </a:tcStyle>
    </a:wholeTbl>
    <a:band1H>
      <a:tcTxStyle/>
      <a:tcStyle>
        <a:tcBdr/>
        <a:fill>
          <a:solidFill>
            <a:srgbClr val="CAD1D8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AD1D8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ptos"/>
          <a:ea typeface="Aptos"/>
          <a:cs typeface="Aptos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ptos"/>
          <a:ea typeface="Aptos"/>
          <a:cs typeface="Aptos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ptos"/>
          <a:ea typeface="Aptos"/>
          <a:cs typeface="Aptos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ptos"/>
          <a:ea typeface="Aptos"/>
          <a:cs typeface="Aptos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8" d="100"/>
          <a:sy n="18" d="100"/>
        </p:scale>
        <p:origin x="3560" y="384"/>
      </p:cViewPr>
      <p:guideLst>
        <p:guide orient="horz" pos="13824"/>
        <p:guide pos="10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customschemas.google.com/relationships/presentationmetadata" Target="metadata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en-US" sz="30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Preferred color for different concepts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Red/brown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Sheet1!$A$3:$A$8</c:f>
              <c:strCache>
                <c:ptCount val="6"/>
                <c:pt idx="0">
                  <c:v>Feed and Food</c:v>
                </c:pt>
                <c:pt idx="1">
                  <c:v>Food for Family</c:v>
                </c:pt>
                <c:pt idx="2">
                  <c:v>Grain for Beer</c:v>
                </c:pt>
                <c:pt idx="3">
                  <c:v>Food and Fodder</c:v>
                </c:pt>
                <c:pt idx="4">
                  <c:v>Sorghum and Peas</c:v>
                </c:pt>
                <c:pt idx="5">
                  <c:v>High-yielding Hybrid</c:v>
                </c:pt>
              </c:strCache>
            </c:strRef>
          </c:cat>
          <c:val>
            <c:numRef>
              <c:f>Sheet1!$B$3:$B$8</c:f>
              <c:numCache>
                <c:formatCode>General</c:formatCode>
                <c:ptCount val="6"/>
                <c:pt idx="0">
                  <c:v>27.12</c:v>
                </c:pt>
                <c:pt idx="1">
                  <c:v>23.14</c:v>
                </c:pt>
                <c:pt idx="2">
                  <c:v>50.11</c:v>
                </c:pt>
                <c:pt idx="3">
                  <c:v>25.9</c:v>
                </c:pt>
                <c:pt idx="4">
                  <c:v>24.79</c:v>
                </c:pt>
                <c:pt idx="5">
                  <c:v>26.48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54F-4982-BB7F-6CE49ED80E26}"/>
            </c:ext>
          </c:extLst>
        </c:ser>
        <c:ser>
          <c:idx val="1"/>
          <c:order val="1"/>
          <c:tx>
            <c:strRef>
              <c:f>Sheet1!$C$2</c:f>
              <c:strCache>
                <c:ptCount val="1"/>
                <c:pt idx="0">
                  <c:v>White/cream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Sheet1!$A$3:$A$8</c:f>
              <c:strCache>
                <c:ptCount val="6"/>
                <c:pt idx="0">
                  <c:v>Feed and Food</c:v>
                </c:pt>
                <c:pt idx="1">
                  <c:v>Food for Family</c:v>
                </c:pt>
                <c:pt idx="2">
                  <c:v>Grain for Beer</c:v>
                </c:pt>
                <c:pt idx="3">
                  <c:v>Food and Fodder</c:v>
                </c:pt>
                <c:pt idx="4">
                  <c:v>Sorghum and Peas</c:v>
                </c:pt>
                <c:pt idx="5">
                  <c:v>High-yielding Hybrid</c:v>
                </c:pt>
              </c:strCache>
            </c:strRef>
          </c:cat>
          <c:val>
            <c:numRef>
              <c:f>Sheet1!$C$3:$C$8</c:f>
              <c:numCache>
                <c:formatCode>General</c:formatCode>
                <c:ptCount val="6"/>
                <c:pt idx="0">
                  <c:v>72.88</c:v>
                </c:pt>
                <c:pt idx="1">
                  <c:v>76.86</c:v>
                </c:pt>
                <c:pt idx="2">
                  <c:v>49.89</c:v>
                </c:pt>
                <c:pt idx="3">
                  <c:v>74.099999999999994</c:v>
                </c:pt>
                <c:pt idx="4">
                  <c:v>75.209999999999994</c:v>
                </c:pt>
                <c:pt idx="5">
                  <c:v>73.52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54F-4982-BB7F-6CE49ED80E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183965792"/>
        <c:axId val="1178670704"/>
      </c:barChart>
      <c:catAx>
        <c:axId val="11839657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178670704"/>
        <c:crosses val="autoZero"/>
        <c:auto val="1"/>
        <c:lblAlgn val="ctr"/>
        <c:lblOffset val="100"/>
        <c:noMultiLvlLbl val="0"/>
      </c:catAx>
      <c:valAx>
        <c:axId val="11786707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pPr>
                <a:r>
                  <a:rPr lang="en-US" sz="2000">
                    <a:latin typeface="Calibri" panose="020F0502020204030204" pitchFamily="34" charset="0"/>
                    <a:cs typeface="Calibri" panose="020F0502020204030204" pitchFamily="34" charset="0"/>
                  </a:rPr>
                  <a:t>Proportion of farmers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183965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>
            <a:spLocks noGrp="1"/>
          </p:cNvSpPr>
          <p:nvPr>
            <p:ph type="ctrTitle"/>
          </p:nvPr>
        </p:nvSpPr>
        <p:spPr>
          <a:xfrm>
            <a:off x="2468880" y="7183123"/>
            <a:ext cx="27980640" cy="15280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600"/>
              <a:buFont typeface="Play"/>
              <a:buNone/>
              <a:defRPr sz="21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ubTitle" idx="1"/>
          </p:nvPr>
        </p:nvSpPr>
        <p:spPr>
          <a:xfrm>
            <a:off x="4114800" y="23053043"/>
            <a:ext cx="24688800" cy="10596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3600"/>
              </a:spcBef>
              <a:spcAft>
                <a:spcPts val="0"/>
              </a:spcAft>
              <a:buClr>
                <a:schemeClr val="dk1"/>
              </a:buClr>
              <a:buSzPts val="8640"/>
              <a:buNone/>
              <a:defRPr sz="8640"/>
            </a:lvl1pPr>
            <a:lvl2pPr lvl="1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/>
            </a:lvl2pPr>
            <a:lvl3pPr lvl="2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6480"/>
              <a:buNone/>
              <a:defRPr sz="6480"/>
            </a:lvl3pPr>
            <a:lvl4pPr lvl="3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5760"/>
              <a:buNone/>
              <a:defRPr sz="5760"/>
            </a:lvl4pPr>
            <a:lvl5pPr lvl="4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5760"/>
              <a:buNone/>
              <a:defRPr sz="5760"/>
            </a:lvl5pPr>
            <a:lvl6pPr lvl="5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5760"/>
              <a:buNone/>
              <a:defRPr sz="5760"/>
            </a:lvl6pPr>
            <a:lvl7pPr lvl="6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5760"/>
              <a:buNone/>
              <a:defRPr sz="5760"/>
            </a:lvl7pPr>
            <a:lvl8pPr lvl="7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5760"/>
              <a:buNone/>
              <a:defRPr sz="5760"/>
            </a:lvl8pPr>
            <a:lvl9pPr lvl="8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5760"/>
              <a:buNone/>
              <a:defRPr sz="576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dt" idx="10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ftr" idx="11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sldNum" idx="12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2"/>
          <p:cNvSpPr txBox="1"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 rot="5400000">
            <a:off x="2534919" y="11412222"/>
            <a:ext cx="27848563" cy="28392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 rot="5400000">
            <a:off x="8508365" y="17385667"/>
            <a:ext cx="37195763" cy="7098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-5893434" y="10493377"/>
            <a:ext cx="37195763" cy="20882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2245997" y="10942333"/>
            <a:ext cx="28392120" cy="18257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600"/>
              <a:buFont typeface="Play"/>
              <a:buNone/>
              <a:defRPr sz="21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2245997" y="29372573"/>
            <a:ext cx="28392120" cy="9601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600"/>
              </a:spcBef>
              <a:spcAft>
                <a:spcPts val="0"/>
              </a:spcAft>
              <a:buClr>
                <a:srgbClr val="757575"/>
              </a:buClr>
              <a:buSzPts val="8640"/>
              <a:buNone/>
              <a:defRPr sz="8640">
                <a:solidFill>
                  <a:srgbClr val="757575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757575"/>
              </a:buClr>
              <a:buSzPts val="7200"/>
              <a:buNone/>
              <a:defRPr sz="7200">
                <a:solidFill>
                  <a:srgbClr val="757575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757575"/>
              </a:buClr>
              <a:buSzPts val="6480"/>
              <a:buNone/>
              <a:defRPr sz="6480">
                <a:solidFill>
                  <a:srgbClr val="757575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757575"/>
              </a:buClr>
              <a:buSzPts val="5760"/>
              <a:buNone/>
              <a:defRPr sz="5760">
                <a:solidFill>
                  <a:srgbClr val="757575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757575"/>
              </a:buClr>
              <a:buSzPts val="5760"/>
              <a:buNone/>
              <a:defRPr sz="5760">
                <a:solidFill>
                  <a:srgbClr val="757575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757575"/>
              </a:buClr>
              <a:buSzPts val="5760"/>
              <a:buNone/>
              <a:defRPr sz="5760">
                <a:solidFill>
                  <a:srgbClr val="757575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757575"/>
              </a:buClr>
              <a:buSzPts val="5760"/>
              <a:buNone/>
              <a:defRPr sz="5760">
                <a:solidFill>
                  <a:srgbClr val="757575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757575"/>
              </a:buClr>
              <a:buSzPts val="5760"/>
              <a:buNone/>
              <a:defRPr sz="5760">
                <a:solidFill>
                  <a:srgbClr val="757575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757575"/>
              </a:buClr>
              <a:buSzPts val="5760"/>
              <a:buNone/>
              <a:defRPr sz="5760">
                <a:solidFill>
                  <a:srgbClr val="757575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2263140" y="11684000"/>
            <a:ext cx="13990320" cy="27848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body" idx="2"/>
          </p:nvPr>
        </p:nvSpPr>
        <p:spPr>
          <a:xfrm>
            <a:off x="16664940" y="11684000"/>
            <a:ext cx="13990320" cy="27848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dt" idx="10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ftr" idx="11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sldNum" idx="12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>
            <a:spLocks noGrp="1"/>
          </p:cNvSpPr>
          <p:nvPr>
            <p:ph type="title"/>
          </p:nvPr>
        </p:nvSpPr>
        <p:spPr>
          <a:xfrm>
            <a:off x="2267428" y="2336810"/>
            <a:ext cx="28392120" cy="8483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1"/>
          </p:nvPr>
        </p:nvSpPr>
        <p:spPr>
          <a:xfrm>
            <a:off x="2267431" y="10759443"/>
            <a:ext cx="13926024" cy="5273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600"/>
              </a:spcBef>
              <a:spcAft>
                <a:spcPts val="0"/>
              </a:spcAft>
              <a:buClr>
                <a:schemeClr val="dk1"/>
              </a:buClr>
              <a:buSzPts val="8640"/>
              <a:buNone/>
              <a:defRPr sz="8640" b="1"/>
            </a:lvl1pPr>
            <a:lvl2pPr marL="914400" lvl="1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 b="1"/>
            </a:lvl2pPr>
            <a:lvl3pPr marL="1371600" lvl="2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6480"/>
              <a:buNone/>
              <a:defRPr sz="6480" b="1"/>
            </a:lvl3pPr>
            <a:lvl4pPr marL="1828800" lvl="3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5760"/>
              <a:buNone/>
              <a:defRPr sz="5760" b="1"/>
            </a:lvl4pPr>
            <a:lvl5pPr marL="2286000" lvl="4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5760"/>
              <a:buNone/>
              <a:defRPr sz="5760" b="1"/>
            </a:lvl5pPr>
            <a:lvl6pPr marL="2743200" lvl="5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5760"/>
              <a:buNone/>
              <a:defRPr sz="5760" b="1"/>
            </a:lvl6pPr>
            <a:lvl7pPr marL="3200400" lvl="6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5760"/>
              <a:buNone/>
              <a:defRPr sz="5760" b="1"/>
            </a:lvl7pPr>
            <a:lvl8pPr marL="3657600" lvl="7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5760"/>
              <a:buNone/>
              <a:defRPr sz="5760" b="1"/>
            </a:lvl8pPr>
            <a:lvl9pPr marL="4114800" lvl="8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5760"/>
              <a:buNone/>
              <a:defRPr sz="5760" b="1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2"/>
          </p:nvPr>
        </p:nvSpPr>
        <p:spPr>
          <a:xfrm>
            <a:off x="2267431" y="16032480"/>
            <a:ext cx="13926024" cy="23581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3"/>
          </p:nvPr>
        </p:nvSpPr>
        <p:spPr>
          <a:xfrm>
            <a:off x="16664942" y="10759443"/>
            <a:ext cx="13994608" cy="5273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600"/>
              </a:spcBef>
              <a:spcAft>
                <a:spcPts val="0"/>
              </a:spcAft>
              <a:buClr>
                <a:schemeClr val="dk1"/>
              </a:buClr>
              <a:buSzPts val="8640"/>
              <a:buNone/>
              <a:defRPr sz="8640" b="1"/>
            </a:lvl1pPr>
            <a:lvl2pPr marL="914400" lvl="1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 b="1"/>
            </a:lvl2pPr>
            <a:lvl3pPr marL="1371600" lvl="2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6480"/>
              <a:buNone/>
              <a:defRPr sz="6480" b="1"/>
            </a:lvl3pPr>
            <a:lvl4pPr marL="1828800" lvl="3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5760"/>
              <a:buNone/>
              <a:defRPr sz="5760" b="1"/>
            </a:lvl4pPr>
            <a:lvl5pPr marL="2286000" lvl="4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5760"/>
              <a:buNone/>
              <a:defRPr sz="5760" b="1"/>
            </a:lvl5pPr>
            <a:lvl6pPr marL="2743200" lvl="5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5760"/>
              <a:buNone/>
              <a:defRPr sz="5760" b="1"/>
            </a:lvl6pPr>
            <a:lvl7pPr marL="3200400" lvl="6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5760"/>
              <a:buNone/>
              <a:defRPr sz="5760" b="1"/>
            </a:lvl7pPr>
            <a:lvl8pPr marL="3657600" lvl="7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5760"/>
              <a:buNone/>
              <a:defRPr sz="5760" b="1"/>
            </a:lvl8pPr>
            <a:lvl9pPr marL="4114800" lvl="8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5760"/>
              <a:buNone/>
              <a:defRPr sz="5760" b="1"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4"/>
          </p:nvPr>
        </p:nvSpPr>
        <p:spPr>
          <a:xfrm>
            <a:off x="16664942" y="16032480"/>
            <a:ext cx="13994608" cy="23581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dt" idx="10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ftr" idx="11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sldNum" idx="12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"/>
          <p:cNvSpPr txBox="1">
            <a:spLocks noGrp="1"/>
          </p:cNvSpPr>
          <p:nvPr>
            <p:ph type="dt" idx="10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ftr" idx="11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sldNum" idx="12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0"/>
          <p:cNvSpPr txBox="1"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520"/>
              <a:buFont typeface="Play"/>
              <a:buNone/>
              <a:defRPr sz="1152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body" idx="1"/>
          </p:nvPr>
        </p:nvSpPr>
        <p:spPr>
          <a:xfrm>
            <a:off x="13994608" y="6319530"/>
            <a:ext cx="16664940" cy="311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960120" algn="l">
              <a:lnSpc>
                <a:spcPct val="90000"/>
              </a:lnSpc>
              <a:spcBef>
                <a:spcPts val="3600"/>
              </a:spcBef>
              <a:spcAft>
                <a:spcPts val="0"/>
              </a:spcAft>
              <a:buClr>
                <a:schemeClr val="dk1"/>
              </a:buClr>
              <a:buSzPts val="11520"/>
              <a:buChar char="•"/>
              <a:defRPr sz="11520"/>
            </a:lvl1pPr>
            <a:lvl2pPr marL="914400" lvl="1" indent="-86868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0080"/>
              <a:buChar char="•"/>
              <a:defRPr sz="10080"/>
            </a:lvl2pPr>
            <a:lvl3pPr marL="1371600" lvl="2" indent="-77724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8640"/>
              <a:buChar char="•"/>
              <a:defRPr sz="8640"/>
            </a:lvl3pPr>
            <a:lvl4pPr marL="1828800" lvl="3" indent="-6858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7200"/>
              <a:buChar char="•"/>
              <a:defRPr sz="7200"/>
            </a:lvl4pPr>
            <a:lvl5pPr marL="2286000" lvl="4" indent="-6858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7200"/>
              <a:buChar char="•"/>
              <a:defRPr sz="7200"/>
            </a:lvl5pPr>
            <a:lvl6pPr marL="2743200" lvl="5" indent="-6858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7200"/>
              <a:buChar char="•"/>
              <a:defRPr sz="7200"/>
            </a:lvl6pPr>
            <a:lvl7pPr marL="3200400" lvl="6" indent="-6858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7200"/>
              <a:buChar char="•"/>
              <a:defRPr sz="7200"/>
            </a:lvl7pPr>
            <a:lvl8pPr marL="3657600" lvl="7" indent="-6858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7200"/>
              <a:buChar char="•"/>
              <a:defRPr sz="7200"/>
            </a:lvl8pPr>
            <a:lvl9pPr marL="4114800" lvl="8" indent="-6858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7200"/>
              <a:buChar char="•"/>
              <a:defRPr sz="7200"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body" idx="2"/>
          </p:nvPr>
        </p:nvSpPr>
        <p:spPr>
          <a:xfrm>
            <a:off x="2267428" y="13167360"/>
            <a:ext cx="10617041" cy="24394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600"/>
              </a:spcBef>
              <a:spcAft>
                <a:spcPts val="0"/>
              </a:spcAft>
              <a:buClr>
                <a:schemeClr val="dk1"/>
              </a:buClr>
              <a:buSzPts val="5760"/>
              <a:buNone/>
              <a:defRPr sz="5760"/>
            </a:lvl1pPr>
            <a:lvl2pPr marL="914400" lvl="1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/>
            </a:lvl2pPr>
            <a:lvl3pPr marL="1371600" lvl="2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4320"/>
              <a:buNone/>
              <a:defRPr sz="4320"/>
            </a:lvl3pPr>
            <a:lvl4pPr marL="1828800" lvl="3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/>
            </a:lvl4pPr>
            <a:lvl5pPr marL="2286000" lvl="4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/>
            </a:lvl5pPr>
            <a:lvl6pPr marL="2743200" lvl="5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/>
            </a:lvl6pPr>
            <a:lvl7pPr marL="3200400" lvl="6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/>
            </a:lvl7pPr>
            <a:lvl8pPr marL="3657600" lvl="7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/>
            </a:lvl8pPr>
            <a:lvl9pPr marL="4114800" lvl="8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dt" idx="10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ftr" idx="11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sldNum" idx="12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 txBox="1"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520"/>
              <a:buFont typeface="Play"/>
              <a:buNone/>
              <a:defRPr sz="1152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1"/>
          <p:cNvSpPr>
            <a:spLocks noGrp="1"/>
          </p:cNvSpPr>
          <p:nvPr>
            <p:ph type="pic" idx="2"/>
          </p:nvPr>
        </p:nvSpPr>
        <p:spPr>
          <a:xfrm>
            <a:off x="13994608" y="6319530"/>
            <a:ext cx="16664940" cy="31191200"/>
          </a:xfrm>
          <a:prstGeom prst="rect">
            <a:avLst/>
          </a:prstGeom>
          <a:noFill/>
          <a:ln>
            <a:noFill/>
          </a:ln>
        </p:spPr>
      </p:sp>
      <p:sp>
        <p:nvSpPr>
          <p:cNvPr id="69" name="Google Shape;69;p11"/>
          <p:cNvSpPr txBox="1">
            <a:spLocks noGrp="1"/>
          </p:cNvSpPr>
          <p:nvPr>
            <p:ph type="body" idx="1"/>
          </p:nvPr>
        </p:nvSpPr>
        <p:spPr>
          <a:xfrm>
            <a:off x="2267428" y="13167360"/>
            <a:ext cx="10617041" cy="24394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600"/>
              </a:spcBef>
              <a:spcAft>
                <a:spcPts val="0"/>
              </a:spcAft>
              <a:buClr>
                <a:schemeClr val="dk1"/>
              </a:buClr>
              <a:buSzPts val="5760"/>
              <a:buNone/>
              <a:defRPr sz="5760"/>
            </a:lvl1pPr>
            <a:lvl2pPr marL="914400" lvl="1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/>
            </a:lvl2pPr>
            <a:lvl3pPr marL="1371600" lvl="2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4320"/>
              <a:buNone/>
              <a:defRPr sz="4320"/>
            </a:lvl3pPr>
            <a:lvl4pPr marL="1828800" lvl="3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/>
            </a:lvl4pPr>
            <a:lvl5pPr marL="2286000" lvl="4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/>
            </a:lvl5pPr>
            <a:lvl6pPr marL="2743200" lvl="5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/>
            </a:lvl6pPr>
            <a:lvl7pPr marL="3200400" lvl="6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/>
            </a:lvl7pPr>
            <a:lvl8pPr marL="3657600" lvl="7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/>
            </a:lvl8pPr>
            <a:lvl9pPr marL="4114800" lvl="8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dt" idx="10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ftr" idx="11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sldNum" idx="12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2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0"/>
            <a:ext cx="32911200" cy="9343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7;p2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26670287" y="40688434"/>
            <a:ext cx="4981071" cy="136635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2"/>
          <p:cNvSpPr txBox="1"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840"/>
              <a:buFont typeface="Play"/>
              <a:buNone/>
              <a:defRPr sz="15839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868680" algn="l" rtl="0">
              <a:lnSpc>
                <a:spcPct val="90000"/>
              </a:lnSpc>
              <a:spcBef>
                <a:spcPts val="3600"/>
              </a:spcBef>
              <a:spcAft>
                <a:spcPts val="0"/>
              </a:spcAft>
              <a:buClr>
                <a:schemeClr val="dk1"/>
              </a:buClr>
              <a:buSzPts val="10080"/>
              <a:buFont typeface="Arial"/>
              <a:buChar char="•"/>
              <a:defRPr sz="100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77724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8640"/>
              <a:buFont typeface="Arial"/>
              <a:buChar char="•"/>
              <a:defRPr sz="864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6858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7200"/>
              <a:buFont typeface="Arial"/>
              <a:buChar char="•"/>
              <a:defRPr sz="7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64008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6480"/>
              <a:buFont typeface="Arial"/>
              <a:buChar char="•"/>
              <a:defRPr sz="64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640079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6480"/>
              <a:buFont typeface="Arial"/>
              <a:buChar char="•"/>
              <a:defRPr sz="64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640079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6480"/>
              <a:buFont typeface="Arial"/>
              <a:buChar char="•"/>
              <a:defRPr sz="64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640079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6480"/>
              <a:buFont typeface="Arial"/>
              <a:buChar char="•"/>
              <a:defRPr sz="64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640079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6480"/>
              <a:buFont typeface="Arial"/>
              <a:buChar char="•"/>
              <a:defRPr sz="64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640079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6480"/>
              <a:buFont typeface="Arial"/>
              <a:buChar char="•"/>
              <a:defRPr sz="64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dt" idx="10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2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ftr" idx="11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32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432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432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432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432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432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432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432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432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432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3" name="Google Shape;13;p2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20583264" y="40567256"/>
            <a:ext cx="5643984" cy="160870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" name="Google Shape;14;p2"/>
          <p:cNvCxnSpPr/>
          <p:nvPr/>
        </p:nvCxnSpPr>
        <p:spPr>
          <a:xfrm>
            <a:off x="27965400" y="40688434"/>
            <a:ext cx="0" cy="1366354"/>
          </a:xfrm>
          <a:prstGeom prst="straightConnector1">
            <a:avLst/>
          </a:prstGeom>
          <a:noFill/>
          <a:ln w="19050" cap="flat" cmpd="sng">
            <a:solidFill>
              <a:srgbClr val="D8D8D8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5" name="Google Shape;15;p2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7200" y="42397688"/>
            <a:ext cx="32911200" cy="171869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jp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/>
          <p:nvPr/>
        </p:nvSpPr>
        <p:spPr>
          <a:xfrm>
            <a:off x="16459200" y="37376975"/>
            <a:ext cx="16459200" cy="273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"/>
          <p:cNvSpPr/>
          <p:nvPr/>
        </p:nvSpPr>
        <p:spPr>
          <a:xfrm>
            <a:off x="16459200" y="31508250"/>
            <a:ext cx="10917600" cy="886800"/>
          </a:xfrm>
          <a:prstGeom prst="rect">
            <a:avLst/>
          </a:prstGeom>
          <a:solidFill>
            <a:srgbClr val="027F7E"/>
          </a:solidFill>
          <a:ln w="9525" cap="flat" cmpd="sng">
            <a:solidFill>
              <a:srgbClr val="027F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"/>
          <p:cNvSpPr/>
          <p:nvPr/>
        </p:nvSpPr>
        <p:spPr>
          <a:xfrm>
            <a:off x="16459200" y="12807938"/>
            <a:ext cx="8534400" cy="886800"/>
          </a:xfrm>
          <a:prstGeom prst="rect">
            <a:avLst/>
          </a:prstGeom>
          <a:solidFill>
            <a:srgbClr val="027F7E"/>
          </a:solidFill>
          <a:ln w="9525" cap="flat" cmpd="sng">
            <a:solidFill>
              <a:srgbClr val="027F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"/>
          <p:cNvSpPr/>
          <p:nvPr/>
        </p:nvSpPr>
        <p:spPr>
          <a:xfrm>
            <a:off x="-13525" y="16075638"/>
            <a:ext cx="8534400" cy="886800"/>
          </a:xfrm>
          <a:prstGeom prst="rect">
            <a:avLst/>
          </a:prstGeom>
          <a:solidFill>
            <a:srgbClr val="027F7E"/>
          </a:solidFill>
          <a:ln w="9525" cap="flat" cmpd="sng">
            <a:solidFill>
              <a:srgbClr val="027F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/>
          <p:nvPr/>
        </p:nvSpPr>
        <p:spPr>
          <a:xfrm>
            <a:off x="-13525" y="12624213"/>
            <a:ext cx="8534400" cy="886800"/>
          </a:xfrm>
          <a:prstGeom prst="rect">
            <a:avLst/>
          </a:prstGeom>
          <a:solidFill>
            <a:srgbClr val="027F7E"/>
          </a:solidFill>
          <a:ln w="9525" cap="flat" cmpd="sng">
            <a:solidFill>
              <a:srgbClr val="027F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"/>
          <p:cNvSpPr/>
          <p:nvPr/>
        </p:nvSpPr>
        <p:spPr>
          <a:xfrm>
            <a:off x="3708000" y="9190100"/>
            <a:ext cx="25502400" cy="3178500"/>
          </a:xfrm>
          <a:prstGeom prst="roundRect">
            <a:avLst>
              <a:gd name="adj" fmla="val 8870"/>
            </a:avLst>
          </a:prstGeom>
          <a:noFill/>
          <a:ln w="76200" cap="flat" cmpd="sng">
            <a:solidFill>
              <a:srgbClr val="FFC527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04375" tIns="52200" rIns="104375" bIns="522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"/>
          <p:cNvSpPr txBox="1"/>
          <p:nvPr/>
        </p:nvSpPr>
        <p:spPr>
          <a:xfrm>
            <a:off x="3708000" y="4135325"/>
            <a:ext cx="25502400" cy="209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675" tIns="37675" rIns="37675" bIns="376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Mercy Mbugua, Jason Donovan, Pieter Rutsaert, Harish Gandhi, Mark Nas, Noel Templer, Kauê de Sousa, Harriet Mawia, Chris Ojiewo, Lilian Gichuru, Emmanuel Mwenda </a:t>
            </a:r>
            <a:endParaRPr/>
          </a:p>
          <a:p>
            <a:pPr marL="0" marR="0" lvl="0" indent="0" algn="ctr" rtl="0">
              <a:spcBef>
                <a:spcPts val="1371"/>
              </a:spcBef>
              <a:spcAft>
                <a:spcPts val="1371"/>
              </a:spcAft>
              <a:buNone/>
            </a:pPr>
            <a:r>
              <a:rPr lang="en-US" sz="4000" b="0" i="1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CIMMYT</a:t>
            </a:r>
            <a:endParaRPr sz="4000" b="0" i="1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"/>
          <p:cNvSpPr txBox="1"/>
          <p:nvPr/>
        </p:nvSpPr>
        <p:spPr>
          <a:xfrm>
            <a:off x="2540400" y="1339225"/>
            <a:ext cx="27837600" cy="22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675" tIns="37675" rIns="37675" bIns="37675" anchor="t" anchorCtr="0">
            <a:spAutoFit/>
          </a:bodyPr>
          <a:lstStyle/>
          <a:p>
            <a:pPr marL="0" marR="0" lvl="0" indent="0" algn="ctr" rtl="0">
              <a:lnSpc>
                <a:spcPct val="11787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 b="1" i="0" u="none" strike="noStrike" cap="none">
                <a:solidFill>
                  <a:srgbClr val="92D050"/>
                </a:solidFill>
                <a:latin typeface="Arial"/>
                <a:ea typeface="Arial"/>
                <a:cs typeface="Arial"/>
                <a:sym typeface="Arial"/>
              </a:rPr>
              <a:t>Sorghum market segments: What are farmers’ needs for seed products in Tanzania? </a:t>
            </a:r>
            <a:endParaRPr sz="6600" b="0" i="0" u="none" strike="noStrike" cap="none">
              <a:solidFill>
                <a:srgbClr val="92D0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"/>
          <p:cNvSpPr txBox="1"/>
          <p:nvPr/>
        </p:nvSpPr>
        <p:spPr>
          <a:xfrm>
            <a:off x="4034700" y="9412350"/>
            <a:ext cx="24849000" cy="27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675" tIns="37675" rIns="37675" bIns="376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100" b="1" i="0" u="none" strike="noStrike" cap="none" dirty="0">
                <a:solidFill>
                  <a:srgbClr val="0D5760"/>
                </a:solidFill>
                <a:latin typeface="Calibri"/>
                <a:ea typeface="Calibri"/>
                <a:cs typeface="Calibri"/>
                <a:sym typeface="Calibri"/>
              </a:rPr>
              <a:t>Motivation</a:t>
            </a:r>
            <a:endParaRPr dirty="0"/>
          </a:p>
          <a:p>
            <a:pPr marL="457200" marR="0" lvl="0" indent="-45720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 panose="020B0604020202020204" pitchFamily="34" charset="0"/>
              <a:buChar char="•"/>
            </a:pPr>
            <a:r>
              <a:rPr lang="en-US" sz="3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The Tanzania Sorghum product development team (PDT) highlights two main criteria for defining sorghum market segments</a:t>
            </a:r>
            <a:endParaRPr dirty="0"/>
          </a:p>
          <a:p>
            <a:pPr marL="914400" marR="0" lvl="1" indent="-4572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libri"/>
              <a:buChar char="−"/>
            </a:pPr>
            <a:r>
              <a:rPr lang="en-US" sz="2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Material type (hybrid versus OPV) and </a:t>
            </a:r>
            <a:r>
              <a:rPr lang="en-US" sz="28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colour</a:t>
            </a:r>
            <a:r>
              <a:rPr lang="en-US" sz="2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(white/cream versus red/brown)</a:t>
            </a:r>
            <a:endParaRPr dirty="0"/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</a:pPr>
            <a:r>
              <a:rPr lang="en-US" sz="3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Each market segment as well as the TPP focuses on traits addressing all potential uses: food, feed, fodder, malting, and assumes monocropping systems</a:t>
            </a:r>
            <a:endParaRPr dirty="0"/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</a:pPr>
            <a:r>
              <a:rPr lang="en-US" sz="3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There are big questions within the TPP on primary sorghum end-use (i.e. trait prioritization), color preferences and the importance of production systems. </a:t>
            </a:r>
            <a:endParaRPr dirty="0"/>
          </a:p>
        </p:txBody>
      </p:sp>
      <p:sp>
        <p:nvSpPr>
          <p:cNvPr id="98" name="Google Shape;98;p1"/>
          <p:cNvSpPr txBox="1"/>
          <p:nvPr/>
        </p:nvSpPr>
        <p:spPr>
          <a:xfrm>
            <a:off x="1679321" y="12583053"/>
            <a:ext cx="14370600" cy="30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675" tIns="37675" rIns="37675" bIns="376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1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Research Questions</a:t>
            </a:r>
            <a:endParaRPr>
              <a:solidFill>
                <a:schemeClr val="lt1"/>
              </a:solidFill>
            </a:endParaRPr>
          </a:p>
          <a:p>
            <a:pPr marL="457200" marR="0" lvl="0" indent="-457200" algn="l" rtl="0">
              <a:lnSpc>
                <a:spcPct val="107000"/>
              </a:lnSpc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</a:pPr>
            <a:r>
              <a:rPr lang="en-US" sz="3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Do farmers require products that meet a host of possible end uses (e.g., food, feed, fodder, and malting) or are their requirements more focused on one or two end uses?</a:t>
            </a:r>
            <a:endParaRPr/>
          </a:p>
          <a:p>
            <a:pPr marL="457200" marR="0" lvl="0" indent="-4572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</a:pPr>
            <a:r>
              <a:rPr lang="en-US" sz="3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 what colour do farmers require the sorghum for different uses? </a:t>
            </a:r>
            <a:endParaRPr/>
          </a:p>
          <a:p>
            <a:pPr marL="457200" marR="0" lvl="0" indent="-4572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</a:pPr>
            <a:r>
              <a:rPr lang="en-US" sz="3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Is intercropping an important consideration?</a:t>
            </a:r>
            <a:endParaRPr sz="3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"/>
          <p:cNvSpPr txBox="1"/>
          <p:nvPr/>
        </p:nvSpPr>
        <p:spPr>
          <a:xfrm>
            <a:off x="17338902" y="31510067"/>
            <a:ext cx="14341200" cy="524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675" tIns="37675" rIns="37675" bIns="376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Conclusions and Future Research</a:t>
            </a:r>
            <a:endParaRPr sz="5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200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lang="en-US" sz="3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results support discussions on refinements to sorghum segmentation: </a:t>
            </a:r>
            <a:endParaRPr/>
          </a:p>
          <a:p>
            <a:pPr marL="457200" marR="0" lvl="0" indent="-457200" algn="l" rtl="0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</a:pPr>
            <a:r>
              <a:rPr lang="en-US" sz="3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The hybrid segment should be prioritized</a:t>
            </a:r>
            <a:endParaRPr/>
          </a:p>
          <a:p>
            <a:pPr marL="457200" marR="0" lvl="0" indent="-457200" algn="l" rtl="0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</a:pPr>
            <a:r>
              <a:rPr lang="en-US" sz="3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New segments : home use, intercropping, food and fodder, food and feed </a:t>
            </a:r>
            <a:endParaRPr/>
          </a:p>
          <a:p>
            <a:pPr marL="457200" marR="0" lvl="0" indent="-457200" algn="l" rtl="0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</a:pPr>
            <a:r>
              <a:rPr lang="en-US" sz="3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The forage segment should be maintained as a future market segment. </a:t>
            </a:r>
            <a:endParaRPr/>
          </a:p>
          <a:p>
            <a:pPr marL="457200" marR="0" lvl="0" indent="-457200" algn="l" rtl="0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</a:pPr>
            <a:r>
              <a:rPr lang="en-US" sz="3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Conversations with farmers, processors, and food scientists to understand</a:t>
            </a:r>
            <a:endParaRPr/>
          </a:p>
          <a:p>
            <a:pPr marL="914400" marR="0" lvl="1" indent="-457200" algn="l" rtl="0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libri"/>
              <a:buChar char="−"/>
            </a:pPr>
            <a:r>
              <a:rPr lang="en-US"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What traits determine “good taste” and “good cooking qualities” for home use</a:t>
            </a:r>
            <a:endParaRPr/>
          </a:p>
          <a:p>
            <a:pPr marL="914400" marR="0" lvl="1" indent="-457200" algn="l" rtl="0">
              <a:spcBef>
                <a:spcPts val="1200"/>
              </a:spcBef>
              <a:spcAft>
                <a:spcPts val="600"/>
              </a:spcAft>
              <a:buClr>
                <a:srgbClr val="000000"/>
              </a:buClr>
              <a:buSzPts val="2800"/>
              <a:buFont typeface="Calibri"/>
              <a:buChar char="−"/>
            </a:pPr>
            <a:r>
              <a:rPr lang="en-US"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How best to measure these traits. </a:t>
            </a:r>
            <a:endParaRPr/>
          </a:p>
        </p:txBody>
      </p:sp>
      <p:sp>
        <p:nvSpPr>
          <p:cNvPr id="100" name="Google Shape;100;p1"/>
          <p:cNvSpPr txBox="1"/>
          <p:nvPr/>
        </p:nvSpPr>
        <p:spPr>
          <a:xfrm>
            <a:off x="17324194" y="37376971"/>
            <a:ext cx="14370600" cy="22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675" tIns="37675" rIns="37675" bIns="37675" anchor="t" anchorCtr="0">
            <a:spAutoFit/>
          </a:bodyPr>
          <a:lstStyle/>
          <a:p>
            <a:pPr marL="4491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100" b="1">
                <a:solidFill>
                  <a:srgbClr val="92D050"/>
                </a:solidFill>
                <a:latin typeface="Calibri"/>
                <a:ea typeface="Calibri"/>
                <a:cs typeface="Calibri"/>
                <a:sym typeface="Calibri"/>
              </a:rPr>
              <a:t>Acknowledgements</a:t>
            </a:r>
            <a:endParaRPr>
              <a:solidFill>
                <a:srgbClr val="92D050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0" i="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work was funded by the Bill &amp; Melinda Gates Foundation through the Accelerated Varietal Improvement and Seed Systems in Africa (AVISA) project and the One-CGIAR initiative Market Intelligence, supported through the CGIAR Fund. </a:t>
            </a:r>
            <a:endParaRPr/>
          </a:p>
        </p:txBody>
      </p:sp>
      <p:sp>
        <p:nvSpPr>
          <p:cNvPr id="101" name="Google Shape;101;p1"/>
          <p:cNvSpPr txBox="1"/>
          <p:nvPr/>
        </p:nvSpPr>
        <p:spPr>
          <a:xfrm>
            <a:off x="1483255" y="30216047"/>
            <a:ext cx="9717900" cy="5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675" tIns="37675" rIns="37675" bIns="37675" anchor="t" anchorCtr="0">
            <a:spAutoFit/>
          </a:bodyPr>
          <a:lstStyle/>
          <a:p>
            <a:pPr marL="4491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Process and steps to design sorghum concepts</a:t>
            </a:r>
            <a:endParaRPr i="1"/>
          </a:p>
        </p:txBody>
      </p:sp>
      <p:cxnSp>
        <p:nvCxnSpPr>
          <p:cNvPr id="102" name="Google Shape;102;p1"/>
          <p:cNvCxnSpPr/>
          <p:nvPr/>
        </p:nvCxnSpPr>
        <p:spPr>
          <a:xfrm flipH="1">
            <a:off x="16459200" y="12789534"/>
            <a:ext cx="31526" cy="29272866"/>
          </a:xfrm>
          <a:prstGeom prst="straightConnector1">
            <a:avLst/>
          </a:prstGeom>
          <a:noFill/>
          <a:ln w="19050" cap="flat" cmpd="sng">
            <a:solidFill>
              <a:srgbClr val="D8D8D8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3" name="Google Shape;103;p1"/>
          <p:cNvSpPr txBox="1"/>
          <p:nvPr/>
        </p:nvSpPr>
        <p:spPr>
          <a:xfrm>
            <a:off x="17338897" y="12789534"/>
            <a:ext cx="14341200" cy="86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675" tIns="37675" rIns="37675" bIns="376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3425"/>
              </a:spcAft>
              <a:buNone/>
            </a:pPr>
            <a:r>
              <a:rPr lang="en-US" sz="5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Data Results and Findings</a:t>
            </a:r>
            <a:endParaRPr sz="5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"/>
          <p:cNvSpPr txBox="1"/>
          <p:nvPr/>
        </p:nvSpPr>
        <p:spPr>
          <a:xfrm>
            <a:off x="17923821" y="22873867"/>
            <a:ext cx="14370717" cy="537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675" tIns="37675" rIns="37675" bIns="37675" anchor="t" anchorCtr="0">
            <a:spAutoFit/>
          </a:bodyPr>
          <a:lstStyle/>
          <a:p>
            <a:pPr marL="4491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Overall acceptability  of product concepts of sorghum presented to farmers in Tanzania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5" name="Google Shape;105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805313" y="13823770"/>
            <a:ext cx="13835367" cy="906049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6" name="Google Shape;106;p1"/>
          <p:cNvGrpSpPr/>
          <p:nvPr/>
        </p:nvGrpSpPr>
        <p:grpSpPr>
          <a:xfrm>
            <a:off x="2045674" y="24030754"/>
            <a:ext cx="11611241" cy="5793477"/>
            <a:chOff x="258880" y="651"/>
            <a:chExt cx="11611241" cy="5793477"/>
          </a:xfrm>
        </p:grpSpPr>
        <p:sp>
          <p:nvSpPr>
            <p:cNvPr id="107" name="Google Shape;107;p1"/>
            <p:cNvSpPr/>
            <p:nvPr/>
          </p:nvSpPr>
          <p:spPr>
            <a:xfrm>
              <a:off x="258880" y="651"/>
              <a:ext cx="2228260" cy="1336956"/>
            </a:xfrm>
            <a:prstGeom prst="roundRect">
              <a:avLst>
                <a:gd name="adj" fmla="val 10000"/>
              </a:avLst>
            </a:prstGeom>
            <a:solidFill>
              <a:srgbClr val="356270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"/>
            <p:cNvSpPr txBox="1"/>
            <p:nvPr/>
          </p:nvSpPr>
          <p:spPr>
            <a:xfrm>
              <a:off x="298038" y="39809"/>
              <a:ext cx="2149800" cy="1258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7625" tIns="87625" rIns="87625" bIns="876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300"/>
                <a:buFont typeface="Arial"/>
                <a:buNone/>
              </a:pPr>
              <a:r>
                <a:rPr lang="en-US" sz="2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2 weeks fieldwork with TARI</a:t>
              </a:r>
              <a:endParaRPr sz="23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1"/>
            <p:cNvSpPr/>
            <p:nvPr/>
          </p:nvSpPr>
          <p:spPr>
            <a:xfrm>
              <a:off x="2683227" y="392825"/>
              <a:ext cx="472391" cy="552608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A9B5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"/>
            <p:cNvSpPr txBox="1"/>
            <p:nvPr/>
          </p:nvSpPr>
          <p:spPr>
            <a:xfrm>
              <a:off x="2683227" y="503347"/>
              <a:ext cx="330674" cy="33156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900"/>
                <a:buFont typeface="Arial"/>
                <a:buNone/>
              </a:pPr>
              <a:endParaRPr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1"/>
            <p:cNvSpPr/>
            <p:nvPr/>
          </p:nvSpPr>
          <p:spPr>
            <a:xfrm>
              <a:off x="3378444" y="651"/>
              <a:ext cx="2228260" cy="1336956"/>
            </a:xfrm>
            <a:prstGeom prst="roundRect">
              <a:avLst>
                <a:gd name="adj" fmla="val 10000"/>
              </a:avLst>
            </a:prstGeom>
            <a:solidFill>
              <a:srgbClr val="356270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"/>
            <p:cNvSpPr txBox="1"/>
            <p:nvPr/>
          </p:nvSpPr>
          <p:spPr>
            <a:xfrm>
              <a:off x="3417602" y="39809"/>
              <a:ext cx="2149944" cy="12586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7625" tIns="87625" rIns="87625" bIns="876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300"/>
                <a:buFont typeface="Arial"/>
                <a:buNone/>
              </a:pPr>
              <a:r>
                <a:rPr lang="en-US" sz="23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PDT meeting  Sorghum TZ</a:t>
              </a:r>
              <a:endParaRPr sz="2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1"/>
            <p:cNvSpPr/>
            <p:nvPr/>
          </p:nvSpPr>
          <p:spPr>
            <a:xfrm>
              <a:off x="5802791" y="392825"/>
              <a:ext cx="472391" cy="552608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A9B5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"/>
            <p:cNvSpPr txBox="1"/>
            <p:nvPr/>
          </p:nvSpPr>
          <p:spPr>
            <a:xfrm>
              <a:off x="5802791" y="503347"/>
              <a:ext cx="330674" cy="33156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900"/>
                <a:buFont typeface="Arial"/>
                <a:buNone/>
              </a:pPr>
              <a:endParaRPr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1"/>
            <p:cNvSpPr/>
            <p:nvPr/>
          </p:nvSpPr>
          <p:spPr>
            <a:xfrm>
              <a:off x="6498009" y="651"/>
              <a:ext cx="2228260" cy="1336956"/>
            </a:xfrm>
            <a:prstGeom prst="roundRect">
              <a:avLst>
                <a:gd name="adj" fmla="val 10000"/>
              </a:avLst>
            </a:prstGeom>
            <a:solidFill>
              <a:srgbClr val="6BC32F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"/>
            <p:cNvSpPr txBox="1"/>
            <p:nvPr/>
          </p:nvSpPr>
          <p:spPr>
            <a:xfrm>
              <a:off x="6537167" y="39809"/>
              <a:ext cx="2149944" cy="12586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7625" tIns="87625" rIns="87625" bIns="876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300"/>
                <a:buFont typeface="Arial"/>
                <a:buNone/>
              </a:pPr>
              <a:r>
                <a:rPr lang="en-US" sz="23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Design 1</a:t>
              </a:r>
              <a:endParaRPr sz="2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1"/>
            <p:cNvSpPr/>
            <p:nvPr/>
          </p:nvSpPr>
          <p:spPr>
            <a:xfrm rot="16914">
              <a:off x="8927696" y="400492"/>
              <a:ext cx="485269" cy="552608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A9B5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"/>
            <p:cNvSpPr txBox="1"/>
            <p:nvPr/>
          </p:nvSpPr>
          <p:spPr>
            <a:xfrm rot="16914">
              <a:off x="8927697" y="510656"/>
              <a:ext cx="339688" cy="33156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900"/>
                <a:buFont typeface="Arial"/>
                <a:buNone/>
              </a:pPr>
              <a:endParaRPr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1"/>
            <p:cNvSpPr/>
            <p:nvPr/>
          </p:nvSpPr>
          <p:spPr>
            <a:xfrm>
              <a:off x="9641861" y="16120"/>
              <a:ext cx="2228260" cy="1336956"/>
            </a:xfrm>
            <a:prstGeom prst="roundRect">
              <a:avLst>
                <a:gd name="adj" fmla="val 10000"/>
              </a:avLst>
            </a:prstGeom>
            <a:solidFill>
              <a:srgbClr val="356270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"/>
            <p:cNvSpPr txBox="1"/>
            <p:nvPr/>
          </p:nvSpPr>
          <p:spPr>
            <a:xfrm>
              <a:off x="9681019" y="55278"/>
              <a:ext cx="2149944" cy="12586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7625" tIns="87625" rIns="87625" bIns="876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300"/>
                <a:buFont typeface="Arial"/>
                <a:buNone/>
              </a:pPr>
              <a:r>
                <a:rPr lang="en-US" sz="23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Internal team review</a:t>
              </a:r>
              <a:endParaRPr sz="2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1"/>
            <p:cNvSpPr/>
            <p:nvPr/>
          </p:nvSpPr>
          <p:spPr>
            <a:xfrm rot="5437732">
              <a:off x="10511881" y="1501552"/>
              <a:ext cx="464220" cy="552608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A9B5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"/>
            <p:cNvSpPr txBox="1"/>
            <p:nvPr/>
          </p:nvSpPr>
          <p:spPr>
            <a:xfrm rot="37732">
              <a:off x="10578973" y="1545750"/>
              <a:ext cx="331564" cy="3249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900"/>
                <a:buFont typeface="Arial"/>
                <a:buNone/>
              </a:pPr>
              <a:endParaRPr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Google Shape;123;p1"/>
            <p:cNvSpPr/>
            <p:nvPr/>
          </p:nvSpPr>
          <p:spPr>
            <a:xfrm>
              <a:off x="9617573" y="2228911"/>
              <a:ext cx="2228260" cy="1336956"/>
            </a:xfrm>
            <a:prstGeom prst="roundRect">
              <a:avLst>
                <a:gd name="adj" fmla="val 10000"/>
              </a:avLst>
            </a:prstGeom>
            <a:solidFill>
              <a:srgbClr val="356270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"/>
            <p:cNvSpPr txBox="1"/>
            <p:nvPr/>
          </p:nvSpPr>
          <p:spPr>
            <a:xfrm>
              <a:off x="9656731" y="2268069"/>
              <a:ext cx="2149944" cy="12586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7625" tIns="87625" rIns="87625" bIns="876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300"/>
                <a:buFont typeface="Arial"/>
                <a:buNone/>
              </a:pPr>
              <a:r>
                <a:rPr lang="en-US" sz="23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Inputs breeding / seed system teams</a:t>
              </a:r>
              <a:endParaRPr sz="2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1"/>
            <p:cNvSpPr/>
            <p:nvPr/>
          </p:nvSpPr>
          <p:spPr>
            <a:xfrm rot="10800000">
              <a:off x="8949095" y="2621085"/>
              <a:ext cx="472391" cy="552608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A9B5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"/>
            <p:cNvSpPr txBox="1"/>
            <p:nvPr/>
          </p:nvSpPr>
          <p:spPr>
            <a:xfrm>
              <a:off x="9090812" y="2731607"/>
              <a:ext cx="330674" cy="33156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900"/>
                <a:buFont typeface="Arial"/>
                <a:buNone/>
              </a:pPr>
              <a:endParaRPr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1"/>
            <p:cNvSpPr/>
            <p:nvPr/>
          </p:nvSpPr>
          <p:spPr>
            <a:xfrm>
              <a:off x="6498009" y="2228911"/>
              <a:ext cx="2228260" cy="1336956"/>
            </a:xfrm>
            <a:prstGeom prst="roundRect">
              <a:avLst>
                <a:gd name="adj" fmla="val 10000"/>
              </a:avLst>
            </a:prstGeom>
            <a:solidFill>
              <a:srgbClr val="6BC32F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"/>
            <p:cNvSpPr txBox="1"/>
            <p:nvPr/>
          </p:nvSpPr>
          <p:spPr>
            <a:xfrm>
              <a:off x="6537167" y="2268069"/>
              <a:ext cx="2149944" cy="12586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7625" tIns="87625" rIns="87625" bIns="876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300"/>
                <a:buFont typeface="Arial"/>
                <a:buNone/>
              </a:pPr>
              <a:r>
                <a:rPr lang="en-US" sz="23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Design 2</a:t>
              </a:r>
              <a:endParaRPr sz="2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1"/>
            <p:cNvSpPr/>
            <p:nvPr/>
          </p:nvSpPr>
          <p:spPr>
            <a:xfrm rot="10800000">
              <a:off x="5829530" y="2621085"/>
              <a:ext cx="472391" cy="552608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A9B5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"/>
            <p:cNvSpPr txBox="1"/>
            <p:nvPr/>
          </p:nvSpPr>
          <p:spPr>
            <a:xfrm>
              <a:off x="5971247" y="2731607"/>
              <a:ext cx="330674" cy="33156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900"/>
                <a:buFont typeface="Arial"/>
                <a:buNone/>
              </a:pPr>
              <a:endParaRPr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1"/>
            <p:cNvSpPr/>
            <p:nvPr/>
          </p:nvSpPr>
          <p:spPr>
            <a:xfrm>
              <a:off x="3378444" y="2228911"/>
              <a:ext cx="2228260" cy="1336956"/>
            </a:xfrm>
            <a:prstGeom prst="roundRect">
              <a:avLst>
                <a:gd name="adj" fmla="val 10000"/>
              </a:avLst>
            </a:prstGeom>
            <a:solidFill>
              <a:srgbClr val="356270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"/>
            <p:cNvSpPr txBox="1"/>
            <p:nvPr/>
          </p:nvSpPr>
          <p:spPr>
            <a:xfrm>
              <a:off x="3417602" y="2268069"/>
              <a:ext cx="2149944" cy="12586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7625" tIns="87625" rIns="87625" bIns="876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300"/>
                <a:buFont typeface="Arial"/>
                <a:buNone/>
              </a:pPr>
              <a:r>
                <a:rPr lang="en-US" sz="23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Internal review</a:t>
              </a:r>
              <a:endParaRPr sz="2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1"/>
            <p:cNvSpPr/>
            <p:nvPr/>
          </p:nvSpPr>
          <p:spPr>
            <a:xfrm rot="10800000">
              <a:off x="2709966" y="2621085"/>
              <a:ext cx="472391" cy="552608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A9B5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"/>
            <p:cNvSpPr txBox="1"/>
            <p:nvPr/>
          </p:nvSpPr>
          <p:spPr>
            <a:xfrm>
              <a:off x="2851683" y="2731607"/>
              <a:ext cx="330674" cy="33156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900"/>
                <a:buFont typeface="Arial"/>
                <a:buNone/>
              </a:pPr>
              <a:endParaRPr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1"/>
            <p:cNvSpPr/>
            <p:nvPr/>
          </p:nvSpPr>
          <p:spPr>
            <a:xfrm>
              <a:off x="258880" y="2228911"/>
              <a:ext cx="2228260" cy="1336956"/>
            </a:xfrm>
            <a:prstGeom prst="roundRect">
              <a:avLst>
                <a:gd name="adj" fmla="val 10000"/>
              </a:avLst>
            </a:prstGeom>
            <a:solidFill>
              <a:srgbClr val="6BC32F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"/>
            <p:cNvSpPr txBox="1"/>
            <p:nvPr/>
          </p:nvSpPr>
          <p:spPr>
            <a:xfrm>
              <a:off x="298038" y="2268069"/>
              <a:ext cx="2149944" cy="12586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7625" tIns="87625" rIns="87625" bIns="876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300"/>
                <a:buFont typeface="Arial"/>
                <a:buNone/>
              </a:pPr>
              <a:r>
                <a:rPr lang="en-US" sz="23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Design 3</a:t>
              </a:r>
              <a:endParaRPr sz="2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1"/>
            <p:cNvSpPr/>
            <p:nvPr/>
          </p:nvSpPr>
          <p:spPr>
            <a:xfrm rot="5400000">
              <a:off x="1136814" y="3721846"/>
              <a:ext cx="472391" cy="552608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A9B5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"/>
            <p:cNvSpPr txBox="1"/>
            <p:nvPr/>
          </p:nvSpPr>
          <p:spPr>
            <a:xfrm>
              <a:off x="1207228" y="3761955"/>
              <a:ext cx="331564" cy="33067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900"/>
                <a:buFont typeface="Arial"/>
                <a:buNone/>
              </a:pPr>
              <a:endParaRPr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1"/>
            <p:cNvSpPr/>
            <p:nvPr/>
          </p:nvSpPr>
          <p:spPr>
            <a:xfrm>
              <a:off x="258880" y="4457172"/>
              <a:ext cx="2228260" cy="1336956"/>
            </a:xfrm>
            <a:prstGeom prst="roundRect">
              <a:avLst>
                <a:gd name="adj" fmla="val 10000"/>
              </a:avLst>
            </a:prstGeom>
            <a:solidFill>
              <a:srgbClr val="356270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"/>
            <p:cNvSpPr txBox="1"/>
            <p:nvPr/>
          </p:nvSpPr>
          <p:spPr>
            <a:xfrm>
              <a:off x="298038" y="4496330"/>
              <a:ext cx="2149944" cy="12586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7625" tIns="87625" rIns="87625" bIns="876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300"/>
                <a:buFont typeface="Arial"/>
                <a:buNone/>
              </a:pPr>
              <a:r>
                <a:rPr lang="en-US" sz="23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Breeding team 2</a:t>
              </a:r>
              <a:r>
                <a:rPr lang="en-US" sz="2300" baseline="30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nd</a:t>
              </a:r>
              <a:r>
                <a:rPr lang="en-US" sz="23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review</a:t>
              </a:r>
              <a:endParaRPr sz="2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1"/>
            <p:cNvSpPr/>
            <p:nvPr/>
          </p:nvSpPr>
          <p:spPr>
            <a:xfrm>
              <a:off x="2683227" y="4849346"/>
              <a:ext cx="472391" cy="552608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A9B5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"/>
            <p:cNvSpPr txBox="1"/>
            <p:nvPr/>
          </p:nvSpPr>
          <p:spPr>
            <a:xfrm>
              <a:off x="2683227" y="4959868"/>
              <a:ext cx="330674" cy="33156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900"/>
                <a:buFont typeface="Arial"/>
                <a:buNone/>
              </a:pPr>
              <a:endParaRPr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1"/>
            <p:cNvSpPr/>
            <p:nvPr/>
          </p:nvSpPr>
          <p:spPr>
            <a:xfrm>
              <a:off x="3378444" y="4457172"/>
              <a:ext cx="2228260" cy="1336956"/>
            </a:xfrm>
            <a:prstGeom prst="roundRect">
              <a:avLst>
                <a:gd name="adj" fmla="val 10000"/>
              </a:avLst>
            </a:prstGeom>
            <a:solidFill>
              <a:srgbClr val="356270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"/>
            <p:cNvSpPr txBox="1"/>
            <p:nvPr/>
          </p:nvSpPr>
          <p:spPr>
            <a:xfrm>
              <a:off x="3417602" y="4496330"/>
              <a:ext cx="2149944" cy="12586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7625" tIns="87625" rIns="87625" bIns="876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300"/>
                <a:buFont typeface="Arial"/>
                <a:buNone/>
              </a:pPr>
              <a:r>
                <a:rPr lang="en-US" sz="23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TARI review</a:t>
              </a:r>
              <a:endParaRPr sz="2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1"/>
            <p:cNvSpPr/>
            <p:nvPr/>
          </p:nvSpPr>
          <p:spPr>
            <a:xfrm>
              <a:off x="5802791" y="4849346"/>
              <a:ext cx="472391" cy="552608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A9B5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"/>
            <p:cNvSpPr txBox="1"/>
            <p:nvPr/>
          </p:nvSpPr>
          <p:spPr>
            <a:xfrm>
              <a:off x="5802791" y="4959868"/>
              <a:ext cx="330674" cy="33156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900"/>
                <a:buFont typeface="Arial"/>
                <a:buNone/>
              </a:pPr>
              <a:endParaRPr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1"/>
            <p:cNvSpPr/>
            <p:nvPr/>
          </p:nvSpPr>
          <p:spPr>
            <a:xfrm>
              <a:off x="6498009" y="4457172"/>
              <a:ext cx="2228260" cy="1336956"/>
            </a:xfrm>
            <a:prstGeom prst="roundRect">
              <a:avLst>
                <a:gd name="adj" fmla="val 10000"/>
              </a:avLst>
            </a:prstGeom>
            <a:solidFill>
              <a:srgbClr val="6BC32F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"/>
            <p:cNvSpPr txBox="1"/>
            <p:nvPr/>
          </p:nvSpPr>
          <p:spPr>
            <a:xfrm>
              <a:off x="6537167" y="4496330"/>
              <a:ext cx="2149944" cy="12586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7625" tIns="87625" rIns="87625" bIns="876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300"/>
                <a:buFont typeface="Arial"/>
                <a:buNone/>
              </a:pPr>
              <a:r>
                <a:rPr lang="en-US" sz="23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Final design</a:t>
              </a:r>
              <a:endParaRPr sz="2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49" name="Google Shape;149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41702736"/>
            <a:ext cx="6120384" cy="71932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50" name="Google Shape;150;p1"/>
          <p:cNvGraphicFramePr/>
          <p:nvPr/>
        </p:nvGraphicFramePr>
        <p:xfrm>
          <a:off x="1483173" y="32211565"/>
          <a:ext cx="14370725" cy="8300550"/>
        </p:xfrm>
        <a:graphic>
          <a:graphicData uri="http://schemas.openxmlformats.org/drawingml/2006/table">
            <a:tbl>
              <a:tblPr firstRow="1" firstCol="1" bandRow="1">
                <a:noFill/>
                <a:tableStyleId>{8D766BC0-6516-433F-8ECC-E6DFD0A114F1}</a:tableStyleId>
              </a:tblPr>
              <a:tblGrid>
                <a:gridCol w="3213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56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6000"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0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Product concept</a:t>
                      </a:r>
                      <a:endParaRPr sz="30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0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Grower or end-use requirements and constraints</a:t>
                      </a:r>
                      <a:endParaRPr sz="30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55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000" b="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 Food for family</a:t>
                      </a:r>
                      <a:endParaRPr sz="3000" b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000"/>
                        <a:buFont typeface="Avenir"/>
                        <a:buChar char="—"/>
                      </a:pPr>
                      <a:r>
                        <a:rPr lang="en-US" sz="30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Designed for food; nutrition, high flour conversion, good taste, cooks easily</a:t>
                      </a:r>
                      <a:endParaRPr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000"/>
                        <a:buFont typeface="Avenir"/>
                        <a:buChar char="—"/>
                      </a:pPr>
                      <a:r>
                        <a:rPr lang="en-US" sz="30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20% reduction in yield</a:t>
                      </a:r>
                      <a:endParaRPr/>
                    </a:p>
                  </a:txBody>
                  <a:tcPr marL="68575" marR="68575" marT="0" marB="0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33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000" b="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 Feed and food</a:t>
                      </a:r>
                      <a:endParaRPr sz="3000" b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T w="12700" cap="flat" cmpd="sng">
                      <a:solidFill>
                        <a:schemeClr val="dk1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000"/>
                        <a:buFont typeface="Avenir"/>
                        <a:buChar char="—"/>
                      </a:pPr>
                      <a:r>
                        <a:rPr lang="en-US" sz="30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Grains optimized for livestock feed and human food</a:t>
                      </a:r>
                      <a:endParaRPr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000"/>
                        <a:buFont typeface="Avenir"/>
                        <a:buChar char="—"/>
                      </a:pPr>
                      <a:r>
                        <a:rPr lang="en-US" sz="30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Less attention given to cooking qualities</a:t>
                      </a:r>
                      <a:endParaRPr/>
                    </a:p>
                  </a:txBody>
                  <a:tcPr marL="68575" marR="68575" marT="0" marB="0">
                    <a:lnT w="12700" cap="flat" cmpd="sng">
                      <a:solidFill>
                        <a:schemeClr val="dk1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372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000" b="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 Grain for beer</a:t>
                      </a:r>
                      <a:endParaRPr sz="3000" b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T w="12700" cap="flat" cmpd="sng">
                      <a:solidFill>
                        <a:schemeClr val="dk1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000"/>
                        <a:buFont typeface="Avenir"/>
                        <a:buChar char="—"/>
                      </a:pPr>
                      <a:r>
                        <a:rPr lang="en-US" sz="30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designed for industrial beer-making  </a:t>
                      </a:r>
                      <a:endParaRPr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000"/>
                        <a:buFont typeface="Avenir"/>
                        <a:buChar char="—"/>
                      </a:pPr>
                      <a:r>
                        <a:rPr lang="en-US" sz="30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For income purposes only (not for food/feed)</a:t>
                      </a:r>
                      <a:endParaRPr/>
                    </a:p>
                  </a:txBody>
                  <a:tcPr marL="68575" marR="68575" marT="0" marB="0">
                    <a:lnT w="12700" cap="flat" cmpd="sng">
                      <a:solidFill>
                        <a:schemeClr val="dk1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372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000" b="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 Forage</a:t>
                      </a:r>
                      <a:endParaRPr sz="3000" b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T w="12700" cap="flat" cmpd="sng">
                      <a:solidFill>
                        <a:schemeClr val="dk1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000"/>
                        <a:buFont typeface="Avenir"/>
                        <a:buChar char="—"/>
                      </a:pPr>
                      <a:r>
                        <a:rPr lang="en-US" sz="30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Stems and leaves optimized for livestock feed</a:t>
                      </a:r>
                      <a:endParaRPr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000"/>
                        <a:buFont typeface="Avenir"/>
                        <a:buChar char="—"/>
                      </a:pPr>
                      <a:r>
                        <a:rPr lang="en-US" sz="30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 grain production</a:t>
                      </a:r>
                      <a:endParaRPr/>
                    </a:p>
                  </a:txBody>
                  <a:tcPr marL="68575" marR="68575" marT="0" marB="0">
                    <a:lnT w="12700" cap="flat" cmpd="sng">
                      <a:solidFill>
                        <a:schemeClr val="dk1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07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000" b="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5. Food and fodder</a:t>
                      </a:r>
                      <a:endParaRPr sz="3000" b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T w="12700" cap="flat" cmpd="sng">
                      <a:solidFill>
                        <a:schemeClr val="dk1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000"/>
                        <a:buFont typeface="Avenir"/>
                        <a:buChar char="—"/>
                      </a:pPr>
                      <a:r>
                        <a:rPr lang="en-US" sz="30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Provides grain for food and soft and big leaves for livestock feed</a:t>
                      </a:r>
                      <a:endParaRPr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000"/>
                        <a:buFont typeface="Avenir"/>
                        <a:buChar char="—"/>
                      </a:pPr>
                      <a:r>
                        <a:rPr lang="en-US" sz="30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Less attention is given to cooking qualities</a:t>
                      </a:r>
                      <a:endParaRPr/>
                    </a:p>
                  </a:txBody>
                  <a:tcPr marL="68575" marR="68575" marT="0" marB="0">
                    <a:lnT w="12700" cap="flat" cmpd="sng">
                      <a:solidFill>
                        <a:schemeClr val="dk1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372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000" b="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6. Sorghum and peas</a:t>
                      </a:r>
                      <a:endParaRPr sz="3000" b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T w="12700" cap="flat" cmpd="sng">
                      <a:solidFill>
                        <a:schemeClr val="dk1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000"/>
                        <a:buFont typeface="Avenir"/>
                        <a:buChar char="—"/>
                      </a:pPr>
                      <a:r>
                        <a:rPr lang="en-US" sz="30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Optimized for intercropping with legume</a:t>
                      </a:r>
                      <a:endParaRPr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000"/>
                        <a:buFont typeface="Avenir"/>
                        <a:buChar char="—"/>
                      </a:pPr>
                      <a:r>
                        <a:rPr lang="en-US" sz="30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Increased cost of management and harvest</a:t>
                      </a:r>
                      <a:endParaRPr/>
                    </a:p>
                  </a:txBody>
                  <a:tcPr marL="68575" marR="68575" marT="0" marB="0">
                    <a:lnT w="12700" cap="flat" cmpd="sng">
                      <a:solidFill>
                        <a:schemeClr val="dk1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372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000" b="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7. Hybrid</a:t>
                      </a:r>
                      <a:endParaRPr sz="3000" b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000"/>
                        <a:buFont typeface="Avenir"/>
                        <a:buChar char="—"/>
                      </a:pPr>
                      <a:r>
                        <a:rPr lang="en-US" sz="30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30</a:t>
                      </a:r>
                      <a:r>
                        <a:rPr lang="en-US" sz="30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% increase in yields</a:t>
                      </a:r>
                      <a:endParaRPr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000"/>
                        <a:buFont typeface="Avenir"/>
                        <a:buChar char="—"/>
                      </a:pPr>
                      <a:r>
                        <a:rPr lang="en-US" sz="30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Increased cost of buying seed every season</a:t>
                      </a:r>
                      <a:endParaRPr sz="300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51" name="Google Shape;151;p1"/>
          <p:cNvSpPr txBox="1"/>
          <p:nvPr/>
        </p:nvSpPr>
        <p:spPr>
          <a:xfrm>
            <a:off x="1679321" y="16075644"/>
            <a:ext cx="7265700" cy="8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Methods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52" name="Google Shape;152;p1" descr="A person in a white coat holding a bag of foo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541366" y="18980808"/>
            <a:ext cx="8072145" cy="3968402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1"/>
          <p:cNvSpPr txBox="1"/>
          <p:nvPr/>
        </p:nvSpPr>
        <p:spPr>
          <a:xfrm>
            <a:off x="1541366" y="31261337"/>
            <a:ext cx="14370600" cy="55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675" tIns="37675" rIns="37675" bIns="37675" anchor="t" anchorCtr="0">
            <a:spAutoFit/>
          </a:bodyPr>
          <a:lstStyle/>
          <a:p>
            <a:pPr marL="4491" marR="0" lvl="0" indent="0" algn="just" rtl="0">
              <a:spcBef>
                <a:spcPts val="2122"/>
              </a:spcBef>
              <a:spcAft>
                <a:spcPts val="2122"/>
              </a:spcAft>
              <a:buNone/>
            </a:pPr>
            <a:r>
              <a:rPr lang="en-US" sz="31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Sorghum seed product concepts</a:t>
            </a:r>
            <a:endParaRPr dirty="0"/>
          </a:p>
        </p:txBody>
      </p:sp>
      <p:graphicFrame>
        <p:nvGraphicFramePr>
          <p:cNvPr id="154" name="Google Shape;154;p1"/>
          <p:cNvGraphicFramePr/>
          <p:nvPr/>
        </p:nvGraphicFramePr>
        <p:xfrm>
          <a:off x="1483168" y="17077464"/>
          <a:ext cx="8072125" cy="1920250"/>
        </p:xfrm>
        <a:graphic>
          <a:graphicData uri="http://schemas.openxmlformats.org/drawingml/2006/table">
            <a:tbl>
              <a:tblPr firstRow="1" bandRow="1">
                <a:noFill/>
                <a:tableStyleId>{8D766BC0-6516-433F-8ECC-E6DFD0A114F1}</a:tableStyleId>
              </a:tblPr>
              <a:tblGrid>
                <a:gridCol w="8072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06675">
                <a:tc>
                  <a:txBody>
                    <a:bodyPr/>
                    <a:lstStyle/>
                    <a:p>
                      <a:pPr marL="457200" marR="0" lvl="0" indent="-4572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000"/>
                        <a:buFont typeface="Arial"/>
                        <a:buChar char="•"/>
                      </a:pPr>
                      <a:r>
                        <a:rPr lang="en-US" sz="3000" b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Tanzania: Dodoma and Shinyanga regions</a:t>
                      </a:r>
                      <a:endParaRPr/>
                    </a:p>
                    <a:p>
                      <a:pPr marL="457200" marR="0" lvl="0" indent="-4572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000"/>
                        <a:buFont typeface="Arial"/>
                        <a:buChar char="•"/>
                      </a:pPr>
                      <a:r>
                        <a:rPr lang="en-US" sz="3000" b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Survey: 1100 farmers interviewed</a:t>
                      </a:r>
                      <a:endParaRPr/>
                    </a:p>
                    <a:p>
                      <a:pPr marL="457200" marR="0" lvl="0" indent="-4572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000"/>
                        <a:buFont typeface="Arial"/>
                        <a:buChar char="•"/>
                      </a:pPr>
                      <a:r>
                        <a:rPr lang="en-US" sz="3000" b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Video-based product concept testing approach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55" name="Google Shape;155;p1" descr="A person and person sitting outside a brick building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487022" y="17077472"/>
            <a:ext cx="5098655" cy="579478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56" name="Google Shape;156;p1"/>
          <p:cNvGraphicFramePr/>
          <p:nvPr/>
        </p:nvGraphicFramePr>
        <p:xfrm>
          <a:off x="18356597" y="24439096"/>
          <a:ext cx="11569398" cy="61940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C32A99EC-295D-84E2-4860-42A87A1C108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1406" y="4498845"/>
            <a:ext cx="15243573" cy="521444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d6b7332-4baa-4407-8193-00f8411918c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FEFD34F63E8345B92CCD49A98795CD" ma:contentTypeVersion="16" ma:contentTypeDescription="Create a new document." ma:contentTypeScope="" ma:versionID="a20300afa94f00ae7cc32b150bea2bef">
  <xsd:schema xmlns:xsd="http://www.w3.org/2001/XMLSchema" xmlns:xs="http://www.w3.org/2001/XMLSchema" xmlns:p="http://schemas.microsoft.com/office/2006/metadata/properties" xmlns:ns3="ad39e2cd-4c9c-4fb2-9658-2bceda03e433" xmlns:ns4="6d6b7332-4baa-4407-8193-00f8411918cf" targetNamespace="http://schemas.microsoft.com/office/2006/metadata/properties" ma:root="true" ma:fieldsID="4c3853e96a1475bf3dd968a23ef4e9dd" ns3:_="" ns4:_="">
    <xsd:import namespace="ad39e2cd-4c9c-4fb2-9658-2bceda03e433"/>
    <xsd:import namespace="6d6b7332-4baa-4407-8193-00f8411918c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_activity" minOccurs="0"/>
                <xsd:element ref="ns4:MediaServiceDateTaken" minOccurs="0"/>
                <xsd:element ref="ns4:MediaServiceAutoTags" minOccurs="0"/>
                <xsd:element ref="ns4:MediaLengthInSeconds" minOccurs="0"/>
                <xsd:element ref="ns4:MediaServiceGenerationTime" minOccurs="0"/>
                <xsd:element ref="ns4:MediaServiceEventHashCode" minOccurs="0"/>
                <xsd:element ref="ns4:MediaServiceObjectDetectorVersions" minOccurs="0"/>
                <xsd:element ref="ns4:MediaServiceSearchProperties" minOccurs="0"/>
                <xsd:element ref="ns4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39e2cd-4c9c-4fb2-9658-2bceda03e43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6b7332-4baa-4407-8193-00f8411918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15" nillable="true" ma:displayName="_activity" ma:hidden="true" ma:internalName="_activity">
      <xsd:simpleType>
        <xsd:restriction base="dms:Note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23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E574873-29C2-4B59-957A-48E4ED23C99B}">
  <ds:schemaRefs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purl.org/dc/terms/"/>
    <ds:schemaRef ds:uri="http://www.w3.org/XML/1998/namespace"/>
    <ds:schemaRef ds:uri="ad39e2cd-4c9c-4fb2-9658-2bceda03e433"/>
    <ds:schemaRef ds:uri="http://schemas.microsoft.com/office/2006/documentManagement/types"/>
    <ds:schemaRef ds:uri="http://purl.org/dc/dcmitype/"/>
    <ds:schemaRef ds:uri="http://schemas.microsoft.com/office/2006/metadata/properties"/>
    <ds:schemaRef ds:uri="6d6b7332-4baa-4407-8193-00f8411918cf"/>
  </ds:schemaRefs>
</ds:datastoreItem>
</file>

<file path=customXml/itemProps2.xml><?xml version="1.0" encoding="utf-8"?>
<ds:datastoreItem xmlns:ds="http://schemas.openxmlformats.org/officeDocument/2006/customXml" ds:itemID="{FCA224A9-059A-4FCD-BF64-F788DA41177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9D153F5-FA5C-4389-9FFC-5539683745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d39e2cd-4c9c-4fb2-9658-2bceda03e433"/>
    <ds:schemaRef ds:uri="6d6b7332-4baa-4407-8193-00f8411918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547</Words>
  <Application>Microsoft Macintosh PowerPoint</Application>
  <PresentationFormat>Custom</PresentationFormat>
  <Paragraphs>66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Avenir</vt:lpstr>
      <vt:lpstr>Arial</vt:lpstr>
      <vt:lpstr>Calibri</vt:lpstr>
      <vt:lpstr>Play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Neale Marvin Paguirigan</dc:creator>
  <cp:lastModifiedBy>Bayot, Ruvicyn (IRRI)</cp:lastModifiedBy>
  <cp:revision>2</cp:revision>
  <dcterms:created xsi:type="dcterms:W3CDTF">2024-09-05T13:52:03Z</dcterms:created>
  <dcterms:modified xsi:type="dcterms:W3CDTF">2024-10-10T23:55:03Z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0x010100A3FEFD34F63E8345B92CCD49A98795CD</vt:lpwstr>
  </property>
</Properties>
</file>