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79" r:id="rId5"/>
    <p:sldId id="272" r:id="rId6"/>
    <p:sldId id="263" r:id="rId7"/>
    <p:sldId id="267" r:id="rId8"/>
    <p:sldId id="273" r:id="rId9"/>
    <p:sldId id="268" r:id="rId10"/>
    <p:sldId id="283" r:id="rId11"/>
    <p:sldId id="259" r:id="rId12"/>
    <p:sldId id="269" r:id="rId13"/>
    <p:sldId id="261" r:id="rId14"/>
    <p:sldId id="270" r:id="rId15"/>
    <p:sldId id="281" r:id="rId16"/>
    <p:sldId id="280" r:id="rId17"/>
    <p:sldId id="262" r:id="rId18"/>
    <p:sldId id="282"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duol, Judith (ICRAF)" initials="OJ(" lastIdx="21" clrIdx="0">
    <p:extLst>
      <p:ext uri="{19B8F6BF-5375-455C-9EA6-DF929625EA0E}">
        <p15:presenceInfo xmlns:p15="http://schemas.microsoft.com/office/powerpoint/2012/main" userId="S::J.Oduol@cgiar.org::e7ca5109-2c70-4506-9adf-442e4b773f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44" autoAdjust="0"/>
    <p:restoredTop sz="89568" autoAdjust="0"/>
  </p:normalViewPr>
  <p:slideViewPr>
    <p:cSldViewPr snapToGrid="0">
      <p:cViewPr varScale="1">
        <p:scale>
          <a:sx n="74" d="100"/>
          <a:sy n="74" d="100"/>
        </p:scale>
        <p:origin x="950"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kimaiyo\OneDrive%20-%20CGIAR\Documents\Rural%20Advisory%20Work_RAS\Rural%20Advisory%20Work_RAS\VIP4FS\Planned%20Comparison%20Documents\Dairy%20PC\Training%20Module\No%20of%20farmers%20trained_Dairy%20PC.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kimaiyo\OneDrive%20-%20CGIAR\Documents\Rural%20Advisory%20Work_RAS\Rural%20Advisory%20Work_RAS\VIP4FS\Planned%20Comparison%20Documents\Dairy%20PC\Training%20Module\No%20of%20farmers%20trained_Dairy%20PC.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Kapchorwa</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Sheet5!$U$29</c:f>
              <c:strCache>
                <c:ptCount val="1"/>
                <c:pt idx="0">
                  <c:v>Male</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Sheet5!$R$30:$R$32</c:f>
              <c:strCache>
                <c:ptCount val="3"/>
                <c:pt idx="0">
                  <c:v>Feeding of dairy cows</c:v>
                </c:pt>
                <c:pt idx="1">
                  <c:v>Use of land</c:v>
                </c:pt>
                <c:pt idx="2">
                  <c:v>Use of revenue</c:v>
                </c:pt>
              </c:strCache>
            </c:strRef>
          </c:cat>
          <c:val>
            <c:numRef>
              <c:f>Sheet5!$U$30:$U$32</c:f>
              <c:numCache>
                <c:formatCode>General</c:formatCode>
                <c:ptCount val="3"/>
                <c:pt idx="0">
                  <c:v>39.700000000000003</c:v>
                </c:pt>
                <c:pt idx="1">
                  <c:v>49.58</c:v>
                </c:pt>
                <c:pt idx="2">
                  <c:v>17.2</c:v>
                </c:pt>
              </c:numCache>
            </c:numRef>
          </c:val>
          <c:extLst>
            <c:ext xmlns:c16="http://schemas.microsoft.com/office/drawing/2014/chart" uri="{C3380CC4-5D6E-409C-BE32-E72D297353CC}">
              <c16:uniqueId val="{00000000-E333-4A2C-B6E4-65C4430C07E2}"/>
            </c:ext>
          </c:extLst>
        </c:ser>
        <c:ser>
          <c:idx val="1"/>
          <c:order val="1"/>
          <c:tx>
            <c:strRef>
              <c:f>Sheet5!$V$29</c:f>
              <c:strCache>
                <c:ptCount val="1"/>
                <c:pt idx="0">
                  <c:v>Female</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Sheet5!$R$30:$R$32</c:f>
              <c:strCache>
                <c:ptCount val="3"/>
                <c:pt idx="0">
                  <c:v>Feeding of dairy cows</c:v>
                </c:pt>
                <c:pt idx="1">
                  <c:v>Use of land</c:v>
                </c:pt>
                <c:pt idx="2">
                  <c:v>Use of revenue</c:v>
                </c:pt>
              </c:strCache>
            </c:strRef>
          </c:cat>
          <c:val>
            <c:numRef>
              <c:f>Sheet5!$V$30:$V$32</c:f>
              <c:numCache>
                <c:formatCode>General</c:formatCode>
                <c:ptCount val="3"/>
                <c:pt idx="0">
                  <c:v>60.3</c:v>
                </c:pt>
                <c:pt idx="1">
                  <c:v>50.42</c:v>
                </c:pt>
                <c:pt idx="2">
                  <c:v>82.7</c:v>
                </c:pt>
              </c:numCache>
            </c:numRef>
          </c:val>
          <c:extLst>
            <c:ext xmlns:c16="http://schemas.microsoft.com/office/drawing/2014/chart" uri="{C3380CC4-5D6E-409C-BE32-E72D297353CC}">
              <c16:uniqueId val="{00000001-E333-4A2C-B6E4-65C4430C07E2}"/>
            </c:ext>
          </c:extLst>
        </c:ser>
        <c:dLbls>
          <c:dLblPos val="outEnd"/>
          <c:showLegendKey val="0"/>
          <c:showVal val="1"/>
          <c:showCatName val="0"/>
          <c:showSerName val="0"/>
          <c:showPercent val="0"/>
          <c:showBubbleSize val="0"/>
        </c:dLbls>
        <c:gapWidth val="444"/>
        <c:overlap val="-90"/>
        <c:axId val="1779836383"/>
        <c:axId val="1779836799"/>
      </c:barChart>
      <c:catAx>
        <c:axId val="177983638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solidFill>
                <a:latin typeface="+mn-lt"/>
                <a:ea typeface="+mn-ea"/>
                <a:cs typeface="+mn-cs"/>
              </a:defRPr>
            </a:pPr>
            <a:endParaRPr lang="en-US"/>
          </a:p>
        </c:txPr>
        <c:crossAx val="1779836799"/>
        <c:crosses val="autoZero"/>
        <c:auto val="1"/>
        <c:lblAlgn val="ctr"/>
        <c:lblOffset val="100"/>
        <c:noMultiLvlLbl val="0"/>
      </c:catAx>
      <c:valAx>
        <c:axId val="1779836799"/>
        <c:scaling>
          <c:orientation val="minMax"/>
        </c:scaling>
        <c:delete val="1"/>
        <c:axPos val="l"/>
        <c:numFmt formatCode="General" sourceLinked="1"/>
        <c:majorTickMark val="none"/>
        <c:minorTickMark val="none"/>
        <c:tickLblPos val="nextTo"/>
        <c:crossAx val="177983638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2"/>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Manafwa</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Sheet5!$S$28:$S$29</c:f>
              <c:strCache>
                <c:ptCount val="2"/>
                <c:pt idx="1">
                  <c:v>Male</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Sheet5!$R$30:$R$32</c:f>
              <c:strCache>
                <c:ptCount val="3"/>
                <c:pt idx="0">
                  <c:v>Feeding of dairy cows</c:v>
                </c:pt>
                <c:pt idx="1">
                  <c:v>Use of land</c:v>
                </c:pt>
                <c:pt idx="2">
                  <c:v>Use of revenue</c:v>
                </c:pt>
              </c:strCache>
            </c:strRef>
          </c:cat>
          <c:val>
            <c:numRef>
              <c:f>Sheet5!$S$30:$S$32</c:f>
              <c:numCache>
                <c:formatCode>General</c:formatCode>
                <c:ptCount val="3"/>
                <c:pt idx="0">
                  <c:v>54.07</c:v>
                </c:pt>
                <c:pt idx="1">
                  <c:v>57.8</c:v>
                </c:pt>
                <c:pt idx="2">
                  <c:v>39.18</c:v>
                </c:pt>
              </c:numCache>
            </c:numRef>
          </c:val>
          <c:extLst>
            <c:ext xmlns:c16="http://schemas.microsoft.com/office/drawing/2014/chart" uri="{C3380CC4-5D6E-409C-BE32-E72D297353CC}">
              <c16:uniqueId val="{00000000-6D5D-4FB0-8E0E-C9D06A78290A}"/>
            </c:ext>
          </c:extLst>
        </c:ser>
        <c:ser>
          <c:idx val="1"/>
          <c:order val="1"/>
          <c:tx>
            <c:strRef>
              <c:f>Sheet5!$T$28:$T$29</c:f>
              <c:strCache>
                <c:ptCount val="2"/>
                <c:pt idx="1">
                  <c:v>Female</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Sheet5!$R$30:$R$32</c:f>
              <c:strCache>
                <c:ptCount val="3"/>
                <c:pt idx="0">
                  <c:v>Feeding of dairy cows</c:v>
                </c:pt>
                <c:pt idx="1">
                  <c:v>Use of land</c:v>
                </c:pt>
                <c:pt idx="2">
                  <c:v>Use of revenue</c:v>
                </c:pt>
              </c:strCache>
            </c:strRef>
          </c:cat>
          <c:val>
            <c:numRef>
              <c:f>Sheet5!$T$30:$T$32</c:f>
              <c:numCache>
                <c:formatCode>General</c:formatCode>
                <c:ptCount val="3"/>
                <c:pt idx="0">
                  <c:v>45.93</c:v>
                </c:pt>
                <c:pt idx="1">
                  <c:v>42.2</c:v>
                </c:pt>
                <c:pt idx="2">
                  <c:v>60.8</c:v>
                </c:pt>
              </c:numCache>
            </c:numRef>
          </c:val>
          <c:extLst>
            <c:ext xmlns:c16="http://schemas.microsoft.com/office/drawing/2014/chart" uri="{C3380CC4-5D6E-409C-BE32-E72D297353CC}">
              <c16:uniqueId val="{00000001-6D5D-4FB0-8E0E-C9D06A78290A}"/>
            </c:ext>
          </c:extLst>
        </c:ser>
        <c:dLbls>
          <c:dLblPos val="outEnd"/>
          <c:showLegendKey val="0"/>
          <c:showVal val="1"/>
          <c:showCatName val="0"/>
          <c:showSerName val="0"/>
          <c:showPercent val="0"/>
          <c:showBubbleSize val="0"/>
        </c:dLbls>
        <c:gapWidth val="444"/>
        <c:overlap val="-90"/>
        <c:axId val="1743913039"/>
        <c:axId val="1743890991"/>
      </c:barChart>
      <c:catAx>
        <c:axId val="174391303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solidFill>
                <a:latin typeface="+mn-lt"/>
                <a:ea typeface="+mn-ea"/>
                <a:cs typeface="+mn-cs"/>
              </a:defRPr>
            </a:pPr>
            <a:endParaRPr lang="en-US"/>
          </a:p>
        </c:txPr>
        <c:crossAx val="1743890991"/>
        <c:crosses val="autoZero"/>
        <c:auto val="1"/>
        <c:lblAlgn val="ctr"/>
        <c:lblOffset val="100"/>
        <c:noMultiLvlLbl val="0"/>
      </c:catAx>
      <c:valAx>
        <c:axId val="1743890991"/>
        <c:scaling>
          <c:orientation val="minMax"/>
        </c:scaling>
        <c:delete val="1"/>
        <c:axPos val="l"/>
        <c:numFmt formatCode="General" sourceLinked="1"/>
        <c:majorTickMark val="none"/>
        <c:minorTickMark val="none"/>
        <c:tickLblPos val="nextTo"/>
        <c:crossAx val="1743913039"/>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Sheet1!$AC$24</c:f>
              <c:strCache>
                <c:ptCount val="1"/>
                <c:pt idx="0">
                  <c:v>Male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Sheet1!$AB$25:$AB$26</c:f>
              <c:strCache>
                <c:ptCount val="2"/>
                <c:pt idx="0">
                  <c:v>Manafwa</c:v>
                </c:pt>
                <c:pt idx="1">
                  <c:v>Kapchorwa</c:v>
                </c:pt>
              </c:strCache>
            </c:strRef>
          </c:cat>
          <c:val>
            <c:numRef>
              <c:f>Sheet1!$AC$25:$AC$26</c:f>
              <c:numCache>
                <c:formatCode>0.0%</c:formatCode>
                <c:ptCount val="2"/>
                <c:pt idx="0">
                  <c:v>0.54278728606356963</c:v>
                </c:pt>
                <c:pt idx="1">
                  <c:v>0.4691011235955056</c:v>
                </c:pt>
              </c:numCache>
            </c:numRef>
          </c:val>
          <c:extLst>
            <c:ext xmlns:c16="http://schemas.microsoft.com/office/drawing/2014/chart" uri="{C3380CC4-5D6E-409C-BE32-E72D297353CC}">
              <c16:uniqueId val="{00000000-767D-4B58-A03A-E79113EE2B75}"/>
            </c:ext>
          </c:extLst>
        </c:ser>
        <c:ser>
          <c:idx val="1"/>
          <c:order val="1"/>
          <c:tx>
            <c:strRef>
              <c:f>Sheet1!$AD$24</c:f>
              <c:strCache>
                <c:ptCount val="1"/>
                <c:pt idx="0">
                  <c:v>Female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Sheet1!$AB$25:$AB$26</c:f>
              <c:strCache>
                <c:ptCount val="2"/>
                <c:pt idx="0">
                  <c:v>Manafwa</c:v>
                </c:pt>
                <c:pt idx="1">
                  <c:v>Kapchorwa</c:v>
                </c:pt>
              </c:strCache>
            </c:strRef>
          </c:cat>
          <c:val>
            <c:numRef>
              <c:f>Sheet1!$AD$25:$AD$26</c:f>
              <c:numCache>
                <c:formatCode>0.0%</c:formatCode>
                <c:ptCount val="2"/>
                <c:pt idx="0">
                  <c:v>0.45721271393643031</c:v>
                </c:pt>
                <c:pt idx="1">
                  <c:v>0.5308988764044944</c:v>
                </c:pt>
              </c:numCache>
            </c:numRef>
          </c:val>
          <c:extLst>
            <c:ext xmlns:c16="http://schemas.microsoft.com/office/drawing/2014/chart" uri="{C3380CC4-5D6E-409C-BE32-E72D297353CC}">
              <c16:uniqueId val="{00000001-767D-4B58-A03A-E79113EE2B75}"/>
            </c:ext>
          </c:extLst>
        </c:ser>
        <c:dLbls>
          <c:showLegendKey val="0"/>
          <c:showVal val="0"/>
          <c:showCatName val="0"/>
          <c:showSerName val="0"/>
          <c:showPercent val="0"/>
          <c:showBubbleSize val="0"/>
        </c:dLbls>
        <c:gapWidth val="219"/>
        <c:overlap val="-27"/>
        <c:axId val="1406336768"/>
        <c:axId val="1406334272"/>
      </c:barChart>
      <c:catAx>
        <c:axId val="1406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06334272"/>
        <c:crosses val="autoZero"/>
        <c:auto val="1"/>
        <c:lblAlgn val="ctr"/>
        <c:lblOffset val="100"/>
        <c:noMultiLvlLbl val="0"/>
      </c:catAx>
      <c:valAx>
        <c:axId val="14063342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06336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A0618E-F2BD-47FB-B05D-8EFDF18019DB}" type="datetimeFigureOut">
              <a:rPr lang="en-US" smtClean="0"/>
              <a:t>12/21/2021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B7DB41-3C5E-4633-9A20-6C17CE53323A}" type="slidenum">
              <a:rPr lang="en-US" smtClean="0"/>
              <a:t>‹#›</a:t>
            </a:fld>
            <a:endParaRPr lang="en-US"/>
          </a:p>
        </p:txBody>
      </p:sp>
    </p:spTree>
    <p:extLst>
      <p:ext uri="{BB962C8B-B14F-4D97-AF65-F5344CB8AC3E}">
        <p14:creationId xmlns:p14="http://schemas.microsoft.com/office/powerpoint/2010/main" val="323055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0C1F3C08-F903-4AD9-89B6-69038AAD29D1}" type="slidenum">
              <a:rPr lang="en-US" smtClean="0"/>
              <a:t>1</a:t>
            </a:fld>
            <a:endParaRPr lang="en-US"/>
          </a:p>
        </p:txBody>
      </p:sp>
    </p:spTree>
    <p:extLst>
      <p:ext uri="{BB962C8B-B14F-4D97-AF65-F5344CB8AC3E}">
        <p14:creationId xmlns:p14="http://schemas.microsoft.com/office/powerpoint/2010/main" val="1249554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FTTs are very knowledge intensive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Farmers require appx. 400-500 fodder trees on farm/cow/year to adequately feed throughout the year</a:t>
            </a:r>
          </a:p>
          <a:p>
            <a:endParaRPr lang="en-US" dirty="0"/>
          </a:p>
        </p:txBody>
      </p:sp>
      <p:sp>
        <p:nvSpPr>
          <p:cNvPr id="4" name="Slide Number Placeholder 3"/>
          <p:cNvSpPr>
            <a:spLocks noGrp="1"/>
          </p:cNvSpPr>
          <p:nvPr>
            <p:ph type="sldNum" sz="quarter" idx="5"/>
          </p:nvPr>
        </p:nvSpPr>
        <p:spPr/>
        <p:txBody>
          <a:bodyPr/>
          <a:lstStyle/>
          <a:p>
            <a:fld id="{B9B7DB41-3C5E-4633-9A20-6C17CE53323A}" type="slidenum">
              <a:rPr lang="en-US" smtClean="0"/>
              <a:t>2</a:t>
            </a:fld>
            <a:endParaRPr lang="en-US"/>
          </a:p>
        </p:txBody>
      </p:sp>
    </p:spTree>
    <p:extLst>
      <p:ext uri="{BB962C8B-B14F-4D97-AF65-F5344CB8AC3E}">
        <p14:creationId xmlns:p14="http://schemas.microsoft.com/office/powerpoint/2010/main" val="3131745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B7DB41-3C5E-4633-9A20-6C17CE53323A}" type="slidenum">
              <a:rPr lang="en-US" smtClean="0"/>
              <a:t>6</a:t>
            </a:fld>
            <a:endParaRPr lang="en-US"/>
          </a:p>
        </p:txBody>
      </p:sp>
    </p:spTree>
    <p:extLst>
      <p:ext uri="{BB962C8B-B14F-4D97-AF65-F5344CB8AC3E}">
        <p14:creationId xmlns:p14="http://schemas.microsoft.com/office/powerpoint/2010/main" val="3466836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B7DB41-3C5E-4633-9A20-6C17CE53323A}" type="slidenum">
              <a:rPr lang="en-US" smtClean="0"/>
              <a:t>11</a:t>
            </a:fld>
            <a:endParaRPr lang="en-US"/>
          </a:p>
        </p:txBody>
      </p:sp>
    </p:spTree>
    <p:extLst>
      <p:ext uri="{BB962C8B-B14F-4D97-AF65-F5344CB8AC3E}">
        <p14:creationId xmlns:p14="http://schemas.microsoft.com/office/powerpoint/2010/main" val="1293899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B7DB41-3C5E-4633-9A20-6C17CE53323A}" type="slidenum">
              <a:rPr lang="en-US" smtClean="0"/>
              <a:t>12</a:t>
            </a:fld>
            <a:endParaRPr lang="en-US"/>
          </a:p>
        </p:txBody>
      </p:sp>
    </p:spTree>
    <p:extLst>
      <p:ext uri="{BB962C8B-B14F-4D97-AF65-F5344CB8AC3E}">
        <p14:creationId xmlns:p14="http://schemas.microsoft.com/office/powerpoint/2010/main" val="3614316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something about the earlier attendance </a:t>
            </a:r>
          </a:p>
        </p:txBody>
      </p:sp>
      <p:sp>
        <p:nvSpPr>
          <p:cNvPr id="4" name="Slide Number Placeholder 3"/>
          <p:cNvSpPr>
            <a:spLocks noGrp="1"/>
          </p:cNvSpPr>
          <p:nvPr>
            <p:ph type="sldNum" sz="quarter" idx="5"/>
          </p:nvPr>
        </p:nvSpPr>
        <p:spPr/>
        <p:txBody>
          <a:bodyPr/>
          <a:lstStyle/>
          <a:p>
            <a:fld id="{B9B7DB41-3C5E-4633-9A20-6C17CE53323A}" type="slidenum">
              <a:rPr lang="en-US" smtClean="0"/>
              <a:t>13</a:t>
            </a:fld>
            <a:endParaRPr lang="en-US"/>
          </a:p>
        </p:txBody>
      </p:sp>
    </p:spTree>
    <p:extLst>
      <p:ext uri="{BB962C8B-B14F-4D97-AF65-F5344CB8AC3E}">
        <p14:creationId xmlns:p14="http://schemas.microsoft.com/office/powerpoint/2010/main" val="2007105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 look for</a:t>
            </a:r>
          </a:p>
        </p:txBody>
      </p:sp>
      <p:sp>
        <p:nvSpPr>
          <p:cNvPr id="4" name="Slide Number Placeholder 3"/>
          <p:cNvSpPr>
            <a:spLocks noGrp="1"/>
          </p:cNvSpPr>
          <p:nvPr>
            <p:ph type="sldNum" sz="quarter" idx="5"/>
          </p:nvPr>
        </p:nvSpPr>
        <p:spPr/>
        <p:txBody>
          <a:bodyPr/>
          <a:lstStyle/>
          <a:p>
            <a:fld id="{B9B7DB41-3C5E-4633-9A20-6C17CE53323A}" type="slidenum">
              <a:rPr lang="en-US" smtClean="0"/>
              <a:t>14</a:t>
            </a:fld>
            <a:endParaRPr lang="en-US"/>
          </a:p>
        </p:txBody>
      </p:sp>
    </p:spTree>
    <p:extLst>
      <p:ext uri="{BB962C8B-B14F-4D97-AF65-F5344CB8AC3E}">
        <p14:creationId xmlns:p14="http://schemas.microsoft.com/office/powerpoint/2010/main" val="1548106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 look for</a:t>
            </a:r>
          </a:p>
        </p:txBody>
      </p:sp>
      <p:sp>
        <p:nvSpPr>
          <p:cNvPr id="4" name="Slide Number Placeholder 3"/>
          <p:cNvSpPr>
            <a:spLocks noGrp="1"/>
          </p:cNvSpPr>
          <p:nvPr>
            <p:ph type="sldNum" sz="quarter" idx="5"/>
          </p:nvPr>
        </p:nvSpPr>
        <p:spPr/>
        <p:txBody>
          <a:bodyPr/>
          <a:lstStyle/>
          <a:p>
            <a:fld id="{B9B7DB41-3C5E-4633-9A20-6C17CE53323A}" type="slidenum">
              <a:rPr lang="en-US" smtClean="0"/>
              <a:t>15</a:t>
            </a:fld>
            <a:endParaRPr lang="en-US"/>
          </a:p>
        </p:txBody>
      </p:sp>
    </p:spTree>
    <p:extLst>
      <p:ext uri="{BB962C8B-B14F-4D97-AF65-F5344CB8AC3E}">
        <p14:creationId xmlns:p14="http://schemas.microsoft.com/office/powerpoint/2010/main" val="3292459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B7DB41-3C5E-4633-9A20-6C17CE53323A}" type="slidenum">
              <a:rPr lang="en-US" smtClean="0"/>
              <a:t>16</a:t>
            </a:fld>
            <a:endParaRPr lang="en-US"/>
          </a:p>
        </p:txBody>
      </p:sp>
    </p:spTree>
    <p:extLst>
      <p:ext uri="{BB962C8B-B14F-4D97-AF65-F5344CB8AC3E}">
        <p14:creationId xmlns:p14="http://schemas.microsoft.com/office/powerpoint/2010/main" val="3300432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D67E3-C80E-449F-B6D2-4B78929EC00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B88A68-5BD2-43CE-862D-F5DD35720F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4F5221-C63D-4EC7-9478-24E93A8CE62D}"/>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6236AD52-DFA5-4343-B668-0E6A6D6956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20B797-2035-4E6F-AFD3-D3596E14BF32}"/>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4062067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15489-AD3C-4A77-B187-C5A75AE364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AE4E199-FD5C-4640-A339-953D11998C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B0C8CB-11B5-45CD-9A72-248108CFC62E}"/>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A1A7FC4A-1F73-45F2-AAB7-B09028EC78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D2469C-0E96-49C5-AA48-5C392097876C}"/>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258463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C4A728-712B-4EE7-955A-8C2067C47A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9758B7-5F2F-4930-9054-AFE968ED2C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3FBE5B-D50B-4844-94E1-20FA7D4E6109}"/>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E0856FBF-BBD7-4734-97D4-9CB3F357CE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E9D613-2E4D-41DA-90B9-C49684BB33B1}"/>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3574418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34868" y="1122363"/>
            <a:ext cx="10033132" cy="1655762"/>
          </a:xfrm>
        </p:spPr>
        <p:txBody>
          <a:bodyPr anchor="t"/>
          <a:lstStyle>
            <a:lvl1pPr algn="l">
              <a:defRPr sz="5400">
                <a:latin typeface="Verdana" panose="020B0604030504040204" pitchFamily="34" charset="0"/>
                <a:ea typeface="Verdana" panose="020B0604030504040204" pitchFamily="34" charset="0"/>
                <a:cs typeface="Verdana" panose="020B0604030504040204" pitchFamily="34" charset="0"/>
              </a:defRPr>
            </a:lvl1pPr>
          </a:lstStyle>
          <a:p>
            <a:r>
              <a:rPr lang="en-US" sz="5400">
                <a:solidFill>
                  <a:schemeClr val="bg1"/>
                </a:solidFill>
                <a:latin typeface="Verdana" panose="020B0604030504040204" pitchFamily="34" charset="0"/>
                <a:ea typeface="Verdana" panose="020B0604030504040204" pitchFamily="34" charset="0"/>
                <a:cs typeface="Verdana" panose="020B0604030504040204" pitchFamily="34" charset="0"/>
              </a:rPr>
              <a:t>Title here</a:t>
            </a:r>
          </a:p>
        </p:txBody>
      </p:sp>
      <p:sp>
        <p:nvSpPr>
          <p:cNvPr id="12" name="Subtitle 2">
            <a:extLst>
              <a:ext uri="{FF2B5EF4-FFF2-40B4-BE49-F238E27FC236}">
                <a16:creationId xmlns:a16="http://schemas.microsoft.com/office/drawing/2014/main" id="{42DCA131-188A-CB49-880A-48764567A5F4}"/>
              </a:ext>
            </a:extLst>
          </p:cNvPr>
          <p:cNvSpPr>
            <a:spLocks noGrp="1"/>
          </p:cNvSpPr>
          <p:nvPr>
            <p:ph type="subTitle" idx="1" hasCustomPrompt="1"/>
          </p:nvPr>
        </p:nvSpPr>
        <p:spPr>
          <a:xfrm>
            <a:off x="634868" y="3069865"/>
            <a:ext cx="8773044" cy="2284911"/>
          </a:xfrm>
        </p:spPr>
        <p:txBody>
          <a:bodyPr/>
          <a:lstStyle>
            <a:lvl1pPr marL="0" indent="0" algn="l">
              <a:buNone/>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Add your name here</a:t>
            </a:r>
          </a:p>
        </p:txBody>
      </p:sp>
      <p:sp>
        <p:nvSpPr>
          <p:cNvPr id="19" name="Text Placeholder 16">
            <a:extLst>
              <a:ext uri="{FF2B5EF4-FFF2-40B4-BE49-F238E27FC236}">
                <a16:creationId xmlns:a16="http://schemas.microsoft.com/office/drawing/2014/main" id="{79D227B5-48F7-1649-BA82-224CE9DC78B8}"/>
              </a:ext>
            </a:extLst>
          </p:cNvPr>
          <p:cNvSpPr>
            <a:spLocks noGrp="1"/>
          </p:cNvSpPr>
          <p:nvPr>
            <p:ph type="body" sz="quarter" idx="10" hasCustomPrompt="1"/>
          </p:nvPr>
        </p:nvSpPr>
        <p:spPr>
          <a:xfrm>
            <a:off x="634867" y="796025"/>
            <a:ext cx="4684713" cy="326338"/>
          </a:xfrm>
        </p:spPr>
        <p:txBody>
          <a:bodyPr/>
          <a:lstStyle>
            <a:lvl1pPr>
              <a:buNone/>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Institution</a:t>
            </a:r>
          </a:p>
        </p:txBody>
      </p:sp>
    </p:spTree>
    <p:extLst>
      <p:ext uri="{BB962C8B-B14F-4D97-AF65-F5344CB8AC3E}">
        <p14:creationId xmlns:p14="http://schemas.microsoft.com/office/powerpoint/2010/main" val="1780421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14635-E87E-45D9-B51D-EBCC1F73A3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7714BF-8539-4A74-B182-4C5380D3DC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3AE1E3-8725-4510-89DD-B07442904078}"/>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084DC1F6-C117-498B-8ED2-1094150D0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FA705-EC01-40A5-8F75-A57087FDD493}"/>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555913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433F6-F745-4458-8309-6AC9FC8C49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D5B9CE-667E-4A9A-BA36-3FCE65CA74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DB3DCC-8CB3-4D9E-9829-AC36A474936C}"/>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E5561E26-2802-4EBB-9B0E-81CD431281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689EA1-A314-4CF4-9ACE-20B951164B6D}"/>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2879779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2CCA3-38DA-4770-8149-67A2A010C1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4CE5EB-5EBD-4BAA-B3B3-B90E805F51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25DA09C-2D9B-4A59-892B-262734A06D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E18B395-2262-4D26-82BC-C97B3836D8F4}"/>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6" name="Footer Placeholder 5">
            <a:extLst>
              <a:ext uri="{FF2B5EF4-FFF2-40B4-BE49-F238E27FC236}">
                <a16:creationId xmlns:a16="http://schemas.microsoft.com/office/drawing/2014/main" id="{449CC4F7-C2D2-4FB0-AF5E-BD5E4BBBD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3D49B4-8EE3-4475-A4DD-7444D7404B97}"/>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3602718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6E4B8-B380-4482-94AF-69E902A2C1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635FC8-1401-4213-B70F-6ECDD908EF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3B6A43-42AE-4465-8D3D-CBDE7F629B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D3BCF7-E034-4FF8-83BD-3B111871BD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804247-239D-4E92-A06C-C203F01B86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9A5E66-E085-4F18-A0DE-3CE99DA73605}"/>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8" name="Footer Placeholder 7">
            <a:extLst>
              <a:ext uri="{FF2B5EF4-FFF2-40B4-BE49-F238E27FC236}">
                <a16:creationId xmlns:a16="http://schemas.microsoft.com/office/drawing/2014/main" id="{72E6052B-F943-4D28-93A4-89B3621EC5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DBAD2E-AF33-43AC-B898-B5C44B1A6C23}"/>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1866103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42CCC-C8C4-4ED7-BF32-39D242157E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335D8F-3D33-4D19-AD1A-8B4ED09DF341}"/>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4" name="Footer Placeholder 3">
            <a:extLst>
              <a:ext uri="{FF2B5EF4-FFF2-40B4-BE49-F238E27FC236}">
                <a16:creationId xmlns:a16="http://schemas.microsoft.com/office/drawing/2014/main" id="{242ABF39-9A35-4BE2-ABEF-AB5012712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8FE97A-6EFB-4933-86F5-17BEA1FFE49E}"/>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265762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0BBB6C-1D8D-42D8-9468-FCB397C2B1B4}"/>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3" name="Footer Placeholder 2">
            <a:extLst>
              <a:ext uri="{FF2B5EF4-FFF2-40B4-BE49-F238E27FC236}">
                <a16:creationId xmlns:a16="http://schemas.microsoft.com/office/drawing/2014/main" id="{3E181F00-5C80-4D87-BFE0-78E18397363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96CA7D3-6DE6-4902-A409-BBE2B5067AB5}"/>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197512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91ED8-97D6-4D9F-B472-602B282A00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2A5767-A776-4337-8F9D-8F73B63BD6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2E77169-C1FA-4AE2-B652-755D51659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2DEFE7-8E56-46B2-B353-79029ED25B2F}"/>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6" name="Footer Placeholder 5">
            <a:extLst>
              <a:ext uri="{FF2B5EF4-FFF2-40B4-BE49-F238E27FC236}">
                <a16:creationId xmlns:a16="http://schemas.microsoft.com/office/drawing/2014/main" id="{33B4D55E-14CC-48F9-8E5A-B2570F63FC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CFF3BC-ABE6-4BC6-9CBB-FAC0A3520C2E}"/>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164023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C2257-EB2A-4C49-A5C0-B56DB9D5F9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5A065F-6C9D-4F43-A9A6-F0096C3BD8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F7677F-890E-4411-B0BE-4194E69A03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7FB1EB-7B08-4C6A-8E4A-DDA856042836}"/>
              </a:ext>
            </a:extLst>
          </p:cNvPr>
          <p:cNvSpPr>
            <a:spLocks noGrp="1"/>
          </p:cNvSpPr>
          <p:nvPr>
            <p:ph type="dt" sz="half" idx="10"/>
          </p:nvPr>
        </p:nvSpPr>
        <p:spPr/>
        <p:txBody>
          <a:bodyPr/>
          <a:lstStyle/>
          <a:p>
            <a:fld id="{4F5D0959-E707-4C37-AA1D-E8EC0038D8FF}" type="datetimeFigureOut">
              <a:rPr lang="en-US" smtClean="0"/>
              <a:t>12/21/2021</a:t>
            </a:fld>
            <a:endParaRPr lang="en-US"/>
          </a:p>
        </p:txBody>
      </p:sp>
      <p:sp>
        <p:nvSpPr>
          <p:cNvPr id="6" name="Footer Placeholder 5">
            <a:extLst>
              <a:ext uri="{FF2B5EF4-FFF2-40B4-BE49-F238E27FC236}">
                <a16:creationId xmlns:a16="http://schemas.microsoft.com/office/drawing/2014/main" id="{534B7105-ABF4-4AF3-99C1-BE67345637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3CFAD2-C57A-457C-80B5-AFCC992DC023}"/>
              </a:ext>
            </a:extLst>
          </p:cNvPr>
          <p:cNvSpPr>
            <a:spLocks noGrp="1"/>
          </p:cNvSpPr>
          <p:nvPr>
            <p:ph type="sldNum" sz="quarter" idx="12"/>
          </p:nvPr>
        </p:nvSpPr>
        <p:spPr/>
        <p:txBody>
          <a:bodyPr/>
          <a:lstStyle/>
          <a:p>
            <a:fld id="{F6118FD7-BF50-461C-B6CE-7567522AC572}" type="slidenum">
              <a:rPr lang="en-US" smtClean="0"/>
              <a:t>‹#›</a:t>
            </a:fld>
            <a:endParaRPr lang="en-US"/>
          </a:p>
        </p:txBody>
      </p:sp>
    </p:spTree>
    <p:extLst>
      <p:ext uri="{BB962C8B-B14F-4D97-AF65-F5344CB8AC3E}">
        <p14:creationId xmlns:p14="http://schemas.microsoft.com/office/powerpoint/2010/main" val="3252336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97207F-4728-4C80-8C6A-FA84D8FECB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0BF9AD-204E-4209-B9C3-CBB45AC5F6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333B0F-77E2-4677-9984-7AE69517E3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D0959-E707-4C37-AA1D-E8EC0038D8FF}" type="datetimeFigureOut">
              <a:rPr lang="en-US" smtClean="0"/>
              <a:t>12/21/2021</a:t>
            </a:fld>
            <a:endParaRPr lang="en-US"/>
          </a:p>
        </p:txBody>
      </p:sp>
      <p:sp>
        <p:nvSpPr>
          <p:cNvPr id="5" name="Footer Placeholder 4">
            <a:extLst>
              <a:ext uri="{FF2B5EF4-FFF2-40B4-BE49-F238E27FC236}">
                <a16:creationId xmlns:a16="http://schemas.microsoft.com/office/drawing/2014/main" id="{9BD4A04B-9F9C-4498-9F44-5BC827CB92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94EA18-E01A-4672-995C-A344F3A65D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18FD7-BF50-461C-B6CE-7567522AC572}" type="slidenum">
              <a:rPr lang="en-US" smtClean="0"/>
              <a:t>‹#›</a:t>
            </a:fld>
            <a:endParaRPr lang="en-US"/>
          </a:p>
        </p:txBody>
      </p:sp>
    </p:spTree>
    <p:extLst>
      <p:ext uri="{BB962C8B-B14F-4D97-AF65-F5344CB8AC3E}">
        <p14:creationId xmlns:p14="http://schemas.microsoft.com/office/powerpoint/2010/main" val="158630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svg"/><Relationship Id="rId9"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71236" y="1544070"/>
            <a:ext cx="11023996" cy="1569660"/>
          </a:xfrm>
          <a:prstGeom prst="rect">
            <a:avLst/>
          </a:prstGeom>
          <a:noFill/>
        </p:spPr>
        <p:txBody>
          <a:bodyPr wrap="square" rtlCol="0">
            <a:spAutoFit/>
          </a:bodyPr>
          <a:lstStyle/>
          <a:p>
            <a:r>
              <a:rPr lang="en-US" sz="4800" cap="smal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Women and </a:t>
            </a:r>
            <a:r>
              <a:rPr lang="en-US" sz="4800" cap="small" dirty="0">
                <a:solidFill>
                  <a:schemeClr val="bg1"/>
                </a:solidFill>
                <a:latin typeface="Calibri" panose="020F0502020204030204" pitchFamily="34" charset="0"/>
                <a:ea typeface="Times New Roman" panose="02020603050405020304" pitchFamily="18" charset="0"/>
                <a:cs typeface="Times New Roman" panose="02020603050405020304" pitchFamily="18" charset="0"/>
              </a:rPr>
              <a:t>fodder technologies adoption</a:t>
            </a:r>
            <a:r>
              <a:rPr lang="en-US" sz="4800" cap="small"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Does capacity building really count?  </a:t>
            </a:r>
            <a:endParaRPr lang="en-US" sz="4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7"/>
          <p:cNvSpPr txBox="1"/>
          <p:nvPr/>
        </p:nvSpPr>
        <p:spPr>
          <a:xfrm>
            <a:off x="596768" y="3217765"/>
            <a:ext cx="5371184" cy="1015663"/>
          </a:xfrm>
          <a:prstGeom prst="rect">
            <a:avLst/>
          </a:prstGeom>
          <a:noFill/>
        </p:spPr>
        <p:txBody>
          <a:bodyPr wrap="square" rtlCol="0">
            <a:spAutoFit/>
          </a:bodyPr>
          <a:lstStyle/>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Add your name here</a:t>
            </a:r>
          </a:p>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Date</a:t>
            </a:r>
          </a:p>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Location</a:t>
            </a:r>
          </a:p>
        </p:txBody>
      </p:sp>
      <p:sp>
        <p:nvSpPr>
          <p:cNvPr id="13" name="Rectangle 12">
            <a:extLst>
              <a:ext uri="{FF2B5EF4-FFF2-40B4-BE49-F238E27FC236}">
                <a16:creationId xmlns:a16="http://schemas.microsoft.com/office/drawing/2014/main" id="{90EDA1F9-B0DD-444B-B70B-3C8A8845FDDC}"/>
              </a:ext>
            </a:extLst>
          </p:cNvPr>
          <p:cNvSpPr/>
          <p:nvPr/>
        </p:nvSpPr>
        <p:spPr>
          <a:xfrm>
            <a:off x="-128048" y="7335114"/>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4FB9D5CB-4FC8-2B4B-A318-01C384C8A675}"/>
              </a:ext>
            </a:extLst>
          </p:cNvPr>
          <p:cNvSpPr/>
          <p:nvPr/>
        </p:nvSpPr>
        <p:spPr>
          <a:xfrm>
            <a:off x="619433" y="5751192"/>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15" name="Group 14">
            <a:extLst>
              <a:ext uri="{FF2B5EF4-FFF2-40B4-BE49-F238E27FC236}">
                <a16:creationId xmlns:a16="http://schemas.microsoft.com/office/drawing/2014/main" id="{E7354277-9813-0047-8635-2407305498D2}"/>
              </a:ext>
            </a:extLst>
          </p:cNvPr>
          <p:cNvGrpSpPr/>
          <p:nvPr/>
        </p:nvGrpSpPr>
        <p:grpSpPr>
          <a:xfrm>
            <a:off x="817586" y="5939718"/>
            <a:ext cx="1765311" cy="768887"/>
            <a:chOff x="817586" y="5939717"/>
            <a:chExt cx="1765311" cy="768887"/>
          </a:xfrm>
        </p:grpSpPr>
        <p:pic>
          <p:nvPicPr>
            <p:cNvPr id="16"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4937" y="5939717"/>
              <a:ext cx="737960" cy="729669"/>
            </a:xfrm>
            <a:prstGeom prst="rect">
              <a:avLst/>
            </a:prstGeom>
          </p:spPr>
        </p:pic>
        <p:pic>
          <p:nvPicPr>
            <p:cNvPr id="17" name="Picture 16">
              <a:extLst>
                <a:ext uri="{FF2B5EF4-FFF2-40B4-BE49-F238E27FC236}">
                  <a16:creationId xmlns:a16="http://schemas.microsoft.com/office/drawing/2014/main" id="{7BA94A68-CD87-E445-86F2-F9466C71BA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18" name="Picture 17">
            <a:extLst>
              <a:ext uri="{FF2B5EF4-FFF2-40B4-BE49-F238E27FC236}">
                <a16:creationId xmlns:a16="http://schemas.microsoft.com/office/drawing/2014/main" id="{7D092EBE-1CFA-1747-BA84-1796A56CC6F2}"/>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25" name="Picture 24" descr="A close up of a sign&#10;&#10;Description automatically generated">
            <a:extLst>
              <a:ext uri="{FF2B5EF4-FFF2-40B4-BE49-F238E27FC236}">
                <a16:creationId xmlns:a16="http://schemas.microsoft.com/office/drawing/2014/main" id="{AE8E5F77-41A5-F244-9AA1-D79DE04EEFAF}"/>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548007" y="6269179"/>
            <a:ext cx="1095407" cy="381733"/>
          </a:xfrm>
          <a:prstGeom prst="rect">
            <a:avLst/>
          </a:prstGeom>
        </p:spPr>
      </p:pic>
      <p:pic>
        <p:nvPicPr>
          <p:cNvPr id="26" name="Picture 25"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pic>
        <p:nvPicPr>
          <p:cNvPr id="20" name="Picture 19">
            <a:extLst>
              <a:ext uri="{FF2B5EF4-FFF2-40B4-BE49-F238E27FC236}">
                <a16:creationId xmlns:a16="http://schemas.microsoft.com/office/drawing/2014/main" id="{EA2882B1-1270-4E97-BD0D-0350665CBEA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70210" y="31801"/>
            <a:ext cx="7021790" cy="5939718"/>
          </a:xfrm>
          <a:prstGeom prst="rect">
            <a:avLst/>
          </a:prstGeom>
        </p:spPr>
      </p:pic>
      <p:sp>
        <p:nvSpPr>
          <p:cNvPr id="21" name="TextBox 20">
            <a:extLst>
              <a:ext uri="{FF2B5EF4-FFF2-40B4-BE49-F238E27FC236}">
                <a16:creationId xmlns:a16="http://schemas.microsoft.com/office/drawing/2014/main" id="{50713D6A-416F-49D3-B21E-0BC9227E0756}"/>
              </a:ext>
            </a:extLst>
          </p:cNvPr>
          <p:cNvSpPr txBox="1"/>
          <p:nvPr/>
        </p:nvSpPr>
        <p:spPr>
          <a:xfrm>
            <a:off x="124995" y="1051627"/>
            <a:ext cx="4960991" cy="2554545"/>
          </a:xfrm>
          <a:prstGeom prst="rect">
            <a:avLst/>
          </a:prstGeom>
          <a:solidFill>
            <a:schemeClr val="accent2">
              <a:lumMod val="20000"/>
              <a:lumOff val="80000"/>
            </a:schemeClr>
          </a:solidFill>
        </p:spPr>
        <p:txBody>
          <a:bodyPr wrap="square" rtlCol="0">
            <a:spAutoFit/>
          </a:bodyPr>
          <a:lstStyle/>
          <a:p>
            <a:r>
              <a:rPr lang="en-US" sz="4000" cap="small">
                <a:effectLst/>
                <a:latin typeface="Calibri" panose="020F0502020204030204" pitchFamily="34" charset="0"/>
                <a:ea typeface="Times New Roman" panose="02020603050405020304" pitchFamily="18" charset="0"/>
                <a:cs typeface="Times New Roman" panose="02020603050405020304" pitchFamily="18" charset="0"/>
              </a:rPr>
              <a:t>TH2.3: Women </a:t>
            </a:r>
            <a:r>
              <a:rPr lang="en-US" sz="4000" cap="small" dirty="0">
                <a:effectLst/>
                <a:latin typeface="Calibri" panose="020F0502020204030204" pitchFamily="34" charset="0"/>
                <a:ea typeface="Times New Roman" panose="02020603050405020304" pitchFamily="18" charset="0"/>
                <a:cs typeface="Times New Roman" panose="02020603050405020304" pitchFamily="18" charset="0"/>
              </a:rPr>
              <a:t>and </a:t>
            </a:r>
            <a:r>
              <a:rPr lang="en-US" sz="4000" cap="small" dirty="0">
                <a:latin typeface="Calibri" panose="020F0502020204030204" pitchFamily="34" charset="0"/>
                <a:ea typeface="Times New Roman" panose="02020603050405020304" pitchFamily="18" charset="0"/>
                <a:cs typeface="Times New Roman" panose="02020603050405020304" pitchFamily="18" charset="0"/>
              </a:rPr>
              <a:t> technology adoption</a:t>
            </a:r>
            <a:r>
              <a:rPr lang="en-US" sz="4000" cap="small" dirty="0">
                <a:effectLst/>
                <a:latin typeface="Calibri" panose="020F0502020204030204" pitchFamily="34" charset="0"/>
                <a:ea typeface="Times New Roman" panose="02020603050405020304" pitchFamily="18" charset="0"/>
                <a:cs typeface="Times New Roman" panose="02020603050405020304" pitchFamily="18" charset="0"/>
              </a:rPr>
              <a:t>: Does capacity building really count?  </a:t>
            </a:r>
            <a:endParaRPr lang="en-US" sz="4000" b="1"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Box 21">
            <a:extLst>
              <a:ext uri="{FF2B5EF4-FFF2-40B4-BE49-F238E27FC236}">
                <a16:creationId xmlns:a16="http://schemas.microsoft.com/office/drawing/2014/main" id="{43012FF8-0622-4534-80D8-DF16828C0E1C}"/>
              </a:ext>
            </a:extLst>
          </p:cNvPr>
          <p:cNvSpPr txBox="1"/>
          <p:nvPr/>
        </p:nvSpPr>
        <p:spPr>
          <a:xfrm>
            <a:off x="124995" y="4495295"/>
            <a:ext cx="4696876" cy="707886"/>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cs typeface="Verdana" panose="020B0604030504040204" pitchFamily="34" charset="0"/>
              </a:rPr>
              <a:t>Joan Kimaiyo</a:t>
            </a:r>
          </a:p>
          <a:p>
            <a:r>
              <a:rPr lang="en-US" sz="2000" dirty="0">
                <a:latin typeface="Verdana" panose="020B0604030504040204" pitchFamily="34" charset="0"/>
                <a:ea typeface="Verdana" panose="020B0604030504040204" pitchFamily="34" charset="0"/>
                <a:cs typeface="Verdana" panose="020B0604030504040204" pitchFamily="34" charset="0"/>
              </a:rPr>
              <a:t>Junior Scientist</a:t>
            </a:r>
          </a:p>
        </p:txBody>
      </p:sp>
      <p:sp>
        <p:nvSpPr>
          <p:cNvPr id="19" name="Subtitle 2">
            <a:extLst>
              <a:ext uri="{FF2B5EF4-FFF2-40B4-BE49-F238E27FC236}">
                <a16:creationId xmlns:a16="http://schemas.microsoft.com/office/drawing/2014/main" id="{48E232EF-5101-4999-A8BF-9FB9BEA27F37}"/>
              </a:ext>
            </a:extLst>
          </p:cNvPr>
          <p:cNvSpPr>
            <a:spLocks noGrp="1"/>
          </p:cNvSpPr>
          <p:nvPr/>
        </p:nvSpPr>
        <p:spPr>
          <a:xfrm>
            <a:off x="412091" y="5281483"/>
            <a:ext cx="4122683" cy="632268"/>
          </a:xfrm>
          <a:prstGeom prst="rect">
            <a:avLst/>
          </a:prstGeom>
        </p:spPr>
        <p:txBody>
          <a:bodyPr lIns="0" anchor="t"/>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Cultivating Gender Equality Conference</a:t>
            </a:r>
          </a:p>
          <a:p>
            <a:pPr algn="ctr"/>
            <a:r>
              <a:rPr lang="en-US" sz="1600" dirty="0"/>
              <a:t>12-15 October 2021</a:t>
            </a:r>
          </a:p>
        </p:txBody>
      </p:sp>
    </p:spTree>
    <p:extLst>
      <p:ext uri="{BB962C8B-B14F-4D97-AF65-F5344CB8AC3E}">
        <p14:creationId xmlns:p14="http://schemas.microsoft.com/office/powerpoint/2010/main" val="2926707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DA32E-299B-4845-8995-8859F96E86C1}"/>
              </a:ext>
            </a:extLst>
          </p:cNvPr>
          <p:cNvSpPr>
            <a:spLocks noGrp="1"/>
          </p:cNvSpPr>
          <p:nvPr>
            <p:ph type="title"/>
          </p:nvPr>
        </p:nvSpPr>
        <p:spPr>
          <a:xfrm>
            <a:off x="959555" y="605441"/>
            <a:ext cx="9177240" cy="840083"/>
          </a:xfrm>
        </p:spPr>
        <p:txBody>
          <a:bodyPr>
            <a:normAutofit/>
          </a:bodyPr>
          <a:lstStyle/>
          <a:p>
            <a:pPr algn="ctr"/>
            <a:r>
              <a:rPr lang="en-US" sz="2800" b="1" dirty="0"/>
              <a:t>Difference in fodder index between men and women</a:t>
            </a:r>
          </a:p>
        </p:txBody>
      </p:sp>
      <p:sp>
        <p:nvSpPr>
          <p:cNvPr id="3" name="Content Placeholder 2">
            <a:extLst>
              <a:ext uri="{FF2B5EF4-FFF2-40B4-BE49-F238E27FC236}">
                <a16:creationId xmlns:a16="http://schemas.microsoft.com/office/drawing/2014/main" id="{65A5478F-B4B6-40B5-A1E2-4980796EFF19}"/>
              </a:ext>
            </a:extLst>
          </p:cNvPr>
          <p:cNvSpPr>
            <a:spLocks noGrp="1"/>
          </p:cNvSpPr>
          <p:nvPr>
            <p:ph idx="1"/>
          </p:nvPr>
        </p:nvSpPr>
        <p:spPr>
          <a:xfrm>
            <a:off x="610818" y="1720088"/>
            <a:ext cx="4776611" cy="1035144"/>
          </a:xfrm>
        </p:spPr>
        <p:txBody>
          <a:bodyPr>
            <a:normAutofit/>
          </a:bodyPr>
          <a:lstStyle/>
          <a:p>
            <a:r>
              <a:rPr lang="en-US" sz="1800" b="1" dirty="0"/>
              <a:t>At baseline: </a:t>
            </a:r>
            <a:r>
              <a:rPr lang="en-US" sz="1800" dirty="0"/>
              <a:t>There is no significant difference between men and women in control or treated villages</a:t>
            </a:r>
          </a:p>
          <a:p>
            <a:endParaRPr lang="en-US" sz="1800" dirty="0"/>
          </a:p>
          <a:p>
            <a:endParaRPr lang="en-US" sz="1800" dirty="0"/>
          </a:p>
        </p:txBody>
      </p:sp>
      <p:pic>
        <p:nvPicPr>
          <p:cNvPr id="6" name="Picture 5">
            <a:extLst>
              <a:ext uri="{FF2B5EF4-FFF2-40B4-BE49-F238E27FC236}">
                <a16:creationId xmlns:a16="http://schemas.microsoft.com/office/drawing/2014/main" id="{FAAB451B-4987-403F-BCE5-611E93683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3913" y="1720088"/>
            <a:ext cx="4389120" cy="3225328"/>
          </a:xfrm>
          <a:prstGeom prst="rect">
            <a:avLst/>
          </a:prstGeom>
        </p:spPr>
      </p:pic>
      <p:sp>
        <p:nvSpPr>
          <p:cNvPr id="8" name="TextBox 7">
            <a:extLst>
              <a:ext uri="{FF2B5EF4-FFF2-40B4-BE49-F238E27FC236}">
                <a16:creationId xmlns:a16="http://schemas.microsoft.com/office/drawing/2014/main" id="{3834FF1F-48E2-4FE6-A584-D08A973E0708}"/>
              </a:ext>
            </a:extLst>
          </p:cNvPr>
          <p:cNvSpPr txBox="1"/>
          <p:nvPr/>
        </p:nvSpPr>
        <p:spPr>
          <a:xfrm>
            <a:off x="5548175" y="5219980"/>
            <a:ext cx="5626100" cy="1323439"/>
          </a:xfrm>
          <a:prstGeom prst="rect">
            <a:avLst/>
          </a:prstGeom>
          <a:noFill/>
        </p:spPr>
        <p:txBody>
          <a:bodyPr wrap="square">
            <a:spAutoFit/>
          </a:bodyPr>
          <a:lstStyle/>
          <a:p>
            <a:r>
              <a:rPr lang="en-US" sz="1600" b="1" dirty="0"/>
              <a:t>At </a:t>
            </a:r>
            <a:r>
              <a:rPr lang="en-US" sz="1600" b="1" dirty="0" err="1"/>
              <a:t>endline</a:t>
            </a:r>
            <a:r>
              <a:rPr lang="en-US" sz="1600" b="1" dirty="0"/>
              <a:t>: </a:t>
            </a:r>
            <a:r>
              <a:rPr lang="en-US" sz="1600" dirty="0"/>
              <a:t>There was a significant difference between fodder index of women and men in control and treatment villages</a:t>
            </a:r>
          </a:p>
          <a:p>
            <a:endParaRPr lang="en-US" sz="1600" dirty="0"/>
          </a:p>
          <a:p>
            <a:r>
              <a:rPr lang="en-US" sz="1600" dirty="0"/>
              <a:t>Women, who were treated, had higher fodder adoption index than men who were treated post intervention</a:t>
            </a:r>
          </a:p>
        </p:txBody>
      </p:sp>
      <p:pic>
        <p:nvPicPr>
          <p:cNvPr id="14" name="Picture 13">
            <a:extLst>
              <a:ext uri="{FF2B5EF4-FFF2-40B4-BE49-F238E27FC236}">
                <a16:creationId xmlns:a16="http://schemas.microsoft.com/office/drawing/2014/main" id="{90EA6238-01E8-4768-B1DA-F73B760D4B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818" y="3051275"/>
            <a:ext cx="4389120" cy="3225337"/>
          </a:xfrm>
          <a:prstGeom prst="rect">
            <a:avLst/>
          </a:prstGeom>
        </p:spPr>
      </p:pic>
    </p:spTree>
    <p:extLst>
      <p:ext uri="{BB962C8B-B14F-4D97-AF65-F5344CB8AC3E}">
        <p14:creationId xmlns:p14="http://schemas.microsoft.com/office/powerpoint/2010/main" val="2616737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9809F-D759-48CF-AE50-56E4C601FE6E}"/>
              </a:ext>
            </a:extLst>
          </p:cNvPr>
          <p:cNvSpPr>
            <a:spLocks noGrp="1"/>
          </p:cNvSpPr>
          <p:nvPr>
            <p:ph type="title"/>
          </p:nvPr>
        </p:nvSpPr>
        <p:spPr>
          <a:xfrm>
            <a:off x="601134" y="650826"/>
            <a:ext cx="10315074" cy="922256"/>
          </a:xfrm>
        </p:spPr>
        <p:txBody>
          <a:bodyPr>
            <a:normAutofit/>
          </a:bodyPr>
          <a:lstStyle/>
          <a:p>
            <a:pPr algn="ctr"/>
            <a:r>
              <a:rPr lang="en-US" b="1" dirty="0"/>
              <a:t>Diff-in-diff results for FTTs adoption</a:t>
            </a:r>
          </a:p>
        </p:txBody>
      </p:sp>
      <p:sp>
        <p:nvSpPr>
          <p:cNvPr id="6" name="TextBox 5">
            <a:extLst>
              <a:ext uri="{FF2B5EF4-FFF2-40B4-BE49-F238E27FC236}">
                <a16:creationId xmlns:a16="http://schemas.microsoft.com/office/drawing/2014/main" id="{4BA1E782-B6AC-4852-8C65-C350DC0704B9}"/>
              </a:ext>
            </a:extLst>
          </p:cNvPr>
          <p:cNvSpPr txBox="1"/>
          <p:nvPr/>
        </p:nvSpPr>
        <p:spPr>
          <a:xfrm>
            <a:off x="922423" y="5826435"/>
            <a:ext cx="6093994" cy="543162"/>
          </a:xfrm>
          <a:prstGeom prst="rect">
            <a:avLst/>
          </a:prstGeom>
          <a:noFill/>
        </p:spPr>
        <p:txBody>
          <a:bodyPr wrap="square">
            <a:spAutoFit/>
          </a:bodyPr>
          <a:lstStyle/>
          <a:p>
            <a:pPr marL="0" marR="0">
              <a:lnSpc>
                <a:spcPct val="107000"/>
              </a:lnSpc>
              <a:spcBef>
                <a:spcPts val="0"/>
              </a:spcBef>
              <a:spcAft>
                <a:spcPts val="0"/>
              </a:spcAft>
            </a:pPr>
            <a:r>
              <a:rPr lang="en-US" sz="1400" dirty="0">
                <a:effectLst/>
                <a:ea typeface="Calibri" panose="020F0502020204030204" pitchFamily="34" charset="0"/>
                <a:cs typeface="Times New Roman" panose="02020603050405020304" pitchFamily="18" charset="0"/>
              </a:rPr>
              <a:t>Standard errors in parentheses</a:t>
            </a:r>
          </a:p>
          <a:p>
            <a:pPr marL="0" marR="0">
              <a:lnSpc>
                <a:spcPct val="107000"/>
              </a:lnSpc>
              <a:spcBef>
                <a:spcPts val="0"/>
              </a:spcBef>
              <a:spcAft>
                <a:spcPts val="0"/>
              </a:spcAft>
            </a:pP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0.1,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0.05,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0.01</a:t>
            </a:r>
          </a:p>
        </p:txBody>
      </p:sp>
      <p:sp>
        <p:nvSpPr>
          <p:cNvPr id="8" name="TextBox 7">
            <a:extLst>
              <a:ext uri="{FF2B5EF4-FFF2-40B4-BE49-F238E27FC236}">
                <a16:creationId xmlns:a16="http://schemas.microsoft.com/office/drawing/2014/main" id="{7E66E097-7CEF-4F4A-BB55-834E1100090C}"/>
              </a:ext>
            </a:extLst>
          </p:cNvPr>
          <p:cNvSpPr txBox="1"/>
          <p:nvPr/>
        </p:nvSpPr>
        <p:spPr>
          <a:xfrm>
            <a:off x="7384881" y="1925052"/>
            <a:ext cx="4428958" cy="4770537"/>
          </a:xfrm>
          <a:prstGeom prst="rect">
            <a:avLst/>
          </a:prstGeom>
          <a:noFill/>
        </p:spPr>
        <p:txBody>
          <a:bodyPr wrap="square" rtlCol="0">
            <a:spAutoFit/>
          </a:bodyPr>
          <a:lstStyle/>
          <a:p>
            <a:pPr marL="285750" indent="-285750">
              <a:buFont typeface="Arial" panose="020B0604020202020204" pitchFamily="34" charset="0"/>
              <a:buChar char="•"/>
            </a:pPr>
            <a:r>
              <a:rPr lang="en-US" sz="1600" dirty="0"/>
              <a:t>(a) Fodder aggregate index is positive and significant for all subsamples</a:t>
            </a:r>
          </a:p>
          <a:p>
            <a:endParaRPr lang="en-US" sz="1600" dirty="0"/>
          </a:p>
          <a:p>
            <a:pPr marL="285750" indent="-285750">
              <a:buFont typeface="Arial" panose="020B0604020202020204" pitchFamily="34" charset="0"/>
              <a:buChar char="•"/>
            </a:pPr>
            <a:r>
              <a:rPr lang="en-US" sz="1600" dirty="0"/>
              <a:t>(b) Women only  coefficient, β,</a:t>
            </a:r>
            <a:r>
              <a:rPr lang="en-US" sz="1600" dirty="0">
                <a:cs typeface="Times New Roman" panose="02020603050405020304" pitchFamily="18" charset="0"/>
              </a:rPr>
              <a:t> </a:t>
            </a:r>
            <a:r>
              <a:rPr lang="en-US" sz="1600" dirty="0"/>
              <a:t>is higher by 0.03 units than that of men</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 Women also had significantly higher indices for knowledge and fodder presence on farm than men</a:t>
            </a:r>
          </a:p>
          <a:p>
            <a:pPr marL="285750" indent="-285750">
              <a:buFont typeface="Arial" panose="020B0604020202020204" pitchFamily="34" charset="0"/>
              <a:buChar char="•"/>
            </a:pPr>
            <a:endParaRPr lang="en-US" sz="1600" dirty="0"/>
          </a:p>
          <a:p>
            <a:r>
              <a:rPr lang="en-US" sz="1600" b="1" dirty="0"/>
              <a:t>Knowledge dimensions (D1)</a:t>
            </a:r>
            <a:r>
              <a:rPr lang="en-US" sz="1600" dirty="0"/>
              <a:t>: There was slight difference in change (0.01 units) of knowledge between men and women</a:t>
            </a:r>
          </a:p>
          <a:p>
            <a:endParaRPr lang="en-US" sz="1600" dirty="0"/>
          </a:p>
          <a:p>
            <a:r>
              <a:rPr lang="en-US" sz="1600" b="1" dirty="0"/>
              <a:t>Fodder prevalence on farm (D3): </a:t>
            </a:r>
            <a:r>
              <a:rPr lang="en-US" sz="1600" dirty="0"/>
              <a:t>Women were  2points more likely to have fodder on farm than men</a:t>
            </a:r>
          </a:p>
          <a:p>
            <a:endParaRPr lang="en-US" sz="1600" dirty="0"/>
          </a:p>
          <a:p>
            <a:pPr marL="285750" indent="-285750">
              <a:buFont typeface="Arial" panose="020B0604020202020204" pitchFamily="34" charset="0"/>
              <a:buChar char="•"/>
            </a:pPr>
            <a:endParaRPr lang="en-US" sz="1600" dirty="0"/>
          </a:p>
        </p:txBody>
      </p:sp>
      <p:graphicFrame>
        <p:nvGraphicFramePr>
          <p:cNvPr id="7" name="Content Placeholder 6">
            <a:extLst>
              <a:ext uri="{FF2B5EF4-FFF2-40B4-BE49-F238E27FC236}">
                <a16:creationId xmlns:a16="http://schemas.microsoft.com/office/drawing/2014/main" id="{E04CB626-48C8-4634-AA18-E60BC080DFBF}"/>
              </a:ext>
            </a:extLst>
          </p:cNvPr>
          <p:cNvGraphicFramePr>
            <a:graphicFrameLocks noGrp="1"/>
          </p:cNvGraphicFramePr>
          <p:nvPr>
            <p:ph idx="1"/>
            <p:extLst>
              <p:ext uri="{D42A27DB-BD31-4B8C-83A1-F6EECF244321}">
                <p14:modId xmlns:p14="http://schemas.microsoft.com/office/powerpoint/2010/main" val="1018627872"/>
              </p:ext>
            </p:extLst>
          </p:nvPr>
        </p:nvGraphicFramePr>
        <p:xfrm>
          <a:off x="468782" y="1925052"/>
          <a:ext cx="6783745" cy="3820994"/>
        </p:xfrm>
        <a:graphic>
          <a:graphicData uri="http://schemas.openxmlformats.org/drawingml/2006/table">
            <a:tbl>
              <a:tblPr>
                <a:tableStyleId>{8EC20E35-A176-4012-BC5E-935CFFF8708E}</a:tableStyleId>
              </a:tblPr>
              <a:tblGrid>
                <a:gridCol w="1706493">
                  <a:extLst>
                    <a:ext uri="{9D8B030D-6E8A-4147-A177-3AD203B41FA5}">
                      <a16:colId xmlns:a16="http://schemas.microsoft.com/office/drawing/2014/main" val="1328984041"/>
                    </a:ext>
                  </a:extLst>
                </a:gridCol>
                <a:gridCol w="98652">
                  <a:extLst>
                    <a:ext uri="{9D8B030D-6E8A-4147-A177-3AD203B41FA5}">
                      <a16:colId xmlns:a16="http://schemas.microsoft.com/office/drawing/2014/main" val="4290933748"/>
                    </a:ext>
                  </a:extLst>
                </a:gridCol>
                <a:gridCol w="734776">
                  <a:extLst>
                    <a:ext uri="{9D8B030D-6E8A-4147-A177-3AD203B41FA5}">
                      <a16:colId xmlns:a16="http://schemas.microsoft.com/office/drawing/2014/main" val="3334915285"/>
                    </a:ext>
                  </a:extLst>
                </a:gridCol>
                <a:gridCol w="682589">
                  <a:extLst>
                    <a:ext uri="{9D8B030D-6E8A-4147-A177-3AD203B41FA5}">
                      <a16:colId xmlns:a16="http://schemas.microsoft.com/office/drawing/2014/main" val="686899034"/>
                    </a:ext>
                  </a:extLst>
                </a:gridCol>
                <a:gridCol w="987902">
                  <a:extLst>
                    <a:ext uri="{9D8B030D-6E8A-4147-A177-3AD203B41FA5}">
                      <a16:colId xmlns:a16="http://schemas.microsoft.com/office/drawing/2014/main" val="2701136059"/>
                    </a:ext>
                  </a:extLst>
                </a:gridCol>
                <a:gridCol w="815698">
                  <a:extLst>
                    <a:ext uri="{9D8B030D-6E8A-4147-A177-3AD203B41FA5}">
                      <a16:colId xmlns:a16="http://schemas.microsoft.com/office/drawing/2014/main" val="829017178"/>
                    </a:ext>
                  </a:extLst>
                </a:gridCol>
                <a:gridCol w="990491">
                  <a:extLst>
                    <a:ext uri="{9D8B030D-6E8A-4147-A177-3AD203B41FA5}">
                      <a16:colId xmlns:a16="http://schemas.microsoft.com/office/drawing/2014/main" val="368464305"/>
                    </a:ext>
                  </a:extLst>
                </a:gridCol>
                <a:gridCol w="767144">
                  <a:extLst>
                    <a:ext uri="{9D8B030D-6E8A-4147-A177-3AD203B41FA5}">
                      <a16:colId xmlns:a16="http://schemas.microsoft.com/office/drawing/2014/main" val="3788034904"/>
                    </a:ext>
                  </a:extLst>
                </a:gridCol>
              </a:tblGrid>
              <a:tr h="275731">
                <a:tc rowSpan="3" gridSpan="2">
                  <a:txBody>
                    <a:bodyPr/>
                    <a:lstStyle/>
                    <a:p>
                      <a:pPr marL="0" marR="0" algn="ctr">
                        <a:lnSpc>
                          <a:spcPct val="107000"/>
                        </a:lnSpc>
                        <a:spcBef>
                          <a:spcPts val="0"/>
                        </a:spcBef>
                        <a:spcAft>
                          <a:spcPts val="0"/>
                        </a:spcAft>
                      </a:pPr>
                      <a:r>
                        <a:rPr lang="en-US" sz="1600" dirty="0">
                          <a:effectLst/>
                        </a:rPr>
                        <a:t> </a:t>
                      </a:r>
                    </a:p>
                    <a:p>
                      <a:pPr marL="0" marR="0" algn="ctr">
                        <a:lnSpc>
                          <a:spcPct val="107000"/>
                        </a:lnSpc>
                        <a:spcBef>
                          <a:spcPts val="0"/>
                        </a:spcBef>
                        <a:spcAft>
                          <a:spcPts val="0"/>
                        </a:spcAft>
                      </a:pPr>
                      <a:r>
                        <a:rPr lang="en-US" sz="1600" dirty="0">
                          <a:effectLst/>
                        </a:rPr>
                        <a:t> Difference in Difference (DID)</a:t>
                      </a:r>
                      <a:endParaRPr lang="en-US" sz="1600" dirty="0">
                        <a:effectLst/>
                        <a:latin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rowSpan="3" hMerge="1">
                  <a:txBody>
                    <a:bodyPr/>
                    <a:lstStyle/>
                    <a:p>
                      <a:endParaRPr lang="en-US"/>
                    </a:p>
                  </a:txBody>
                  <a:tcPr/>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634713407"/>
                  </a:ext>
                </a:extLst>
              </a:tr>
              <a:tr h="275731">
                <a:tc gridSpan="2" vMerge="1">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v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Total Sample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Men Only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Women  only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3822752445"/>
                  </a:ext>
                </a:extLst>
              </a:tr>
              <a:tr h="275731">
                <a:tc gridSpan="2" vMerge="1">
                  <a:txBody>
                    <a:bodyPr/>
                    <a:lstStyle/>
                    <a:p>
                      <a:pPr marL="0" marR="0">
                        <a:lnSpc>
                          <a:spcPct val="107000"/>
                        </a:lnSpc>
                        <a:spcBef>
                          <a:spcPts val="0"/>
                        </a:spcBef>
                        <a:spcAft>
                          <a:spcPts val="0"/>
                        </a:spcAft>
                      </a:pPr>
                      <a:r>
                        <a:rPr lang="en-US" sz="1600" dirty="0">
                          <a:effectLst/>
                        </a:rPr>
                        <a:t> Difference in Difference (DID)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hMerge="1" vMerge="1">
                  <a:txBody>
                    <a:bodyPr/>
                    <a:lstStyle/>
                    <a:p>
                      <a:endParaRPr lang="en-US"/>
                    </a:p>
                  </a:txBody>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22520375"/>
                  </a:ext>
                </a:extLst>
              </a:tr>
              <a:tr h="275731">
                <a:tc gridSpan="2">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199460539"/>
                  </a:ext>
                </a:extLst>
              </a:tr>
              <a:tr h="519114">
                <a:tc gridSpan="2">
                  <a:txBody>
                    <a:bodyPr/>
                    <a:lstStyle/>
                    <a:p>
                      <a:pPr marL="0" marR="0">
                        <a:lnSpc>
                          <a:spcPct val="107000"/>
                        </a:lnSpc>
                        <a:spcBef>
                          <a:spcPts val="0"/>
                        </a:spcBef>
                        <a:spcAft>
                          <a:spcPts val="0"/>
                        </a:spcAft>
                      </a:pPr>
                      <a:r>
                        <a:rPr lang="en-US" sz="1600" b="1" dirty="0">
                          <a:effectLst/>
                        </a:rPr>
                        <a:t>Fodder index (Aggregate)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b="1" dirty="0">
                          <a:effectLst/>
                        </a:rPr>
                        <a:t>0.11</a:t>
                      </a:r>
                      <a:r>
                        <a:rPr lang="en-US" sz="1600" b="1" baseline="30000" dirty="0">
                          <a:effectLst/>
                        </a:rPr>
                        <a: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b="1" dirty="0">
                          <a:effectLst/>
                        </a:rPr>
                        <a:t>(0.04)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b="1" dirty="0">
                          <a:effectLst/>
                        </a:rPr>
                        <a:t>0.09</a:t>
                      </a:r>
                      <a:r>
                        <a:rPr lang="en-US" sz="1600" b="1" baseline="30000" dirty="0">
                          <a:effectLst/>
                        </a:rPr>
                        <a: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b="1">
                          <a:effectLst/>
                        </a:rPr>
                        <a:t>(0.05)</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b="1" dirty="0">
                          <a:effectLst/>
                        </a:rPr>
                        <a:t>0.12</a:t>
                      </a:r>
                      <a:r>
                        <a:rPr lang="en-US" sz="1600" b="1" baseline="30000" dirty="0">
                          <a:effectLst/>
                        </a:rPr>
                        <a: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b="1" dirty="0">
                          <a:effectLst/>
                        </a:rPr>
                        <a:t>(0.04)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51216888"/>
                  </a:ext>
                </a:extLst>
              </a:tr>
              <a:tr h="519114">
                <a:tc>
                  <a:txBody>
                    <a:bodyPr/>
                    <a:lstStyle/>
                    <a:p>
                      <a:pPr marL="0" marR="0">
                        <a:lnSpc>
                          <a:spcPct val="107000"/>
                        </a:lnSpc>
                        <a:spcBef>
                          <a:spcPts val="0"/>
                        </a:spcBef>
                        <a:spcAft>
                          <a:spcPts val="0"/>
                        </a:spcAft>
                      </a:pPr>
                      <a:r>
                        <a:rPr lang="en-US" sz="1600" dirty="0">
                          <a:effectLst/>
                        </a:rPr>
                        <a:t>D1: Knowledge Dimension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gridSpan="2">
                  <a:txBody>
                    <a:bodyPr/>
                    <a:lstStyle/>
                    <a:p>
                      <a:pPr marL="0" marR="0" algn="ctr">
                        <a:lnSpc>
                          <a:spcPct val="107000"/>
                        </a:lnSpc>
                        <a:spcBef>
                          <a:spcPts val="0"/>
                        </a:spcBef>
                        <a:spcAft>
                          <a:spcPts val="0"/>
                        </a:spcAft>
                      </a:pPr>
                      <a:r>
                        <a:rPr lang="en-US" sz="1600" dirty="0">
                          <a:effectLst/>
                        </a:rPr>
                        <a:t>0.05</a:t>
                      </a:r>
                      <a:r>
                        <a:rPr lang="en-US" sz="1600" baseline="300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r>
                        <a:rPr lang="en-US" sz="1600" dirty="0">
                          <a:effectLst/>
                        </a:rPr>
                        <a:t>0.04</a:t>
                      </a:r>
                      <a:r>
                        <a:rPr lang="en-US" sz="1600" baseline="30000" dirty="0">
                          <a:effectLst/>
                        </a:rPr>
                        <a:t>*</a:t>
                      </a:r>
                      <a:endParaRPr lang="en-US" dirty="0"/>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3153413894"/>
                  </a:ext>
                </a:extLst>
              </a:tr>
              <a:tr h="564190">
                <a:tc gridSpan="2">
                  <a:txBody>
                    <a:bodyPr/>
                    <a:lstStyle/>
                    <a:p>
                      <a:pPr marL="0" marR="0">
                        <a:lnSpc>
                          <a:spcPct val="107000"/>
                        </a:lnSpc>
                        <a:spcBef>
                          <a:spcPts val="0"/>
                        </a:spcBef>
                        <a:spcAft>
                          <a:spcPts val="0"/>
                        </a:spcAft>
                      </a:pPr>
                      <a:r>
                        <a:rPr lang="en-US" sz="1600" dirty="0">
                          <a:effectLst/>
                        </a:rPr>
                        <a:t>D2: Utilization of fodder on farm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0.01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582232876"/>
                  </a:ext>
                </a:extLst>
              </a:tr>
              <a:tr h="564190">
                <a:tc gridSpan="2">
                  <a:txBody>
                    <a:bodyPr/>
                    <a:lstStyle/>
                    <a:p>
                      <a:pPr marL="0" marR="0">
                        <a:lnSpc>
                          <a:spcPct val="107000"/>
                        </a:lnSpc>
                        <a:spcBef>
                          <a:spcPts val="0"/>
                        </a:spcBef>
                        <a:spcAft>
                          <a:spcPts val="0"/>
                        </a:spcAft>
                      </a:pPr>
                      <a:r>
                        <a:rPr lang="en-US" sz="1600" dirty="0">
                          <a:effectLst/>
                        </a:rPr>
                        <a:t>D3: Fodder prevalence on farm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0.06</a:t>
                      </a:r>
                      <a:r>
                        <a:rPr lang="en-US" sz="1600" baseline="300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0.05</a:t>
                      </a:r>
                      <a:r>
                        <a:rPr lang="en-US" sz="1600" baseline="300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0.07</a:t>
                      </a:r>
                      <a:r>
                        <a:rPr lang="en-US" sz="1600" baseline="300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70310360"/>
                  </a:ext>
                </a:extLst>
              </a:tr>
              <a:tr h="275731">
                <a:tc gridSpan="2">
                  <a:txBody>
                    <a:bodyPr/>
                    <a:lstStyle/>
                    <a:p>
                      <a:pPr marL="0" marR="0">
                        <a:lnSpc>
                          <a:spcPct val="107000"/>
                        </a:lnSpc>
                        <a:spcBef>
                          <a:spcPts val="0"/>
                        </a:spcBef>
                        <a:spcAft>
                          <a:spcPts val="0"/>
                        </a:spcAft>
                      </a:pPr>
                      <a:r>
                        <a:rPr lang="en-US" sz="1600">
                          <a:effectLst/>
                        </a:rPr>
                        <a:t>Observations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a:effectLst/>
                        </a:rPr>
                        <a:t>1504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704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800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771660489"/>
                  </a:ext>
                </a:extLst>
              </a:tr>
              <a:tr h="275731">
                <a:tc gridSpan="2">
                  <a:txBody>
                    <a:bodyPr/>
                    <a:lstStyle/>
                    <a:p>
                      <a:pPr marL="0" marR="0">
                        <a:lnSpc>
                          <a:spcPct val="107000"/>
                        </a:lnSpc>
                        <a:spcBef>
                          <a:spcPts val="0"/>
                        </a:spcBef>
                        <a:spcAft>
                          <a:spcPts val="0"/>
                        </a:spcAft>
                      </a:pPr>
                      <a:r>
                        <a:rPr lang="en-US" sz="1600">
                          <a:effectLst/>
                        </a:rPr>
                        <a:t>Adjusted R</a:t>
                      </a:r>
                      <a:r>
                        <a:rPr lang="en-US" sz="1600" baseline="300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0.139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0.133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0.149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645781174"/>
                  </a:ext>
                </a:extLst>
              </a:tr>
            </a:tbl>
          </a:graphicData>
        </a:graphic>
      </p:graphicFrame>
    </p:spTree>
    <p:extLst>
      <p:ext uri="{BB962C8B-B14F-4D97-AF65-F5344CB8AC3E}">
        <p14:creationId xmlns:p14="http://schemas.microsoft.com/office/powerpoint/2010/main" val="2894548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9809F-D759-48CF-AE50-56E4C601FE6E}"/>
              </a:ext>
            </a:extLst>
          </p:cNvPr>
          <p:cNvSpPr>
            <a:spLocks noGrp="1"/>
          </p:cNvSpPr>
          <p:nvPr>
            <p:ph type="title"/>
          </p:nvPr>
        </p:nvSpPr>
        <p:spPr>
          <a:xfrm>
            <a:off x="601134" y="650826"/>
            <a:ext cx="10315074" cy="922256"/>
          </a:xfrm>
        </p:spPr>
        <p:txBody>
          <a:bodyPr>
            <a:normAutofit fontScale="90000"/>
          </a:bodyPr>
          <a:lstStyle/>
          <a:p>
            <a:pPr algn="ctr"/>
            <a:r>
              <a:rPr lang="en-US" b="1" dirty="0"/>
              <a:t>Diff-in-diff results for FTTs adoption- Kapchorwa</a:t>
            </a:r>
          </a:p>
        </p:txBody>
      </p:sp>
      <p:sp>
        <p:nvSpPr>
          <p:cNvPr id="6" name="TextBox 5">
            <a:extLst>
              <a:ext uri="{FF2B5EF4-FFF2-40B4-BE49-F238E27FC236}">
                <a16:creationId xmlns:a16="http://schemas.microsoft.com/office/drawing/2014/main" id="{4BA1E782-B6AC-4852-8C65-C350DC0704B9}"/>
              </a:ext>
            </a:extLst>
          </p:cNvPr>
          <p:cNvSpPr txBox="1"/>
          <p:nvPr/>
        </p:nvSpPr>
        <p:spPr>
          <a:xfrm>
            <a:off x="922423" y="5826435"/>
            <a:ext cx="6093994" cy="543162"/>
          </a:xfrm>
          <a:prstGeom prst="rect">
            <a:avLst/>
          </a:prstGeom>
          <a:noFill/>
        </p:spPr>
        <p:txBody>
          <a:bodyPr wrap="square">
            <a:spAutoFit/>
          </a:bodyPr>
          <a:lstStyle/>
          <a:p>
            <a:pPr marL="0" marR="0">
              <a:lnSpc>
                <a:spcPct val="107000"/>
              </a:lnSpc>
              <a:spcBef>
                <a:spcPts val="0"/>
              </a:spcBef>
              <a:spcAft>
                <a:spcPts val="0"/>
              </a:spcAft>
            </a:pPr>
            <a:r>
              <a:rPr lang="en-US" sz="1400" dirty="0">
                <a:effectLst/>
                <a:ea typeface="Calibri" panose="020F0502020204030204" pitchFamily="34" charset="0"/>
                <a:cs typeface="Times New Roman" panose="02020603050405020304" pitchFamily="18" charset="0"/>
              </a:rPr>
              <a:t>Standard errors in parentheses</a:t>
            </a:r>
          </a:p>
          <a:p>
            <a:pPr marL="0" marR="0">
              <a:lnSpc>
                <a:spcPct val="107000"/>
              </a:lnSpc>
              <a:spcBef>
                <a:spcPts val="0"/>
              </a:spcBef>
              <a:spcAft>
                <a:spcPts val="0"/>
              </a:spcAft>
            </a:pP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0.1,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0.05,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0.01</a:t>
            </a:r>
          </a:p>
        </p:txBody>
      </p:sp>
      <p:sp>
        <p:nvSpPr>
          <p:cNvPr id="8" name="TextBox 7">
            <a:extLst>
              <a:ext uri="{FF2B5EF4-FFF2-40B4-BE49-F238E27FC236}">
                <a16:creationId xmlns:a16="http://schemas.microsoft.com/office/drawing/2014/main" id="{7E66E097-7CEF-4F4A-BB55-834E1100090C}"/>
              </a:ext>
            </a:extLst>
          </p:cNvPr>
          <p:cNvSpPr txBox="1"/>
          <p:nvPr/>
        </p:nvSpPr>
        <p:spPr>
          <a:xfrm>
            <a:off x="7655207" y="1897934"/>
            <a:ext cx="4428958" cy="3785652"/>
          </a:xfrm>
          <a:prstGeom prst="rect">
            <a:avLst/>
          </a:prstGeom>
          <a:noFill/>
        </p:spPr>
        <p:txBody>
          <a:bodyPr wrap="square" rtlCol="0">
            <a:spAutoFit/>
          </a:bodyPr>
          <a:lstStyle/>
          <a:p>
            <a:pPr marL="285750" indent="-285750">
              <a:buFont typeface="Arial" panose="020B0604020202020204" pitchFamily="34" charset="0"/>
              <a:buChar char="•"/>
            </a:pPr>
            <a:r>
              <a:rPr lang="en-US" sz="1600" dirty="0"/>
              <a:t>In Kapchorwa:</a:t>
            </a:r>
          </a:p>
          <a:p>
            <a:pPr marL="285750" indent="-285750">
              <a:buFont typeface="Arial" panose="020B0604020202020204" pitchFamily="34" charset="0"/>
              <a:buChar char="•"/>
            </a:pPr>
            <a:r>
              <a:rPr lang="en-US" sz="1600" dirty="0"/>
              <a:t>(a) Fodder aggregate index is positive and significant for full sample and men and women only subsample</a:t>
            </a:r>
          </a:p>
          <a:p>
            <a:pPr marL="285750" indent="-285750">
              <a:buFont typeface="Arial" panose="020B0604020202020204" pitchFamily="34" charset="0"/>
              <a:buChar char="•"/>
            </a:pPr>
            <a:r>
              <a:rPr lang="en-US" sz="1600" dirty="0"/>
              <a:t>b) the coefficients are high for women than men</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dirty="0"/>
              <a:t>Overall, in Kapchorwa district, project interventions </a:t>
            </a:r>
            <a:r>
              <a:rPr lang="en-US" sz="1600" b="1" dirty="0"/>
              <a:t>led to Significant changes in overall uptake, practice or knowledge</a:t>
            </a:r>
            <a:r>
              <a:rPr lang="en-US" sz="1600" dirty="0"/>
              <a:t> by men and women, </a:t>
            </a:r>
            <a:r>
              <a:rPr lang="en-US" sz="1600" b="1" dirty="0"/>
              <a:t>but  more for women farmers than men</a:t>
            </a:r>
          </a:p>
          <a:p>
            <a:endParaRPr lang="en-US" sz="1600" dirty="0"/>
          </a:p>
          <a:p>
            <a:pPr marL="285750" indent="-285750">
              <a:buFont typeface="Arial" panose="020B0604020202020204" pitchFamily="34" charset="0"/>
              <a:buChar char="•"/>
            </a:pPr>
            <a:endParaRPr lang="en-US" sz="1600" dirty="0"/>
          </a:p>
        </p:txBody>
      </p:sp>
      <p:graphicFrame>
        <p:nvGraphicFramePr>
          <p:cNvPr id="7" name="Content Placeholder 6">
            <a:extLst>
              <a:ext uri="{FF2B5EF4-FFF2-40B4-BE49-F238E27FC236}">
                <a16:creationId xmlns:a16="http://schemas.microsoft.com/office/drawing/2014/main" id="{E04CB626-48C8-4634-AA18-E60BC080DFBF}"/>
              </a:ext>
            </a:extLst>
          </p:cNvPr>
          <p:cNvGraphicFramePr>
            <a:graphicFrameLocks noGrp="1"/>
          </p:cNvGraphicFramePr>
          <p:nvPr>
            <p:ph idx="1"/>
            <p:extLst>
              <p:ext uri="{D42A27DB-BD31-4B8C-83A1-F6EECF244321}">
                <p14:modId xmlns:p14="http://schemas.microsoft.com/office/powerpoint/2010/main" val="957424655"/>
              </p:ext>
            </p:extLst>
          </p:nvPr>
        </p:nvGraphicFramePr>
        <p:xfrm>
          <a:off x="468782" y="1925052"/>
          <a:ext cx="7087264" cy="3912767"/>
        </p:xfrm>
        <a:graphic>
          <a:graphicData uri="http://schemas.openxmlformats.org/drawingml/2006/table">
            <a:tbl>
              <a:tblPr>
                <a:tableStyleId>{8EC20E35-A176-4012-BC5E-935CFFF8708E}</a:tableStyleId>
              </a:tblPr>
              <a:tblGrid>
                <a:gridCol w="1805186">
                  <a:extLst>
                    <a:ext uri="{9D8B030D-6E8A-4147-A177-3AD203B41FA5}">
                      <a16:colId xmlns:a16="http://schemas.microsoft.com/office/drawing/2014/main" val="1328984041"/>
                    </a:ext>
                  </a:extLst>
                </a:gridCol>
                <a:gridCol w="886144">
                  <a:extLst>
                    <a:ext uri="{9D8B030D-6E8A-4147-A177-3AD203B41FA5}">
                      <a16:colId xmlns:a16="http://schemas.microsoft.com/office/drawing/2014/main" val="3334915285"/>
                    </a:ext>
                  </a:extLst>
                </a:gridCol>
                <a:gridCol w="707055">
                  <a:extLst>
                    <a:ext uri="{9D8B030D-6E8A-4147-A177-3AD203B41FA5}">
                      <a16:colId xmlns:a16="http://schemas.microsoft.com/office/drawing/2014/main" val="686899034"/>
                    </a:ext>
                  </a:extLst>
                </a:gridCol>
                <a:gridCol w="1023311">
                  <a:extLst>
                    <a:ext uri="{9D8B030D-6E8A-4147-A177-3AD203B41FA5}">
                      <a16:colId xmlns:a16="http://schemas.microsoft.com/office/drawing/2014/main" val="2701136059"/>
                    </a:ext>
                  </a:extLst>
                </a:gridCol>
                <a:gridCol w="844935">
                  <a:extLst>
                    <a:ext uri="{9D8B030D-6E8A-4147-A177-3AD203B41FA5}">
                      <a16:colId xmlns:a16="http://schemas.microsoft.com/office/drawing/2014/main" val="829017178"/>
                    </a:ext>
                  </a:extLst>
                </a:gridCol>
                <a:gridCol w="1025993">
                  <a:extLst>
                    <a:ext uri="{9D8B030D-6E8A-4147-A177-3AD203B41FA5}">
                      <a16:colId xmlns:a16="http://schemas.microsoft.com/office/drawing/2014/main" val="368464305"/>
                    </a:ext>
                  </a:extLst>
                </a:gridCol>
                <a:gridCol w="794640">
                  <a:extLst>
                    <a:ext uri="{9D8B030D-6E8A-4147-A177-3AD203B41FA5}">
                      <a16:colId xmlns:a16="http://schemas.microsoft.com/office/drawing/2014/main" val="3788034904"/>
                    </a:ext>
                  </a:extLst>
                </a:gridCol>
              </a:tblGrid>
              <a:tr h="303428">
                <a:tc rowSpan="3">
                  <a:txBody>
                    <a:bodyPr/>
                    <a:lstStyle/>
                    <a:p>
                      <a:pPr marL="0" marR="0" algn="ctr">
                        <a:lnSpc>
                          <a:spcPct val="107000"/>
                        </a:lnSpc>
                        <a:spcBef>
                          <a:spcPts val="0"/>
                        </a:spcBef>
                        <a:spcAft>
                          <a:spcPts val="0"/>
                        </a:spcAft>
                      </a:pPr>
                      <a:r>
                        <a:rPr lang="en-US" sz="1600" dirty="0">
                          <a:effectLst/>
                          <a:latin typeface="+mn-lt"/>
                        </a:rPr>
                        <a:t> Difference in Difference (DID)</a:t>
                      </a:r>
                      <a:endParaRPr lang="en-US" sz="1600" dirty="0">
                        <a:effectLst/>
                        <a:latin typeface="+mn-lt"/>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(1)</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(2)</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(3)</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634713407"/>
                  </a:ext>
                </a:extLst>
              </a:tr>
              <a:tr h="303428">
                <a:tc vMerge="1">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gridSpan="2">
                  <a:txBody>
                    <a:bodyPr/>
                    <a:lstStyle/>
                    <a:p>
                      <a:pPr marL="0" marR="0" algn="ctr">
                        <a:lnSpc>
                          <a:spcPct val="107000"/>
                        </a:lnSpc>
                        <a:spcBef>
                          <a:spcPts val="0"/>
                        </a:spcBef>
                        <a:spcAft>
                          <a:spcPts val="0"/>
                        </a:spcAft>
                      </a:pPr>
                      <a:r>
                        <a:rPr lang="en-US" sz="1600">
                          <a:effectLst/>
                          <a:latin typeface="+mn-lt"/>
                        </a:rPr>
                        <a:t>Total Sample</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latin typeface="+mn-lt"/>
                        </a:rPr>
                        <a:t>Men Only</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latin typeface="+mn-lt"/>
                        </a:rPr>
                        <a:t>Women  only</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3822752445"/>
                  </a:ext>
                </a:extLst>
              </a:tr>
              <a:tr h="303428">
                <a:tc vMerge="1">
                  <a:txBody>
                    <a:bodyPr/>
                    <a:lstStyle/>
                    <a:p>
                      <a:pPr marL="0" marR="0">
                        <a:lnSpc>
                          <a:spcPct val="107000"/>
                        </a:lnSpc>
                        <a:spcBef>
                          <a:spcPts val="0"/>
                        </a:spcBef>
                        <a:spcAft>
                          <a:spcPts val="0"/>
                        </a:spcAft>
                      </a:pPr>
                      <a:r>
                        <a:rPr lang="en-US" sz="1600" dirty="0">
                          <a:effectLst/>
                        </a:rPr>
                        <a:t> Difference in Difference (DID)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β</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se</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β</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se</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β</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se</a:t>
                      </a:r>
                      <a:endParaRPr lang="en-US" sz="160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22520375"/>
                  </a:ext>
                </a:extLst>
              </a:tr>
              <a:tr h="571259">
                <a:tc>
                  <a:txBody>
                    <a:bodyPr/>
                    <a:lstStyle/>
                    <a:p>
                      <a:pPr marL="0" marR="0">
                        <a:lnSpc>
                          <a:spcPct val="107000"/>
                        </a:lnSpc>
                        <a:spcBef>
                          <a:spcPts val="0"/>
                        </a:spcBef>
                        <a:spcAft>
                          <a:spcPts val="0"/>
                        </a:spcAft>
                      </a:pPr>
                      <a:r>
                        <a:rPr lang="en-US" sz="1600" b="1" dirty="0">
                          <a:effectLst/>
                          <a:latin typeface="+mn-lt"/>
                        </a:rPr>
                        <a:t>Fodder index (Aggregate) </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0.19***</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(0.05)</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0.16**</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(0.06)</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0.21***</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(0.04)</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51216888"/>
                  </a:ext>
                </a:extLst>
              </a:tr>
              <a:tr h="571259">
                <a:tc>
                  <a:txBody>
                    <a:bodyPr/>
                    <a:lstStyle/>
                    <a:p>
                      <a:pPr marL="0" marR="0">
                        <a:lnSpc>
                          <a:spcPct val="107000"/>
                        </a:lnSpc>
                        <a:spcBef>
                          <a:spcPts val="0"/>
                        </a:spcBef>
                        <a:spcAft>
                          <a:spcPts val="0"/>
                        </a:spcAft>
                      </a:pPr>
                      <a:r>
                        <a:rPr lang="en-US" sz="1600" dirty="0">
                          <a:effectLst/>
                          <a:latin typeface="+mn-lt"/>
                        </a:rPr>
                        <a:t>D1: Knowledge Dimension</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0.09</a:t>
                      </a:r>
                      <a:r>
                        <a:rPr lang="en-US" sz="1600" kern="1200" dirty="0">
                          <a:solidFill>
                            <a:schemeClr val="dk1"/>
                          </a:solidFill>
                          <a:effectLst/>
                          <a:latin typeface="+mn-lt"/>
                          <a:ea typeface="+mn-ea"/>
                          <a:cs typeface="+mn-cs"/>
                        </a:rPr>
                        <a:t>**</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(0.03)</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0.07*</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(0.04)</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0.10***</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3153413894"/>
                  </a:ext>
                </a:extLst>
              </a:tr>
              <a:tr h="632246">
                <a:tc>
                  <a:txBody>
                    <a:bodyPr/>
                    <a:lstStyle/>
                    <a:p>
                      <a:pPr marL="0" marR="0">
                        <a:lnSpc>
                          <a:spcPct val="107000"/>
                        </a:lnSpc>
                        <a:spcBef>
                          <a:spcPts val="0"/>
                        </a:spcBef>
                        <a:spcAft>
                          <a:spcPts val="0"/>
                        </a:spcAft>
                      </a:pPr>
                      <a:r>
                        <a:rPr lang="en-US" sz="1600" dirty="0">
                          <a:effectLst/>
                          <a:latin typeface="+mn-lt"/>
                        </a:rPr>
                        <a:t>D2: Utilization of fodder on farm</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0.01</a:t>
                      </a: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(0.01)</a:t>
                      </a: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0.01</a:t>
                      </a: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(0.01)</a:t>
                      </a: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0.02</a:t>
                      </a: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(0.01)</a:t>
                      </a:r>
                    </a:p>
                  </a:txBody>
                  <a:tcPr marL="68580" marR="68580" marT="0" marB="0">
                    <a:solidFill>
                      <a:schemeClr val="accent2">
                        <a:lumMod val="20000"/>
                        <a:lumOff val="80000"/>
                      </a:schemeClr>
                    </a:solidFill>
                  </a:tcPr>
                </a:tc>
                <a:extLst>
                  <a:ext uri="{0D108BD9-81ED-4DB2-BD59-A6C34878D82A}">
                    <a16:rowId xmlns:a16="http://schemas.microsoft.com/office/drawing/2014/main" val="1582232876"/>
                  </a:ext>
                </a:extLst>
              </a:tr>
              <a:tr h="620863">
                <a:tc>
                  <a:txBody>
                    <a:bodyPr/>
                    <a:lstStyle/>
                    <a:p>
                      <a:pPr marL="0" marR="0">
                        <a:lnSpc>
                          <a:spcPct val="107000"/>
                        </a:lnSpc>
                        <a:spcBef>
                          <a:spcPts val="0"/>
                        </a:spcBef>
                        <a:spcAft>
                          <a:spcPts val="0"/>
                        </a:spcAft>
                      </a:pPr>
                      <a:r>
                        <a:rPr lang="en-US" sz="1600" dirty="0">
                          <a:effectLst/>
                          <a:latin typeface="+mn-lt"/>
                        </a:rPr>
                        <a:t>D3: Fodder prevalence on farm</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0.09</a:t>
                      </a:r>
                      <a:r>
                        <a:rPr lang="en-US" sz="1600" kern="1200" dirty="0">
                          <a:solidFill>
                            <a:schemeClr val="dk1"/>
                          </a:solidFill>
                          <a:effectLst/>
                          <a:latin typeface="+mn-lt"/>
                          <a:ea typeface="+mn-ea"/>
                          <a:cs typeface="+mn-cs"/>
                        </a:rPr>
                        <a:t>***</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(0.02)</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0.08</a:t>
                      </a:r>
                      <a:r>
                        <a:rPr lang="en-US" sz="1600" kern="1200" dirty="0">
                          <a:solidFill>
                            <a:schemeClr val="dk1"/>
                          </a:solidFill>
                          <a:effectLst/>
                          <a:latin typeface="+mn-lt"/>
                          <a:ea typeface="+mn-ea"/>
                          <a:cs typeface="+mn-cs"/>
                        </a:rPr>
                        <a:t>**</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ea typeface="Times New Roman" panose="02020603050405020304" pitchFamily="18" charset="0"/>
                          <a:cs typeface="Times New Roman" panose="02020603050405020304" pitchFamily="18" charset="0"/>
                        </a:rPr>
                        <a:t>(0.03)</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0.09</a:t>
                      </a:r>
                      <a:r>
                        <a:rPr lang="en-US" sz="1600" kern="1200" dirty="0">
                          <a:solidFill>
                            <a:schemeClr val="dk1"/>
                          </a:solidFill>
                          <a:effectLst/>
                          <a:latin typeface="+mn-lt"/>
                          <a:ea typeface="+mn-ea"/>
                          <a:cs typeface="+mn-cs"/>
                        </a:rPr>
                        <a:t>***</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Times New Roman" panose="02020603050405020304" pitchFamily="18" charset="0"/>
                          <a:cs typeface="Times New Roman" panose="02020603050405020304" pitchFamily="18" charset="0"/>
                        </a:rPr>
                        <a:t>(0.02)</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70310360"/>
                  </a:ext>
                </a:extLst>
              </a:tr>
              <a:tr h="303428">
                <a:tc>
                  <a:txBody>
                    <a:bodyPr/>
                    <a:lstStyle/>
                    <a:p>
                      <a:pPr marL="0" marR="0">
                        <a:lnSpc>
                          <a:spcPct val="107000"/>
                        </a:lnSpc>
                        <a:spcBef>
                          <a:spcPts val="0"/>
                        </a:spcBef>
                        <a:spcAft>
                          <a:spcPts val="0"/>
                        </a:spcAft>
                      </a:pPr>
                      <a:r>
                        <a:rPr lang="en-US" sz="1600">
                          <a:effectLst/>
                          <a:latin typeface="+mn-lt"/>
                        </a:rPr>
                        <a:t>Observations</a:t>
                      </a:r>
                      <a:endParaRPr lang="en-US" sz="160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722</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346</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ea typeface="Calibri" panose="020F0502020204030204" pitchFamily="34" charset="0"/>
                          <a:cs typeface="Times New Roman" panose="02020603050405020304" pitchFamily="18" charset="0"/>
                        </a:rPr>
                        <a:t>376</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771660489"/>
                  </a:ext>
                </a:extLst>
              </a:tr>
              <a:tr h="303428">
                <a:tc>
                  <a:txBody>
                    <a:bodyPr/>
                    <a:lstStyle/>
                    <a:p>
                      <a:pPr marL="0" marR="0">
                        <a:lnSpc>
                          <a:spcPct val="107000"/>
                        </a:lnSpc>
                        <a:spcBef>
                          <a:spcPts val="0"/>
                        </a:spcBef>
                        <a:spcAft>
                          <a:spcPts val="0"/>
                        </a:spcAft>
                      </a:pPr>
                      <a:r>
                        <a:rPr lang="en-US" sz="1600">
                          <a:effectLst/>
                          <a:latin typeface="+mn-lt"/>
                        </a:rPr>
                        <a:t>Adjusted R</a:t>
                      </a:r>
                      <a:r>
                        <a:rPr lang="en-US" sz="1600" baseline="30000">
                          <a:effectLst/>
                          <a:latin typeface="+mn-lt"/>
                        </a:rPr>
                        <a:t>2</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0.04</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0.010</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latin typeface="+mn-lt"/>
                        </a:rPr>
                        <a:t> </a:t>
                      </a:r>
                      <a:endParaRPr lang="en-US" sz="160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0.069</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latin typeface="+mn-lt"/>
                        </a:rPr>
                        <a:t>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645781174"/>
                  </a:ext>
                </a:extLst>
              </a:tr>
            </a:tbl>
          </a:graphicData>
        </a:graphic>
      </p:graphicFrame>
    </p:spTree>
    <p:extLst>
      <p:ext uri="{BB962C8B-B14F-4D97-AF65-F5344CB8AC3E}">
        <p14:creationId xmlns:p14="http://schemas.microsoft.com/office/powerpoint/2010/main" val="4212771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9809F-D759-48CF-AE50-56E4C601FE6E}"/>
              </a:ext>
            </a:extLst>
          </p:cNvPr>
          <p:cNvSpPr>
            <a:spLocks noGrp="1"/>
          </p:cNvSpPr>
          <p:nvPr>
            <p:ph type="title"/>
          </p:nvPr>
        </p:nvSpPr>
        <p:spPr>
          <a:xfrm>
            <a:off x="601134" y="650826"/>
            <a:ext cx="10315074" cy="922256"/>
          </a:xfrm>
        </p:spPr>
        <p:txBody>
          <a:bodyPr>
            <a:normAutofit/>
          </a:bodyPr>
          <a:lstStyle/>
          <a:p>
            <a:pPr algn="ctr"/>
            <a:r>
              <a:rPr lang="en-US" b="1" dirty="0"/>
              <a:t>Diff-in-diff results for FTTs adoption- Manafwa</a:t>
            </a:r>
          </a:p>
        </p:txBody>
      </p:sp>
      <p:sp>
        <p:nvSpPr>
          <p:cNvPr id="6" name="TextBox 5">
            <a:extLst>
              <a:ext uri="{FF2B5EF4-FFF2-40B4-BE49-F238E27FC236}">
                <a16:creationId xmlns:a16="http://schemas.microsoft.com/office/drawing/2014/main" id="{4BA1E782-B6AC-4852-8C65-C350DC0704B9}"/>
              </a:ext>
            </a:extLst>
          </p:cNvPr>
          <p:cNvSpPr txBox="1"/>
          <p:nvPr/>
        </p:nvSpPr>
        <p:spPr>
          <a:xfrm>
            <a:off x="922423" y="5826435"/>
            <a:ext cx="6093994" cy="543162"/>
          </a:xfrm>
          <a:prstGeom prst="rect">
            <a:avLst/>
          </a:prstGeom>
          <a:noFill/>
        </p:spPr>
        <p:txBody>
          <a:bodyPr wrap="square">
            <a:spAutoFit/>
          </a:bodyPr>
          <a:lstStyle/>
          <a:p>
            <a:pPr marL="0" marR="0">
              <a:lnSpc>
                <a:spcPct val="107000"/>
              </a:lnSpc>
              <a:spcBef>
                <a:spcPts val="0"/>
              </a:spcBef>
              <a:spcAft>
                <a:spcPts val="0"/>
              </a:spcAft>
            </a:pPr>
            <a:r>
              <a:rPr lang="en-US" sz="1400" dirty="0">
                <a:effectLst/>
                <a:ea typeface="Calibri" panose="020F0502020204030204" pitchFamily="34" charset="0"/>
                <a:cs typeface="Times New Roman" panose="02020603050405020304" pitchFamily="18" charset="0"/>
              </a:rPr>
              <a:t>Standard errors in parentheses</a:t>
            </a:r>
          </a:p>
          <a:p>
            <a:pPr marL="0" marR="0">
              <a:lnSpc>
                <a:spcPct val="107000"/>
              </a:lnSpc>
              <a:spcBef>
                <a:spcPts val="0"/>
              </a:spcBef>
              <a:spcAft>
                <a:spcPts val="0"/>
              </a:spcAft>
            </a:pP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0.1,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0.05, </a:t>
            </a:r>
            <a:r>
              <a:rPr lang="en-US" sz="1400" baseline="30000" dirty="0">
                <a:effectLst/>
                <a:ea typeface="Calibri" panose="020F0502020204030204" pitchFamily="34" charset="0"/>
                <a:cs typeface="Times New Roman" panose="02020603050405020304" pitchFamily="18" charset="0"/>
              </a:rPr>
              <a:t>***</a:t>
            </a:r>
            <a:r>
              <a:rPr lang="en-US" sz="1400" dirty="0">
                <a:effectLst/>
                <a:ea typeface="Calibri" panose="020F0502020204030204" pitchFamily="34" charset="0"/>
                <a:cs typeface="Times New Roman" panose="02020603050405020304" pitchFamily="18" charset="0"/>
              </a:rPr>
              <a:t> </a:t>
            </a:r>
            <a:r>
              <a:rPr lang="en-US" sz="1400" i="1" dirty="0">
                <a:effectLst/>
                <a:ea typeface="Calibri" panose="020F0502020204030204" pitchFamily="34" charset="0"/>
                <a:cs typeface="Times New Roman" panose="02020603050405020304" pitchFamily="18" charset="0"/>
              </a:rPr>
              <a:t>p</a:t>
            </a:r>
            <a:r>
              <a:rPr lang="en-US" sz="1400" dirty="0">
                <a:effectLst/>
                <a:ea typeface="Calibri" panose="020F0502020204030204" pitchFamily="34" charset="0"/>
                <a:cs typeface="Times New Roman" panose="02020603050405020304" pitchFamily="18" charset="0"/>
              </a:rPr>
              <a:t> &lt; 0.01</a:t>
            </a:r>
          </a:p>
        </p:txBody>
      </p:sp>
      <p:sp>
        <p:nvSpPr>
          <p:cNvPr id="8" name="TextBox 7">
            <a:extLst>
              <a:ext uri="{FF2B5EF4-FFF2-40B4-BE49-F238E27FC236}">
                <a16:creationId xmlns:a16="http://schemas.microsoft.com/office/drawing/2014/main" id="{7E66E097-7CEF-4F4A-BB55-834E1100090C}"/>
              </a:ext>
            </a:extLst>
          </p:cNvPr>
          <p:cNvSpPr txBox="1"/>
          <p:nvPr/>
        </p:nvSpPr>
        <p:spPr>
          <a:xfrm>
            <a:off x="7655207" y="2352250"/>
            <a:ext cx="4428958" cy="3046988"/>
          </a:xfrm>
          <a:prstGeom prst="rect">
            <a:avLst/>
          </a:prstGeom>
          <a:noFill/>
        </p:spPr>
        <p:txBody>
          <a:bodyPr wrap="square" rtlCol="0">
            <a:spAutoFit/>
          </a:bodyPr>
          <a:lstStyle/>
          <a:p>
            <a:pPr marL="285750" indent="-285750">
              <a:buFont typeface="Arial" panose="020B0604020202020204" pitchFamily="34" charset="0"/>
              <a:buChar char="•"/>
            </a:pPr>
            <a:r>
              <a:rPr lang="en-US" sz="1600" dirty="0"/>
              <a:t>(a) Fodder aggregate index not significant for all subsamples in Manafwa</a:t>
            </a:r>
          </a:p>
          <a:p>
            <a:endParaRPr lang="en-US" sz="1600" dirty="0"/>
          </a:p>
          <a:p>
            <a:pPr marL="285750" indent="-285750">
              <a:buFont typeface="Arial" panose="020B0604020202020204" pitchFamily="34" charset="0"/>
              <a:buChar char="•"/>
            </a:pPr>
            <a:r>
              <a:rPr lang="en-US" sz="1600" dirty="0"/>
              <a:t>b) The project interventions did not lead to any significant changes </a:t>
            </a:r>
            <a:r>
              <a:rPr lang="en-US" sz="1600" b="1" dirty="0"/>
              <a:t>in all Fodder dimensions</a:t>
            </a:r>
          </a:p>
          <a:p>
            <a:pPr marL="285750" indent="-285750">
              <a:buFont typeface="Arial" panose="020B0604020202020204" pitchFamily="34" charset="0"/>
              <a:buChar char="•"/>
            </a:pPr>
            <a:endParaRPr lang="en-US" sz="1600" b="1" dirty="0"/>
          </a:p>
          <a:p>
            <a:pPr marL="285750" indent="-285750">
              <a:buFont typeface="Arial" panose="020B0604020202020204" pitchFamily="34" charset="0"/>
              <a:buChar char="•"/>
            </a:pPr>
            <a:r>
              <a:rPr lang="en-US" sz="1600" dirty="0"/>
              <a:t>Overall, in Manafwa district, project interventions </a:t>
            </a:r>
            <a:r>
              <a:rPr lang="en-US" sz="1600" b="1" dirty="0"/>
              <a:t>did not lead </a:t>
            </a:r>
            <a:r>
              <a:rPr lang="en-US" sz="1600" dirty="0"/>
              <a:t>to any changes in overall uptake, practice and knowledge by men or women farmers</a:t>
            </a:r>
          </a:p>
          <a:p>
            <a:endParaRPr lang="en-US" sz="1600" dirty="0"/>
          </a:p>
          <a:p>
            <a:pPr marL="285750" indent="-285750">
              <a:buFont typeface="Arial" panose="020B0604020202020204" pitchFamily="34" charset="0"/>
              <a:buChar char="•"/>
            </a:pPr>
            <a:endParaRPr lang="en-US" sz="1600" dirty="0"/>
          </a:p>
        </p:txBody>
      </p:sp>
      <p:graphicFrame>
        <p:nvGraphicFramePr>
          <p:cNvPr id="7" name="Content Placeholder 6">
            <a:extLst>
              <a:ext uri="{FF2B5EF4-FFF2-40B4-BE49-F238E27FC236}">
                <a16:creationId xmlns:a16="http://schemas.microsoft.com/office/drawing/2014/main" id="{E04CB626-48C8-4634-AA18-E60BC080DFBF}"/>
              </a:ext>
            </a:extLst>
          </p:cNvPr>
          <p:cNvGraphicFramePr>
            <a:graphicFrameLocks noGrp="1"/>
          </p:cNvGraphicFramePr>
          <p:nvPr>
            <p:ph idx="1"/>
            <p:extLst>
              <p:ext uri="{D42A27DB-BD31-4B8C-83A1-F6EECF244321}">
                <p14:modId xmlns:p14="http://schemas.microsoft.com/office/powerpoint/2010/main" val="2097107493"/>
              </p:ext>
            </p:extLst>
          </p:nvPr>
        </p:nvGraphicFramePr>
        <p:xfrm>
          <a:off x="468782" y="1925052"/>
          <a:ext cx="7087264" cy="3901384"/>
        </p:xfrm>
        <a:graphic>
          <a:graphicData uri="http://schemas.openxmlformats.org/drawingml/2006/table">
            <a:tbl>
              <a:tblPr>
                <a:tableStyleId>{8EC20E35-A176-4012-BC5E-935CFFF8708E}</a:tableStyleId>
              </a:tblPr>
              <a:tblGrid>
                <a:gridCol w="1767658">
                  <a:extLst>
                    <a:ext uri="{9D8B030D-6E8A-4147-A177-3AD203B41FA5}">
                      <a16:colId xmlns:a16="http://schemas.microsoft.com/office/drawing/2014/main" val="1328984041"/>
                    </a:ext>
                  </a:extLst>
                </a:gridCol>
                <a:gridCol w="162560">
                  <a:extLst>
                    <a:ext uri="{9D8B030D-6E8A-4147-A177-3AD203B41FA5}">
                      <a16:colId xmlns:a16="http://schemas.microsoft.com/office/drawing/2014/main" val="4290933748"/>
                    </a:ext>
                  </a:extLst>
                </a:gridCol>
                <a:gridCol w="761112">
                  <a:extLst>
                    <a:ext uri="{9D8B030D-6E8A-4147-A177-3AD203B41FA5}">
                      <a16:colId xmlns:a16="http://schemas.microsoft.com/office/drawing/2014/main" val="3334915285"/>
                    </a:ext>
                  </a:extLst>
                </a:gridCol>
                <a:gridCol w="707055">
                  <a:extLst>
                    <a:ext uri="{9D8B030D-6E8A-4147-A177-3AD203B41FA5}">
                      <a16:colId xmlns:a16="http://schemas.microsoft.com/office/drawing/2014/main" val="686899034"/>
                    </a:ext>
                  </a:extLst>
                </a:gridCol>
                <a:gridCol w="1023311">
                  <a:extLst>
                    <a:ext uri="{9D8B030D-6E8A-4147-A177-3AD203B41FA5}">
                      <a16:colId xmlns:a16="http://schemas.microsoft.com/office/drawing/2014/main" val="2701136059"/>
                    </a:ext>
                  </a:extLst>
                </a:gridCol>
                <a:gridCol w="844935">
                  <a:extLst>
                    <a:ext uri="{9D8B030D-6E8A-4147-A177-3AD203B41FA5}">
                      <a16:colId xmlns:a16="http://schemas.microsoft.com/office/drawing/2014/main" val="829017178"/>
                    </a:ext>
                  </a:extLst>
                </a:gridCol>
                <a:gridCol w="1025993">
                  <a:extLst>
                    <a:ext uri="{9D8B030D-6E8A-4147-A177-3AD203B41FA5}">
                      <a16:colId xmlns:a16="http://schemas.microsoft.com/office/drawing/2014/main" val="368464305"/>
                    </a:ext>
                  </a:extLst>
                </a:gridCol>
                <a:gridCol w="794640">
                  <a:extLst>
                    <a:ext uri="{9D8B030D-6E8A-4147-A177-3AD203B41FA5}">
                      <a16:colId xmlns:a16="http://schemas.microsoft.com/office/drawing/2014/main" val="3788034904"/>
                    </a:ext>
                  </a:extLst>
                </a:gridCol>
              </a:tblGrid>
              <a:tr h="303428">
                <a:tc rowSpan="3" gridSpan="2">
                  <a:txBody>
                    <a:bodyPr/>
                    <a:lstStyle/>
                    <a:p>
                      <a:pPr marL="0" marR="0" algn="ctr">
                        <a:lnSpc>
                          <a:spcPct val="107000"/>
                        </a:lnSpc>
                        <a:spcBef>
                          <a:spcPts val="0"/>
                        </a:spcBef>
                        <a:spcAft>
                          <a:spcPts val="0"/>
                        </a:spcAft>
                      </a:pPr>
                      <a:r>
                        <a:rPr lang="en-US" sz="1600" dirty="0">
                          <a:effectLst/>
                        </a:rPr>
                        <a:t> Difference in Difference (DID)</a:t>
                      </a:r>
                      <a:endParaRPr lang="en-US" sz="1600" dirty="0">
                        <a:effectLst/>
                        <a:latin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rowSpan="3" hMerge="1">
                  <a:txBody>
                    <a:bodyPr/>
                    <a:lstStyle/>
                    <a:p>
                      <a:endParaRPr lang="en-US"/>
                    </a:p>
                  </a:txBody>
                  <a:tcPr/>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634713407"/>
                  </a:ext>
                </a:extLst>
              </a:tr>
              <a:tr h="303428">
                <a:tc gridSpan="2" vMerge="1">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v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Total Sample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Men Only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Women  only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3822752445"/>
                  </a:ext>
                </a:extLst>
              </a:tr>
              <a:tr h="303428">
                <a:tc gridSpan="2" vMerge="1">
                  <a:txBody>
                    <a:bodyPr/>
                    <a:lstStyle/>
                    <a:p>
                      <a:pPr marL="0" marR="0">
                        <a:lnSpc>
                          <a:spcPct val="107000"/>
                        </a:lnSpc>
                        <a:spcBef>
                          <a:spcPts val="0"/>
                        </a:spcBef>
                        <a:spcAft>
                          <a:spcPts val="0"/>
                        </a:spcAft>
                      </a:pPr>
                      <a:r>
                        <a:rPr lang="en-US" sz="1600" dirty="0">
                          <a:effectLst/>
                        </a:rPr>
                        <a:t> Difference in Difference (DID)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hMerge="1" vMerge="1">
                  <a:txBody>
                    <a:bodyPr/>
                    <a:lstStyle/>
                    <a:p>
                      <a:endParaRPr lang="en-US"/>
                    </a:p>
                  </a:txBody>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β</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se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4222520375"/>
                  </a:ext>
                </a:extLst>
              </a:tr>
              <a:tr h="571259">
                <a:tc gridSpan="2">
                  <a:txBody>
                    <a:bodyPr/>
                    <a:lstStyle/>
                    <a:p>
                      <a:pPr marL="0" marR="0">
                        <a:lnSpc>
                          <a:spcPct val="107000"/>
                        </a:lnSpc>
                        <a:spcBef>
                          <a:spcPts val="0"/>
                        </a:spcBef>
                        <a:spcAft>
                          <a:spcPts val="0"/>
                        </a:spcAft>
                      </a:pPr>
                      <a:r>
                        <a:rPr lang="en-US" sz="1600" b="1" dirty="0">
                          <a:effectLst/>
                        </a:rPr>
                        <a:t>Fodder index (Aggregate)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(0.05)</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-0.00</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(0.07)</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0.05</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(0.06)</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51216888"/>
                  </a:ext>
                </a:extLst>
              </a:tr>
              <a:tr h="571259">
                <a:tc>
                  <a:txBody>
                    <a:bodyPr/>
                    <a:lstStyle/>
                    <a:p>
                      <a:pPr marL="0" marR="0">
                        <a:lnSpc>
                          <a:spcPct val="107000"/>
                        </a:lnSpc>
                        <a:spcBef>
                          <a:spcPts val="0"/>
                        </a:spcBef>
                        <a:spcAft>
                          <a:spcPts val="0"/>
                        </a:spcAft>
                      </a:pPr>
                      <a:r>
                        <a:rPr lang="en-US" sz="1600" dirty="0">
                          <a:effectLst/>
                        </a:rPr>
                        <a:t>D1: Knowledge Dimension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0.00</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0.01</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(0.02)</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-0.00</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(0.03)</a:t>
                      </a: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3153413894"/>
                  </a:ext>
                </a:extLst>
              </a:tr>
              <a:tr h="620863">
                <a:tc gridSpan="2">
                  <a:txBody>
                    <a:bodyPr/>
                    <a:lstStyle/>
                    <a:p>
                      <a:pPr marL="0" marR="0">
                        <a:lnSpc>
                          <a:spcPct val="107000"/>
                        </a:lnSpc>
                        <a:spcBef>
                          <a:spcPts val="0"/>
                        </a:spcBef>
                        <a:spcAft>
                          <a:spcPts val="0"/>
                        </a:spcAft>
                      </a:pPr>
                      <a:r>
                        <a:rPr lang="en-US" sz="1600" dirty="0">
                          <a:effectLst/>
                        </a:rPr>
                        <a:t>D2: Utilization of fodder on farm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0.01</a:t>
                      </a:r>
                    </a:p>
                  </a:txBody>
                  <a:tcPr marL="68580" marR="68580" marT="0" marB="0">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0.01</a:t>
                      </a:r>
                    </a:p>
                  </a:txBody>
                  <a:tcPr marL="68580" marR="68580" marT="0" marB="0">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(0.01)</a:t>
                      </a:r>
                    </a:p>
                  </a:txBody>
                  <a:tcPr marL="68580" marR="68580" marT="0" marB="0">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solidFill>
                      <a:schemeClr val="accent2">
                        <a:lumMod val="20000"/>
                        <a:lumOff val="80000"/>
                      </a:schemeClr>
                    </a:solidFill>
                  </a:tcPr>
                </a:tc>
                <a:extLst>
                  <a:ext uri="{0D108BD9-81ED-4DB2-BD59-A6C34878D82A}">
                    <a16:rowId xmlns:a16="http://schemas.microsoft.com/office/drawing/2014/main" val="1582232876"/>
                  </a:ext>
                </a:extLst>
              </a:tr>
              <a:tr h="620863">
                <a:tc gridSpan="2">
                  <a:txBody>
                    <a:bodyPr/>
                    <a:lstStyle/>
                    <a:p>
                      <a:pPr marL="0" marR="0">
                        <a:lnSpc>
                          <a:spcPct val="107000"/>
                        </a:lnSpc>
                        <a:spcBef>
                          <a:spcPts val="0"/>
                        </a:spcBef>
                        <a:spcAft>
                          <a:spcPts val="0"/>
                        </a:spcAft>
                      </a:pPr>
                      <a:r>
                        <a:rPr lang="en-US" sz="1600" dirty="0">
                          <a:effectLst/>
                        </a:rPr>
                        <a:t>D3: Fodder prevalence on farm</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0.03</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(0.02)</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0.01</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a:solidFill>
                            <a:schemeClr val="dk1"/>
                          </a:solidFill>
                          <a:effectLst/>
                          <a:latin typeface="+mn-lt"/>
                          <a:ea typeface="+mn-ea"/>
                          <a:cs typeface="+mn-cs"/>
                        </a:rPr>
                        <a:t>(0.03)</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0.04</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marL="0" marR="0" algn="ctr" defTabSz="914400" rtl="0" eaLnBrk="1" latinLnBrk="0" hangingPunct="1">
                        <a:lnSpc>
                          <a:spcPct val="107000"/>
                        </a:lnSpc>
                        <a:spcBef>
                          <a:spcPts val="0"/>
                        </a:spcBef>
                        <a:spcAft>
                          <a:spcPts val="0"/>
                        </a:spcAft>
                      </a:pPr>
                      <a:r>
                        <a:rPr lang="en-US" sz="1600" kern="1200" dirty="0">
                          <a:solidFill>
                            <a:schemeClr val="dk1"/>
                          </a:solidFill>
                          <a:effectLst/>
                          <a:latin typeface="+mn-lt"/>
                          <a:ea typeface="+mn-ea"/>
                          <a:cs typeface="+mn-cs"/>
                        </a:rPr>
                        <a:t>(0.02)</a:t>
                      </a:r>
                    </a:p>
                  </a:txBody>
                  <a:tcPr marL="68580" marR="68580" marT="0" marB="0">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270310360"/>
                  </a:ext>
                </a:extLst>
              </a:tr>
              <a:tr h="303428">
                <a:tc gridSpan="2">
                  <a:txBody>
                    <a:bodyPr/>
                    <a:lstStyle/>
                    <a:p>
                      <a:pPr marL="0" marR="0">
                        <a:lnSpc>
                          <a:spcPct val="107000"/>
                        </a:lnSpc>
                        <a:spcBef>
                          <a:spcPts val="0"/>
                        </a:spcBef>
                        <a:spcAft>
                          <a:spcPts val="0"/>
                        </a:spcAft>
                      </a:pPr>
                      <a:r>
                        <a:rPr lang="en-US" sz="1600">
                          <a:effectLst/>
                        </a:rPr>
                        <a:t>Observations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782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358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425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771660489"/>
                  </a:ext>
                </a:extLst>
              </a:tr>
              <a:tr h="303428">
                <a:tc gridSpan="2">
                  <a:txBody>
                    <a:bodyPr/>
                    <a:lstStyle/>
                    <a:p>
                      <a:pPr marL="0" marR="0">
                        <a:lnSpc>
                          <a:spcPct val="107000"/>
                        </a:lnSpc>
                        <a:spcBef>
                          <a:spcPts val="0"/>
                        </a:spcBef>
                        <a:spcAft>
                          <a:spcPts val="0"/>
                        </a:spcAft>
                      </a:pPr>
                      <a:r>
                        <a:rPr lang="en-US" sz="1600">
                          <a:effectLst/>
                        </a:rPr>
                        <a:t>Adjusted R</a:t>
                      </a:r>
                      <a:r>
                        <a:rPr lang="en-US" sz="1600" baseline="300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0.04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0.069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645781174"/>
                  </a:ext>
                </a:extLst>
              </a:tr>
            </a:tbl>
          </a:graphicData>
        </a:graphic>
      </p:graphicFrame>
    </p:spTree>
    <p:extLst>
      <p:ext uri="{BB962C8B-B14F-4D97-AF65-F5344CB8AC3E}">
        <p14:creationId xmlns:p14="http://schemas.microsoft.com/office/powerpoint/2010/main" val="2559413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EFCE0-35D9-40F6-8505-44B009B7376A}"/>
              </a:ext>
            </a:extLst>
          </p:cNvPr>
          <p:cNvSpPr>
            <a:spLocks noGrp="1"/>
          </p:cNvSpPr>
          <p:nvPr>
            <p:ph type="title"/>
          </p:nvPr>
        </p:nvSpPr>
        <p:spPr>
          <a:xfrm>
            <a:off x="4965431" y="131346"/>
            <a:ext cx="6586491" cy="927434"/>
          </a:xfrm>
        </p:spPr>
        <p:txBody>
          <a:bodyPr>
            <a:normAutofit/>
          </a:bodyPr>
          <a:lstStyle/>
          <a:p>
            <a:r>
              <a:rPr lang="en-US" sz="3600" b="1" dirty="0"/>
              <a:t>Key Findings</a:t>
            </a:r>
          </a:p>
        </p:txBody>
      </p:sp>
      <p:sp>
        <p:nvSpPr>
          <p:cNvPr id="3" name="Content Placeholder 2">
            <a:extLst>
              <a:ext uri="{FF2B5EF4-FFF2-40B4-BE49-F238E27FC236}">
                <a16:creationId xmlns:a16="http://schemas.microsoft.com/office/drawing/2014/main" id="{CEC4F6E3-D171-4F88-B7F1-98A189F5BB14}"/>
              </a:ext>
            </a:extLst>
          </p:cNvPr>
          <p:cNvSpPr>
            <a:spLocks noGrp="1"/>
          </p:cNvSpPr>
          <p:nvPr>
            <p:ph idx="1"/>
          </p:nvPr>
        </p:nvSpPr>
        <p:spPr>
          <a:xfrm>
            <a:off x="4965433" y="1058779"/>
            <a:ext cx="6916329" cy="5799221"/>
          </a:xfrm>
        </p:spPr>
        <p:txBody>
          <a:bodyPr>
            <a:noAutofit/>
          </a:bodyPr>
          <a:lstStyle/>
          <a:p>
            <a:pPr marL="342900" marR="0" lvl="0" indent="-342900">
              <a:spcBef>
                <a:spcPts val="0"/>
              </a:spcBef>
              <a:spcAft>
                <a:spcPts val="0"/>
              </a:spcAft>
              <a:buFont typeface="Wingdings" panose="05000000000000000000" pitchFamily="2" charset="2"/>
              <a:buChar char=""/>
              <a:tabLst>
                <a:tab pos="457200" algn="l"/>
              </a:tabLs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positive changes in the fodder adoption index reflect that the capacity building intervention was effective in increasing overall fodder adoption as well as knowledge and fodder presence on farm among women farmers in Kapchorwa, but not in Manafwa. </a:t>
            </a:r>
          </a:p>
          <a:p>
            <a:pPr marL="0" marR="0" lvl="0" indent="0">
              <a:spcBef>
                <a:spcPts val="0"/>
              </a:spcBef>
              <a:spcAft>
                <a:spcPts val="0"/>
              </a:spcAft>
              <a:buNone/>
              <a:tabLst>
                <a:tab pos="457200" algn="l"/>
              </a:tabLst>
            </a:pPr>
            <a:endParaRPr lang="en-US" sz="1800" dirty="0">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spcBef>
                <a:spcPts val="0"/>
              </a:spcBef>
              <a:spcAft>
                <a:spcPts val="0"/>
              </a:spcAft>
              <a:buFont typeface="Wingdings" panose="05000000000000000000" pitchFamily="2" charset="2"/>
              <a:buChar char=""/>
              <a:tabLst>
                <a:tab pos="457200" algn="l"/>
              </a:tabLs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tabLst>
                <a:tab pos="457200" algn="l"/>
              </a:tabLst>
            </a:pPr>
            <a:r>
              <a:rPr lang="en-US" sz="1800" dirty="0">
                <a:effectLst/>
                <a:latin typeface="Calibri" panose="020F0502020204030204" pitchFamily="34" charset="0"/>
                <a:ea typeface="Times New Roman" panose="02020603050405020304" pitchFamily="18" charset="0"/>
                <a:cs typeface="Calibri" panose="020F0502020204030204" pitchFamily="34" charset="0"/>
              </a:rPr>
              <a:t>Despite the project’s efforts to deliberately engage women, existing gender dynamics around dairy influenced who was attending trainings and benefitting from the capacity development activities.</a:t>
            </a:r>
          </a:p>
          <a:p>
            <a:pPr marL="342900" marR="0" lvl="0" indent="-342900">
              <a:spcBef>
                <a:spcPts val="0"/>
              </a:spcBef>
              <a:spcAft>
                <a:spcPts val="0"/>
              </a:spcAft>
              <a:buFont typeface="Wingdings" panose="05000000000000000000" pitchFamily="2" charset="2"/>
              <a:buChar char=""/>
              <a:tabLst>
                <a:tab pos="457200" algn="l"/>
              </a:tabLst>
            </a:pPr>
            <a:endParaRPr lang="en-US" sz="1800" dirty="0">
              <a:latin typeface="Calibri" panose="020F0502020204030204" pitchFamily="34" charset="0"/>
              <a:ea typeface="Times New Roman" panose="02020603050405020304" pitchFamily="18" charset="0"/>
              <a:cs typeface="Calibri" panose="020F0502020204030204" pitchFamily="34" charset="0"/>
            </a:endParaRPr>
          </a:p>
          <a:p>
            <a:pPr marL="0" marR="0" lvl="0" indent="0">
              <a:spcBef>
                <a:spcPts val="0"/>
              </a:spcBef>
              <a:spcAft>
                <a:spcPts val="0"/>
              </a:spcAft>
              <a:buNone/>
              <a:tabLst>
                <a:tab pos="457200" algn="l"/>
              </a:tabLst>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tabLst>
                <a:tab pos="457200" algn="l"/>
              </a:tabLs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low fodder adoption index in Manafwa suggests that men might  not  have shared information and skills from the trainings and consequently  failed to implement the trainings on farm.</a:t>
            </a:r>
          </a:p>
          <a:p>
            <a:pPr marL="342900" marR="0" lvl="0" indent="-342900">
              <a:spcBef>
                <a:spcPts val="0"/>
              </a:spcBef>
              <a:spcAft>
                <a:spcPts val="0"/>
              </a:spcAft>
              <a:buFont typeface="Wingdings" panose="05000000000000000000" pitchFamily="2" charset="2"/>
              <a:buChar char=""/>
              <a:tabLst>
                <a:tab pos="457200" algn="l"/>
              </a:tabLst>
            </a:pPr>
            <a:endParaRPr lang="en-US" sz="1800" dirty="0">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spcBef>
                <a:spcPts val="0"/>
              </a:spcBef>
              <a:spcAft>
                <a:spcPts val="0"/>
              </a:spcAft>
              <a:buFont typeface="Wingdings" panose="05000000000000000000" pitchFamily="2" charset="2"/>
              <a:buChar char=""/>
              <a:tabLst>
                <a:tab pos="457200" algn="l"/>
              </a:tabLst>
            </a:pPr>
            <a:r>
              <a:rPr lang="en-US" sz="1800" dirty="0">
                <a:effectLst/>
                <a:latin typeface="Calibri" panose="020F0502020204030204" pitchFamily="34" charset="0"/>
                <a:ea typeface="Times New Roman" panose="02020603050405020304" pitchFamily="18" charset="0"/>
                <a:cs typeface="Calibri" panose="020F0502020204030204" pitchFamily="34" charset="0"/>
              </a:rPr>
              <a:t>This findings suggest that the same capacity development efforts have a potentially higher marginal effect on adoption among women than on men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a:latin typeface="Calibri" panose="020F050202020403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a:latin typeface="Calibri" panose="020F050202020403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a:latin typeface="Calibri" panose="020F0502020204030204" pitchFamily="34" charset="0"/>
              <a:ea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1800" dirty="0">
              <a:latin typeface="Calibri" panose="020F0502020204030204" pitchFamily="34" charset="0"/>
              <a:cs typeface="Times New Roman" panose="02020603050405020304" pitchFamily="18" charset="0"/>
            </a:endParaRPr>
          </a:p>
          <a:p>
            <a:pPr>
              <a:buFont typeface="Wingdings" panose="05000000000000000000" pitchFamily="2" charset="2"/>
              <a:buChar char="q"/>
            </a:pPr>
            <a:endParaRPr lang="en-US" sz="1800" dirty="0">
              <a:latin typeface="Calibri" panose="020F0502020204030204" pitchFamily="34" charset="0"/>
              <a:cs typeface="Times New Roman" panose="02020603050405020304" pitchFamily="18" charset="0"/>
            </a:endParaRPr>
          </a:p>
          <a:p>
            <a:pPr marL="0" indent="0">
              <a:buNone/>
            </a:pPr>
            <a:endParaRPr lang="en-US" sz="1800" dirty="0"/>
          </a:p>
        </p:txBody>
      </p:sp>
      <p:pic>
        <p:nvPicPr>
          <p:cNvPr id="2050" name="Picture 2">
            <a:extLst>
              <a:ext uri="{FF2B5EF4-FFF2-40B4-BE49-F238E27FC236}">
                <a16:creationId xmlns:a16="http://schemas.microsoft.com/office/drawing/2014/main" id="{B4DFAFED-597E-40C5-8FBC-E83575086D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269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EFCE0-35D9-40F6-8505-44B009B7376A}"/>
              </a:ext>
            </a:extLst>
          </p:cNvPr>
          <p:cNvSpPr>
            <a:spLocks noGrp="1"/>
          </p:cNvSpPr>
          <p:nvPr>
            <p:ph type="title"/>
          </p:nvPr>
        </p:nvSpPr>
        <p:spPr>
          <a:xfrm>
            <a:off x="4965433" y="660736"/>
            <a:ext cx="6586491" cy="927434"/>
          </a:xfrm>
        </p:spPr>
        <p:txBody>
          <a:bodyPr>
            <a:normAutofit/>
          </a:bodyPr>
          <a:lstStyle/>
          <a:p>
            <a:r>
              <a:rPr lang="en-US" sz="3600" b="1" dirty="0"/>
              <a:t>Conclusion</a:t>
            </a:r>
          </a:p>
        </p:txBody>
      </p:sp>
      <p:sp>
        <p:nvSpPr>
          <p:cNvPr id="3" name="Content Placeholder 2">
            <a:extLst>
              <a:ext uri="{FF2B5EF4-FFF2-40B4-BE49-F238E27FC236}">
                <a16:creationId xmlns:a16="http://schemas.microsoft.com/office/drawing/2014/main" id="{CEC4F6E3-D171-4F88-B7F1-98A189F5BB14}"/>
              </a:ext>
            </a:extLst>
          </p:cNvPr>
          <p:cNvSpPr>
            <a:spLocks noGrp="1"/>
          </p:cNvSpPr>
          <p:nvPr>
            <p:ph idx="1"/>
          </p:nvPr>
        </p:nvSpPr>
        <p:spPr>
          <a:xfrm>
            <a:off x="4965433" y="1503947"/>
            <a:ext cx="6916329" cy="4896853"/>
          </a:xfrm>
        </p:spPr>
        <p:txBody>
          <a:bodyPr>
            <a:noAutofit/>
          </a:bodyPr>
          <a:lstStyle/>
          <a:p>
            <a:pPr marL="0" indent="0">
              <a:buNone/>
            </a:pPr>
            <a:endParaRPr lang="en-US" sz="2000" dirty="0">
              <a:latin typeface="Calibri" panose="020F0502020204030204" pitchFamily="34"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tabLst>
                <a:tab pos="457200" algn="l"/>
              </a:tabLst>
            </a:pPr>
            <a:r>
              <a:rPr lang="en-US" sz="2000" dirty="0">
                <a:effectLst/>
                <a:latin typeface="Calibri" panose="020F0502020204030204" pitchFamily="34" charset="0"/>
                <a:ea typeface="Times New Roman" panose="02020603050405020304" pitchFamily="18" charset="0"/>
                <a:cs typeface="Calibri" panose="020F0502020204030204" pitchFamily="34" charset="0"/>
              </a:rPr>
              <a:t>We conclude that providing platform for knowledge provision and access to women, is likely to lead to improved  adoption of practices and technologies, as long as women are effectively engaged in such activities and in decisions relevant to them</a:t>
            </a:r>
          </a:p>
          <a:p>
            <a:pPr marL="342900" marR="0" lvl="0" indent="-342900">
              <a:spcBef>
                <a:spcPts val="0"/>
              </a:spcBef>
              <a:spcAft>
                <a:spcPts val="0"/>
              </a:spcAft>
              <a:buFont typeface="Wingdings" panose="05000000000000000000" pitchFamily="2" charset="2"/>
              <a:buChar char=""/>
              <a:tabLst>
                <a:tab pos="457200" algn="l"/>
              </a:tabLst>
            </a:pP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tabLst>
                <a:tab pos="457200" algn="l"/>
              </a:tabLst>
            </a:pPr>
            <a:r>
              <a:rPr lang="en-US" sz="2000" dirty="0">
                <a:effectLst/>
                <a:latin typeface="Calibri" panose="020F0502020204030204" pitchFamily="34" charset="0"/>
                <a:ea typeface="Times New Roman" panose="02020603050405020304" pitchFamily="18" charset="0"/>
                <a:cs typeface="Calibri" panose="020F0502020204030204" pitchFamily="34" charset="0"/>
              </a:rPr>
              <a:t>Women interests and responsibilities regarding promoted technologies are likely to hold weight in overall adoption and are a motivating factor in seeking information and participating in training</a:t>
            </a:r>
          </a:p>
          <a:p>
            <a:pPr marL="0" marR="0" lvl="0" indent="0">
              <a:spcBef>
                <a:spcPts val="0"/>
              </a:spcBef>
              <a:spcAft>
                <a:spcPts val="0"/>
              </a:spcAft>
              <a:buNone/>
              <a:tabLst>
                <a:tab pos="457200" algn="l"/>
              </a:tabLst>
            </a:pP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Wingdings" panose="05000000000000000000" pitchFamily="2" charset="2"/>
              <a:buChar char=""/>
              <a:tabLst>
                <a:tab pos="457200" algn="l"/>
              </a:tabLst>
            </a:pPr>
            <a:r>
              <a:rPr lang="en-US" sz="2000" dirty="0">
                <a:effectLst/>
                <a:latin typeface="Calibri" panose="020F0502020204030204" pitchFamily="34" charset="0"/>
                <a:ea typeface="Times New Roman" panose="02020603050405020304" pitchFamily="18" charset="0"/>
                <a:cs typeface="Calibri" panose="020F0502020204030204" pitchFamily="34" charset="0"/>
              </a:rPr>
              <a:t>Deliberate efforts to include and target women in trainings, access to extension agents and demonstration of benefits would likely lead to better technology adoption, if the right enabling environment is in place</a:t>
            </a:r>
            <a:endParaRPr lang="en-US" sz="2000" dirty="0">
              <a:latin typeface="Calibri" panose="020F0502020204030204" pitchFamily="34" charset="0"/>
              <a:cs typeface="Times New Roman" panose="02020603050405020304" pitchFamily="18" charset="0"/>
            </a:endParaRPr>
          </a:p>
          <a:p>
            <a:endParaRPr lang="en-US" sz="2000" dirty="0"/>
          </a:p>
        </p:txBody>
      </p:sp>
      <p:pic>
        <p:nvPicPr>
          <p:cNvPr id="2050" name="Picture 2">
            <a:extLst>
              <a:ext uri="{FF2B5EF4-FFF2-40B4-BE49-F238E27FC236}">
                <a16:creationId xmlns:a16="http://schemas.microsoft.com/office/drawing/2014/main" id="{B4DFAFED-597E-40C5-8FBC-E83575086D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001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tree, outdoor, grass, person&#10;&#10;Description automatically generated">
            <a:extLst>
              <a:ext uri="{FF2B5EF4-FFF2-40B4-BE49-F238E27FC236}">
                <a16:creationId xmlns:a16="http://schemas.microsoft.com/office/drawing/2014/main" id="{E5FAB66E-E23C-4B01-8539-25BCDFE224FC}"/>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25" name="Rectangle 24">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C367A12-12CB-4197-B2B3-D73B37D76601}"/>
              </a:ext>
            </a:extLst>
          </p:cNvPr>
          <p:cNvSpPr txBox="1"/>
          <p:nvPr/>
        </p:nvSpPr>
        <p:spPr>
          <a:xfrm>
            <a:off x="523875" y="5317240"/>
            <a:ext cx="11210925"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600">
                <a:solidFill>
                  <a:schemeClr val="tx1">
                    <a:lumMod val="85000"/>
                    <a:lumOff val="15000"/>
                  </a:schemeClr>
                </a:solidFill>
                <a:latin typeface="+mj-lt"/>
                <a:ea typeface="+mj-ea"/>
                <a:cs typeface="+mj-cs"/>
              </a:rPr>
              <a:t>THANK YOU</a:t>
            </a:r>
          </a:p>
        </p:txBody>
      </p:sp>
      <p:cxnSp>
        <p:nvCxnSpPr>
          <p:cNvPr id="27" name="Straight Connector 26">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B892D9F-CD08-4DEF-81CA-831A47E0121A}"/>
              </a:ext>
            </a:extLst>
          </p:cNvPr>
          <p:cNvSpPr txBox="1"/>
          <p:nvPr/>
        </p:nvSpPr>
        <p:spPr>
          <a:xfrm>
            <a:off x="2799471" y="7005711"/>
            <a:ext cx="1300934" cy="369332"/>
          </a:xfrm>
          <a:prstGeom prst="rect">
            <a:avLst/>
          </a:prstGeom>
          <a:noFill/>
        </p:spPr>
        <p:txBody>
          <a:bodyPr wrap="none" rtlCol="0">
            <a:spAutoFit/>
          </a:bodyPr>
          <a:lstStyle/>
          <a:p>
            <a:pPr>
              <a:spcAft>
                <a:spcPts val="600"/>
              </a:spcAft>
            </a:pPr>
            <a:r>
              <a:rPr lang="en-US" dirty="0"/>
              <a:t>THANK YOU</a:t>
            </a:r>
            <a:endParaRPr lang="en-US"/>
          </a:p>
        </p:txBody>
      </p:sp>
    </p:spTree>
    <p:extLst>
      <p:ext uri="{BB962C8B-B14F-4D97-AF65-F5344CB8AC3E}">
        <p14:creationId xmlns:p14="http://schemas.microsoft.com/office/powerpoint/2010/main" val="2077701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8FAB-6739-4290-B4C1-A15DB2C64AC9}"/>
              </a:ext>
            </a:extLst>
          </p:cNvPr>
          <p:cNvSpPr>
            <a:spLocks noGrp="1"/>
          </p:cNvSpPr>
          <p:nvPr>
            <p:ph type="title"/>
          </p:nvPr>
        </p:nvSpPr>
        <p:spPr>
          <a:xfrm>
            <a:off x="5152911" y="638815"/>
            <a:ext cx="6190251" cy="519109"/>
          </a:xfrm>
        </p:spPr>
        <p:txBody>
          <a:bodyPr>
            <a:normAutofit fontScale="90000"/>
          </a:bodyPr>
          <a:lstStyle/>
          <a:p>
            <a:pPr algn="ctr"/>
            <a:r>
              <a:rPr lang="en-US" sz="3200" b="1" dirty="0"/>
              <a:t>Fodder Tree Technologies (FTT)</a:t>
            </a:r>
          </a:p>
        </p:txBody>
      </p:sp>
      <p:sp>
        <p:nvSpPr>
          <p:cNvPr id="3" name="Content Placeholder 2">
            <a:extLst>
              <a:ext uri="{FF2B5EF4-FFF2-40B4-BE49-F238E27FC236}">
                <a16:creationId xmlns:a16="http://schemas.microsoft.com/office/drawing/2014/main" id="{7D2DD634-1CBB-4211-BE65-766A715D6727}"/>
              </a:ext>
            </a:extLst>
          </p:cNvPr>
          <p:cNvSpPr>
            <a:spLocks noGrp="1"/>
          </p:cNvSpPr>
          <p:nvPr>
            <p:ph idx="1"/>
          </p:nvPr>
        </p:nvSpPr>
        <p:spPr>
          <a:xfrm>
            <a:off x="3693696" y="1323474"/>
            <a:ext cx="8395524" cy="5395442"/>
          </a:xfrm>
        </p:spPr>
        <p:txBody>
          <a:bodyPr>
            <a:normAutofit/>
          </a:bodyPr>
          <a:lstStyle/>
          <a:p>
            <a:pPr>
              <a:buFont typeface="Wingdings" panose="05000000000000000000" pitchFamily="2" charset="2"/>
              <a:buChar char="§"/>
            </a:pPr>
            <a:r>
              <a:rPr lang="en-US" sz="1800" dirty="0"/>
              <a:t>FTTs provide insurmountable benefits to women farmers: Increase milk yields leading to better nutrition of children and increased incomes, improves soil fertility,  provides firewood, saves time, require little efforts and </a:t>
            </a:r>
            <a:r>
              <a:rPr lang="en-US" sz="1800" dirty="0" err="1"/>
              <a:t>labour</a:t>
            </a:r>
            <a:r>
              <a:rPr lang="en-US" sz="1800" dirty="0"/>
              <a:t> (Kiptot et al 2014)</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a:t>Adoption of FTTS has been low especially by women farmers due to: (Franzel 2014 &amp; Kiptot et al 2014) </a:t>
            </a:r>
          </a:p>
          <a:p>
            <a:pPr lvl="1">
              <a:buFont typeface="Wingdings" panose="05000000000000000000" pitchFamily="2" charset="2"/>
              <a:buChar char="§"/>
            </a:pPr>
            <a:r>
              <a:rPr lang="en-US" sz="1800" dirty="0"/>
              <a:t>Limited control and/or access to and ownership of  productive resources such as land</a:t>
            </a:r>
          </a:p>
          <a:p>
            <a:pPr lvl="1">
              <a:buFont typeface="Wingdings" panose="05000000000000000000" pitchFamily="2" charset="2"/>
              <a:buChar char="§"/>
            </a:pPr>
            <a:r>
              <a:rPr lang="en-US" sz="1800" dirty="0"/>
              <a:t>Cultural beliefs and norms that limit women</a:t>
            </a:r>
          </a:p>
          <a:p>
            <a:pPr lvl="1">
              <a:buFont typeface="Wingdings" panose="05000000000000000000" pitchFamily="2" charset="2"/>
              <a:buChar char="§"/>
            </a:pPr>
            <a:r>
              <a:rPr lang="en-US" sz="1800" dirty="0"/>
              <a:t>Limited access to inputs such as labour, fertilizer and other farm inputs</a:t>
            </a:r>
          </a:p>
          <a:p>
            <a:pPr lvl="1">
              <a:buFont typeface="Wingdings" panose="05000000000000000000" pitchFamily="2" charset="2"/>
              <a:buChar char="§"/>
            </a:pPr>
            <a:r>
              <a:rPr lang="en-US" sz="1800" dirty="0"/>
              <a:t>Limited  access to credits </a:t>
            </a:r>
          </a:p>
          <a:p>
            <a:pPr lvl="1">
              <a:buFont typeface="Wingdings" panose="05000000000000000000" pitchFamily="2" charset="2"/>
              <a:buChar char="§"/>
            </a:pPr>
            <a:r>
              <a:rPr lang="en-US" sz="1800" dirty="0"/>
              <a:t>Dynamics in Household decision making</a:t>
            </a:r>
          </a:p>
          <a:p>
            <a:pPr lvl="1">
              <a:buFont typeface="Wingdings" panose="05000000000000000000" pitchFamily="2" charset="2"/>
              <a:buChar char="§"/>
            </a:pPr>
            <a:endParaRPr lang="en-US" sz="1800" b="1" dirty="0"/>
          </a:p>
          <a:p>
            <a:pPr>
              <a:buFont typeface="Wingdings" panose="05000000000000000000" pitchFamily="2" charset="2"/>
              <a:buChar char="§"/>
            </a:pPr>
            <a:r>
              <a:rPr lang="en-US" sz="1800" b="1" dirty="0"/>
              <a:t>FTTs are also knowledge intensive, and women farmers often lack access to knowledge and skills needed to grow them (Franzel 2014)</a:t>
            </a:r>
          </a:p>
          <a:p>
            <a:pPr>
              <a:buFont typeface="Wingdings" panose="05000000000000000000" pitchFamily="2" charset="2"/>
              <a:buChar char="§"/>
            </a:pPr>
            <a:endParaRPr lang="en-US" sz="1800" dirty="0"/>
          </a:p>
        </p:txBody>
      </p:sp>
      <p:pic>
        <p:nvPicPr>
          <p:cNvPr id="6" name="Picture 5" descr="A picture containing tree, grass, outdoor, cow&#10;&#10;Description automatically generated">
            <a:extLst>
              <a:ext uri="{FF2B5EF4-FFF2-40B4-BE49-F238E27FC236}">
                <a16:creationId xmlns:a16="http://schemas.microsoft.com/office/drawing/2014/main" id="{768256A0-3C2E-4229-9B52-02CEA3DBC17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48123" y="10"/>
            <a:ext cx="3456496" cy="6857990"/>
          </a:xfrm>
          <a:prstGeom prst="rect">
            <a:avLst/>
          </a:prstGeom>
          <a:effectLst/>
        </p:spPr>
      </p:pic>
      <p:sp>
        <p:nvSpPr>
          <p:cNvPr id="15" name="Title 1">
            <a:extLst>
              <a:ext uri="{FF2B5EF4-FFF2-40B4-BE49-F238E27FC236}">
                <a16:creationId xmlns:a16="http://schemas.microsoft.com/office/drawing/2014/main" id="{1804C0C4-BE96-4281-BC5C-BFD4E3BD8C0A}"/>
              </a:ext>
            </a:extLst>
          </p:cNvPr>
          <p:cNvSpPr txBox="1">
            <a:spLocks/>
          </p:cNvSpPr>
          <p:nvPr/>
        </p:nvSpPr>
        <p:spPr>
          <a:xfrm>
            <a:off x="4965426" y="139084"/>
            <a:ext cx="6190251" cy="51911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t>Background</a:t>
            </a:r>
          </a:p>
        </p:txBody>
      </p:sp>
    </p:spTree>
    <p:extLst>
      <p:ext uri="{BB962C8B-B14F-4D97-AF65-F5344CB8AC3E}">
        <p14:creationId xmlns:p14="http://schemas.microsoft.com/office/powerpoint/2010/main" val="3322975133"/>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72D05657-94EE-4B2D-BC1B-A1D0650636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c 35">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65099" y="486184"/>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Title 1">
            <a:extLst>
              <a:ext uri="{FF2B5EF4-FFF2-40B4-BE49-F238E27FC236}">
                <a16:creationId xmlns:a16="http://schemas.microsoft.com/office/drawing/2014/main" id="{0779BCEC-71E7-49FC-8A21-D540302CB2C0}"/>
              </a:ext>
            </a:extLst>
          </p:cNvPr>
          <p:cNvSpPr>
            <a:spLocks noGrp="1"/>
          </p:cNvSpPr>
          <p:nvPr>
            <p:ph type="title"/>
          </p:nvPr>
        </p:nvSpPr>
        <p:spPr>
          <a:xfrm>
            <a:off x="4184542" y="486184"/>
            <a:ext cx="7363990" cy="1150111"/>
          </a:xfrm>
        </p:spPr>
        <p:txBody>
          <a:bodyPr>
            <a:normAutofit/>
          </a:bodyPr>
          <a:lstStyle/>
          <a:p>
            <a:r>
              <a:rPr lang="en-US" sz="4000" b="1" dirty="0"/>
              <a:t>Objectives of study</a:t>
            </a:r>
          </a:p>
        </p:txBody>
      </p:sp>
      <p:pic>
        <p:nvPicPr>
          <p:cNvPr id="22" name="Picture 4" descr="Cross section of young plant and roots">
            <a:extLst>
              <a:ext uri="{FF2B5EF4-FFF2-40B4-BE49-F238E27FC236}">
                <a16:creationId xmlns:a16="http://schemas.microsoft.com/office/drawing/2014/main" id="{C8E02EE4-3FCB-40FF-872F-3DE95C7B6B3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81526" y="258142"/>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pic>
        <p:nvPicPr>
          <p:cNvPr id="4" name="Picture 3">
            <a:extLst>
              <a:ext uri="{FF2B5EF4-FFF2-40B4-BE49-F238E27FC236}">
                <a16:creationId xmlns:a16="http://schemas.microsoft.com/office/drawing/2014/main" id="{C0A1F7CF-47F6-4750-BE1A-33F28A3B221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81526" y="3486449"/>
            <a:ext cx="3118718" cy="3118718"/>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sp>
        <p:nvSpPr>
          <p:cNvPr id="3" name="Content Placeholder 2">
            <a:extLst>
              <a:ext uri="{FF2B5EF4-FFF2-40B4-BE49-F238E27FC236}">
                <a16:creationId xmlns:a16="http://schemas.microsoft.com/office/drawing/2014/main" id="{461BECE3-C2AF-4AF3-98C1-37406710BEF3}"/>
              </a:ext>
            </a:extLst>
          </p:cNvPr>
          <p:cNvSpPr>
            <a:spLocks noGrp="1"/>
          </p:cNvSpPr>
          <p:nvPr>
            <p:ph idx="1"/>
          </p:nvPr>
        </p:nvSpPr>
        <p:spPr>
          <a:xfrm>
            <a:off x="3980005" y="1636295"/>
            <a:ext cx="7363990" cy="4661727"/>
          </a:xfrm>
        </p:spPr>
        <p:txBody>
          <a:bodyPr>
            <a:normAutofit/>
          </a:bodyPr>
          <a:lstStyle/>
          <a:p>
            <a:r>
              <a:rPr lang="en-US" sz="2400" dirty="0">
                <a:latin typeface="Calibri" panose="020F0502020204030204" pitchFamily="34" charset="0"/>
                <a:ea typeface="Calibri" panose="020F0502020204030204" pitchFamily="34" charset="0"/>
                <a:cs typeface="Times New Roman" panose="02020603050405020304" pitchFamily="18" charset="0"/>
              </a:rPr>
              <a:t>The study aims to</a:t>
            </a:r>
            <a:r>
              <a:rPr lang="en-US" sz="2400" dirty="0">
                <a:effectLst/>
                <a:latin typeface="Calibri" panose="020F0502020204030204" pitchFamily="34" charset="0"/>
                <a:ea typeface="Calibri" panose="020F0502020204030204" pitchFamily="34" charset="0"/>
                <a:cs typeface="Times New Roman" panose="02020603050405020304" pitchFamily="18" charset="0"/>
              </a:rPr>
              <a:t> explore how building the capacities of smallholder farmers, especially women, would likely impact </a:t>
            </a:r>
            <a:r>
              <a:rPr lang="en-US" sz="2400" dirty="0">
                <a:latin typeface="Calibri" panose="020F0502020204030204" pitchFamily="34" charset="0"/>
                <a:ea typeface="Calibri" panose="020F0502020204030204" pitchFamily="34" charset="0"/>
                <a:cs typeface="Times New Roman" panose="02020603050405020304" pitchFamily="18" charset="0"/>
              </a:rPr>
              <a:t>their a</a:t>
            </a:r>
            <a:r>
              <a:rPr lang="en-US" sz="2400" dirty="0">
                <a:effectLst/>
                <a:latin typeface="Calibri" panose="020F0502020204030204" pitchFamily="34" charset="0"/>
                <a:ea typeface="Calibri" panose="020F0502020204030204" pitchFamily="34" charset="0"/>
                <a:cs typeface="Times New Roman" panose="02020603050405020304" pitchFamily="18" charset="0"/>
              </a:rPr>
              <a:t>doption of improved </a:t>
            </a:r>
            <a:r>
              <a:rPr lang="en-US" sz="2400" dirty="0">
                <a:latin typeface="Calibri" panose="020F0502020204030204" pitchFamily="34" charset="0"/>
                <a:ea typeface="Calibri" panose="020F0502020204030204" pitchFamily="34" charset="0"/>
                <a:cs typeface="Times New Roman" panose="02020603050405020304" pitchFamily="18" charset="0"/>
              </a:rPr>
              <a:t>technologies.</a:t>
            </a:r>
          </a:p>
          <a:p>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dirty="0">
                <a:effectLst/>
                <a:latin typeface="Calibri" panose="020F0502020204030204" pitchFamily="34" charset="0"/>
                <a:ea typeface="Calibri" panose="020F0502020204030204" pitchFamily="34" charset="0"/>
                <a:cs typeface="Times New Roman" panose="02020603050405020304" pitchFamily="18" charset="0"/>
              </a:rPr>
              <a:t>We use Fodder tree Technology (FTT) as a case study. </a:t>
            </a:r>
          </a:p>
          <a:p>
            <a:endParaRPr lang="en-US" sz="2400" dirty="0">
              <a:latin typeface="Calibri" panose="020F0502020204030204" pitchFamily="34" charset="0"/>
              <a:cs typeface="Times New Roman" panose="02020603050405020304" pitchFamily="18" charset="0"/>
            </a:endParaRPr>
          </a:p>
          <a:p>
            <a:pPr marL="0" indent="0">
              <a:buNone/>
            </a:pPr>
            <a:r>
              <a:rPr lang="en-US" sz="2400" dirty="0">
                <a:latin typeface="Calibri" panose="020F0502020204030204" pitchFamily="34" charset="0"/>
                <a:cs typeface="Times New Roman" panose="02020603050405020304" pitchFamily="18" charset="0"/>
              </a:rPr>
              <a:t>Research question:</a:t>
            </a:r>
          </a:p>
          <a:p>
            <a:r>
              <a:rPr lang="en-US" sz="2400" dirty="0">
                <a:effectLst/>
                <a:latin typeface="Calibri" panose="020F0502020204030204" pitchFamily="34" charset="0"/>
                <a:ea typeface="Times New Roman" panose="02020603050405020304" pitchFamily="18" charset="0"/>
              </a:rPr>
              <a:t>Does access to extension and information through trainings lead to improved uptake of FTTS by women?</a:t>
            </a:r>
          </a:p>
        </p:txBody>
      </p:sp>
    </p:spTree>
    <p:extLst>
      <p:ext uri="{BB962C8B-B14F-4D97-AF65-F5344CB8AC3E}">
        <p14:creationId xmlns:p14="http://schemas.microsoft.com/office/powerpoint/2010/main" val="2228603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30A99-12AA-477E-B0EA-65904401AE4A}"/>
              </a:ext>
            </a:extLst>
          </p:cNvPr>
          <p:cNvSpPr>
            <a:spLocks noGrp="1"/>
          </p:cNvSpPr>
          <p:nvPr>
            <p:ph type="title"/>
          </p:nvPr>
        </p:nvSpPr>
        <p:spPr>
          <a:xfrm>
            <a:off x="664584" y="341885"/>
            <a:ext cx="4944152" cy="661415"/>
          </a:xfrm>
        </p:spPr>
        <p:txBody>
          <a:bodyPr>
            <a:normAutofit/>
          </a:bodyPr>
          <a:lstStyle/>
          <a:p>
            <a:r>
              <a:rPr lang="en-US" sz="4000" b="1" dirty="0"/>
              <a:t>Research Methods</a:t>
            </a:r>
          </a:p>
        </p:txBody>
      </p:sp>
      <p:sp>
        <p:nvSpPr>
          <p:cNvPr id="3" name="Content Placeholder 2">
            <a:extLst>
              <a:ext uri="{FF2B5EF4-FFF2-40B4-BE49-F238E27FC236}">
                <a16:creationId xmlns:a16="http://schemas.microsoft.com/office/drawing/2014/main" id="{56C69084-291F-4532-A379-1515EFB67569}"/>
              </a:ext>
            </a:extLst>
          </p:cNvPr>
          <p:cNvSpPr>
            <a:spLocks noGrp="1"/>
          </p:cNvSpPr>
          <p:nvPr>
            <p:ph idx="1"/>
          </p:nvPr>
        </p:nvSpPr>
        <p:spPr>
          <a:xfrm>
            <a:off x="292101" y="1003300"/>
            <a:ext cx="5743458" cy="5512815"/>
          </a:xfrm>
        </p:spPr>
        <p:txBody>
          <a:bodyPr>
            <a:noAutofit/>
          </a:bodyPr>
          <a:lstStyle/>
          <a:p>
            <a:pPr>
              <a:buFont typeface="Wingdings" panose="05000000000000000000" pitchFamily="2" charset="2"/>
              <a:buChar char="v"/>
            </a:pPr>
            <a:r>
              <a:rPr lang="en-US" sz="1600" b="1" dirty="0">
                <a:latin typeface="Calibri" panose="020F0502020204030204" pitchFamily="34" charset="0"/>
                <a:ea typeface="Calibri" panose="020F0502020204030204" pitchFamily="34" charset="0"/>
                <a:cs typeface="Arial" panose="020B0604020202020204" pitchFamily="34" charset="0"/>
              </a:rPr>
              <a:t>Site: </a:t>
            </a:r>
            <a:r>
              <a:rPr lang="en-US" sz="1600" dirty="0">
                <a:latin typeface="Calibri" panose="020F0502020204030204" pitchFamily="34" charset="0"/>
                <a:ea typeface="Calibri" panose="020F0502020204030204" pitchFamily="34" charset="0"/>
                <a:cs typeface="Arial" panose="020B0604020202020204" pitchFamily="34" charset="0"/>
              </a:rPr>
              <a:t>Uganda </a:t>
            </a:r>
            <a:r>
              <a:rPr lang="en-US" sz="1600" dirty="0">
                <a:effectLst/>
                <a:latin typeface="Calibri" panose="020F0502020204030204" pitchFamily="34" charset="0"/>
                <a:ea typeface="Calibri" panose="020F0502020204030204" pitchFamily="34" charset="0"/>
                <a:cs typeface="Arial" panose="020B0604020202020204" pitchFamily="34" charset="0"/>
              </a:rPr>
              <a:t>Eastern Region, Kapchorwa and </a:t>
            </a:r>
            <a:r>
              <a:rPr lang="en-US" sz="1600" dirty="0">
                <a:effectLst/>
                <a:latin typeface="Calibri" panose="020F0502020204030204" pitchFamily="34" charset="0"/>
                <a:ea typeface="Calibri" panose="020F0502020204030204" pitchFamily="34" charset="0"/>
                <a:cs typeface="Times New Roman" panose="02020603050405020304" pitchFamily="18" charset="0"/>
              </a:rPr>
              <a:t>Manafwa districts. </a:t>
            </a:r>
          </a:p>
          <a:p>
            <a:pPr>
              <a:buFont typeface="Wingdings" panose="05000000000000000000" pitchFamily="2" charset="2"/>
              <a:buChar char="v"/>
            </a:pPr>
            <a:r>
              <a:rPr lang="en-US" sz="1600" b="1" dirty="0">
                <a:effectLst/>
                <a:latin typeface="Calibri" panose="020F0502020204030204" pitchFamily="34" charset="0"/>
                <a:ea typeface="Calibri" panose="020F0502020204030204" pitchFamily="34" charset="0"/>
                <a:cs typeface="Times New Roman" panose="02020603050405020304" pitchFamily="18" charset="0"/>
              </a:rPr>
              <a:t>Implementation: </a:t>
            </a:r>
            <a:r>
              <a:rPr lang="en-US" sz="1600" dirty="0">
                <a:effectLst/>
                <a:latin typeface="Calibri" panose="020F0502020204030204" pitchFamily="34" charset="0"/>
                <a:ea typeface="Calibri" panose="020F0502020204030204" pitchFamily="34" charset="0"/>
                <a:cs typeface="Times New Roman" panose="02020603050405020304" pitchFamily="18" charset="0"/>
              </a:rPr>
              <a:t>We used the</a:t>
            </a:r>
            <a:r>
              <a:rPr lang="en-US" sz="1600" dirty="0">
                <a:effectLst/>
                <a:latin typeface="Calibri" panose="020F0502020204030204" pitchFamily="34" charset="0"/>
                <a:ea typeface="Calibri" panose="020F0502020204030204" pitchFamily="34" charset="0"/>
                <a:cs typeface="Arial" panose="020B0604020202020204" pitchFamily="34" charset="0"/>
              </a:rPr>
              <a:t> design and results of a three-arm randomized field experiment </a:t>
            </a:r>
          </a:p>
          <a:p>
            <a:pPr>
              <a:buFont typeface="Wingdings" panose="05000000000000000000" pitchFamily="2" charset="2"/>
              <a:buChar char="v"/>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v"/>
            </a:pPr>
            <a:r>
              <a:rPr lang="en-US" sz="1600" b="1" dirty="0">
                <a:effectLst/>
                <a:latin typeface="Calibri" panose="020F0502020204030204" pitchFamily="34" charset="0"/>
                <a:ea typeface="Calibri" panose="020F0502020204030204" pitchFamily="34" charset="0"/>
                <a:cs typeface="Times New Roman" panose="02020603050405020304" pitchFamily="18" charset="0"/>
              </a:rPr>
              <a:t>The Experiment:</a:t>
            </a:r>
          </a:p>
          <a:p>
            <a:pPr marL="857250" lvl="1" indent="-400050">
              <a:buAutoNum type="romanLcParenR"/>
            </a:pPr>
            <a:r>
              <a:rPr lang="en-US" sz="1600" dirty="0">
                <a:latin typeface="Calibri" panose="020F0502020204030204" pitchFamily="34" charset="0"/>
                <a:cs typeface="Times New Roman" panose="02020603050405020304" pitchFamily="18" charset="0"/>
              </a:rPr>
              <a:t>2- 2 ½ </a:t>
            </a:r>
            <a:r>
              <a:rPr lang="en-US" sz="1600" dirty="0" err="1">
                <a:latin typeface="Calibri" panose="020F0502020204030204" pitchFamily="34" charset="0"/>
                <a:cs typeface="Times New Roman" panose="02020603050405020304" pitchFamily="18" charset="0"/>
              </a:rPr>
              <a:t>Hr</a:t>
            </a:r>
            <a:r>
              <a:rPr lang="en-US" sz="1600" dirty="0">
                <a:latin typeface="Calibri" panose="020F0502020204030204" pitchFamily="34" charset="0"/>
                <a:cs typeface="Times New Roman" panose="02020603050405020304" pitchFamily="18" charset="0"/>
              </a:rPr>
              <a:t> trainings in 41 treatment villages and </a:t>
            </a:r>
          </a:p>
          <a:p>
            <a:pPr marL="857250" lvl="1" indent="-400050">
              <a:buAutoNum type="romanLcParenR"/>
            </a:pPr>
            <a:r>
              <a:rPr lang="en-US" sz="1600" dirty="0">
                <a:effectLst/>
                <a:latin typeface="Calibri" panose="020F0502020204030204" pitchFamily="34" charset="0"/>
                <a:ea typeface="Calibri" panose="020F0502020204030204" pitchFamily="34" charset="0"/>
                <a:cs typeface="Times New Roman" panose="02020603050405020304" pitchFamily="18" charset="0"/>
              </a:rPr>
              <a:t>“Citizen Science” intervention to draw farmers into experiencing true benefits of the using the technology. </a:t>
            </a:r>
          </a:p>
          <a:p>
            <a:pPr marL="857250" lvl="1" indent="-400050">
              <a:buAutoNum type="romanLcParenR"/>
            </a:pPr>
            <a:r>
              <a:rPr lang="en-US" sz="1600" dirty="0">
                <a:latin typeface="Calibri" panose="020F0502020204030204" pitchFamily="34" charset="0"/>
                <a:cs typeface="Times New Roman" panose="02020603050405020304" pitchFamily="18" charset="0"/>
              </a:rPr>
              <a:t>Control village </a:t>
            </a:r>
          </a:p>
          <a:p>
            <a:pPr>
              <a:buFont typeface="Wingdings" panose="05000000000000000000" pitchFamily="2" charset="2"/>
              <a:buChar char="v"/>
            </a:pPr>
            <a:r>
              <a:rPr lang="en-US" sz="1600" b="1" dirty="0">
                <a:latin typeface="Calibri" panose="020F0502020204030204" pitchFamily="34" charset="0"/>
                <a:cs typeface="Times New Roman" panose="02020603050405020304" pitchFamily="18" charset="0"/>
              </a:rPr>
              <a:t>Topics trained</a:t>
            </a:r>
          </a:p>
          <a:p>
            <a:pPr lvl="1"/>
            <a:r>
              <a:rPr lang="en-US" sz="1600" dirty="0">
                <a:latin typeface="Calibri" panose="020F0502020204030204" pitchFamily="34" charset="0"/>
                <a:cs typeface="Times New Roman" panose="02020603050405020304" pitchFamily="18" charset="0"/>
              </a:rPr>
              <a:t>Benefits of fodder trees</a:t>
            </a:r>
          </a:p>
          <a:p>
            <a:pPr lvl="1"/>
            <a:r>
              <a:rPr lang="en-US" sz="1600" dirty="0">
                <a:latin typeface="Calibri" panose="020F0502020204030204" pitchFamily="34" charset="0"/>
                <a:cs typeface="Times New Roman" panose="02020603050405020304" pitchFamily="18" charset="0"/>
              </a:rPr>
              <a:t>Fodder planting, management and harvesting</a:t>
            </a:r>
          </a:p>
          <a:p>
            <a:pPr lvl="1"/>
            <a:r>
              <a:rPr lang="en-US" sz="1600" dirty="0">
                <a:latin typeface="Calibri" panose="020F0502020204030204" pitchFamily="34" charset="0"/>
                <a:cs typeface="Times New Roman" panose="02020603050405020304" pitchFamily="18" charset="0"/>
              </a:rPr>
              <a:t>Seedlings sources and transplanting</a:t>
            </a:r>
          </a:p>
          <a:p>
            <a:pPr lvl="1"/>
            <a:r>
              <a:rPr lang="en-US" sz="1600" dirty="0">
                <a:latin typeface="Calibri" panose="020F0502020204030204" pitchFamily="34" charset="0"/>
                <a:cs typeface="Times New Roman" panose="02020603050405020304" pitchFamily="18" charset="0"/>
              </a:rPr>
              <a:t>Selected “citizen science” farmers share and validate impacts of fodder on milk yields</a:t>
            </a:r>
          </a:p>
          <a:p>
            <a:pPr lvl="1"/>
            <a:endParaRPr lang="en-US" sz="1600" dirty="0">
              <a:latin typeface="Calibri" panose="020F0502020204030204" pitchFamily="34" charset="0"/>
              <a:cs typeface="Times New Roman" panose="02020603050405020304" pitchFamily="18" charset="0"/>
            </a:endParaRPr>
          </a:p>
          <a:p>
            <a:pPr>
              <a:buFont typeface="Wingdings" panose="05000000000000000000" pitchFamily="2" charset="2"/>
              <a:buChar char="v"/>
            </a:pPr>
            <a:r>
              <a:rPr lang="en-US" sz="1600" b="1" dirty="0">
                <a:latin typeface="Calibri" panose="020F0502020204030204" pitchFamily="34" charset="0"/>
                <a:ea typeface="Calibri" panose="020F0502020204030204" pitchFamily="34" charset="0"/>
                <a:cs typeface="Arial" panose="020B0604020202020204" pitchFamily="34" charset="0"/>
              </a:rPr>
              <a:t>Data collection</a:t>
            </a:r>
            <a:r>
              <a:rPr lang="en-US" sz="1600" dirty="0">
                <a:latin typeface="Calibri" panose="020F0502020204030204" pitchFamily="34" charset="0"/>
                <a:ea typeface="Calibri" panose="020F0502020204030204" pitchFamily="34" charset="0"/>
                <a:cs typeface="Arial" panose="020B0604020202020204" pitchFamily="34" charset="0"/>
              </a:rPr>
              <a:t>: Baseline </a:t>
            </a:r>
            <a:r>
              <a:rPr lang="en-US" sz="1600" dirty="0" err="1">
                <a:latin typeface="Calibri" panose="020F0502020204030204" pitchFamily="34" charset="0"/>
                <a:ea typeface="Calibri" panose="020F0502020204030204" pitchFamily="34" charset="0"/>
                <a:cs typeface="Arial" panose="020B0604020202020204" pitchFamily="34" charset="0"/>
              </a:rPr>
              <a:t>Yr</a:t>
            </a:r>
            <a:r>
              <a:rPr lang="en-US" sz="1600" dirty="0">
                <a:latin typeface="Calibri" panose="020F0502020204030204" pitchFamily="34" charset="0"/>
                <a:ea typeface="Calibri" panose="020F0502020204030204" pitchFamily="34" charset="0"/>
                <a:cs typeface="Arial" panose="020B0604020202020204" pitchFamily="34" charset="0"/>
              </a:rPr>
              <a:t> 2017, </a:t>
            </a:r>
            <a:r>
              <a:rPr lang="en-US" sz="1600" dirty="0" err="1">
                <a:latin typeface="Calibri" panose="020F0502020204030204" pitchFamily="34" charset="0"/>
                <a:ea typeface="Calibri" panose="020F0502020204030204" pitchFamily="34" charset="0"/>
                <a:cs typeface="Arial" panose="020B0604020202020204" pitchFamily="34" charset="0"/>
              </a:rPr>
              <a:t>Endline</a:t>
            </a:r>
            <a:r>
              <a:rPr lang="en-US" sz="1600" dirty="0">
                <a:latin typeface="Calibri" panose="020F0502020204030204" pitchFamily="34" charset="0"/>
                <a:ea typeface="Calibri" panose="020F0502020204030204" pitchFamily="34" charset="0"/>
                <a:cs typeface="Arial" panose="020B0604020202020204" pitchFamily="34" charset="0"/>
              </a:rPr>
              <a:t> </a:t>
            </a:r>
            <a:r>
              <a:rPr lang="en-US" sz="1600" dirty="0" err="1">
                <a:latin typeface="Calibri" panose="020F0502020204030204" pitchFamily="34" charset="0"/>
                <a:ea typeface="Calibri" panose="020F0502020204030204" pitchFamily="34" charset="0"/>
                <a:cs typeface="Arial" panose="020B0604020202020204" pitchFamily="34" charset="0"/>
              </a:rPr>
              <a:t>Yr</a:t>
            </a:r>
            <a:r>
              <a:rPr lang="en-US" sz="1600" dirty="0">
                <a:latin typeface="Calibri" panose="020F0502020204030204" pitchFamily="34" charset="0"/>
                <a:ea typeface="Calibri" panose="020F0502020204030204" pitchFamily="34" charset="0"/>
                <a:cs typeface="Arial" panose="020B0604020202020204" pitchFamily="34" charset="0"/>
              </a:rPr>
              <a:t> 2019</a:t>
            </a:r>
          </a:p>
          <a:p>
            <a:pPr lvl="1"/>
            <a:endParaRPr lang="en-US" sz="1600" dirty="0">
              <a:latin typeface="Calibri" panose="020F0502020204030204" pitchFamily="34" charset="0"/>
              <a:cs typeface="Times New Roman" panose="02020603050405020304" pitchFamily="18" charset="0"/>
            </a:endParaRPr>
          </a:p>
        </p:txBody>
      </p:sp>
      <p:sp>
        <p:nvSpPr>
          <p:cNvPr id="23" name="Rectangle 10">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557784"/>
            <a:ext cx="513020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Map, scatter chart&#10;&#10;Description automatically generated">
            <a:extLst>
              <a:ext uri="{FF2B5EF4-FFF2-40B4-BE49-F238E27FC236}">
                <a16:creationId xmlns:a16="http://schemas.microsoft.com/office/drawing/2014/main" id="{C07B319B-045F-41E0-B2BF-8ECAA4D689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9187" y="833418"/>
            <a:ext cx="4046575" cy="5187917"/>
          </a:xfrm>
          <a:prstGeom prst="rect">
            <a:avLst/>
          </a:prstGeom>
          <a:effectLst/>
        </p:spPr>
      </p:pic>
    </p:spTree>
    <p:extLst>
      <p:ext uri="{BB962C8B-B14F-4D97-AF65-F5344CB8AC3E}">
        <p14:creationId xmlns:p14="http://schemas.microsoft.com/office/powerpoint/2010/main" val="68900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group of people sitting at tables&#10;&#10;Description automatically generated with low confidence">
            <a:extLst>
              <a:ext uri="{FF2B5EF4-FFF2-40B4-BE49-F238E27FC236}">
                <a16:creationId xmlns:a16="http://schemas.microsoft.com/office/drawing/2014/main" id="{E367BA00-6CA9-4FFF-B149-4E59FAD35747}"/>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0"/>
            <a:ext cx="9669642" cy="6857990"/>
          </a:xfrm>
          <a:prstGeom prst="rect">
            <a:avLst/>
          </a:prstGeom>
        </p:spPr>
      </p:pic>
      <p:sp>
        <p:nvSpPr>
          <p:cNvPr id="76" name="Rectangle 7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719411E-6C83-488D-97E6-B6F40A9E0E66}"/>
              </a:ext>
            </a:extLst>
          </p:cNvPr>
          <p:cNvSpPr txBox="1"/>
          <p:nvPr/>
        </p:nvSpPr>
        <p:spPr>
          <a:xfrm>
            <a:off x="6412832" y="365125"/>
            <a:ext cx="5522494" cy="1899912"/>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200" b="1" dirty="0">
                <a:latin typeface="+mj-lt"/>
                <a:ea typeface="+mj-ea"/>
                <a:cs typeface="+mj-cs"/>
              </a:rPr>
              <a:t>Project intervention to ensuring women participation in trainings</a:t>
            </a:r>
          </a:p>
        </p:txBody>
      </p:sp>
      <p:sp>
        <p:nvSpPr>
          <p:cNvPr id="4" name="TextBox 3">
            <a:extLst>
              <a:ext uri="{FF2B5EF4-FFF2-40B4-BE49-F238E27FC236}">
                <a16:creationId xmlns:a16="http://schemas.microsoft.com/office/drawing/2014/main" id="{9DEB4E6C-5B92-4757-8031-FB55EA96C8D6}"/>
              </a:ext>
            </a:extLst>
          </p:cNvPr>
          <p:cNvSpPr txBox="1"/>
          <p:nvPr/>
        </p:nvSpPr>
        <p:spPr>
          <a:xfrm>
            <a:off x="7531610" y="2434200"/>
            <a:ext cx="4151053" cy="4303483"/>
          </a:xfrm>
          <a:prstGeom prst="rect">
            <a:avLst/>
          </a:prstGeom>
        </p:spPr>
        <p:txBody>
          <a:bodyPr vert="horz" lIns="91440" tIns="45720" rIns="91440" bIns="45720" rtlCol="0">
            <a:normAutofit/>
          </a:bodyPr>
          <a:lstStyle/>
          <a:p>
            <a:pPr marL="114300" indent="-342900">
              <a:lnSpc>
                <a:spcPct val="90000"/>
              </a:lnSpc>
              <a:spcAft>
                <a:spcPts val="600"/>
              </a:spcAft>
              <a:buFont typeface="+mj-lt"/>
              <a:buAutoNum type="arabicPeriod"/>
            </a:pPr>
            <a:r>
              <a:rPr lang="en-US" dirty="0"/>
              <a:t>Trainings were conducted within villages to enhance participation</a:t>
            </a:r>
          </a:p>
          <a:p>
            <a:pPr marL="114300" indent="-342900">
              <a:lnSpc>
                <a:spcPct val="90000"/>
              </a:lnSpc>
              <a:spcAft>
                <a:spcPts val="600"/>
              </a:spcAft>
              <a:buFont typeface="+mj-lt"/>
              <a:buAutoNum type="arabicPeriod"/>
            </a:pPr>
            <a:endParaRPr lang="en-US" dirty="0"/>
          </a:p>
          <a:p>
            <a:pPr marL="114300" indent="-342900">
              <a:lnSpc>
                <a:spcPct val="90000"/>
              </a:lnSpc>
              <a:spcAft>
                <a:spcPts val="600"/>
              </a:spcAft>
              <a:buFont typeface="+mj-lt"/>
              <a:buAutoNum type="arabicPeriod"/>
            </a:pPr>
            <a:r>
              <a:rPr lang="en-US" dirty="0"/>
              <a:t>Training's venues were within walking distances from homes</a:t>
            </a:r>
          </a:p>
          <a:p>
            <a:pPr marL="114300" indent="-342900">
              <a:lnSpc>
                <a:spcPct val="90000"/>
              </a:lnSpc>
              <a:spcAft>
                <a:spcPts val="600"/>
              </a:spcAft>
              <a:buFont typeface="+mj-lt"/>
              <a:buAutoNum type="arabicPeriod"/>
            </a:pPr>
            <a:endParaRPr lang="en-US" dirty="0"/>
          </a:p>
          <a:p>
            <a:pPr marL="114300" indent="-342900">
              <a:lnSpc>
                <a:spcPct val="90000"/>
              </a:lnSpc>
              <a:spcAft>
                <a:spcPts val="600"/>
              </a:spcAft>
              <a:buFont typeface="+mj-lt"/>
              <a:buAutoNum type="arabicPeriod"/>
            </a:pPr>
            <a:r>
              <a:rPr lang="en-US" dirty="0"/>
              <a:t>The trainings times were negotiated to have better timings when women were less busy</a:t>
            </a:r>
          </a:p>
          <a:p>
            <a:pPr marL="114300" indent="-342900">
              <a:lnSpc>
                <a:spcPct val="90000"/>
              </a:lnSpc>
              <a:spcAft>
                <a:spcPts val="600"/>
              </a:spcAft>
              <a:buFont typeface="+mj-lt"/>
              <a:buAutoNum type="arabicPeriod"/>
            </a:pPr>
            <a:endParaRPr lang="en-US" dirty="0"/>
          </a:p>
          <a:p>
            <a:pPr marL="114300" indent="-342900">
              <a:lnSpc>
                <a:spcPct val="90000"/>
              </a:lnSpc>
              <a:spcAft>
                <a:spcPts val="600"/>
              </a:spcAft>
              <a:buFont typeface="+mj-lt"/>
              <a:buAutoNum type="arabicPeriod"/>
            </a:pPr>
            <a:r>
              <a:rPr lang="en-US" dirty="0"/>
              <a:t>Deliberate attempt to have a 50-50 balance between men and women</a:t>
            </a:r>
          </a:p>
        </p:txBody>
      </p:sp>
    </p:spTree>
    <p:extLst>
      <p:ext uri="{BB962C8B-B14F-4D97-AF65-F5344CB8AC3E}">
        <p14:creationId xmlns:p14="http://schemas.microsoft.com/office/powerpoint/2010/main" val="2882505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C8694-EBFF-4371-93B6-2A71CD2C6C90}"/>
              </a:ext>
            </a:extLst>
          </p:cNvPr>
          <p:cNvSpPr>
            <a:spLocks noGrp="1"/>
          </p:cNvSpPr>
          <p:nvPr>
            <p:ph type="title"/>
          </p:nvPr>
        </p:nvSpPr>
        <p:spPr>
          <a:xfrm>
            <a:off x="648929" y="629267"/>
            <a:ext cx="3505495" cy="1151408"/>
          </a:xfrm>
        </p:spPr>
        <p:txBody>
          <a:bodyPr>
            <a:normAutofit/>
          </a:bodyPr>
          <a:lstStyle/>
          <a:p>
            <a:r>
              <a:rPr lang="en-US" sz="3700" b="1" dirty="0"/>
              <a:t>Data Analysis</a:t>
            </a:r>
          </a:p>
        </p:txBody>
      </p:sp>
      <p:sp>
        <p:nvSpPr>
          <p:cNvPr id="3" name="Content Placeholder 2">
            <a:extLst>
              <a:ext uri="{FF2B5EF4-FFF2-40B4-BE49-F238E27FC236}">
                <a16:creationId xmlns:a16="http://schemas.microsoft.com/office/drawing/2014/main" id="{D3E2D95C-DF4F-4FBF-843A-C29DFEC24F2E}"/>
              </a:ext>
            </a:extLst>
          </p:cNvPr>
          <p:cNvSpPr>
            <a:spLocks noGrp="1"/>
          </p:cNvSpPr>
          <p:nvPr>
            <p:ph idx="1"/>
          </p:nvPr>
        </p:nvSpPr>
        <p:spPr>
          <a:xfrm>
            <a:off x="203200" y="1780675"/>
            <a:ext cx="3951223" cy="3973913"/>
          </a:xfrm>
        </p:spPr>
        <p:txBody>
          <a:bodyPr>
            <a:normAutofit/>
          </a:bodyPr>
          <a:lstStyle/>
          <a:p>
            <a:r>
              <a:rPr lang="en-US" sz="1800" dirty="0"/>
              <a:t>Using Difference in Difference (</a:t>
            </a:r>
            <a:r>
              <a:rPr lang="en-US" sz="1800" dirty="0" err="1"/>
              <a:t>DiD</a:t>
            </a:r>
            <a:r>
              <a:rPr lang="en-US" sz="1800" dirty="0"/>
              <a:t>) estimate the changes in weighted fodder index before and after intervention</a:t>
            </a:r>
          </a:p>
          <a:p>
            <a:endParaRPr lang="en-US" sz="1800" dirty="0"/>
          </a:p>
          <a:p>
            <a:r>
              <a:rPr lang="en-US" sz="1800" dirty="0"/>
              <a:t>The DID tests whether change was purely due to the farmers’ interaction with project interventions and not due to coincidence or other confounding factors.</a:t>
            </a:r>
          </a:p>
          <a:p>
            <a:pPr marL="0" indent="0">
              <a:buNone/>
            </a:pPr>
            <a:endParaRPr lang="en-US" sz="1800" dirty="0"/>
          </a:p>
        </p:txBody>
      </p:sp>
      <p:sp>
        <p:nvSpPr>
          <p:cNvPr id="26" name="Rectangle 2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BF709D5-D497-4CBF-B7D3-4F3BC3615F8D}"/>
                  </a:ext>
                </a:extLst>
              </p:cNvPr>
              <p:cNvGraphicFramePr>
                <a:graphicFrameLocks noGrp="1"/>
              </p:cNvGraphicFramePr>
              <p:nvPr>
                <p:extLst>
                  <p:ext uri="{D42A27DB-BD31-4B8C-83A1-F6EECF244321}">
                    <p14:modId xmlns:p14="http://schemas.microsoft.com/office/powerpoint/2010/main" val="1045786154"/>
                  </p:ext>
                </p:extLst>
              </p:nvPr>
            </p:nvGraphicFramePr>
            <p:xfrm>
              <a:off x="5123479" y="476923"/>
              <a:ext cx="6584097" cy="6381077"/>
            </p:xfrm>
            <a:graphic>
              <a:graphicData uri="http://schemas.openxmlformats.org/drawingml/2006/table">
                <a:tbl>
                  <a:tblPr firstRow="1" firstCol="1" bandRow="1">
                    <a:noFill/>
                    <a:tableStyleId>{21E4AEA4-8DFA-4A89-87EB-49C32662AFE0}</a:tableStyleId>
                  </a:tblPr>
                  <a:tblGrid>
                    <a:gridCol w="2174674">
                      <a:extLst>
                        <a:ext uri="{9D8B030D-6E8A-4147-A177-3AD203B41FA5}">
                          <a16:colId xmlns:a16="http://schemas.microsoft.com/office/drawing/2014/main" val="3989513920"/>
                        </a:ext>
                      </a:extLst>
                    </a:gridCol>
                    <a:gridCol w="4409423">
                      <a:extLst>
                        <a:ext uri="{9D8B030D-6E8A-4147-A177-3AD203B41FA5}">
                          <a16:colId xmlns:a16="http://schemas.microsoft.com/office/drawing/2014/main" val="1737137163"/>
                        </a:ext>
                      </a:extLst>
                    </a:gridCol>
                  </a:tblGrid>
                  <a:tr h="656452">
                    <a:tc>
                      <a:txBody>
                        <a:bodyPr/>
                        <a:lstStyle/>
                        <a:p>
                          <a:pPr marL="0" marR="0" algn="just">
                            <a:lnSpc>
                              <a:spcPct val="107000"/>
                            </a:lnSpc>
                            <a:spcBef>
                              <a:spcPts val="0"/>
                            </a:spcBef>
                            <a:spcAft>
                              <a:spcPts val="0"/>
                            </a:spcAft>
                          </a:pPr>
                          <a:r>
                            <a:rPr lang="en-US" sz="1400" b="1" cap="none" spc="0" dirty="0">
                              <a:solidFill>
                                <a:schemeClr val="bg1"/>
                              </a:solidFill>
                              <a:effectLst/>
                              <a:latin typeface="+mn-lt"/>
                            </a:rPr>
                            <a:t>Fodder Adoption Dimensions</a:t>
                          </a:r>
                          <a:endParaRPr lang="en-US" sz="1400" b="1" cap="none" spc="0" dirty="0">
                            <a:solidFill>
                              <a:schemeClr val="bg1"/>
                            </a:solidFill>
                            <a:effectLst/>
                            <a:latin typeface="+mn-lt"/>
                            <a:ea typeface="Calibri" panose="020F0502020204030204" pitchFamily="34" charset="0"/>
                            <a:cs typeface="Times New Roman" panose="02020603050405020304" pitchFamily="18" charset="0"/>
                          </a:endParaRPr>
                        </a:p>
                      </a:txBody>
                      <a:tcPr marL="54834" marR="39167" marT="78334" marB="78334" anchor="ctr">
                        <a:lnL w="12700" cmpd="sng">
                          <a:noFill/>
                        </a:lnL>
                        <a:lnR w="12700" cmpd="sng">
                          <a:noFill/>
                        </a:lnR>
                        <a:lnT w="19050" cap="flat" cmpd="sng" algn="ctr">
                          <a:noFill/>
                          <a:prstDash val="solid"/>
                        </a:lnT>
                        <a:lnB w="38100" cmpd="sng">
                          <a:noFill/>
                        </a:lnB>
                        <a:solidFill>
                          <a:schemeClr val="tx1"/>
                        </a:solidFill>
                      </a:tcPr>
                    </a:tc>
                    <a:tc>
                      <a:txBody>
                        <a:bodyPr/>
                        <a:lstStyle/>
                        <a:p>
                          <a:pPr marL="0" marR="0" algn="just">
                            <a:lnSpc>
                              <a:spcPct val="107000"/>
                            </a:lnSpc>
                            <a:spcBef>
                              <a:spcPts val="0"/>
                            </a:spcBef>
                            <a:spcAft>
                              <a:spcPts val="0"/>
                            </a:spcAft>
                          </a:pPr>
                          <a:r>
                            <a:rPr lang="en-US" sz="1400" b="1" cap="none" spc="0" dirty="0">
                              <a:solidFill>
                                <a:schemeClr val="bg1"/>
                              </a:solidFill>
                              <a:effectLst/>
                              <a:latin typeface="+mn-lt"/>
                            </a:rPr>
                            <a:t>Specific indices</a:t>
                          </a:r>
                          <a:endParaRPr lang="en-US" sz="1400" b="1" cap="none" spc="0" dirty="0">
                            <a:solidFill>
                              <a:schemeClr val="bg1"/>
                            </a:solidFill>
                            <a:effectLst/>
                            <a:latin typeface="+mn-lt"/>
                            <a:ea typeface="Calibri" panose="020F0502020204030204" pitchFamily="34" charset="0"/>
                            <a:cs typeface="Times New Roman" panose="02020603050405020304" pitchFamily="18" charset="0"/>
                          </a:endParaRPr>
                        </a:p>
                      </a:txBody>
                      <a:tcPr marL="54834" marR="39167" marT="78334" marB="78334" anchor="ctr">
                        <a:lnL w="12700" cmpd="sng">
                          <a:noFill/>
                        </a:lnL>
                        <a:lnR w="12700" cmpd="sng">
                          <a:noFill/>
                        </a:lnR>
                        <a:lnT w="19050" cap="flat" cmpd="sng" algn="ctr">
                          <a:noFill/>
                          <a:prstDash val="solid"/>
                        </a:lnT>
                        <a:lnB w="38100" cmpd="sng">
                          <a:noFill/>
                        </a:lnB>
                        <a:solidFill>
                          <a:schemeClr val="tx1"/>
                        </a:solidFill>
                      </a:tcPr>
                    </a:tc>
                    <a:extLst>
                      <a:ext uri="{0D108BD9-81ED-4DB2-BD59-A6C34878D82A}">
                        <a16:rowId xmlns:a16="http://schemas.microsoft.com/office/drawing/2014/main" val="4081089191"/>
                      </a:ext>
                    </a:extLst>
                  </a:tr>
                  <a:tr h="596680">
                    <a:tc rowSpan="3">
                      <a:txBody>
                        <a:bodyPr/>
                        <a:lstStyle/>
                        <a:p>
                          <a:pPr marL="0" marR="0" algn="l">
                            <a:lnSpc>
                              <a:spcPct val="107000"/>
                            </a:lnSpc>
                            <a:spcBef>
                              <a:spcPts val="0"/>
                            </a:spcBef>
                            <a:spcAft>
                              <a:spcPts val="0"/>
                            </a:spcAft>
                          </a:pPr>
                          <a:r>
                            <a:rPr lang="en-US" sz="1400" b="1" cap="none" spc="0" dirty="0">
                              <a:solidFill>
                                <a:schemeClr val="tx1"/>
                              </a:solidFill>
                              <a:effectLst/>
                              <a:latin typeface="+mn-lt"/>
                            </a:rPr>
                            <a:t>Dimension 1: Knowledge Dimension</a:t>
                          </a:r>
                          <a:endParaRPr lang="en-US" sz="1400" b="1" cap="none" spc="0" dirty="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lnL w="12700" cmpd="sng">
                          <a:noFill/>
                          <a:prstDash val="solid"/>
                        </a:lnL>
                        <a:lnR w="12700" cmpd="sng">
                          <a:noFill/>
                          <a:prstDash val="solid"/>
                        </a:lnR>
                        <a:lnT w="38100" cmpd="sng">
                          <a:noFill/>
                        </a:lnT>
                        <a:lnB w="12700" cap="flat" cmpd="sng" algn="ctr">
                          <a:solidFill>
                            <a:schemeClr val="tx1"/>
                          </a:solidFill>
                          <a:prstDash val="solid"/>
                        </a:lnB>
                        <a:noFill/>
                      </a:tcPr>
                    </a:tc>
                    <a:tc>
                      <a:txBody>
                        <a:bodyPr/>
                        <a:lstStyle/>
                        <a:p>
                          <a:pPr marL="171450" marR="0" lvl="0" indent="-17145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Calliandra for fodder &amp; at least one other exotic fodder shrub</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38100" cmpd="sng">
                          <a:noFill/>
                        </a:lnT>
                        <a:lnB w="12700" cap="flat" cmpd="sng" algn="ctr">
                          <a:noFill/>
                          <a:prstDash val="solid"/>
                          <a:round/>
                          <a:headEnd type="none" w="med" len="med"/>
                          <a:tailEnd type="none" w="med" len="med"/>
                        </a:lnB>
                        <a:noFill/>
                      </a:tcPr>
                    </a:tc>
                    <a:extLst>
                      <a:ext uri="{0D108BD9-81ED-4DB2-BD59-A6C34878D82A}">
                        <a16:rowId xmlns:a16="http://schemas.microsoft.com/office/drawing/2014/main" val="1964057799"/>
                      </a:ext>
                    </a:extLst>
                  </a:tr>
                  <a:tr h="596680">
                    <a:tc vMerge="1">
                      <a:txBody>
                        <a:bodyPr/>
                        <a:lstStyle/>
                        <a:p>
                          <a:endParaRPr lang="en-US"/>
                        </a:p>
                      </a:txBody>
                      <a:tcPr/>
                    </a:tc>
                    <a:tc>
                      <a:txBody>
                        <a:bodyPr/>
                        <a:lstStyle/>
                        <a:p>
                          <a:pPr marL="228600" marR="0" lvl="0" indent="-2286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quantity of fodder to be fed per day</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mpd="sng">
                          <a:noFill/>
                          <a:prstDash val="solid"/>
                        </a:lnB>
                        <a:solidFill>
                          <a:schemeClr val="bg1">
                            <a:lumMod val="95000"/>
                          </a:schemeClr>
                        </a:solidFill>
                      </a:tcPr>
                    </a:tc>
                    <a:extLst>
                      <a:ext uri="{0D108BD9-81ED-4DB2-BD59-A6C34878D82A}">
                        <a16:rowId xmlns:a16="http://schemas.microsoft.com/office/drawing/2014/main" val="383378941"/>
                      </a:ext>
                    </a:extLst>
                  </a:tr>
                  <a:tr h="596680">
                    <a:tc vMerge="1">
                      <a:txBody>
                        <a:bodyPr/>
                        <a:lstStyle/>
                        <a:p>
                          <a:endParaRPr lang="en-US"/>
                        </a:p>
                      </a:txBody>
                      <a:tcPr/>
                    </a:tc>
                    <a:tc>
                      <a:txBody>
                        <a:bodyPr/>
                        <a:lstStyle/>
                        <a:p>
                          <a:pPr marL="228600" marR="0" lvl="0" indent="-2286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shrubs can be integrated into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2044931805"/>
                      </a:ext>
                    </a:extLst>
                  </a:tr>
                  <a:tr h="596680">
                    <a:tc rowSpan="3">
                      <a:txBody>
                        <a:bodyPr/>
                        <a:lstStyle/>
                        <a:p>
                          <a:pPr marL="0" marR="0" algn="l">
                            <a:lnSpc>
                              <a:spcPct val="107000"/>
                            </a:lnSpc>
                            <a:spcBef>
                              <a:spcPts val="0"/>
                            </a:spcBef>
                            <a:spcAft>
                              <a:spcPts val="0"/>
                            </a:spcAft>
                          </a:pPr>
                          <a:r>
                            <a:rPr lang="en-US" sz="1400" b="1" cap="none" spc="0">
                              <a:solidFill>
                                <a:schemeClr val="tx1"/>
                              </a:solidFill>
                              <a:effectLst/>
                              <a:latin typeface="+mn-lt"/>
                            </a:rPr>
                            <a:t>Dimension 2: Fodder presence on farm</a:t>
                          </a:r>
                          <a:endParaRPr lang="en-US" sz="1400" b="1" cap="none" spc="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Carried out </a:t>
                          </a:r>
                          <a:r>
                            <a:rPr lang="en-US" sz="1400" cap="none" spc="0" dirty="0" err="1">
                              <a:solidFill>
                                <a:schemeClr val="tx1"/>
                              </a:solidFill>
                              <a:effectLst/>
                              <a:latin typeface="+mn-lt"/>
                            </a:rPr>
                            <a:t>atleast</a:t>
                          </a:r>
                          <a:r>
                            <a:rPr lang="en-US" sz="1400" cap="none" spc="0" dirty="0">
                              <a:solidFill>
                                <a:schemeClr val="tx1"/>
                              </a:solidFill>
                              <a:effectLst/>
                              <a:latin typeface="+mn-lt"/>
                            </a:rPr>
                            <a:t> 2 out of 4 fodder mgt. practices during last 12 months</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918201128"/>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Prevalence of at least of 200 popular shrub species on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noFill/>
                      </a:tcPr>
                    </a:tc>
                    <a:extLst>
                      <a:ext uri="{0D108BD9-81ED-4DB2-BD59-A6C34878D82A}">
                        <a16:rowId xmlns:a16="http://schemas.microsoft.com/office/drawing/2014/main" val="296344889"/>
                      </a:ext>
                    </a:extLst>
                  </a:tr>
                  <a:tr h="335143">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Presence of any popular fodder shrub species on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74209769"/>
                      </a:ext>
                    </a:extLst>
                  </a:tr>
                  <a:tr h="335143">
                    <a:tc rowSpan="3">
                      <a:txBody>
                        <a:bodyPr/>
                        <a:lstStyle/>
                        <a:p>
                          <a:pPr marL="0" marR="0" algn="l">
                            <a:lnSpc>
                              <a:spcPct val="107000"/>
                            </a:lnSpc>
                            <a:spcBef>
                              <a:spcPts val="0"/>
                            </a:spcBef>
                            <a:spcAft>
                              <a:spcPts val="0"/>
                            </a:spcAft>
                          </a:pPr>
                          <a:r>
                            <a:rPr lang="en-US" sz="1400" b="1" cap="none" spc="0" dirty="0">
                              <a:solidFill>
                                <a:schemeClr val="tx1"/>
                              </a:solidFill>
                              <a:effectLst/>
                              <a:latin typeface="+mn-lt"/>
                            </a:rPr>
                            <a:t>Dimension 3: Fodder Feeding Practices</a:t>
                          </a:r>
                          <a:endParaRPr lang="en-US" sz="1400" b="1" cap="none" spc="0" dirty="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lnB>
                        <a:noFill/>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Feeds sufficient quantity of shrub fodder fed per cow</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8813523"/>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Fodder shrubs fed to cows at least 2-3 times per week during last milking period</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mpd="sng">
                          <a:noFill/>
                          <a:prstDash val="solid"/>
                        </a:lnB>
                        <a:solidFill>
                          <a:schemeClr val="bg1">
                            <a:lumMod val="95000"/>
                          </a:schemeClr>
                        </a:solidFill>
                      </a:tcPr>
                    </a:tc>
                    <a:extLst>
                      <a:ext uri="{0D108BD9-81ED-4DB2-BD59-A6C34878D82A}">
                        <a16:rowId xmlns:a16="http://schemas.microsoft.com/office/drawing/2014/main" val="2902503829"/>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Fodder chopped &amp; mixed with 20-40% mixed with other feed</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1542141132"/>
                      </a:ext>
                    </a:extLst>
                  </a:tr>
                  <a:tr h="877579">
                    <a:tc>
                      <a:txBody>
                        <a:bodyPr/>
                        <a:lstStyle/>
                        <a:p>
                          <a:pPr marL="0" marR="0" algn="l">
                            <a:lnSpc>
                              <a:spcPct val="107000"/>
                            </a:lnSpc>
                            <a:spcBef>
                              <a:spcPts val="0"/>
                            </a:spcBef>
                            <a:spcAft>
                              <a:spcPts val="0"/>
                            </a:spcAft>
                          </a:pPr>
                          <a:r>
                            <a:rPr lang="en-US" sz="1400" b="1" cap="none" spc="0">
                              <a:solidFill>
                                <a:schemeClr val="tx1"/>
                              </a:solidFill>
                              <a:effectLst/>
                              <a:latin typeface="+mn-lt"/>
                              <a:ea typeface="Calibri" panose="020F0502020204030204" pitchFamily="34" charset="0"/>
                              <a:cs typeface="Times New Roman" panose="02020603050405020304" pitchFamily="18" charset="0"/>
                            </a:rPr>
                            <a:t>Weighted Fodder Index</a:t>
                          </a:r>
                        </a:p>
                      </a:txBody>
                      <a:tcPr marL="54834" marR="39167" marT="0" marB="78334"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pPr marL="0" marR="0" lvl="0" indent="0" algn="ctr" defTabSz="914400" rtl="0" eaLnBrk="1" fontAlgn="auto" latinLnBrk="0" hangingPunct="1">
                            <a:lnSpc>
                              <a:spcPct val="115000"/>
                            </a:lnSpc>
                            <a:spcBef>
                              <a:spcPts val="0"/>
                            </a:spcBef>
                            <a:spcAft>
                              <a:spcPts val="0"/>
                            </a:spcAft>
                            <a:buClrTx/>
                            <a:buSzTx/>
                            <a:buFont typeface="+mj-lt"/>
                            <a:buNone/>
                            <a:tabLst/>
                            <a:defRPr/>
                          </a:pPr>
                          <a14:m>
                            <m:oMath xmlns:m="http://schemas.openxmlformats.org/officeDocument/2006/math">
                              <m:r>
                                <a:rPr lang="en-US" sz="1400" i="1" kern="1200" cap="none" spc="0" smtClean="0">
                                  <a:solidFill>
                                    <a:schemeClr val="tx1"/>
                                  </a:solidFill>
                                  <a:effectLst/>
                                  <a:latin typeface="Cambria Math" panose="02040503050406030204" pitchFamily="18" charset="0"/>
                                  <a:ea typeface="+mn-ea"/>
                                  <a:cs typeface="+mn-cs"/>
                                </a:rPr>
                                <m:t>𝑌</m:t>
                              </m:r>
                              <m:r>
                                <a:rPr lang="en-US" sz="1400" i="1" kern="1200" cap="none" spc="0" smtClean="0">
                                  <a:solidFill>
                                    <a:schemeClr val="tx1"/>
                                  </a:solidFill>
                                  <a:effectLst/>
                                  <a:latin typeface="Cambria Math" panose="02040503050406030204" pitchFamily="18" charset="0"/>
                                  <a:ea typeface="+mn-ea"/>
                                  <a:cs typeface="+mn-cs"/>
                                </a:rPr>
                                <m:t>=</m:t>
                              </m:r>
                              <m:nary>
                                <m:naryPr>
                                  <m:chr m:val="∑"/>
                                  <m:limLoc m:val="undOvr"/>
                                  <m:ctrlPr>
                                    <a:rPr lang="en-US" sz="1400" i="1" kern="1200" cap="none" spc="0">
                                      <a:solidFill>
                                        <a:schemeClr val="tx1"/>
                                      </a:solidFill>
                                      <a:effectLst/>
                                      <a:latin typeface="Cambria Math" panose="02040503050406030204" pitchFamily="18" charset="0"/>
                                      <a:ea typeface="+mn-ea"/>
                                      <a:cs typeface="+mn-cs"/>
                                    </a:rPr>
                                  </m:ctrlPr>
                                </m:naryPr>
                                <m:sub>
                                  <m:r>
                                    <a:rPr lang="en-US" sz="1400" i="1" kern="1200" cap="none" spc="0">
                                      <a:solidFill>
                                        <a:schemeClr val="tx1"/>
                                      </a:solidFill>
                                      <a:effectLst/>
                                      <a:latin typeface="Cambria Math" panose="02040503050406030204" pitchFamily="18" charset="0"/>
                                      <a:ea typeface="+mn-ea"/>
                                      <a:cs typeface="+mn-cs"/>
                                    </a:rPr>
                                    <m:t>𝐼</m:t>
                                  </m:r>
                                </m:sub>
                                <m:sup>
                                  <m:r>
                                    <a:rPr lang="en-US" sz="1400" i="1" kern="1200" cap="none" spc="0">
                                      <a:solidFill>
                                        <a:schemeClr val="tx1"/>
                                      </a:solidFill>
                                      <a:effectLst/>
                                      <a:latin typeface="Cambria Math" panose="02040503050406030204" pitchFamily="18" charset="0"/>
                                      <a:ea typeface="+mn-ea"/>
                                      <a:cs typeface="+mn-cs"/>
                                    </a:rPr>
                                    <m:t>9</m:t>
                                  </m:r>
                                </m:sup>
                                <m:e>
                                  <m:r>
                                    <a:rPr lang="en-US" sz="1400" i="1" kern="1200" cap="none" spc="0">
                                      <a:solidFill>
                                        <a:schemeClr val="tx1"/>
                                      </a:solidFill>
                                      <a:effectLst/>
                                      <a:latin typeface="Cambria Math" panose="02040503050406030204" pitchFamily="18" charset="0"/>
                                      <a:ea typeface="+mn-ea"/>
                                      <a:cs typeface="+mn-cs"/>
                                    </a:rPr>
                                    <m:t>𝐷𝑖</m:t>
                                  </m:r>
                                </m:e>
                              </m:nary>
                              <m:r>
                                <a:rPr lang="en-US" sz="1400" i="1" kern="1200" cap="none" spc="0">
                                  <a:solidFill>
                                    <a:schemeClr val="tx1"/>
                                  </a:solidFill>
                                  <a:effectLst/>
                                  <a:latin typeface="Cambria Math" panose="02040503050406030204" pitchFamily="18" charset="0"/>
                                  <a:ea typeface="+mn-ea"/>
                                  <a:cs typeface="+mn-cs"/>
                                </a:rPr>
                                <m:t>/9</m:t>
                              </m:r>
                            </m:oMath>
                          </a14:m>
                          <a:r>
                            <a:rPr lang="en-US" sz="1400" kern="1200" cap="none" spc="0" dirty="0">
                              <a:solidFill>
                                <a:schemeClr val="tx1"/>
                              </a:solidFill>
                              <a:effectLst/>
                              <a:latin typeface="+mn-lt"/>
                              <a:ea typeface="+mn-ea"/>
                              <a:cs typeface="+mn-cs"/>
                            </a:rPr>
                            <a:t> </a:t>
                          </a:r>
                        </a:p>
                        <a:p>
                          <a:pPr marL="0" marR="0" lvl="0" indent="0" algn="just" defTabSz="914400" rtl="0" eaLnBrk="1" fontAlgn="auto" latinLnBrk="0" hangingPunct="1">
                            <a:lnSpc>
                              <a:spcPct val="115000"/>
                            </a:lnSpc>
                            <a:spcBef>
                              <a:spcPts val="0"/>
                            </a:spcBef>
                            <a:spcAft>
                              <a:spcPts val="0"/>
                            </a:spcAft>
                            <a:buClrTx/>
                            <a:buSzTx/>
                            <a:buFont typeface="+mj-lt"/>
                            <a:buNone/>
                            <a:tabLst/>
                            <a:defRPr/>
                          </a:pPr>
                          <a:r>
                            <a:rPr lang="en-US" sz="1400" kern="1200" cap="none" spc="0" dirty="0">
                              <a:solidFill>
                                <a:schemeClr val="tx1"/>
                              </a:solidFill>
                              <a:effectLst/>
                              <a:latin typeface="+mn-lt"/>
                              <a:ea typeface="+mn-ea"/>
                              <a:cs typeface="+mn-cs"/>
                            </a:rPr>
                            <a:t>Where Y=Fodder index, Di= dimensions</a:t>
                          </a:r>
                        </a:p>
                        <a:p>
                          <a:pPr marL="0" marR="0" lvl="0" indent="0" algn="just">
                            <a:lnSpc>
                              <a:spcPct val="115000"/>
                            </a:lnSpc>
                            <a:spcBef>
                              <a:spcPts val="0"/>
                            </a:spcBef>
                            <a:spcAft>
                              <a:spcPts val="0"/>
                            </a:spcAft>
                            <a:buFont typeface="+mj-lt"/>
                            <a:buNone/>
                          </a:pP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3173623085"/>
                      </a:ext>
                    </a:extLst>
                  </a:tr>
                </a:tbl>
              </a:graphicData>
            </a:graphic>
          </p:graphicFrame>
        </mc:Choice>
        <mc:Fallback xmlns="">
          <p:graphicFrame>
            <p:nvGraphicFramePr>
              <p:cNvPr id="4" name="Table 3">
                <a:extLst>
                  <a:ext uri="{FF2B5EF4-FFF2-40B4-BE49-F238E27FC236}">
                    <a16:creationId xmlns:a16="http://schemas.microsoft.com/office/drawing/2014/main" id="{DBF709D5-D497-4CBF-B7D3-4F3BC3615F8D}"/>
                  </a:ext>
                </a:extLst>
              </p:cNvPr>
              <p:cNvGraphicFramePr>
                <a:graphicFrameLocks noGrp="1"/>
              </p:cNvGraphicFramePr>
              <p:nvPr>
                <p:extLst>
                  <p:ext uri="{D42A27DB-BD31-4B8C-83A1-F6EECF244321}">
                    <p14:modId xmlns:p14="http://schemas.microsoft.com/office/powerpoint/2010/main" val="1045786154"/>
                  </p:ext>
                </p:extLst>
              </p:nvPr>
            </p:nvGraphicFramePr>
            <p:xfrm>
              <a:off x="5123479" y="476923"/>
              <a:ext cx="6584097" cy="6381077"/>
            </p:xfrm>
            <a:graphic>
              <a:graphicData uri="http://schemas.openxmlformats.org/drawingml/2006/table">
                <a:tbl>
                  <a:tblPr firstRow="1" firstCol="1" bandRow="1">
                    <a:noFill/>
                    <a:tableStyleId>{21E4AEA4-8DFA-4A89-87EB-49C32662AFE0}</a:tableStyleId>
                  </a:tblPr>
                  <a:tblGrid>
                    <a:gridCol w="2174674">
                      <a:extLst>
                        <a:ext uri="{9D8B030D-6E8A-4147-A177-3AD203B41FA5}">
                          <a16:colId xmlns:a16="http://schemas.microsoft.com/office/drawing/2014/main" val="3989513920"/>
                        </a:ext>
                      </a:extLst>
                    </a:gridCol>
                    <a:gridCol w="4409423">
                      <a:extLst>
                        <a:ext uri="{9D8B030D-6E8A-4147-A177-3AD203B41FA5}">
                          <a16:colId xmlns:a16="http://schemas.microsoft.com/office/drawing/2014/main" val="1737137163"/>
                        </a:ext>
                      </a:extLst>
                    </a:gridCol>
                  </a:tblGrid>
                  <a:tr h="656452">
                    <a:tc>
                      <a:txBody>
                        <a:bodyPr/>
                        <a:lstStyle/>
                        <a:p>
                          <a:pPr marL="0" marR="0" algn="just">
                            <a:lnSpc>
                              <a:spcPct val="107000"/>
                            </a:lnSpc>
                            <a:spcBef>
                              <a:spcPts val="0"/>
                            </a:spcBef>
                            <a:spcAft>
                              <a:spcPts val="0"/>
                            </a:spcAft>
                          </a:pPr>
                          <a:r>
                            <a:rPr lang="en-US" sz="1400" b="1" cap="none" spc="0" dirty="0">
                              <a:solidFill>
                                <a:schemeClr val="bg1"/>
                              </a:solidFill>
                              <a:effectLst/>
                              <a:latin typeface="+mn-lt"/>
                            </a:rPr>
                            <a:t>Fodder Adoption Dimensions</a:t>
                          </a:r>
                          <a:endParaRPr lang="en-US" sz="1400" b="1" cap="none" spc="0" dirty="0">
                            <a:solidFill>
                              <a:schemeClr val="bg1"/>
                            </a:solidFill>
                            <a:effectLst/>
                            <a:latin typeface="+mn-lt"/>
                            <a:ea typeface="Calibri" panose="020F0502020204030204" pitchFamily="34" charset="0"/>
                            <a:cs typeface="Times New Roman" panose="02020603050405020304" pitchFamily="18" charset="0"/>
                          </a:endParaRPr>
                        </a:p>
                      </a:txBody>
                      <a:tcPr marL="54834" marR="39167" marT="78334" marB="78334" anchor="ctr">
                        <a:lnL w="12700" cmpd="sng">
                          <a:noFill/>
                        </a:lnL>
                        <a:lnR w="12700" cmpd="sng">
                          <a:noFill/>
                        </a:lnR>
                        <a:lnT w="19050" cap="flat" cmpd="sng" algn="ctr">
                          <a:noFill/>
                          <a:prstDash val="solid"/>
                        </a:lnT>
                        <a:lnB w="38100" cmpd="sng">
                          <a:noFill/>
                        </a:lnB>
                        <a:solidFill>
                          <a:schemeClr val="tx1"/>
                        </a:solidFill>
                      </a:tcPr>
                    </a:tc>
                    <a:tc>
                      <a:txBody>
                        <a:bodyPr/>
                        <a:lstStyle/>
                        <a:p>
                          <a:pPr marL="0" marR="0" algn="just">
                            <a:lnSpc>
                              <a:spcPct val="107000"/>
                            </a:lnSpc>
                            <a:spcBef>
                              <a:spcPts val="0"/>
                            </a:spcBef>
                            <a:spcAft>
                              <a:spcPts val="0"/>
                            </a:spcAft>
                          </a:pPr>
                          <a:r>
                            <a:rPr lang="en-US" sz="1400" b="1" cap="none" spc="0" dirty="0">
                              <a:solidFill>
                                <a:schemeClr val="bg1"/>
                              </a:solidFill>
                              <a:effectLst/>
                              <a:latin typeface="+mn-lt"/>
                            </a:rPr>
                            <a:t>Specific indices</a:t>
                          </a:r>
                          <a:endParaRPr lang="en-US" sz="1400" b="1" cap="none" spc="0" dirty="0">
                            <a:solidFill>
                              <a:schemeClr val="bg1"/>
                            </a:solidFill>
                            <a:effectLst/>
                            <a:latin typeface="+mn-lt"/>
                            <a:ea typeface="Calibri" panose="020F0502020204030204" pitchFamily="34" charset="0"/>
                            <a:cs typeface="Times New Roman" panose="02020603050405020304" pitchFamily="18" charset="0"/>
                          </a:endParaRPr>
                        </a:p>
                      </a:txBody>
                      <a:tcPr marL="54834" marR="39167" marT="78334" marB="78334" anchor="ctr">
                        <a:lnL w="12700" cmpd="sng">
                          <a:noFill/>
                        </a:lnL>
                        <a:lnR w="12700" cmpd="sng">
                          <a:noFill/>
                        </a:lnR>
                        <a:lnT w="19050" cap="flat" cmpd="sng" algn="ctr">
                          <a:noFill/>
                          <a:prstDash val="solid"/>
                        </a:lnT>
                        <a:lnB w="38100" cmpd="sng">
                          <a:noFill/>
                        </a:lnB>
                        <a:solidFill>
                          <a:schemeClr val="tx1"/>
                        </a:solidFill>
                      </a:tcPr>
                    </a:tc>
                    <a:extLst>
                      <a:ext uri="{0D108BD9-81ED-4DB2-BD59-A6C34878D82A}">
                        <a16:rowId xmlns:a16="http://schemas.microsoft.com/office/drawing/2014/main" val="4081089191"/>
                      </a:ext>
                    </a:extLst>
                  </a:tr>
                  <a:tr h="596680">
                    <a:tc rowSpan="3">
                      <a:txBody>
                        <a:bodyPr/>
                        <a:lstStyle/>
                        <a:p>
                          <a:pPr marL="0" marR="0" algn="l">
                            <a:lnSpc>
                              <a:spcPct val="107000"/>
                            </a:lnSpc>
                            <a:spcBef>
                              <a:spcPts val="0"/>
                            </a:spcBef>
                            <a:spcAft>
                              <a:spcPts val="0"/>
                            </a:spcAft>
                          </a:pPr>
                          <a:r>
                            <a:rPr lang="en-US" sz="1400" b="1" cap="none" spc="0" dirty="0">
                              <a:solidFill>
                                <a:schemeClr val="tx1"/>
                              </a:solidFill>
                              <a:effectLst/>
                              <a:latin typeface="+mn-lt"/>
                            </a:rPr>
                            <a:t>Dimension 1: Knowledge Dimension</a:t>
                          </a:r>
                          <a:endParaRPr lang="en-US" sz="1400" b="1" cap="none" spc="0" dirty="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lnL w="12700" cmpd="sng">
                          <a:noFill/>
                          <a:prstDash val="solid"/>
                        </a:lnL>
                        <a:lnR w="12700" cmpd="sng">
                          <a:noFill/>
                          <a:prstDash val="solid"/>
                        </a:lnR>
                        <a:lnT w="38100" cmpd="sng">
                          <a:noFill/>
                        </a:lnT>
                        <a:lnB w="12700" cap="flat" cmpd="sng" algn="ctr">
                          <a:solidFill>
                            <a:schemeClr val="tx1"/>
                          </a:solidFill>
                          <a:prstDash val="solid"/>
                        </a:lnB>
                        <a:noFill/>
                      </a:tcPr>
                    </a:tc>
                    <a:tc>
                      <a:txBody>
                        <a:bodyPr/>
                        <a:lstStyle/>
                        <a:p>
                          <a:pPr marL="171450" marR="0" lvl="0" indent="-17145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Calliandra for fodder &amp; at least one other exotic fodder shrub</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38100" cmpd="sng">
                          <a:noFill/>
                        </a:lnT>
                        <a:lnB w="12700" cap="flat" cmpd="sng" algn="ctr">
                          <a:noFill/>
                          <a:prstDash val="solid"/>
                          <a:round/>
                          <a:headEnd type="none" w="med" len="med"/>
                          <a:tailEnd type="none" w="med" len="med"/>
                        </a:lnB>
                        <a:noFill/>
                      </a:tcPr>
                    </a:tc>
                    <a:extLst>
                      <a:ext uri="{0D108BD9-81ED-4DB2-BD59-A6C34878D82A}">
                        <a16:rowId xmlns:a16="http://schemas.microsoft.com/office/drawing/2014/main" val="1964057799"/>
                      </a:ext>
                    </a:extLst>
                  </a:tr>
                  <a:tr h="596680">
                    <a:tc vMerge="1">
                      <a:txBody>
                        <a:bodyPr/>
                        <a:lstStyle/>
                        <a:p>
                          <a:endParaRPr lang="en-US"/>
                        </a:p>
                      </a:txBody>
                      <a:tcPr/>
                    </a:tc>
                    <a:tc>
                      <a:txBody>
                        <a:bodyPr/>
                        <a:lstStyle/>
                        <a:p>
                          <a:pPr marL="228600" marR="0" lvl="0" indent="-2286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quantity of fodder to be fed per day</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mpd="sng">
                          <a:noFill/>
                          <a:prstDash val="solid"/>
                        </a:lnB>
                        <a:solidFill>
                          <a:schemeClr val="bg1">
                            <a:lumMod val="95000"/>
                          </a:schemeClr>
                        </a:solidFill>
                      </a:tcPr>
                    </a:tc>
                    <a:extLst>
                      <a:ext uri="{0D108BD9-81ED-4DB2-BD59-A6C34878D82A}">
                        <a16:rowId xmlns:a16="http://schemas.microsoft.com/office/drawing/2014/main" val="383378941"/>
                      </a:ext>
                    </a:extLst>
                  </a:tr>
                  <a:tr h="596680">
                    <a:tc vMerge="1">
                      <a:txBody>
                        <a:bodyPr/>
                        <a:lstStyle/>
                        <a:p>
                          <a:endParaRPr lang="en-US"/>
                        </a:p>
                      </a:txBody>
                      <a:tcPr/>
                    </a:tc>
                    <a:tc>
                      <a:txBody>
                        <a:bodyPr/>
                        <a:lstStyle/>
                        <a:p>
                          <a:pPr marL="228600" marR="0" lvl="0" indent="-2286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Knows shrubs can be integrated into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2044931805"/>
                      </a:ext>
                    </a:extLst>
                  </a:tr>
                  <a:tr h="596680">
                    <a:tc rowSpan="3">
                      <a:txBody>
                        <a:bodyPr/>
                        <a:lstStyle/>
                        <a:p>
                          <a:pPr marL="0" marR="0" algn="l">
                            <a:lnSpc>
                              <a:spcPct val="107000"/>
                            </a:lnSpc>
                            <a:spcBef>
                              <a:spcPts val="0"/>
                            </a:spcBef>
                            <a:spcAft>
                              <a:spcPts val="0"/>
                            </a:spcAft>
                          </a:pPr>
                          <a:r>
                            <a:rPr lang="en-US" sz="1400" b="1" cap="none" spc="0">
                              <a:solidFill>
                                <a:schemeClr val="tx1"/>
                              </a:solidFill>
                              <a:effectLst/>
                              <a:latin typeface="+mn-lt"/>
                            </a:rPr>
                            <a:t>Dimension 2: Fodder presence on farm</a:t>
                          </a:r>
                          <a:endParaRPr lang="en-US" sz="1400" b="1" cap="none" spc="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Carried out </a:t>
                          </a:r>
                          <a:r>
                            <a:rPr lang="en-US" sz="1400" cap="none" spc="0" dirty="0" err="1">
                              <a:solidFill>
                                <a:schemeClr val="tx1"/>
                              </a:solidFill>
                              <a:effectLst/>
                              <a:latin typeface="+mn-lt"/>
                            </a:rPr>
                            <a:t>atleast</a:t>
                          </a:r>
                          <a:r>
                            <a:rPr lang="en-US" sz="1400" cap="none" spc="0" dirty="0">
                              <a:solidFill>
                                <a:schemeClr val="tx1"/>
                              </a:solidFill>
                              <a:effectLst/>
                              <a:latin typeface="+mn-lt"/>
                            </a:rPr>
                            <a:t> 2 out of 4 fodder mgt. practices during last 12 months</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918201128"/>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Prevalence of at least of 200 popular shrub species on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noFill/>
                          <a:prstDash val="solid"/>
                          <a:round/>
                          <a:headEnd type="none" w="med" len="med"/>
                          <a:tailEnd type="none" w="med" len="med"/>
                        </a:lnB>
                        <a:noFill/>
                      </a:tcPr>
                    </a:tc>
                    <a:extLst>
                      <a:ext uri="{0D108BD9-81ED-4DB2-BD59-A6C34878D82A}">
                        <a16:rowId xmlns:a16="http://schemas.microsoft.com/office/drawing/2014/main" val="296344889"/>
                      </a:ext>
                    </a:extLst>
                  </a:tr>
                  <a:tr h="335143">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Presence of any popular fodder shrub species on farm</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74209769"/>
                      </a:ext>
                    </a:extLst>
                  </a:tr>
                  <a:tr h="335143">
                    <a:tc rowSpan="3">
                      <a:txBody>
                        <a:bodyPr/>
                        <a:lstStyle/>
                        <a:p>
                          <a:pPr marL="0" marR="0" algn="l">
                            <a:lnSpc>
                              <a:spcPct val="107000"/>
                            </a:lnSpc>
                            <a:spcBef>
                              <a:spcPts val="0"/>
                            </a:spcBef>
                            <a:spcAft>
                              <a:spcPts val="0"/>
                            </a:spcAft>
                          </a:pPr>
                          <a:r>
                            <a:rPr lang="en-US" sz="1400" b="1" cap="none" spc="0" dirty="0">
                              <a:solidFill>
                                <a:schemeClr val="tx1"/>
                              </a:solidFill>
                              <a:effectLst/>
                              <a:latin typeface="+mn-lt"/>
                            </a:rPr>
                            <a:t>Dimension 3: Fodder Feeding Practices</a:t>
                          </a:r>
                          <a:endParaRPr lang="en-US" sz="1400" b="1" cap="none" spc="0" dirty="0">
                            <a:solidFill>
                              <a:schemeClr val="tx1"/>
                            </a:solidFill>
                            <a:effectLst/>
                            <a:latin typeface="+mn-lt"/>
                            <a:ea typeface="Calibri" panose="020F0502020204030204" pitchFamily="34" charset="0"/>
                            <a:cs typeface="Times New Roman" panose="02020603050405020304" pitchFamily="18" charset="0"/>
                          </a:endParaRPr>
                        </a:p>
                      </a:txBody>
                      <a:tcPr marL="54834" marR="39167" marT="0" marB="78334" anchor="ctr">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lnB>
                        <a:noFill/>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Feeds sufficient quantity of shrub fodder fed per cow</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8813523"/>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Fodder shrubs fed to cows at least 2-3 times per week during last milking period</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ap="flat" cmpd="sng" algn="ctr">
                          <a:noFill/>
                          <a:prstDash val="solid"/>
                          <a:round/>
                          <a:headEnd type="none" w="med" len="med"/>
                          <a:tailEnd type="none" w="med" len="med"/>
                        </a:lnT>
                        <a:lnB w="12700" cmpd="sng">
                          <a:noFill/>
                          <a:prstDash val="solid"/>
                        </a:lnB>
                        <a:solidFill>
                          <a:schemeClr val="bg1">
                            <a:lumMod val="95000"/>
                          </a:schemeClr>
                        </a:solidFill>
                      </a:tcPr>
                    </a:tc>
                    <a:extLst>
                      <a:ext uri="{0D108BD9-81ED-4DB2-BD59-A6C34878D82A}">
                        <a16:rowId xmlns:a16="http://schemas.microsoft.com/office/drawing/2014/main" val="2902503829"/>
                      </a:ext>
                    </a:extLst>
                  </a:tr>
                  <a:tr h="596680">
                    <a:tc vMerge="1">
                      <a:txBody>
                        <a:bodyPr/>
                        <a:lstStyle/>
                        <a:p>
                          <a:endParaRPr lang="en-US"/>
                        </a:p>
                      </a:txBody>
                      <a:tcPr/>
                    </a:tc>
                    <a:tc>
                      <a:txBody>
                        <a:bodyPr/>
                        <a:lstStyle/>
                        <a:p>
                          <a:pPr marL="342900" marR="0" lvl="0" indent="-342900" algn="just">
                            <a:lnSpc>
                              <a:spcPct val="115000"/>
                            </a:lnSpc>
                            <a:spcBef>
                              <a:spcPts val="0"/>
                            </a:spcBef>
                            <a:spcAft>
                              <a:spcPts val="0"/>
                            </a:spcAft>
                            <a:buFont typeface="Arial" panose="020B0604020202020204" pitchFamily="34" charset="0"/>
                            <a:buChar char="•"/>
                          </a:pPr>
                          <a:r>
                            <a:rPr lang="en-US" sz="1400" cap="none" spc="0" dirty="0">
                              <a:solidFill>
                                <a:schemeClr val="tx1"/>
                              </a:solidFill>
                              <a:effectLst/>
                              <a:latin typeface="+mn-lt"/>
                            </a:rPr>
                            <a:t>Fodder chopped &amp; mixed with 20-40% mixed with other feed</a:t>
                          </a:r>
                          <a:endParaRPr lang="en-US" sz="1400" cap="none" spc="0" dirty="0">
                            <a:solidFill>
                              <a:schemeClr val="tx1"/>
                            </a:solidFill>
                            <a:effectLst/>
                            <a:latin typeface="+mn-lt"/>
                            <a:ea typeface="Times New Roman" panose="02020603050405020304" pitchFamily="18" charset="0"/>
                            <a:cs typeface="Times New Roman" panose="02020603050405020304" pitchFamily="18" charset="0"/>
                          </a:endParaRPr>
                        </a:p>
                      </a:txBody>
                      <a:tcPr marL="54834" marR="39167" marT="0" marB="78334">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1542141132"/>
                      </a:ext>
                    </a:extLst>
                  </a:tr>
                  <a:tr h="877579">
                    <a:tc>
                      <a:txBody>
                        <a:bodyPr/>
                        <a:lstStyle/>
                        <a:p>
                          <a:pPr marL="0" marR="0" algn="l">
                            <a:lnSpc>
                              <a:spcPct val="107000"/>
                            </a:lnSpc>
                            <a:spcBef>
                              <a:spcPts val="0"/>
                            </a:spcBef>
                            <a:spcAft>
                              <a:spcPts val="0"/>
                            </a:spcAft>
                          </a:pPr>
                          <a:r>
                            <a:rPr lang="en-US" sz="1400" b="1" cap="none" spc="0">
                              <a:solidFill>
                                <a:schemeClr val="tx1"/>
                              </a:solidFill>
                              <a:effectLst/>
                              <a:latin typeface="+mn-lt"/>
                              <a:ea typeface="Calibri" panose="020F0502020204030204" pitchFamily="34" charset="0"/>
                              <a:cs typeface="Times New Roman" panose="02020603050405020304" pitchFamily="18" charset="0"/>
                            </a:rPr>
                            <a:t>Weighted Fodder Index</a:t>
                          </a:r>
                        </a:p>
                      </a:txBody>
                      <a:tcPr marL="54834" marR="39167" marT="0" marB="78334"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endParaRPr lang="en-US"/>
                        </a:p>
                      </a:txBody>
                      <a:tcPr marL="54834" marR="39167" marT="0" marB="78334">
                        <a:lnL w="12700" cmpd="sng">
                          <a:noFill/>
                          <a:prstDash val="solid"/>
                        </a:lnL>
                        <a:lnR w="12700" cmpd="sng">
                          <a:noFill/>
                          <a:prstDash val="solid"/>
                        </a:lnR>
                        <a:lnT w="12700" cap="flat" cmpd="sng" algn="ctr">
                          <a:solidFill>
                            <a:schemeClr val="tx1"/>
                          </a:solidFill>
                          <a:prstDash val="solid"/>
                        </a:lnT>
                        <a:lnB w="12700" cmpd="sng">
                          <a:noFill/>
                          <a:prstDash val="solid"/>
                        </a:lnB>
                        <a:blipFill>
                          <a:blip r:embed="rId3"/>
                          <a:stretch>
                            <a:fillRect l="-49309" t="-627083" r="-138"/>
                          </a:stretch>
                        </a:blipFill>
                      </a:tcPr>
                    </a:tc>
                    <a:extLst>
                      <a:ext uri="{0D108BD9-81ED-4DB2-BD59-A6C34878D82A}">
                        <a16:rowId xmlns:a16="http://schemas.microsoft.com/office/drawing/2014/main" val="3173623085"/>
                      </a:ext>
                    </a:extLst>
                  </a:tr>
                </a:tbl>
              </a:graphicData>
            </a:graphic>
          </p:graphicFrame>
        </mc:Fallback>
      </mc:AlternateContent>
    </p:spTree>
    <p:extLst>
      <p:ext uri="{BB962C8B-B14F-4D97-AF65-F5344CB8AC3E}">
        <p14:creationId xmlns:p14="http://schemas.microsoft.com/office/powerpoint/2010/main" val="2792491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4FB122E2-7E2B-495C-8586-9079E0A888AD}"/>
              </a:ext>
            </a:extLst>
          </p:cNvPr>
          <p:cNvGraphicFramePr>
            <a:graphicFrameLocks/>
          </p:cNvGraphicFramePr>
          <p:nvPr>
            <p:extLst>
              <p:ext uri="{D42A27DB-BD31-4B8C-83A1-F6EECF244321}">
                <p14:modId xmlns:p14="http://schemas.microsoft.com/office/powerpoint/2010/main" val="4225128502"/>
              </p:ext>
            </p:extLst>
          </p:nvPr>
        </p:nvGraphicFramePr>
        <p:xfrm>
          <a:off x="6192664" y="2014126"/>
          <a:ext cx="5212080" cy="36699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8EA79E41-31FF-486C-BFDB-1CF9C516A072}"/>
              </a:ext>
            </a:extLst>
          </p:cNvPr>
          <p:cNvGraphicFramePr>
            <a:graphicFrameLocks/>
          </p:cNvGraphicFramePr>
          <p:nvPr>
            <p:extLst>
              <p:ext uri="{D42A27DB-BD31-4B8C-83A1-F6EECF244321}">
                <p14:modId xmlns:p14="http://schemas.microsoft.com/office/powerpoint/2010/main" val="3525184942"/>
              </p:ext>
            </p:extLst>
          </p:nvPr>
        </p:nvGraphicFramePr>
        <p:xfrm>
          <a:off x="950269" y="2014128"/>
          <a:ext cx="4820466" cy="366998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239F1CC7-E2F7-4153-A1C8-27DA3454B622}"/>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en-US" kern="1200">
                <a:solidFill>
                  <a:schemeClr val="tx1"/>
                </a:solidFill>
                <a:latin typeface="+mj-lt"/>
                <a:ea typeface="+mj-ea"/>
                <a:cs typeface="+mj-cs"/>
              </a:rPr>
              <a:t>Gender dynamics in dairy management</a:t>
            </a:r>
          </a:p>
        </p:txBody>
      </p:sp>
      <p:sp>
        <p:nvSpPr>
          <p:cNvPr id="8" name="TextBox 7">
            <a:extLst>
              <a:ext uri="{FF2B5EF4-FFF2-40B4-BE49-F238E27FC236}">
                <a16:creationId xmlns:a16="http://schemas.microsoft.com/office/drawing/2014/main" id="{B69DA870-1AA7-4738-B7AA-7D0B77254CA6}"/>
              </a:ext>
            </a:extLst>
          </p:cNvPr>
          <p:cNvSpPr txBox="1"/>
          <p:nvPr/>
        </p:nvSpPr>
        <p:spPr>
          <a:xfrm>
            <a:off x="1157287" y="1556957"/>
            <a:ext cx="8196777" cy="341632"/>
          </a:xfrm>
          <a:prstGeom prst="rect">
            <a:avLst/>
          </a:prstGeom>
          <a:noFill/>
        </p:spPr>
        <p:txBody>
          <a:bodyPr wrap="square">
            <a:spAutoFit/>
          </a:bodyPr>
          <a:lstStyle/>
          <a:p>
            <a:pPr marL="285750" indent="-228600">
              <a:lnSpc>
                <a:spcPct val="90000"/>
              </a:lnSpc>
              <a:spcAft>
                <a:spcPts val="600"/>
              </a:spcAft>
              <a:buFont typeface="Arial" panose="020B0604020202020204" pitchFamily="34" charset="0"/>
              <a:buChar char="•"/>
            </a:pPr>
            <a:r>
              <a:rPr lang="en-US" sz="1800" dirty="0"/>
              <a:t>The two districts of study assigned different responsibilities to women and men:</a:t>
            </a:r>
          </a:p>
        </p:txBody>
      </p:sp>
      <p:sp>
        <p:nvSpPr>
          <p:cNvPr id="11" name="TextBox 10">
            <a:extLst>
              <a:ext uri="{FF2B5EF4-FFF2-40B4-BE49-F238E27FC236}">
                <a16:creationId xmlns:a16="http://schemas.microsoft.com/office/drawing/2014/main" id="{CABE9E8C-08A6-4B68-A897-2F44FBB32355}"/>
              </a:ext>
            </a:extLst>
          </p:cNvPr>
          <p:cNvSpPr txBox="1"/>
          <p:nvPr/>
        </p:nvSpPr>
        <p:spPr>
          <a:xfrm>
            <a:off x="313505" y="5684108"/>
            <a:ext cx="5457230" cy="757130"/>
          </a:xfrm>
          <a:prstGeom prst="rect">
            <a:avLst/>
          </a:prstGeom>
          <a:noFill/>
        </p:spPr>
        <p:txBody>
          <a:bodyPr wrap="square">
            <a:spAutoFit/>
          </a:bodyPr>
          <a:lstStyle/>
          <a:p>
            <a:pPr marL="285750" indent="-228600">
              <a:lnSpc>
                <a:spcPct val="90000"/>
              </a:lnSpc>
              <a:spcAft>
                <a:spcPts val="600"/>
              </a:spcAft>
              <a:buFont typeface="Arial" panose="020B0604020202020204" pitchFamily="34" charset="0"/>
              <a:buChar char="•"/>
            </a:pPr>
            <a:r>
              <a:rPr lang="en-US" sz="1600" dirty="0"/>
              <a:t>In Manafwa, responsibility for dairy management and feedings, and decisions on land was done by men than women </a:t>
            </a:r>
          </a:p>
        </p:txBody>
      </p:sp>
      <p:sp>
        <p:nvSpPr>
          <p:cNvPr id="12" name="TextBox 11">
            <a:extLst>
              <a:ext uri="{FF2B5EF4-FFF2-40B4-BE49-F238E27FC236}">
                <a16:creationId xmlns:a16="http://schemas.microsoft.com/office/drawing/2014/main" id="{077C9E21-0C0E-4979-8688-9DB3AC257157}"/>
              </a:ext>
            </a:extLst>
          </p:cNvPr>
          <p:cNvSpPr txBox="1"/>
          <p:nvPr/>
        </p:nvSpPr>
        <p:spPr>
          <a:xfrm>
            <a:off x="5999337" y="5684106"/>
            <a:ext cx="6093994" cy="590931"/>
          </a:xfrm>
          <a:prstGeom prst="rect">
            <a:avLst/>
          </a:prstGeom>
          <a:noFill/>
        </p:spPr>
        <p:txBody>
          <a:bodyPr wrap="square">
            <a:spAutoFit/>
          </a:bodyPr>
          <a:lstStyle/>
          <a:p>
            <a:pPr marL="285750" indent="-228600">
              <a:lnSpc>
                <a:spcPct val="90000"/>
              </a:lnSpc>
              <a:spcAft>
                <a:spcPts val="600"/>
              </a:spcAft>
              <a:buFont typeface="Arial" panose="020B0604020202020204" pitchFamily="34" charset="0"/>
              <a:buChar char="•"/>
            </a:pPr>
            <a:r>
              <a:rPr lang="en-US" sz="1800" dirty="0"/>
              <a:t>In Kapchorwa dairy  management and decisions on farm was a female responsibility</a:t>
            </a:r>
          </a:p>
        </p:txBody>
      </p:sp>
      <p:sp>
        <p:nvSpPr>
          <p:cNvPr id="14" name="TextBox 13">
            <a:extLst>
              <a:ext uri="{FF2B5EF4-FFF2-40B4-BE49-F238E27FC236}">
                <a16:creationId xmlns:a16="http://schemas.microsoft.com/office/drawing/2014/main" id="{0EE545DF-FAB7-4278-BD39-5910135FADB7}"/>
              </a:ext>
            </a:extLst>
          </p:cNvPr>
          <p:cNvSpPr txBox="1"/>
          <p:nvPr/>
        </p:nvSpPr>
        <p:spPr>
          <a:xfrm>
            <a:off x="3049003" y="6322059"/>
            <a:ext cx="6093994" cy="341632"/>
          </a:xfrm>
          <a:prstGeom prst="rect">
            <a:avLst/>
          </a:prstGeom>
          <a:noFill/>
        </p:spPr>
        <p:txBody>
          <a:bodyPr wrap="square">
            <a:spAutoFit/>
          </a:bodyPr>
          <a:lstStyle/>
          <a:p>
            <a:pPr marL="285750" indent="-228600">
              <a:lnSpc>
                <a:spcPct val="90000"/>
              </a:lnSpc>
              <a:spcAft>
                <a:spcPts val="600"/>
              </a:spcAft>
              <a:buFont typeface="Arial" panose="020B0604020202020204" pitchFamily="34" charset="0"/>
              <a:buChar char="•"/>
            </a:pPr>
            <a:r>
              <a:rPr lang="en-US" dirty="0"/>
              <a:t>Use of revenue is a female affair in both districts</a:t>
            </a:r>
            <a:endParaRPr lang="en-US" sz="1800" dirty="0"/>
          </a:p>
        </p:txBody>
      </p:sp>
    </p:spTree>
    <p:extLst>
      <p:ext uri="{BB962C8B-B14F-4D97-AF65-F5344CB8AC3E}">
        <p14:creationId xmlns:p14="http://schemas.microsoft.com/office/powerpoint/2010/main" val="1516292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A5B40DA-35B1-449E-B698-2F0A26B9EA4E}"/>
              </a:ext>
            </a:extLst>
          </p:cNvPr>
          <p:cNvSpPr>
            <a:spLocks noGrp="1"/>
          </p:cNvSpPr>
          <p:nvPr>
            <p:ph type="title"/>
          </p:nvPr>
        </p:nvSpPr>
        <p:spPr>
          <a:xfrm>
            <a:off x="630936" y="639520"/>
            <a:ext cx="3429000" cy="1719072"/>
          </a:xfrm>
        </p:spPr>
        <p:txBody>
          <a:bodyPr vert="horz" lIns="91440" tIns="45720" rIns="91440" bIns="45720" rtlCol="0" anchor="b">
            <a:normAutofit fontScale="90000"/>
          </a:bodyPr>
          <a:lstStyle/>
          <a:p>
            <a:r>
              <a:rPr lang="en-US" sz="3400" b="1" kern="1200" dirty="0">
                <a:solidFill>
                  <a:schemeClr val="tx1"/>
                </a:solidFill>
                <a:latin typeface="+mj-lt"/>
                <a:ea typeface="+mj-ea"/>
                <a:cs typeface="+mj-cs"/>
              </a:rPr>
              <a:t>Farmer Attendance in project interventions</a:t>
            </a:r>
          </a:p>
        </p:txBody>
      </p:sp>
      <p:sp>
        <p:nvSpPr>
          <p:cNvPr id="20"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ACFEA74-7D7D-4D54-9411-18191BA5FF43}"/>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2000" dirty="0"/>
              <a:t>More women attended trainings in Kapchorwa than men</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dirty="0"/>
              <a:t>More men attended trainings in Manafwa than women</a:t>
            </a:r>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p:txBody>
      </p:sp>
      <p:graphicFrame>
        <p:nvGraphicFramePr>
          <p:cNvPr id="6" name="Chart 5">
            <a:extLst>
              <a:ext uri="{FF2B5EF4-FFF2-40B4-BE49-F238E27FC236}">
                <a16:creationId xmlns:a16="http://schemas.microsoft.com/office/drawing/2014/main" id="{56BEE2A1-7027-4B60-AD4A-245370E1504D}"/>
              </a:ext>
            </a:extLst>
          </p:cNvPr>
          <p:cNvGraphicFramePr>
            <a:graphicFrameLocks/>
          </p:cNvGraphicFramePr>
          <p:nvPr>
            <p:extLst>
              <p:ext uri="{D42A27DB-BD31-4B8C-83A1-F6EECF244321}">
                <p14:modId xmlns:p14="http://schemas.microsoft.com/office/powerpoint/2010/main" val="744289829"/>
              </p:ext>
            </p:extLst>
          </p:nvPr>
        </p:nvGraphicFramePr>
        <p:xfrm>
          <a:off x="4654296" y="640080"/>
          <a:ext cx="6903720" cy="55778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85337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1628B-D191-40F3-A7CB-B6834E9E82CE}"/>
              </a:ext>
            </a:extLst>
          </p:cNvPr>
          <p:cNvSpPr>
            <a:spLocks noGrp="1"/>
          </p:cNvSpPr>
          <p:nvPr>
            <p:ph type="title"/>
          </p:nvPr>
        </p:nvSpPr>
        <p:spPr>
          <a:xfrm>
            <a:off x="857954" y="1012792"/>
            <a:ext cx="9254067" cy="457200"/>
          </a:xfrm>
        </p:spPr>
        <p:txBody>
          <a:bodyPr>
            <a:normAutofit fontScale="90000"/>
          </a:bodyPr>
          <a:lstStyle/>
          <a:p>
            <a:pPr algn="ctr"/>
            <a:r>
              <a:rPr lang="en-US" sz="2800" b="1" dirty="0"/>
              <a:t>Weighted fodder index before and after intervention</a:t>
            </a:r>
          </a:p>
        </p:txBody>
      </p:sp>
      <p:sp>
        <p:nvSpPr>
          <p:cNvPr id="3" name="Content Placeholder 2">
            <a:extLst>
              <a:ext uri="{FF2B5EF4-FFF2-40B4-BE49-F238E27FC236}">
                <a16:creationId xmlns:a16="http://schemas.microsoft.com/office/drawing/2014/main" id="{15ECF976-4AFD-4D17-837C-4544023DB703}"/>
              </a:ext>
            </a:extLst>
          </p:cNvPr>
          <p:cNvSpPr>
            <a:spLocks noGrp="1"/>
          </p:cNvSpPr>
          <p:nvPr>
            <p:ph idx="1"/>
          </p:nvPr>
        </p:nvSpPr>
        <p:spPr>
          <a:xfrm>
            <a:off x="1081863" y="5611522"/>
            <a:ext cx="9571074" cy="1035087"/>
          </a:xfrm>
        </p:spPr>
        <p:txBody>
          <a:bodyPr>
            <a:normAutofit lnSpcReduction="10000"/>
          </a:bodyPr>
          <a:lstStyle/>
          <a:p>
            <a:r>
              <a:rPr lang="en-US" sz="1800" dirty="0"/>
              <a:t>From the figures shows a shift in the treatment density plots at </a:t>
            </a:r>
            <a:r>
              <a:rPr lang="en-US" sz="1800" dirty="0" err="1"/>
              <a:t>endline</a:t>
            </a:r>
            <a:r>
              <a:rPr lang="en-US" sz="1800" dirty="0"/>
              <a:t> compared to baseline</a:t>
            </a:r>
          </a:p>
          <a:p>
            <a:r>
              <a:rPr lang="en-US" sz="1800" dirty="0"/>
              <a:t>The fodder index was  0.11 units more for treated farmers than control post intervention</a:t>
            </a:r>
          </a:p>
          <a:p>
            <a:r>
              <a:rPr lang="en-US" sz="1800" dirty="0"/>
              <a:t>The shift was confirmed by a difference-in-difference estimation</a:t>
            </a:r>
          </a:p>
        </p:txBody>
      </p:sp>
      <p:pic>
        <p:nvPicPr>
          <p:cNvPr id="4098" name="Picture 14">
            <a:extLst>
              <a:ext uri="{FF2B5EF4-FFF2-40B4-BE49-F238E27FC236}">
                <a16:creationId xmlns:a16="http://schemas.microsoft.com/office/drawing/2014/main" id="{234C5487-4BAC-4E47-A363-2FA79AA72B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438" y="1723106"/>
            <a:ext cx="5029200" cy="3657597"/>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15">
            <a:extLst>
              <a:ext uri="{FF2B5EF4-FFF2-40B4-BE49-F238E27FC236}">
                <a16:creationId xmlns:a16="http://schemas.microsoft.com/office/drawing/2014/main" id="{D73DB6D5-375A-41E6-9652-52C461186B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9107" y="1723103"/>
            <a:ext cx="5029200" cy="3657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AA5F292-ED1C-411C-82D2-F4F6072DA17D}"/>
              </a:ext>
            </a:extLst>
          </p:cNvPr>
          <p:cNvSpPr txBox="1"/>
          <p:nvPr/>
        </p:nvSpPr>
        <p:spPr>
          <a:xfrm>
            <a:off x="1786270" y="1472211"/>
            <a:ext cx="2179674" cy="369332"/>
          </a:xfrm>
          <a:prstGeom prst="rect">
            <a:avLst/>
          </a:prstGeom>
          <a:noFill/>
        </p:spPr>
        <p:txBody>
          <a:bodyPr wrap="square" rtlCol="0">
            <a:spAutoFit/>
          </a:bodyPr>
          <a:lstStyle/>
          <a:p>
            <a:pPr algn="ctr"/>
            <a:r>
              <a:rPr lang="en-US" dirty="0"/>
              <a:t>Baseline</a:t>
            </a:r>
          </a:p>
        </p:txBody>
      </p:sp>
      <p:sp>
        <p:nvSpPr>
          <p:cNvPr id="8" name="TextBox 7">
            <a:extLst>
              <a:ext uri="{FF2B5EF4-FFF2-40B4-BE49-F238E27FC236}">
                <a16:creationId xmlns:a16="http://schemas.microsoft.com/office/drawing/2014/main" id="{2D65E0FF-775A-4675-B75F-919A31528348}"/>
              </a:ext>
            </a:extLst>
          </p:cNvPr>
          <p:cNvSpPr txBox="1"/>
          <p:nvPr/>
        </p:nvSpPr>
        <p:spPr>
          <a:xfrm>
            <a:off x="7229640" y="1472211"/>
            <a:ext cx="2179674" cy="369332"/>
          </a:xfrm>
          <a:prstGeom prst="rect">
            <a:avLst/>
          </a:prstGeom>
          <a:noFill/>
        </p:spPr>
        <p:txBody>
          <a:bodyPr wrap="square" rtlCol="0">
            <a:spAutoFit/>
          </a:bodyPr>
          <a:lstStyle/>
          <a:p>
            <a:pPr algn="ctr"/>
            <a:r>
              <a:rPr lang="en-US" dirty="0" err="1"/>
              <a:t>Endline</a:t>
            </a:r>
            <a:endParaRPr lang="en-US" dirty="0"/>
          </a:p>
        </p:txBody>
      </p:sp>
      <p:sp>
        <p:nvSpPr>
          <p:cNvPr id="9" name="Title 1">
            <a:extLst>
              <a:ext uri="{FF2B5EF4-FFF2-40B4-BE49-F238E27FC236}">
                <a16:creationId xmlns:a16="http://schemas.microsoft.com/office/drawing/2014/main" id="{B0C0837D-8A93-420F-B0B7-4303E410E7BD}"/>
              </a:ext>
            </a:extLst>
          </p:cNvPr>
          <p:cNvSpPr txBox="1">
            <a:spLocks/>
          </p:cNvSpPr>
          <p:nvPr/>
        </p:nvSpPr>
        <p:spPr>
          <a:xfrm>
            <a:off x="838200" y="365126"/>
            <a:ext cx="10515600" cy="6454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t>Results</a:t>
            </a:r>
          </a:p>
        </p:txBody>
      </p:sp>
    </p:spTree>
    <p:extLst>
      <p:ext uri="{BB962C8B-B14F-4D97-AF65-F5344CB8AC3E}">
        <p14:creationId xmlns:p14="http://schemas.microsoft.com/office/powerpoint/2010/main" val="4183578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55573E-6967-4462-BF6A-32F360DF5C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03A175-A65F-426D-AF52-2CD8557C52A0}">
  <ds:schemaRefs>
    <ds:schemaRef ds:uri="http://schemas.microsoft.com/sharepoint/v3/contenttype/forms"/>
  </ds:schemaRefs>
</ds:datastoreItem>
</file>

<file path=customXml/itemProps3.xml><?xml version="1.0" encoding="utf-8"?>
<ds:datastoreItem xmlns:ds="http://schemas.openxmlformats.org/officeDocument/2006/customXml" ds:itemID="{2D152738-C536-4823-8020-86B2A82F190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5862</TotalTime>
  <Words>1699</Words>
  <Application>Microsoft Office PowerPoint</Application>
  <PresentationFormat>Widescreen</PresentationFormat>
  <Paragraphs>343</Paragraphs>
  <Slides>16</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Cambria Math</vt:lpstr>
      <vt:lpstr>Verdana</vt:lpstr>
      <vt:lpstr>Wingdings</vt:lpstr>
      <vt:lpstr>Office Theme</vt:lpstr>
      <vt:lpstr>PowerPoint Presentation</vt:lpstr>
      <vt:lpstr>Fodder Tree Technologies (FTT)</vt:lpstr>
      <vt:lpstr>Objectives of study</vt:lpstr>
      <vt:lpstr>Research Methods</vt:lpstr>
      <vt:lpstr>PowerPoint Presentation</vt:lpstr>
      <vt:lpstr>Data Analysis</vt:lpstr>
      <vt:lpstr>Gender dynamics in dairy management</vt:lpstr>
      <vt:lpstr>Farmer Attendance in project interventions</vt:lpstr>
      <vt:lpstr>Weighted fodder index before and after intervention</vt:lpstr>
      <vt:lpstr>Difference in fodder index between men and women</vt:lpstr>
      <vt:lpstr>Diff-in-diff results for FTTs adoption</vt:lpstr>
      <vt:lpstr>Diff-in-diff results for FTTs adoption- Kapchorwa</vt:lpstr>
      <vt:lpstr>Diff-in-diff results for FTTs adoption- Manafwa</vt:lpstr>
      <vt:lpstr>Key Findings</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and fodder tree adoption: Does capacity building really count?</dc:title>
  <dc:creator>Kimaiyo, Joan (ICRAF)</dc:creator>
  <cp:lastModifiedBy>Peter Ballantyne</cp:lastModifiedBy>
  <cp:revision>32</cp:revision>
  <dcterms:created xsi:type="dcterms:W3CDTF">2021-09-23T10:14:20Z</dcterms:created>
  <dcterms:modified xsi:type="dcterms:W3CDTF">2021-12-21T17:15:08Z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