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2" r:id="rId2"/>
    <p:sldMasterId id="2147483673" r:id="rId3"/>
  </p:sldMasterIdLst>
  <p:notesMasterIdLst>
    <p:notesMasterId r:id="rId24"/>
  </p:notesMasterIdLst>
  <p:sldIdLst>
    <p:sldId id="256" r:id="rId4"/>
    <p:sldId id="631" r:id="rId5"/>
    <p:sldId id="561" r:id="rId6"/>
    <p:sldId id="635" r:id="rId7"/>
    <p:sldId id="524" r:id="rId8"/>
    <p:sldId id="636" r:id="rId9"/>
    <p:sldId id="564" r:id="rId10"/>
    <p:sldId id="617" r:id="rId11"/>
    <p:sldId id="643" r:id="rId12"/>
    <p:sldId id="565" r:id="rId13"/>
    <p:sldId id="637" r:id="rId14"/>
    <p:sldId id="566" r:id="rId15"/>
    <p:sldId id="638" r:id="rId16"/>
    <p:sldId id="639" r:id="rId17"/>
    <p:sldId id="567" r:id="rId18"/>
    <p:sldId id="570" r:id="rId19"/>
    <p:sldId id="642" r:id="rId20"/>
    <p:sldId id="559" r:id="rId21"/>
    <p:sldId id="499" r:id="rId22"/>
    <p:sldId id="26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1" autoAdjust="0"/>
    <p:restoredTop sz="95408" autoAdjust="0"/>
  </p:normalViewPr>
  <p:slideViewPr>
    <p:cSldViewPr>
      <p:cViewPr varScale="1">
        <p:scale>
          <a:sx n="114" d="100"/>
          <a:sy n="114" d="100"/>
        </p:scale>
        <p:origin x="138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1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D81D7-0927-4435-B1AD-96AB85A6A38E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FFD90-474B-4BA3-8971-6F84C88CC9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17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ilri/sets/72157632057087650/detail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MUST be a CGIAR logo or a CRP logo. You can copy and paste the logo you need from the final slide of this presentation. Then you can delete that final slide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replace a photo above, copy and paste this link in your browser: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http://www.flickr.com/photos/ilri/sets/72157632057087650/detail/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 a photo you like and the right size, copy and paste it in the block above.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7D74BA-9241-4FDF-9233-D13516D928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1459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12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39787264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13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10672084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14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96260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15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5565528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16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3492969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17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5139790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2B566CE-3A4D-4A45-8241-CEB254CCF714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19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8710614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2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84119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3381438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1626F-8EC5-42DC-AB29-41AF81943B3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832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AF40A8F-7BEB-47D1-94DC-85F2AEABF3B8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8749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65373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3797069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2pPr>
            <a:lvl3pPr marL="11430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3pPr>
            <a:lvl4pPr marL="16002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4pPr>
            <a:lvl5pPr marL="2057400" indent="-228600" defTabSz="9556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AF40A8F-7BEB-47D1-94DC-85F2AEABF3B8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7777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th-TH" altLang="en-US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C5CF297-6DA4-43BE-8DA9-ED8DEA4B252A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11</a:t>
            </a:fld>
            <a:endParaRPr lang="en-GB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14411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hyperlink" Target="https://www.cgiar.org/funders/" TargetMode="External"/><Relationship Id="rId4" Type="http://schemas.openxmlformats.org/officeDocument/2006/relationships/hyperlink" Target="http://www.cgiar.org/about-us/our-funders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4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665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826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248053" y="3992625"/>
            <a:ext cx="650101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who globally supported its work through their contributions to the 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system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053" y="4838762"/>
            <a:ext cx="6501384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80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90380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457200" y="1676400"/>
            <a:ext cx="8229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14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485900" y="2209800"/>
            <a:ext cx="6172200" cy="31242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83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" y="228600"/>
            <a:ext cx="8610600" cy="8382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61938" y="1295400"/>
            <a:ext cx="8577262" cy="4953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3997316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84800" y="1219200"/>
            <a:ext cx="3759200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15938" y="1295400"/>
            <a:ext cx="4284662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945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12" y="6348734"/>
            <a:ext cx="363637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6400800"/>
            <a:ext cx="37195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846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228860" y="6543675"/>
            <a:ext cx="6705600" cy="231775"/>
            <a:chOff x="1066800" y="6543985"/>
            <a:chExt cx="6705600" cy="23083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licence.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660" y="2302888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5F0500"/>
              </a:buClr>
              <a:defRPr/>
            </a:pPr>
            <a:r>
              <a:rPr lang="en-US" sz="3200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2295660" y="3149024"/>
            <a:ext cx="4572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  <a:cs typeface="Arial" charset="0"/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736" y="5257800"/>
            <a:ext cx="7165848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5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127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DCBFB-223F-42C0-810E-80A7D3EEC2CB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0635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D6BFD-6EB6-4C5D-A434-C43EA61AB97F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19-Nov-18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89EFC-536B-4CD6-A1A6-94222C22F8E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271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76200"/>
            <a:ext cx="81534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76300" y="1524000"/>
            <a:ext cx="762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876300" y="2438400"/>
            <a:ext cx="762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18920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10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70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4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2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3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97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74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คลิกเพื่อแก้ไขลักษณะของข้อความต้นแบบ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EB2BF-8AFE-4738-99FB-D5B799C6F0E2}" type="datetimeFigureOut">
              <a:rPr lang="en-US" smtClean="0"/>
              <a:pPr/>
              <a:t>19-Nov-18</a:t>
            </a:fld>
            <a:endParaRPr lang="en-US" dirty="0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75C89-3EF4-4757-B02A-567A2A31B7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11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8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://www.who.int/foodsafety/publications/foodborne_disease/fergreport/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89" y="76200"/>
            <a:ext cx="9108504" cy="1445419"/>
          </a:xfrm>
        </p:spPr>
        <p:txBody>
          <a:bodyPr/>
          <a:lstStyle/>
          <a:p>
            <a:r>
              <a:rPr lang="en-US" dirty="0"/>
              <a:t>Food safety in the pork value chain and pathways towards safer pork in Vietnam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10072" y="1093377"/>
            <a:ext cx="8352928" cy="839787"/>
          </a:xfrm>
        </p:spPr>
        <p:txBody>
          <a:bodyPr/>
          <a:lstStyle/>
          <a:p>
            <a:r>
              <a:rPr lang="en-US" sz="1800" dirty="0"/>
              <a:t>Fred Unger</a:t>
            </a:r>
            <a:r>
              <a:rPr lang="en-US" sz="1800" baseline="30000" dirty="0"/>
              <a:t>1</a:t>
            </a:r>
            <a:r>
              <a:rPr lang="en-US" sz="1800" dirty="0"/>
              <a:t>, Hung Nguyen-Viet</a:t>
            </a:r>
            <a:r>
              <a:rPr lang="en-US" sz="1800" baseline="30000" dirty="0"/>
              <a:t>1</a:t>
            </a:r>
            <a:r>
              <a:rPr lang="en-US" sz="1800" dirty="0"/>
              <a:t>, Pham Duc Phuc</a:t>
            </a:r>
            <a:r>
              <a:rPr lang="en-US" sz="1800" baseline="30000" dirty="0"/>
              <a:t>2</a:t>
            </a:r>
            <a:r>
              <a:rPr lang="en-US" sz="1800" dirty="0"/>
              <a:t>, Sinh Dang Xuan</a:t>
            </a:r>
            <a:r>
              <a:rPr lang="en-US" sz="1800" baseline="30000" dirty="0"/>
              <a:t>2</a:t>
            </a:r>
            <a:r>
              <a:rPr lang="en-US" sz="1800" dirty="0"/>
              <a:t>, Pham Van Hung</a:t>
            </a:r>
            <a:r>
              <a:rPr lang="en-US" sz="1800" baseline="30000" dirty="0"/>
              <a:t>3</a:t>
            </a:r>
            <a:r>
              <a:rPr lang="en-US" sz="1800" dirty="0"/>
              <a:t>, Huyen Le Thi Thanh</a:t>
            </a:r>
            <a:r>
              <a:rPr lang="en-US" sz="1800" baseline="30000" dirty="0"/>
              <a:t>4</a:t>
            </a:r>
            <a:r>
              <a:rPr lang="en-US" sz="1800" dirty="0"/>
              <a:t>, Tuyet-Hanh Tran Thi</a:t>
            </a:r>
            <a:r>
              <a:rPr lang="en-US" sz="1800" baseline="30000" dirty="0"/>
              <a:t>2</a:t>
            </a:r>
            <a:r>
              <a:rPr lang="en-US" sz="1800" dirty="0"/>
              <a:t>, Kohei Makita</a:t>
            </a:r>
            <a:r>
              <a:rPr lang="en-US" sz="1800" baseline="30000" dirty="0"/>
              <a:t>5</a:t>
            </a:r>
            <a:r>
              <a:rPr lang="en-US" sz="1800" dirty="0"/>
              <a:t> and Delia Grace</a:t>
            </a:r>
            <a:r>
              <a:rPr lang="en-US" sz="1800" baseline="30000" dirty="0"/>
              <a:t>1</a:t>
            </a:r>
          </a:p>
          <a:p>
            <a:endParaRPr lang="en-US" sz="1800" dirty="0"/>
          </a:p>
          <a:p>
            <a:r>
              <a:rPr lang="en-US" sz="1100" baseline="30000" dirty="0"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n-US" sz="1100" dirty="0">
                <a:ea typeface="Times New Roman" panose="02020603050405020304" pitchFamily="18" charset="0"/>
                <a:cs typeface="Arial" panose="020B0604020202020204" pitchFamily="34" charset="0"/>
              </a:rPr>
              <a:t>International Livestock Research Institute, </a:t>
            </a:r>
            <a:r>
              <a:rPr lang="en-US" sz="1100" baseline="30000" dirty="0"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1100" dirty="0">
                <a:ea typeface="Times New Roman" panose="02020603050405020304" pitchFamily="18" charset="0"/>
                <a:cs typeface="Arial" panose="020B0604020202020204" pitchFamily="34" charset="0"/>
              </a:rPr>
              <a:t>Hanoi University of Public Health, </a:t>
            </a:r>
            <a:r>
              <a:rPr lang="en-US" sz="1100" baseline="30000" dirty="0"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US" sz="1100" dirty="0">
                <a:ea typeface="Times New Roman" panose="02020603050405020304" pitchFamily="18" charset="0"/>
                <a:cs typeface="Arial" panose="020B0604020202020204" pitchFamily="34" charset="0"/>
              </a:rPr>
              <a:t>Vietnam National University of Agriculture, </a:t>
            </a:r>
            <a:r>
              <a:rPr lang="en-US" sz="1100" baseline="30000" dirty="0"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n-US" sz="1100" dirty="0">
                <a:ea typeface="Times New Roman" panose="02020603050405020304" pitchFamily="18" charset="0"/>
                <a:cs typeface="Arial" panose="020B0604020202020204" pitchFamily="34" charset="0"/>
              </a:rPr>
              <a:t>National Institute for Animal Science, Vietnam, </a:t>
            </a:r>
            <a:r>
              <a:rPr lang="en-US" sz="1100" baseline="30000" dirty="0"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en-US" sz="1100" dirty="0">
                <a:ea typeface="Times New Roman" panose="02020603050405020304" pitchFamily="18" charset="0"/>
                <a:cs typeface="Arial" panose="020B0604020202020204" pitchFamily="34" charset="0"/>
              </a:rPr>
              <a:t>Rakuno </a:t>
            </a:r>
            <a:r>
              <a:rPr lang="en-US" sz="1100" dirty="0" err="1">
                <a:ea typeface="Times New Roman" panose="02020603050405020304" pitchFamily="18" charset="0"/>
                <a:cs typeface="Arial" panose="020B0604020202020204" pitchFamily="34" charset="0"/>
              </a:rPr>
              <a:t>Gakuen</a:t>
            </a:r>
            <a:r>
              <a:rPr lang="en-US" sz="1100" dirty="0">
                <a:ea typeface="Times New Roman" panose="02020603050405020304" pitchFamily="18" charset="0"/>
                <a:cs typeface="Arial" panose="020B0604020202020204" pitchFamily="34" charset="0"/>
              </a:rPr>
              <a:t> University, Japan</a:t>
            </a:r>
            <a:endParaRPr lang="en-US" sz="1100" dirty="0">
              <a:cs typeface="Arial" panose="020B0604020202020204" pitchFamily="34" charset="0"/>
            </a:endParaRPr>
          </a:p>
          <a:p>
            <a:endParaRPr lang="en-US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0" y="2512025"/>
            <a:ext cx="9144000" cy="985838"/>
          </a:xfrm>
        </p:spPr>
        <p:txBody>
          <a:bodyPr/>
          <a:lstStyle/>
          <a:p>
            <a:r>
              <a:rPr lang="en-US" sz="1800" dirty="0"/>
              <a:t>15th International Symposium on Veterinary Epidemiology and Economics</a:t>
            </a:r>
          </a:p>
          <a:p>
            <a:r>
              <a:rPr lang="en-US" sz="1800" dirty="0"/>
              <a:t>Chiang Mai, Thailand</a:t>
            </a:r>
          </a:p>
          <a:p>
            <a:r>
              <a:rPr lang="en-US" sz="1800" dirty="0"/>
              <a:t>13 November 2018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3E2D9051-EA19-47F4-A987-D900EF763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477" y="3507889"/>
            <a:ext cx="3582416" cy="2199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AA4F018-E2F0-45DF-B100-85BCC91531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3522756"/>
            <a:ext cx="1631328" cy="21751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614205-8CD0-46DB-9374-05D3177047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634" y="3513785"/>
            <a:ext cx="3055306" cy="2291479"/>
          </a:xfrm>
          <a:prstGeom prst="rect">
            <a:avLst/>
          </a:prstGeom>
        </p:spPr>
      </p:pic>
      <p:pic>
        <p:nvPicPr>
          <p:cNvPr id="19" name="Picture 10">
            <a:extLst>
              <a:ext uri="{FF2B5EF4-FFF2-40B4-BE49-F238E27FC236}">
                <a16:creationId xmlns:a16="http://schemas.microsoft.com/office/drawing/2014/main" id="{C2414309-DD88-4055-AF17-BD302E889D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812" y="3513785"/>
            <a:ext cx="2900857" cy="2175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AC2B1C-1DED-4D31-8019-1310E9A6E6C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039"/>
          <a:stretch/>
        </p:blipFill>
        <p:spPr>
          <a:xfrm>
            <a:off x="1526628" y="3514367"/>
            <a:ext cx="1701355" cy="284162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07D64783-0505-4E34-A0CF-A7968E56F228}"/>
              </a:ext>
            </a:extLst>
          </p:cNvPr>
          <p:cNvGrpSpPr/>
          <p:nvPr/>
        </p:nvGrpSpPr>
        <p:grpSpPr>
          <a:xfrm>
            <a:off x="139221" y="5807451"/>
            <a:ext cx="8925204" cy="989132"/>
            <a:chOff x="130832" y="5807451"/>
            <a:chExt cx="8925204" cy="98913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497908-62FD-45B8-A9AA-8C5C2EC9E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0832" y="6037006"/>
              <a:ext cx="1308880" cy="53002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D67801A-918C-4FD2-B5EA-459BBDE63671}"/>
                </a:ext>
              </a:extLst>
            </p:cNvPr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712" y="5807451"/>
              <a:ext cx="7616324" cy="98913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03424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2800" dirty="0">
                <a:solidFill>
                  <a:schemeClr val="bg1"/>
                </a:solidFill>
                <a:latin typeface="+mn-lt"/>
              </a:rPr>
              <a:t>From assessment to interventions </a:t>
            </a:r>
            <a:endParaRPr lang="en-GB" altLang="en-US" sz="2200" dirty="0">
              <a:latin typeface="+mn-lt"/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779837" y="1291698"/>
            <a:ext cx="5364163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en-AU" altLang="en-US" sz="2000" b="1" dirty="0">
                <a:latin typeface="+mn-lt"/>
                <a:cs typeface="Times New Roman" panose="02020603050405020304" pitchFamily="18" charset="0"/>
              </a:rPr>
              <a:t>Pig RISK </a:t>
            </a:r>
            <a:r>
              <a:rPr lang="en-AU" altLang="en-US" sz="2000" dirty="0">
                <a:latin typeface="+mn-lt"/>
                <a:cs typeface="Times New Roman" panose="02020603050405020304" pitchFamily="18" charset="0"/>
              </a:rPr>
              <a:t>quantified the risk for the consumer due microbial and chemical hazards</a:t>
            </a:r>
          </a:p>
          <a:p>
            <a:pPr>
              <a:buNone/>
            </a:pPr>
            <a:r>
              <a:rPr lang="en-GB" sz="2000" i="1" dirty="0">
                <a:latin typeface="+mn-lt"/>
                <a:cs typeface="Times New Roman" panose="02020603050405020304" pitchFamily="18" charset="0"/>
              </a:rPr>
              <a:t>Is pork in Vietnam safe?   	- </a:t>
            </a:r>
            <a:r>
              <a:rPr lang="en-GB" sz="2000" b="1" i="1" dirty="0">
                <a:latin typeface="+mn-lt"/>
                <a:cs typeface="Times New Roman" panose="02020603050405020304" pitchFamily="18" charset="0"/>
              </a:rPr>
              <a:t>It is not ! </a:t>
            </a:r>
          </a:p>
          <a:p>
            <a:pPr>
              <a:buNone/>
            </a:pPr>
            <a:r>
              <a:rPr lang="en-GB" sz="2000" i="1" dirty="0">
                <a:latin typeface="+mn-lt"/>
                <a:cs typeface="Times New Roman" panose="02020603050405020304" pitchFamily="18" charset="0"/>
              </a:rPr>
              <a:t>Are the risks serious? 	- </a:t>
            </a:r>
            <a:r>
              <a:rPr lang="en-GB" sz="2000" b="1" i="1" dirty="0">
                <a:latin typeface="+mn-lt"/>
                <a:cs typeface="Times New Roman" panose="02020603050405020304" pitchFamily="18" charset="0"/>
              </a:rPr>
              <a:t>Considerable!</a:t>
            </a:r>
            <a:endParaRPr lang="en-US" sz="2000" b="1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endParaRPr lang="en-GB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3" name="Picture 18" descr="Image result for aciar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8574"/>
            <a:ext cx="1051247" cy="66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75656" y="2492896"/>
            <a:ext cx="21886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Study sites: Hung Yen</a:t>
            </a:r>
          </a:p>
          <a:p>
            <a:r>
              <a:rPr lang="en-US" dirty="0"/>
              <a:t> &amp; Nghe An 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9C93A47A-066A-4F5A-8C93-9F288DD0EEE7}"/>
              </a:ext>
            </a:extLst>
          </p:cNvPr>
          <p:cNvSpPr/>
          <p:nvPr/>
        </p:nvSpPr>
        <p:spPr>
          <a:xfrm>
            <a:off x="5508104" y="3603552"/>
            <a:ext cx="578968" cy="6803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426EC603-7D9E-4AA7-947B-AF06B20F9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2816061"/>
            <a:ext cx="5364163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GB" altLang="en-US" sz="2000" dirty="0">
                <a:latin typeface="+mn-lt"/>
                <a:cs typeface="Times New Roman" panose="02020603050405020304" pitchFamily="18" charset="0"/>
              </a:rPr>
              <a:t>Limited progress has been made on how to actually reduce the risk for the consumer</a:t>
            </a: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F6EFD4E9-879F-432F-AC2D-2E1444268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920" y="4365104"/>
            <a:ext cx="53641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GB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GB" altLang="en-US" sz="2400" b="1" dirty="0">
                <a:latin typeface="+mn-lt"/>
                <a:cs typeface="Times New Roman" panose="02020603050405020304" pitchFamily="18" charset="0"/>
              </a:rPr>
              <a:t>Safe Pork</a:t>
            </a: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en-US" sz="24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Focus on food safety interventions along pork value chains</a:t>
            </a:r>
            <a:endParaRPr lang="en-GB" altLang="en-US" sz="24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0" y="1280732"/>
            <a:ext cx="3474393" cy="488784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AC04250-5F6D-4666-9BD0-5E17C60C2808}"/>
              </a:ext>
            </a:extLst>
          </p:cNvPr>
          <p:cNvSpPr/>
          <p:nvPr/>
        </p:nvSpPr>
        <p:spPr>
          <a:xfrm>
            <a:off x="3784748" y="5589240"/>
            <a:ext cx="51797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Goal: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improve pork safety, by developing, testing and promoting incentive-based interventions that are sustainable and scalable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26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altLang="en-US" sz="3200" dirty="0">
                <a:solidFill>
                  <a:schemeClr val="bg1"/>
                </a:solidFill>
                <a:latin typeface="Optima"/>
              </a:rPr>
              <a:t>Safe Pork </a:t>
            </a:r>
            <a:br>
              <a:rPr lang="en-GB" altLang="en-US" sz="3200" dirty="0">
                <a:solidFill>
                  <a:schemeClr val="bg1"/>
                </a:solidFill>
                <a:latin typeface="Optima"/>
              </a:rPr>
            </a:br>
            <a:r>
              <a:rPr lang="en-GB" altLang="en-US" sz="3200" dirty="0">
                <a:solidFill>
                  <a:schemeClr val="bg1"/>
                </a:solidFill>
                <a:latin typeface="Optima"/>
              </a:rPr>
              <a:t>Pathways towards safer pork</a:t>
            </a:r>
            <a:br>
              <a:rPr lang="en-GB" altLang="en-US" sz="3200" dirty="0">
                <a:solidFill>
                  <a:schemeClr val="bg1"/>
                </a:solidFill>
                <a:latin typeface="Optima"/>
              </a:rPr>
            </a:br>
            <a:endParaRPr lang="en-GB" altLang="en-US" sz="2700" dirty="0">
              <a:solidFill>
                <a:schemeClr val="bg1"/>
              </a:solidFill>
              <a:latin typeface="Optima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512" y="1295400"/>
            <a:ext cx="8928992" cy="530151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 1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To generate </a:t>
            </a:r>
            <a:r>
              <a:rPr lang="en-GB" sz="2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evidence on current approaches </a:t>
            </a: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pork safety </a:t>
            </a:r>
            <a:endParaRPr lang="en-GB" sz="2400" dirty="0"/>
          </a:p>
          <a:p>
            <a:r>
              <a:rPr lang="de-DE" sz="2200" dirty="0"/>
              <a:t>Assessing the food safety performance of pork value chains (ongoing)</a:t>
            </a:r>
          </a:p>
          <a:p>
            <a:pPr marL="0" indent="0">
              <a:buNone/>
            </a:pPr>
            <a:endParaRPr lang="en-GB" sz="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 2</a:t>
            </a: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To develop, </a:t>
            </a:r>
            <a:r>
              <a:rPr lang="en-GB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pilot and test light-touch, incentive-based approaches to food safety</a:t>
            </a:r>
            <a:endParaRPr lang="en-GB" sz="2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100" dirty="0"/>
              <a:t>Randomized control trial, QMRA and cost-of-illness studies, costs/benefits </a:t>
            </a:r>
          </a:p>
          <a:p>
            <a:pPr marL="0" indent="0">
              <a:buNone/>
            </a:pPr>
            <a:endParaRPr lang="en-GB" sz="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 3</a:t>
            </a: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GB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develop, with stakeholders, a </a:t>
            </a:r>
            <a:r>
              <a:rPr lang="de-DE" sz="2200" dirty="0"/>
              <a:t>roadmap for scaling of interventions </a:t>
            </a:r>
            <a:r>
              <a:rPr lang="en-GB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(theory of change).</a:t>
            </a:r>
            <a:endParaRPr lang="en-US" sz="2200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/>
              <a:t>Use of existing channels e.g. food safety task force, food safety working group and private sector</a:t>
            </a:r>
          </a:p>
          <a:p>
            <a:pPr marL="0" indent="0">
              <a:buNone/>
            </a:pPr>
            <a:endParaRPr lang="en-US" sz="600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 4</a:t>
            </a: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To suggest strategies for enhanced engagement and benefit sharing for </a:t>
            </a:r>
            <a:r>
              <a:rPr lang="en-GB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 and women </a:t>
            </a:r>
            <a:r>
              <a:rPr lang="en-GB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pig value chain</a:t>
            </a:r>
            <a:endParaRPr lang="en-US" sz="2200" b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/>
              <a:t>Analyze gender and equity constraints to adoption of food safety interventions</a:t>
            </a:r>
            <a:endParaRPr lang="en-GB" sz="2000" b="1" dirty="0"/>
          </a:p>
          <a:p>
            <a:pPr marL="0" indent="0">
              <a:buNone/>
            </a:pPr>
            <a:endParaRPr lang="en-US" sz="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 5: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build capacity in </a:t>
            </a:r>
            <a:r>
              <a:rPr lang="en-US" sz="20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food safety risk management and communication</a:t>
            </a:r>
          </a:p>
          <a:p>
            <a:r>
              <a:rPr lang="en-GB" sz="2000" dirty="0"/>
              <a:t>Needs assessments, targeted training, various approaches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de-DE" sz="2000" dirty="0"/>
          </a:p>
          <a:p>
            <a:pPr lvl="1"/>
            <a:endParaRPr lang="en-GB" sz="1600" dirty="0"/>
          </a:p>
          <a:p>
            <a:pPr marL="0" indent="0">
              <a:buNone/>
            </a:pPr>
            <a:endParaRPr lang="en-US" sz="2000" dirty="0"/>
          </a:p>
          <a:p>
            <a:endParaRPr lang="en-GB" sz="2000" b="1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000" dirty="0"/>
          </a:p>
          <a:p>
            <a:pPr marL="1371600" lvl="3" indent="0">
              <a:spcAft>
                <a:spcPts val="600"/>
              </a:spcAft>
              <a:buNone/>
              <a:defRPr/>
            </a:pPr>
            <a:endParaRPr lang="en-GB" sz="2400" dirty="0"/>
          </a:p>
          <a:p>
            <a:pPr marL="2286000" lvl="5" indent="0">
              <a:spcBef>
                <a:spcPts val="0"/>
              </a:spcBef>
              <a:buNone/>
              <a:defRPr/>
            </a:pPr>
            <a:endParaRPr lang="en-GB" sz="24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4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400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830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/>
          </a:bodyPr>
          <a:lstStyle/>
          <a:p>
            <a:r>
              <a:rPr lang="en-GB" altLang="en-US" sz="3200" dirty="0">
                <a:solidFill>
                  <a:schemeClr val="bg1"/>
                </a:solidFill>
                <a:latin typeface="Optima"/>
              </a:rPr>
              <a:t>Safe Pork</a:t>
            </a:r>
            <a:br>
              <a:rPr lang="en-GB" altLang="en-US" sz="3200" dirty="0">
                <a:solidFill>
                  <a:schemeClr val="bg1"/>
                </a:solidFill>
                <a:latin typeface="Optima"/>
              </a:rPr>
            </a:br>
            <a:r>
              <a:rPr lang="en-GB" altLang="en-US" sz="2400" dirty="0">
                <a:solidFill>
                  <a:schemeClr val="bg1"/>
                </a:solidFill>
                <a:latin typeface="Optima"/>
              </a:rPr>
              <a:t>Objective 1: Assessing food safety performance 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7504" y="1201229"/>
            <a:ext cx="8928992" cy="1629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Methods: </a:t>
            </a:r>
          </a:p>
          <a:p>
            <a:pPr marL="0" indent="0">
              <a:buNone/>
            </a:pPr>
            <a:r>
              <a:rPr lang="de-DE" sz="2000" dirty="0"/>
              <a:t>Standardized food safety performance tool</a:t>
            </a:r>
          </a:p>
          <a:p>
            <a:pPr marL="0" indent="0">
              <a:buNone/>
            </a:pPr>
            <a:r>
              <a:rPr lang="de-DE" sz="2000" dirty="0"/>
              <a:t>Focus group discussions/key informat interviews and biological sampling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598" y="4183402"/>
            <a:ext cx="1440160" cy="109688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1699960" y="4154769"/>
            <a:ext cx="1513770" cy="10992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7414" y="4153486"/>
            <a:ext cx="1382257" cy="1099244"/>
          </a:xfrm>
          <a:prstGeom prst="rect">
            <a:avLst/>
          </a:prstGeom>
        </p:spPr>
      </p:pic>
      <p:sp>
        <p:nvSpPr>
          <p:cNvPr id="4" name="AutoShape 2" descr="Image result for BAc T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3356" y="4131978"/>
            <a:ext cx="1491761" cy="1089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3879" y="4144984"/>
            <a:ext cx="1353429" cy="10760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181" y="4144984"/>
            <a:ext cx="1331640" cy="10166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413" y="5280291"/>
            <a:ext cx="1740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Traditional/</a:t>
            </a:r>
          </a:p>
          <a:p>
            <a:r>
              <a:rPr lang="de-DE" sz="1600" dirty="0"/>
              <a:t>wet market (80%)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591260" y="5257398"/>
            <a:ext cx="1740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Street food 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203848" y="5229200"/>
            <a:ext cx="17408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Canteens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749483" y="5237673"/>
            <a:ext cx="1740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‘Organic’ food chains, niche but emerging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32110" y="5218313"/>
            <a:ext cx="1542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Supermarket/ convienient stores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670905" y="5175339"/>
            <a:ext cx="13284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Native pigs, </a:t>
            </a:r>
          </a:p>
          <a:p>
            <a:r>
              <a:rPr lang="en-GB" sz="1500" dirty="0"/>
              <a:t>niche market, ‘safe’ by nature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4860" y="3092450"/>
            <a:ext cx="87361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prstClr val="black"/>
                </a:solidFill>
              </a:rPr>
              <a:t>Selection criteria for value chains: </a:t>
            </a:r>
            <a:r>
              <a:rPr lang="de-DE" sz="2000" dirty="0">
                <a:solidFill>
                  <a:prstClr val="black"/>
                </a:solidFill>
              </a:rPr>
              <a:t>contribution to pork supply, novel approaches, scalability, local support, complementary to other initiative (e.g. Cau Giay) or project sites (e.g. Hoa Binh)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3193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18661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1200"/>
              </a:spcBef>
              <a:buNone/>
            </a:pPr>
            <a:r>
              <a:rPr lang="en-GB" altLang="en-US" sz="2800" dirty="0">
                <a:solidFill>
                  <a:schemeClr val="bg1"/>
                </a:solidFill>
                <a:latin typeface="Optima"/>
              </a:rPr>
              <a:t>Assessing food safety performance (cont.)</a:t>
            </a:r>
            <a:endParaRPr lang="th-TH" altLang="en-US" sz="1800" dirty="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07457"/>
            <a:ext cx="8496944" cy="396044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>
              <a:spcBef>
                <a:spcPts val="0"/>
              </a:spcBef>
              <a:buAutoNum type="arabicPeriod"/>
            </a:pPr>
            <a:r>
              <a:rPr lang="en-GB" sz="2000" b="1" dirty="0"/>
              <a:t>Qualitative tool applied to value chain actors: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Producers, slaughterhouse owners, retailers (modern and traditional), street food vendors, canteens and consumers (purchasing from different retail types)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b="1" dirty="0"/>
          </a:p>
          <a:p>
            <a:pPr marL="0" indent="0">
              <a:spcBef>
                <a:spcPts val="0"/>
              </a:spcBef>
              <a:buNone/>
            </a:pPr>
            <a:r>
              <a:rPr lang="en-GB" sz="2000" b="1" dirty="0"/>
              <a:t>Key contents: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Broad context (e.g. scale, trends, plans, food safety)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Knowledge, attitudes and practices (food safety)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Food safety</a:t>
            </a:r>
            <a:r>
              <a:rPr lang="de-DE" sz="2000" dirty="0"/>
              <a:t> </a:t>
            </a:r>
            <a:r>
              <a:rPr lang="en-GB" sz="2000" dirty="0"/>
              <a:t>behaviour and incentives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Food safety governance and trust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Interventions to improve food safety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b="1" dirty="0"/>
              <a:t>Sample size: </a:t>
            </a:r>
            <a:r>
              <a:rPr lang="en-GB" sz="2000" dirty="0"/>
              <a:t>367 for value chain actors and 154 for consumers (survey ongoing)</a:t>
            </a:r>
          </a:p>
          <a:p>
            <a:pPr marL="0" indent="0">
              <a:spcBef>
                <a:spcPts val="0"/>
              </a:spcBef>
              <a:buNone/>
            </a:pPr>
            <a:endParaRPr lang="en-GB" sz="20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000" b="1" dirty="0"/>
              <a:t>2. Biological hazard sampling across different retail types: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i="1" dirty="0"/>
              <a:t>Salmonella</a:t>
            </a:r>
            <a:r>
              <a:rPr lang="en-GB" sz="2000" dirty="0"/>
              <a:t> and total bacterial count; Sample size: 369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Retailers (modern/traditional), canteens, street food and native pigs retailer and/or restaurants) (ongoing)</a:t>
            </a:r>
          </a:p>
        </p:txBody>
      </p:sp>
    </p:spTree>
    <p:extLst>
      <p:ext uri="{BB962C8B-B14F-4D97-AF65-F5344CB8AC3E}">
        <p14:creationId xmlns:p14="http://schemas.microsoft.com/office/powerpoint/2010/main" val="2158960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GB" altLang="en-US" sz="3200" dirty="0">
                <a:solidFill>
                  <a:schemeClr val="bg1"/>
                </a:solidFill>
                <a:latin typeface="Optima"/>
              </a:rPr>
              <a:t>Safe Pork – interventions </a:t>
            </a:r>
            <a:br>
              <a:rPr lang="en-GB" altLang="en-US" sz="3200" dirty="0">
                <a:solidFill>
                  <a:schemeClr val="bg1"/>
                </a:solidFill>
                <a:latin typeface="Optima"/>
              </a:rPr>
            </a:br>
            <a:r>
              <a:rPr lang="en-GB" altLang="en-US" sz="2400" dirty="0">
                <a:solidFill>
                  <a:schemeClr val="bg1"/>
                </a:solidFill>
                <a:latin typeface="Optima"/>
              </a:rPr>
              <a:t>Challenges for improving food safety including pork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1520" y="1556792"/>
            <a:ext cx="8640960" cy="4536504"/>
          </a:xfrm>
        </p:spPr>
        <p:txBody>
          <a:bodyPr>
            <a:noAutofit/>
          </a:bodyPr>
          <a:lstStyle/>
          <a:p>
            <a:r>
              <a:rPr lang="en-AU" sz="2200" b="1" dirty="0"/>
              <a:t>Various approaches </a:t>
            </a:r>
            <a:r>
              <a:rPr lang="en-AU" sz="2200" dirty="0"/>
              <a:t>to improving safety had been </a:t>
            </a:r>
            <a:r>
              <a:rPr lang="en-AU" sz="2200" b="1" dirty="0"/>
              <a:t>tried, </a:t>
            </a:r>
            <a:r>
              <a:rPr lang="en-AU" sz="2200" dirty="0"/>
              <a:t>largely based on systems used in developed countries e.g.:</a:t>
            </a:r>
          </a:p>
          <a:p>
            <a:pPr lvl="1"/>
            <a:r>
              <a:rPr lang="en-AU" sz="2200" dirty="0"/>
              <a:t>Good Agricultural Practices, traceability, certification, modernizing retail etc. </a:t>
            </a:r>
          </a:p>
          <a:p>
            <a:r>
              <a:rPr lang="en-AU" sz="2200" dirty="0"/>
              <a:t>However, safe meat production has </a:t>
            </a:r>
            <a:r>
              <a:rPr lang="en-AU" sz="2200" b="1" dirty="0"/>
              <a:t>not yet take a significant share </a:t>
            </a:r>
            <a:r>
              <a:rPr lang="en-AU" sz="2200" dirty="0"/>
              <a:t>of the market in Vietnam (e.g. VietGAHP &lt; 5%)</a:t>
            </a:r>
          </a:p>
          <a:p>
            <a:r>
              <a:rPr lang="en-AU" sz="2200" dirty="0"/>
              <a:t>The </a:t>
            </a:r>
            <a:r>
              <a:rPr lang="en-AU" sz="2200" b="1" dirty="0"/>
              <a:t>key constraints to uptake </a:t>
            </a:r>
            <a:r>
              <a:rPr lang="en-AU" sz="2200" dirty="0"/>
              <a:t>include: </a:t>
            </a:r>
          </a:p>
          <a:p>
            <a:pPr lvl="1"/>
            <a:r>
              <a:rPr lang="en-AU" sz="2200" dirty="0"/>
              <a:t>high cost of adoption, </a:t>
            </a:r>
            <a:r>
              <a:rPr lang="en-AU" sz="2200" b="1" dirty="0"/>
              <a:t>lack of direct, visible benefits </a:t>
            </a:r>
            <a:r>
              <a:rPr lang="en-AU" sz="2200" dirty="0"/>
              <a:t>from changing behaviour, low consumer trust</a:t>
            </a:r>
          </a:p>
          <a:p>
            <a:r>
              <a:rPr lang="en-AU" sz="2200" b="1" dirty="0"/>
              <a:t>To overcome </a:t>
            </a:r>
            <a:r>
              <a:rPr lang="en-AU" sz="2200" dirty="0"/>
              <a:t>these constraints our focus will be on</a:t>
            </a:r>
            <a:r>
              <a:rPr lang="de-DE" sz="2200" dirty="0"/>
              <a:t>:</a:t>
            </a:r>
          </a:p>
          <a:p>
            <a:pPr lvl="1"/>
            <a:r>
              <a:rPr lang="en-AU" sz="2200" b="1" dirty="0"/>
              <a:t>gradual improvements </a:t>
            </a:r>
            <a:r>
              <a:rPr lang="en-AU" sz="2200" dirty="0"/>
              <a:t>to the food system in place, rather than introduction of a new system</a:t>
            </a:r>
          </a:p>
          <a:p>
            <a:pPr lvl="1"/>
            <a:r>
              <a:rPr lang="en-AU" sz="2200" b="1" dirty="0"/>
              <a:t>incentive</a:t>
            </a:r>
            <a:r>
              <a:rPr lang="en-AU" sz="2200" dirty="0"/>
              <a:t>-based, light-touch interventions </a:t>
            </a:r>
            <a:endParaRPr lang="en-GB" sz="22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1371600" lvl="3" indent="0">
              <a:spcAft>
                <a:spcPts val="600"/>
              </a:spcAft>
              <a:buNone/>
              <a:defRPr/>
            </a:pPr>
            <a:endParaRPr lang="en-GB" sz="2200" dirty="0"/>
          </a:p>
          <a:p>
            <a:pPr marL="2286000" lvl="5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387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18661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1200"/>
              </a:spcBef>
              <a:buNone/>
            </a:pPr>
            <a:r>
              <a:rPr lang="en-GB" sz="2800" b="1" dirty="0">
                <a:solidFill>
                  <a:schemeClr val="bg1"/>
                </a:solidFill>
              </a:rPr>
              <a:t>           </a:t>
            </a:r>
          </a:p>
          <a:p>
            <a:pPr algn="ctr" eaLnBrk="1" hangingPunct="1">
              <a:spcBef>
                <a:spcPts val="1200"/>
              </a:spcBef>
              <a:buNone/>
            </a:pPr>
            <a:r>
              <a:rPr lang="en-GB" sz="2800" dirty="0">
                <a:solidFill>
                  <a:schemeClr val="bg1"/>
                </a:solidFill>
                <a:latin typeface="+mn-lt"/>
              </a:rPr>
              <a:t>Safe Pork: </a:t>
            </a:r>
            <a:r>
              <a:rPr lang="en-GB" sz="2400" dirty="0">
                <a:solidFill>
                  <a:schemeClr val="bg1"/>
                </a:solidFill>
                <a:latin typeface="+mn-lt"/>
              </a:rPr>
              <a:t>Examples of low-cost innovations </a:t>
            </a:r>
          </a:p>
          <a:p>
            <a:pPr algn="ctr" eaLnBrk="1" hangingPunct="1">
              <a:spcBef>
                <a:spcPts val="1200"/>
              </a:spcBef>
              <a:buNone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To be tested under objective 2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endParaRPr lang="th-TH" altLang="en-US" sz="1800" dirty="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3960440"/>
          </a:xfrm>
        </p:spPr>
        <p:txBody>
          <a:bodyPr>
            <a:noAutofit/>
          </a:bodyPr>
          <a:lstStyle/>
          <a:p>
            <a:r>
              <a:rPr lang="en-US" sz="2200" dirty="0"/>
              <a:t>Simple, </a:t>
            </a:r>
            <a:r>
              <a:rPr lang="en-US" sz="2200" b="1" dirty="0"/>
              <a:t>rapid, cheap tests </a:t>
            </a:r>
            <a:r>
              <a:rPr lang="en-US" sz="2200" dirty="0"/>
              <a:t>that detect contaminated food </a:t>
            </a:r>
          </a:p>
          <a:p>
            <a:pPr lvl="1"/>
            <a:r>
              <a:rPr lang="en-GB" sz="2000" dirty="0"/>
              <a:t>Could be used directly by retailers or consumer to have direct verification of safety e.g. food sniffer</a:t>
            </a:r>
          </a:p>
          <a:p>
            <a:pPr lvl="1"/>
            <a:endParaRPr lang="en-GB" sz="800" dirty="0"/>
          </a:p>
          <a:p>
            <a:pPr>
              <a:spcBef>
                <a:spcPts val="0"/>
              </a:spcBef>
            </a:pPr>
            <a:r>
              <a:rPr lang="en-GB" sz="2200" b="1" dirty="0"/>
              <a:t>Reduce contamination </a:t>
            </a:r>
            <a:r>
              <a:rPr lang="en-GB" sz="2200" dirty="0"/>
              <a:t>of pork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Portable </a:t>
            </a:r>
            <a:r>
              <a:rPr lang="en-GB" sz="2000" b="1" dirty="0"/>
              <a:t>ozone machines </a:t>
            </a:r>
            <a:r>
              <a:rPr lang="en-GB" sz="2000" dirty="0"/>
              <a:t>to plug into water supply</a:t>
            </a:r>
          </a:p>
          <a:p>
            <a:pPr lvl="1"/>
            <a:r>
              <a:rPr lang="en-GB" sz="2000" dirty="0"/>
              <a:t>Avoid floor slaughter</a:t>
            </a:r>
          </a:p>
          <a:p>
            <a:pPr lvl="1"/>
            <a:r>
              <a:rPr lang="en-GB" sz="2000" dirty="0"/>
              <a:t>Training, </a:t>
            </a:r>
            <a:r>
              <a:rPr lang="en-GB" sz="2000" b="1" dirty="0"/>
              <a:t>antimicrobial</a:t>
            </a:r>
            <a:r>
              <a:rPr lang="en-GB" sz="2000" dirty="0"/>
              <a:t> cutting board, clothes etc. (retailer)</a:t>
            </a:r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endParaRPr lang="en-GB" sz="600" dirty="0"/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GB" sz="2200" b="1" dirty="0"/>
              <a:t>Reduce use of antimicrobial</a:t>
            </a:r>
            <a:r>
              <a:rPr lang="en-GB" sz="2000" dirty="0"/>
              <a:t> </a:t>
            </a:r>
            <a:r>
              <a:rPr lang="de-DE" sz="2000" dirty="0"/>
              <a:t>(</a:t>
            </a:r>
            <a:r>
              <a:rPr lang="en-GB" sz="2000" dirty="0"/>
              <a:t>in collaboration with private sector)</a:t>
            </a:r>
          </a:p>
          <a:p>
            <a:pPr lvl="1">
              <a:spcBef>
                <a:spcPts val="0"/>
              </a:spcBef>
            </a:pPr>
            <a:r>
              <a:rPr lang="en-GB" sz="2000" dirty="0"/>
              <a:t>Replacement of antimicrobials by pro-biotics</a:t>
            </a:r>
          </a:p>
          <a:p>
            <a:pPr>
              <a:spcBef>
                <a:spcPts val="1200"/>
              </a:spcBef>
            </a:pPr>
            <a:r>
              <a:rPr lang="en-GB" sz="2200" dirty="0"/>
              <a:t>Increasing transparency and </a:t>
            </a:r>
            <a:r>
              <a:rPr lang="en-GB" sz="2200" b="1" dirty="0"/>
              <a:t>traceability</a:t>
            </a:r>
            <a:r>
              <a:rPr lang="en-GB" sz="2200" dirty="0"/>
              <a:t> in food system</a:t>
            </a:r>
          </a:p>
          <a:p>
            <a:pPr lvl="1"/>
            <a:r>
              <a:rPr lang="en-GB" sz="2000" dirty="0"/>
              <a:t>24 hour on farm, br</a:t>
            </a:r>
            <a:r>
              <a:rPr lang="de-DE" sz="2000" dirty="0"/>
              <a:t>anding and certification, done with private sector</a:t>
            </a:r>
          </a:p>
          <a:p>
            <a:endParaRPr lang="en-GB" sz="600" dirty="0"/>
          </a:p>
          <a:p>
            <a:r>
              <a:rPr lang="en-GB" sz="2200" dirty="0"/>
              <a:t>Assessment of the potential to </a:t>
            </a:r>
            <a:r>
              <a:rPr lang="en-GB" sz="2200" b="1" dirty="0"/>
              <a:t>use nudges for improved </a:t>
            </a:r>
          </a:p>
          <a:p>
            <a:pPr marL="0" indent="0">
              <a:buNone/>
            </a:pPr>
            <a:r>
              <a:rPr lang="en-GB" sz="2200" b="1" dirty="0"/>
              <a:t>     food safety </a:t>
            </a:r>
            <a:r>
              <a:rPr lang="en-GB" sz="2200" dirty="0"/>
              <a:t>in the pork value chain in Vietnam </a:t>
            </a: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1449" y="2180725"/>
            <a:ext cx="1717645" cy="12882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1ECA4A-6B84-4B25-9337-0D7FCDE069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16315" y="2540457"/>
            <a:ext cx="1944217" cy="11290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51094" t="34356" r="29635" b="29875"/>
          <a:stretch/>
        </p:blipFill>
        <p:spPr>
          <a:xfrm>
            <a:off x="7020272" y="5445224"/>
            <a:ext cx="1230720" cy="12849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24328" y="4149080"/>
            <a:ext cx="864096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14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18661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1200"/>
              </a:spcBef>
              <a:buNone/>
            </a:pPr>
            <a:r>
              <a:rPr lang="en-GB" sz="2800" dirty="0">
                <a:solidFill>
                  <a:schemeClr val="bg1"/>
                </a:solidFill>
                <a:latin typeface="+mn-lt"/>
              </a:rPr>
              <a:t>Safe Pork: Preliminary results </a:t>
            </a:r>
          </a:p>
          <a:p>
            <a:pPr algn="ctr" eaLnBrk="1" hangingPunct="1">
              <a:spcBef>
                <a:spcPts val="1200"/>
              </a:spcBef>
              <a:buNone/>
            </a:pPr>
            <a:r>
              <a:rPr lang="en-GB" sz="2800" dirty="0">
                <a:solidFill>
                  <a:schemeClr val="bg1"/>
                </a:solidFill>
                <a:latin typeface="+mn-lt"/>
              </a:rPr>
              <a:t>Food safety performance tool </a:t>
            </a:r>
            <a:endParaRPr lang="th-TH" altLang="en-US" sz="1800" dirty="0">
              <a:latin typeface="+mn-lt"/>
              <a:ea typeface="MS PGothic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F8744D-0DAB-4127-BFE9-AAC4A6A9AE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5" y="1715459"/>
            <a:ext cx="3444586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273" y="1687586"/>
            <a:ext cx="2118014" cy="30479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873" y="1700808"/>
            <a:ext cx="3581400" cy="297946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631488"/>
              </p:ext>
            </p:extLst>
          </p:nvPr>
        </p:nvGraphicFramePr>
        <p:xfrm>
          <a:off x="539552" y="2924944"/>
          <a:ext cx="8198224" cy="25279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1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</a:rPr>
                        <a:t>Attitude questions – yes answers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Prod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SH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Retailers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Street fo</a:t>
                      </a:r>
                      <a:r>
                        <a:rPr lang="en-US" sz="1600" u="none" strike="noStrike" baseline="0" dirty="0">
                          <a:effectLst/>
                        </a:rPr>
                        <a:t>od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Cons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645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 is the government’s responsibility to ensure food is safe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864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Hung Yen and Nghe An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64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Hoa Binh (indígenous</a:t>
                      </a:r>
                      <a:r>
                        <a:rPr lang="de-DE" sz="1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pig systems)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81.8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88.9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82.0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8099" y="5877272"/>
            <a:ext cx="716479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Rural area: Goverment seen as the mainly responsible body for food safety 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8086CA-C423-41D8-979F-8AF06724760E}"/>
              </a:ext>
            </a:extLst>
          </p:cNvPr>
          <p:cNvSpPr txBox="1">
            <a:spLocks/>
          </p:cNvSpPr>
          <p:nvPr/>
        </p:nvSpPr>
        <p:spPr>
          <a:xfrm>
            <a:off x="323528" y="1157153"/>
            <a:ext cx="8280920" cy="493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GB" sz="2800" dirty="0"/>
              <a:t>Focus group discussion and key informant interview</a:t>
            </a:r>
          </a:p>
        </p:txBody>
      </p:sp>
    </p:spTree>
    <p:extLst>
      <p:ext uri="{BB962C8B-B14F-4D97-AF65-F5344CB8AC3E}">
        <p14:creationId xmlns:p14="http://schemas.microsoft.com/office/powerpoint/2010/main" val="3650043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18661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ts val="1200"/>
              </a:spcBef>
              <a:buNone/>
            </a:pPr>
            <a:r>
              <a:rPr lang="en-GB" sz="2800" b="1" dirty="0">
                <a:solidFill>
                  <a:schemeClr val="bg1"/>
                </a:solidFill>
                <a:latin typeface="+mn-lt"/>
              </a:rPr>
              <a:t>Safe Pork</a:t>
            </a:r>
            <a:endParaRPr lang="en-GB" sz="2800" dirty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spcBef>
                <a:spcPts val="1200"/>
              </a:spcBef>
              <a:buNone/>
            </a:pPr>
            <a:r>
              <a:rPr lang="en-GB" sz="2800" dirty="0">
                <a:solidFill>
                  <a:schemeClr val="bg1"/>
                </a:solidFill>
                <a:latin typeface="+mn-lt"/>
              </a:rPr>
              <a:t>Food safety performance tool </a:t>
            </a:r>
            <a:endParaRPr lang="th-TH" altLang="en-US" sz="1800" dirty="0">
              <a:latin typeface="+mn-lt"/>
              <a:ea typeface="MS PGothic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07457"/>
            <a:ext cx="8280920" cy="49335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800" dirty="0"/>
              <a:t>Focus group discussion and key informant interview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F8744D-0DAB-4127-BFE9-AAC4A6A9AE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41" y="1928205"/>
            <a:ext cx="3444586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045" y="1903610"/>
            <a:ext cx="2118014" cy="30479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645" y="1916832"/>
            <a:ext cx="3581400" cy="2979468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144740"/>
              </p:ext>
            </p:extLst>
          </p:nvPr>
        </p:nvGraphicFramePr>
        <p:xfrm>
          <a:off x="395536" y="2996952"/>
          <a:ext cx="8496942" cy="29523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5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2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2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22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22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56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Knowledge questions – Yes answers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Prod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SH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Retailers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Street</a:t>
                      </a:r>
                      <a:r>
                        <a:rPr lang="en-US" sz="1800" u="none" strike="noStrike" baseline="0" dirty="0">
                          <a:effectLst/>
                        </a:rPr>
                        <a:t>  food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Cons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9529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If pork is fully cooked (for long time and high temperature), then it is safe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8596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Hung Yen and Nghe An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8596">
                <a:tc>
                  <a:txBody>
                    <a:bodyPr/>
                    <a:lstStyle/>
                    <a:p>
                      <a:pPr algn="l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Hoa Binh (indigeneous pig system)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6021288"/>
            <a:ext cx="67687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Hung Yen and Nghe An: Less safe – alighned to chemicals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906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1E9C1908-2B91-8945-B354-E21C5D037C4F}" type="slidenum">
              <a:rPr lang="en-US" sz="1400">
                <a:latin typeface="+mn-lt"/>
              </a:rPr>
              <a:pPr eaLnBrk="1" hangingPunct="1"/>
              <a:t>18</a:t>
            </a:fld>
            <a:endParaRPr lang="en-US" sz="1400" dirty="0">
              <a:latin typeface="+mn-lt"/>
            </a:endParaRPr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76200" y="116632"/>
            <a:ext cx="8991600" cy="1143000"/>
          </a:xfrm>
        </p:spPr>
        <p:txBody>
          <a:bodyPr>
            <a:normAutofit fontScale="90000"/>
          </a:bodyPr>
          <a:lstStyle/>
          <a:p>
            <a:pPr marL="358775"/>
            <a:r>
              <a:rPr lang="fr-BE" sz="3000" b="1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FBD- a new priority – most from livestock</a:t>
            </a:r>
            <a:br>
              <a:rPr lang="fr-BE" sz="3000" b="1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</a:br>
            <a:r>
              <a:rPr lang="en-US" sz="2800" dirty="0">
                <a:solidFill>
                  <a:schemeClr val="bg1"/>
                </a:solidFill>
                <a:latin typeface="+mn-lt"/>
                <a:ea typeface="MS PGothic" charset="0"/>
              </a:rPr>
              <a:t>Millions DALYs lost per year (global)</a:t>
            </a:r>
            <a:br>
              <a:rPr lang="fr-BE" sz="3000" b="1" dirty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</a:br>
            <a:endParaRPr lang="fr-BE" sz="3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-24143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76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200" dirty="0">
                <a:solidFill>
                  <a:schemeClr val="bg1"/>
                </a:solidFill>
                <a:latin typeface="Optima"/>
              </a:rPr>
              <a:t>Conclusions and next steps </a:t>
            </a:r>
            <a:endParaRPr lang="en-GB" altLang="en-US" sz="2600" dirty="0">
              <a:solidFill>
                <a:schemeClr val="bg1"/>
              </a:solidFill>
              <a:latin typeface="Optima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31AACF-DC9B-4F6C-BA6B-EAD1583888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77" y="116632"/>
            <a:ext cx="1173674" cy="1656184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3D7CB72-B90B-461B-A67F-5EC7459EC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59632"/>
            <a:ext cx="8424936" cy="5769767"/>
          </a:xfrm>
        </p:spPr>
        <p:txBody>
          <a:bodyPr>
            <a:normAutofit fontScale="55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de-DE" sz="3000" dirty="0"/>
              <a:t>From assessments: 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Pork is not safe and the risk is considerable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Similar to FERG report (WHO 2015) microbiological hazards are most important while, contrary to public perception, chemical hazards are less important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Related health risk and cost of illness have been quantified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3000" dirty="0"/>
              <a:t>       (first time) </a:t>
            </a:r>
          </a:p>
          <a:p>
            <a:pPr marL="0" indent="0">
              <a:spcAft>
                <a:spcPts val="600"/>
              </a:spcAft>
              <a:buNone/>
            </a:pPr>
            <a:endParaRPr lang="de-DE" sz="2900" dirty="0"/>
          </a:p>
          <a:p>
            <a:pPr marL="0" indent="0">
              <a:spcAft>
                <a:spcPts val="600"/>
              </a:spcAft>
              <a:buNone/>
            </a:pPr>
            <a:r>
              <a:rPr lang="de-DE" sz="3000" dirty="0"/>
              <a:t>Pathways towards safer pork: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Various approaches on food safety have been tried but limited evidence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de-DE" sz="3000" dirty="0"/>
              <a:t>      on actual improvements, uptake and scalabilty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Techincal innovations required also practice change of value chain actors and incentives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Food safety related knowledge, attitudes and practices differ between value chain actors and in between regions</a:t>
            </a:r>
          </a:p>
          <a:p>
            <a:pPr>
              <a:spcAft>
                <a:spcPts val="600"/>
              </a:spcAft>
            </a:pPr>
            <a:endParaRPr lang="de-DE" sz="2900" dirty="0"/>
          </a:p>
          <a:p>
            <a:pPr marL="0" indent="0">
              <a:spcAft>
                <a:spcPts val="600"/>
              </a:spcAft>
              <a:buNone/>
            </a:pPr>
            <a:r>
              <a:rPr lang="de-DE" sz="3000" dirty="0"/>
              <a:t>Next steps (2018–19): 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Determine health risks by retail type (modern/traditional)</a:t>
            </a:r>
          </a:p>
          <a:p>
            <a:pPr>
              <a:spcAft>
                <a:spcPts val="600"/>
              </a:spcAft>
            </a:pPr>
            <a:r>
              <a:rPr lang="de-DE" sz="3000" dirty="0"/>
              <a:t>Interventions (ozone) and retailer package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9927" y="2289461"/>
            <a:ext cx="2215099" cy="135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920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3170" y="6009667"/>
            <a:ext cx="1599775" cy="647818"/>
          </a:xfrm>
          <a:prstGeom prst="rect">
            <a:avLst/>
          </a:prstGeom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24143"/>
            <a:ext cx="9144000" cy="835416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107504" y="-24143"/>
            <a:ext cx="9144000" cy="1143000"/>
          </a:xfrm>
        </p:spPr>
        <p:txBody>
          <a:bodyPr/>
          <a:lstStyle/>
          <a:p>
            <a:pPr eaLnBrk="1" hangingPunct="1"/>
            <a:r>
              <a:rPr lang="de-DE" altLang="en-US" sz="3200" dirty="0">
                <a:solidFill>
                  <a:schemeClr val="bg1"/>
                </a:solidFill>
                <a:latin typeface="Optima"/>
              </a:rPr>
              <a:t>Acknowledgements </a:t>
            </a:r>
            <a:endParaRPr lang="en-GB" altLang="en-US" sz="3200" dirty="0">
              <a:solidFill>
                <a:schemeClr val="bg1"/>
              </a:solidFill>
              <a:latin typeface="Optima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0626" y="1340768"/>
            <a:ext cx="8926512" cy="5400600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11200" dirty="0">
              <a:hlinkClick r:id="rId4"/>
            </a:endParaRPr>
          </a:p>
          <a:p>
            <a:pPr marL="0" indent="0">
              <a:buNone/>
            </a:pPr>
            <a:endParaRPr lang="en-GB" sz="11200" dirty="0"/>
          </a:p>
        </p:txBody>
      </p:sp>
      <p:sp>
        <p:nvSpPr>
          <p:cNvPr id="12" name="Rectangle 11"/>
          <p:cNvSpPr/>
          <p:nvPr/>
        </p:nvSpPr>
        <p:spPr>
          <a:xfrm>
            <a:off x="154982" y="898857"/>
            <a:ext cx="86279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National/local partners and authorities and </a:t>
            </a:r>
            <a:r>
              <a:rPr lang="de-DE" dirty="0"/>
              <a:t>value chain actors and communities</a:t>
            </a:r>
          </a:p>
          <a:p>
            <a:r>
              <a:rPr lang="de-DE" dirty="0"/>
              <a:t>SAFE Pork advisory committee </a:t>
            </a:r>
          </a:p>
          <a:p>
            <a:r>
              <a:rPr lang="de-DE" dirty="0"/>
              <a:t>Royal Veterinary College, United Kingddom</a:t>
            </a:r>
          </a:p>
          <a:p>
            <a:r>
              <a:rPr lang="de-DE" dirty="0"/>
              <a:t>National Institute for Veterinnary Research, Vietnam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C2B758-2834-4794-B5AA-E7229EBA8D0A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42" y="5736358"/>
            <a:ext cx="7012426" cy="9495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149065" y="2186770"/>
            <a:ext cx="884587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Selected publications: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269875" algn="l"/>
                <a:tab pos="457200" algn="l"/>
              </a:tabLst>
            </a:pP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Hung Nguyen-Viet, Tran Thi Tuyet-Hanh, Unger, F., Sinh Dang-Xuan and Grace, D. 2017. </a:t>
            </a:r>
            <a:r>
              <a:rPr lang="en-AU" sz="1200" b="1" dirty="0">
                <a:ea typeface="Times New Roman" panose="02020603050405020304" pitchFamily="18" charset="0"/>
                <a:cs typeface="Arial" panose="020B0604020202020204" pitchFamily="34" charset="0"/>
              </a:rPr>
              <a:t>Food safety in Vietnam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: where we are at and what we can learn from international experiences. </a:t>
            </a:r>
            <a:r>
              <a:rPr lang="en-AU" sz="1200" i="1" dirty="0">
                <a:ea typeface="Times New Roman" panose="02020603050405020304" pitchFamily="18" charset="0"/>
                <a:cs typeface="Arial" panose="020B0604020202020204" pitchFamily="34" charset="0"/>
              </a:rPr>
              <a:t>Infectious Diseases of Poverty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 6: 39. </a:t>
            </a: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269875" algn="l"/>
                <a:tab pos="457200" algn="l"/>
              </a:tabLst>
            </a:pP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Sinh Dang-Xuan, Hung Nguyen-Viet, Meeyam, T., Fries, R., Huong Nguyen-Thanh, Phuc Pham-Duc, Lam, S., Grace, D. and Unger, F. 2016. </a:t>
            </a:r>
            <a:r>
              <a:rPr lang="en-AU" sz="1200" b="1" dirty="0">
                <a:ea typeface="Times New Roman" panose="02020603050405020304" pitchFamily="18" charset="0"/>
                <a:cs typeface="Arial" panose="020B0604020202020204" pitchFamily="34" charset="0"/>
              </a:rPr>
              <a:t>Food safety perceptions and practices among smallholder pork value chain actors 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in Hung Yen province, Vietnam. </a:t>
            </a:r>
            <a:r>
              <a:rPr lang="en-AU" sz="1200" i="1" dirty="0">
                <a:ea typeface="Times New Roman" panose="02020603050405020304" pitchFamily="18" charset="0"/>
                <a:cs typeface="Arial" panose="020B0604020202020204" pitchFamily="34" charset="0"/>
              </a:rPr>
              <a:t>Journal of Food Protectio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n 79(9): 1490–1497. </a:t>
            </a:r>
            <a:endParaRPr lang="en-US" sz="12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269875" algn="l"/>
                <a:tab pos="457200" algn="l"/>
              </a:tabLst>
            </a:pP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Sinh Dang-Xuan, Hung Nguyen-Viet, Unger, F., Phuc Pham-Duc, Grace, D., Ngan Tran-Thi, Barot, M., Ngoc Pham-Thi and Makita, K. 2017. </a:t>
            </a:r>
            <a:r>
              <a:rPr lang="en-AU" sz="1200" b="1" dirty="0">
                <a:ea typeface="Times New Roman" panose="02020603050405020304" pitchFamily="18" charset="0"/>
                <a:cs typeface="Arial" panose="020B0604020202020204" pitchFamily="34" charset="0"/>
              </a:rPr>
              <a:t>Quantitative risk assessment of human salmonellosis 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in the smallholder pig value chains in urban of Vietnam. </a:t>
            </a:r>
            <a:r>
              <a:rPr lang="en-AU" sz="1200" i="1" dirty="0">
                <a:ea typeface="Times New Roman" panose="02020603050405020304" pitchFamily="18" charset="0"/>
                <a:cs typeface="Arial" panose="020B0604020202020204" pitchFamily="34" charset="0"/>
              </a:rPr>
              <a:t>International Journal of Public Health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 62(Supplement 1): 93–102. </a:t>
            </a:r>
            <a:endParaRPr lang="en-US" sz="12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lvl="0">
              <a:spcBef>
                <a:spcPts val="600"/>
              </a:spcBef>
              <a:spcAft>
                <a:spcPts val="600"/>
              </a:spcAft>
              <a:tabLst>
                <a:tab pos="269875" algn="l"/>
                <a:tab pos="457200" algn="l"/>
              </a:tabLst>
            </a:pP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Tran Thi Tuyet-Hanh, Dang Xuan Sinh, Pham Duc Phuc, Tran Thi Ngan, Chu Van Tuat, Grace, D., Unger, F. and Hung Nguyen-Viet. 2017. Exposure assessment of </a:t>
            </a:r>
            <a:r>
              <a:rPr lang="en-AU" sz="1200" b="1" dirty="0">
                <a:ea typeface="Times New Roman" panose="02020603050405020304" pitchFamily="18" charset="0"/>
                <a:cs typeface="Arial" panose="020B0604020202020204" pitchFamily="34" charset="0"/>
              </a:rPr>
              <a:t>chemical hazards in pork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 meat, liver, and kidney, and health impact implication in Hung Yen and Nghe An provinces, Vietnam. </a:t>
            </a:r>
            <a:r>
              <a:rPr lang="en-AU" sz="1200" i="1" dirty="0">
                <a:ea typeface="Times New Roman" panose="02020603050405020304" pitchFamily="18" charset="0"/>
                <a:cs typeface="Arial" panose="020B0604020202020204" pitchFamily="34" charset="0"/>
              </a:rPr>
              <a:t>International Journal of Public Health</a:t>
            </a:r>
            <a:r>
              <a:rPr lang="en-AU" sz="1200" dirty="0">
                <a:ea typeface="Times New Roman" panose="02020603050405020304" pitchFamily="18" charset="0"/>
                <a:cs typeface="Arial" panose="020B0604020202020204" pitchFamily="34" charset="0"/>
              </a:rPr>
              <a:t> 62(Supplement 1): 75–82. </a:t>
            </a:r>
            <a:endParaRPr lang="en-US" sz="12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1200" dirty="0">
                <a:cs typeface="Arial" panose="020B0604020202020204" pitchFamily="34" charset="0"/>
              </a:rPr>
              <a:t>Dang-Xuan S, Nguyen-Viet H, Pham-Duc P, Grace D, Unger F, Nguyen-Hai N, Nguyen-Tien T, Makita K. 2018. Simulating </a:t>
            </a:r>
            <a:r>
              <a:rPr lang="en-GB" sz="1200" b="1" dirty="0">
                <a:cs typeface="Arial" panose="020B0604020202020204" pitchFamily="34" charset="0"/>
              </a:rPr>
              <a:t>cross-contamination of cooked pork </a:t>
            </a:r>
            <a:r>
              <a:rPr lang="en-GB" sz="1200" dirty="0">
                <a:cs typeface="Arial" panose="020B0604020202020204" pitchFamily="34" charset="0"/>
              </a:rPr>
              <a:t>with </a:t>
            </a:r>
            <a:r>
              <a:rPr lang="en-GB" sz="1200" i="1" dirty="0">
                <a:cs typeface="Arial" panose="020B0604020202020204" pitchFamily="34" charset="0"/>
              </a:rPr>
              <a:t>Salmonella enterica</a:t>
            </a:r>
            <a:r>
              <a:rPr lang="en-GB" sz="1200" dirty="0">
                <a:cs typeface="Arial" panose="020B0604020202020204" pitchFamily="34" charset="0"/>
              </a:rPr>
              <a:t> from raw pork through home kitchen preparation in Vietnam. </a:t>
            </a:r>
            <a:r>
              <a:rPr lang="en-GB" sz="1200" i="1" dirty="0">
                <a:cs typeface="Arial" panose="020B0604020202020204" pitchFamily="34" charset="0"/>
              </a:rPr>
              <a:t>International</a:t>
            </a:r>
            <a:r>
              <a:rPr lang="en-GB" sz="1200" dirty="0">
                <a:cs typeface="Arial" panose="020B0604020202020204" pitchFamily="34" charset="0"/>
              </a:rPr>
              <a:t> </a:t>
            </a:r>
            <a:r>
              <a:rPr lang="en-GB" sz="1200" i="1" dirty="0">
                <a:cs typeface="Arial" panose="020B0604020202020204" pitchFamily="34" charset="0"/>
              </a:rPr>
              <a:t>Journal of Environmental Research and Public Health</a:t>
            </a:r>
            <a:r>
              <a:rPr lang="en-GB" sz="1200" dirty="0">
                <a:cs typeface="Arial" panose="020B0604020202020204" pitchFamily="34" charset="0"/>
              </a:rPr>
              <a:t> 15(10): 2324. </a:t>
            </a:r>
            <a:r>
              <a:rPr lang="en-GB" sz="1200" dirty="0" err="1">
                <a:cs typeface="Arial" panose="020B0604020202020204" pitchFamily="34" charset="0"/>
              </a:rPr>
              <a:t>doi</a:t>
            </a:r>
            <a:r>
              <a:rPr lang="en-GB" sz="1200" dirty="0">
                <a:cs typeface="Arial" panose="020B0604020202020204" pitchFamily="34" charset="0"/>
              </a:rPr>
              <a:t>: 10.3390/ijerph15102324 </a:t>
            </a:r>
          </a:p>
        </p:txBody>
      </p:sp>
    </p:spTree>
    <p:extLst>
      <p:ext uri="{BB962C8B-B14F-4D97-AF65-F5344CB8AC3E}">
        <p14:creationId xmlns:p14="http://schemas.microsoft.com/office/powerpoint/2010/main" val="2593246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GB" altLang="en-US" sz="3200" dirty="0">
                <a:solidFill>
                  <a:schemeClr val="bg1"/>
                </a:solidFill>
                <a:latin typeface="Optima"/>
              </a:rPr>
              <a:t>Outline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1844824"/>
            <a:ext cx="6624736" cy="4525963"/>
          </a:xfrm>
        </p:spPr>
        <p:txBody>
          <a:bodyPr>
            <a:normAutofit/>
          </a:bodyPr>
          <a:lstStyle/>
          <a:p>
            <a:r>
              <a:rPr lang="en-US" dirty="0"/>
              <a:t>Background</a:t>
            </a:r>
          </a:p>
          <a:p>
            <a:r>
              <a:rPr lang="en-US" dirty="0"/>
              <a:t>Objectives </a:t>
            </a:r>
          </a:p>
          <a:p>
            <a:r>
              <a:rPr lang="en-US" dirty="0"/>
              <a:t>Materials and methods </a:t>
            </a:r>
          </a:p>
          <a:p>
            <a:r>
              <a:rPr lang="en-US" dirty="0"/>
              <a:t>Results</a:t>
            </a:r>
          </a:p>
          <a:p>
            <a:r>
              <a:rPr lang="en-US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0816084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047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GB" altLang="en-US" sz="3200" dirty="0">
                <a:solidFill>
                  <a:schemeClr val="bg1"/>
                </a:solidFill>
                <a:latin typeface="Optima"/>
              </a:rPr>
              <a:t>Background -  pork in Vietnam 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1520" y="1296289"/>
            <a:ext cx="9144000" cy="530151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  <a:defRPr/>
            </a:pPr>
            <a:r>
              <a:rPr lang="en-US" sz="2400" dirty="0">
                <a:cs typeface="Times New Roman" panose="02020603050405020304" pitchFamily="18" charset="0"/>
              </a:rPr>
              <a:t>Pork is an </a:t>
            </a:r>
            <a:r>
              <a:rPr lang="en-US" sz="2400" b="1" dirty="0">
                <a:cs typeface="Times New Roman" panose="02020603050405020304" pitchFamily="18" charset="0"/>
              </a:rPr>
              <a:t>important component </a:t>
            </a:r>
            <a:r>
              <a:rPr lang="en-US" sz="2400" dirty="0">
                <a:cs typeface="Times New Roman" panose="02020603050405020304" pitchFamily="18" charset="0"/>
              </a:rPr>
              <a:t>of the Vietnamese diet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cs typeface="Times New Roman" panose="02020603050405020304" pitchFamily="18" charset="0"/>
              </a:rPr>
              <a:t>The most widely consumed meat: 56% of total meat intake 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Annual pork consumption per capita in Vietnam: 29.1 kg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83% comes from very small or small farms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400" dirty="0"/>
              <a:t>76% of pigs are processed in small slaughtering, nearly 30,000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cs typeface="Times New Roman" panose="02020603050405020304" pitchFamily="18" charset="0"/>
              </a:rPr>
              <a:t>Preference for fresh ‘warm’ pork supplied </a:t>
            </a:r>
          </a:p>
          <a:p>
            <a:pPr marL="457200" lvl="1" indent="0">
              <a:spcAft>
                <a:spcPts val="600"/>
              </a:spcAft>
              <a:buNone/>
              <a:defRPr/>
            </a:pPr>
            <a:r>
              <a:rPr lang="en-US" sz="2400" dirty="0">
                <a:cs typeface="Times New Roman" panose="02020603050405020304" pitchFamily="18" charset="0"/>
              </a:rPr>
              <a:t>     in </a:t>
            </a:r>
            <a:r>
              <a:rPr lang="en-GB" sz="2400" dirty="0"/>
              <a:t>retail traditional markets </a:t>
            </a:r>
          </a:p>
          <a:p>
            <a:pPr marL="457200" lvl="1" indent="0">
              <a:spcAft>
                <a:spcPts val="600"/>
              </a:spcAft>
              <a:buNone/>
              <a:defRPr/>
            </a:pPr>
            <a:r>
              <a:rPr lang="en-GB" sz="2400" dirty="0"/>
              <a:t>     </a:t>
            </a:r>
            <a:r>
              <a:rPr lang="en-GB" sz="2200" dirty="0"/>
              <a:t>(&gt;80% of all pork marketed)</a:t>
            </a:r>
          </a:p>
          <a:p>
            <a:pPr lvl="2">
              <a:spcBef>
                <a:spcPts val="0"/>
              </a:spcBef>
              <a:defRPr/>
            </a:pPr>
            <a:r>
              <a:rPr lang="en-GB" sz="2000" dirty="0"/>
              <a:t>affordable, address local demands</a:t>
            </a:r>
          </a:p>
          <a:p>
            <a:pPr lvl="2">
              <a:spcBef>
                <a:spcPts val="0"/>
              </a:spcBef>
              <a:defRPr/>
            </a:pPr>
            <a:r>
              <a:rPr lang="en-GB" sz="2000" dirty="0"/>
              <a:t>often escape effective control</a:t>
            </a:r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0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000" dirty="0"/>
          </a:p>
          <a:p>
            <a:pPr marL="1371600" lvl="3" indent="0">
              <a:spcAft>
                <a:spcPts val="600"/>
              </a:spcAft>
              <a:buNone/>
              <a:defRPr/>
            </a:pPr>
            <a:endParaRPr lang="en-GB" sz="2400" dirty="0"/>
          </a:p>
          <a:p>
            <a:pPr marL="2286000" lvl="5" indent="0">
              <a:spcBef>
                <a:spcPts val="0"/>
              </a:spcBef>
              <a:buNone/>
              <a:defRPr/>
            </a:pPr>
            <a:endParaRPr lang="en-GB" sz="24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4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400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9598" y="4353730"/>
            <a:ext cx="2281507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81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F1D7C8DF-C401-427B-8297-8E5D3A59B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8105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>
                <a:solidFill>
                  <a:prstClr val="white"/>
                </a:solidFill>
                <a:latin typeface="Calibri"/>
                <a:ea typeface="+mj-ea"/>
                <a:cs typeface="+mj-cs"/>
              </a:rPr>
              <a:t>Background: Food safety in Vietnam</a:t>
            </a:r>
            <a:endParaRPr lang="th-TH" altLang="en-US" sz="1400" dirty="0">
              <a:latin typeface="Tahoma" panose="020B0604030504040204" pitchFamily="34" charset="0"/>
              <a:ea typeface="MS PGothic" panose="020B0600070205080204" pitchFamily="34" charset="-128"/>
            </a:endParaRPr>
          </a:p>
        </p:txBody>
      </p:sp>
      <p:sp>
        <p:nvSpPr>
          <p:cNvPr id="11" name="Rounded Rectangle 4"/>
          <p:cNvSpPr/>
          <p:nvPr/>
        </p:nvSpPr>
        <p:spPr>
          <a:xfrm>
            <a:off x="1634042" y="3307964"/>
            <a:ext cx="5875915" cy="2420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9838" tIns="0" rIns="229838" bIns="0" numCol="1" spcCol="1270" anchor="ctr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b="1" kern="1200" dirty="0"/>
              <a:t>Market Situation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528" y="1156083"/>
            <a:ext cx="77707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Perception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Food safety is perceived as one of the most pressing issues by Vietnamese people, more important than education or healthcare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 Risk due to chemical hazards perceived as most important</a:t>
            </a:r>
          </a:p>
          <a:p>
            <a:endParaRPr lang="de-DE" sz="900" b="1" dirty="0"/>
          </a:p>
          <a:p>
            <a:r>
              <a:rPr lang="de-DE" sz="2000" b="1" dirty="0"/>
              <a:t>Market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Food exports relatively well managed but deficits in domestic markets</a:t>
            </a:r>
          </a:p>
          <a:p>
            <a:endParaRPr lang="de-DE" sz="900" dirty="0"/>
          </a:p>
          <a:p>
            <a:r>
              <a:rPr lang="de-DE" sz="2000" b="1" dirty="0"/>
              <a:t>Consumer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Willing to pay 5–10% premium for safer food, not easy to decide for consumer what is ‘safe’ </a:t>
            </a:r>
          </a:p>
          <a:p>
            <a:endParaRPr lang="de-DE" sz="900" dirty="0"/>
          </a:p>
          <a:p>
            <a:r>
              <a:rPr lang="de-DE" sz="2000" b="1" dirty="0"/>
              <a:t>Legislation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Vietnam has a modern food safety law but deficites in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900" dirty="0"/>
          </a:p>
          <a:p>
            <a:r>
              <a:rPr lang="de-DE" sz="2000" b="1" dirty="0"/>
              <a:t>Risk-based approach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Deficites in use of risk assessment</a:t>
            </a:r>
          </a:p>
          <a:p>
            <a:endParaRPr lang="de-DE" sz="800" dirty="0"/>
          </a:p>
          <a:p>
            <a:r>
              <a:rPr lang="de-DE" sz="2000" b="1" dirty="0"/>
              <a:t>Food safety initiatives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Various initiatives, different scope and scale (e.g. VietGAHP, LIFSAP)</a:t>
            </a:r>
          </a:p>
        </p:txBody>
      </p:sp>
    </p:spTree>
    <p:extLst>
      <p:ext uri="{BB962C8B-B14F-4D97-AF65-F5344CB8AC3E}">
        <p14:creationId xmlns:p14="http://schemas.microsoft.com/office/powerpoint/2010/main" val="86924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Arrow 6"/>
          <p:cNvSpPr/>
          <p:nvPr/>
        </p:nvSpPr>
        <p:spPr>
          <a:xfrm>
            <a:off x="2105658" y="3652853"/>
            <a:ext cx="3514131" cy="5286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PigRISK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12498" y="1032631"/>
            <a:ext cx="814387" cy="6556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000" dirty="0"/>
              <a:t>Jun 2012</a:t>
            </a:r>
          </a:p>
        </p:txBody>
      </p:sp>
      <p:sp>
        <p:nvSpPr>
          <p:cNvPr id="8199" name="Title 1"/>
          <p:cNvSpPr txBox="1">
            <a:spLocks/>
          </p:cNvSpPr>
          <p:nvPr/>
        </p:nvSpPr>
        <p:spPr bwMode="auto">
          <a:xfrm>
            <a:off x="1854133" y="666338"/>
            <a:ext cx="56181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defTabSz="6858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endParaRPr lang="en-US" altLang="en-US" sz="2800" b="1" dirty="0">
              <a:solidFill>
                <a:srgbClr val="0070C0"/>
              </a:solidFill>
            </a:endParaRPr>
          </a:p>
        </p:txBody>
      </p:sp>
      <p:sp>
        <p:nvSpPr>
          <p:cNvPr id="42" name="Subtitle 2"/>
          <p:cNvSpPr txBox="1">
            <a:spLocks/>
          </p:cNvSpPr>
          <p:nvPr/>
        </p:nvSpPr>
        <p:spPr>
          <a:xfrm>
            <a:off x="4786408" y="1036710"/>
            <a:ext cx="814388" cy="6556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Sep 2017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2829945" y="4133007"/>
            <a:ext cx="319088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0" name="Down Arrow 49"/>
          <p:cNvSpPr/>
          <p:nvPr/>
        </p:nvSpPr>
        <p:spPr>
          <a:xfrm>
            <a:off x="3773199" y="4133007"/>
            <a:ext cx="3175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2" name="Down Arrow 51"/>
          <p:cNvSpPr/>
          <p:nvPr/>
        </p:nvSpPr>
        <p:spPr>
          <a:xfrm>
            <a:off x="4608684" y="4155278"/>
            <a:ext cx="319087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Right Arrow 29"/>
          <p:cNvSpPr/>
          <p:nvPr/>
        </p:nvSpPr>
        <p:spPr>
          <a:xfrm>
            <a:off x="341787" y="3685052"/>
            <a:ext cx="1700357" cy="54133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002060"/>
                </a:solidFill>
              </a:rPr>
              <a:t>Pig competiveness</a:t>
            </a:r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357968" y="1021080"/>
            <a:ext cx="814387" cy="6556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/>
              <a:t>2008 -2012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16372" y="40484"/>
            <a:ext cx="9144000" cy="940244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bg1"/>
                </a:solidFill>
              </a:rPr>
              <a:t>ILRI’s and partners pig value chain work in Vietnam </a:t>
            </a:r>
            <a:endParaRPr lang="en-GB" altLang="en-US" sz="2200" dirty="0">
              <a:latin typeface="Optima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5679484" y="3634920"/>
            <a:ext cx="3140988" cy="56450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SafePORK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2581265"/>
            <a:ext cx="235299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Small holder pig sector is important and competitive 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5660120" y="1043364"/>
            <a:ext cx="814388" cy="6556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Oct</a:t>
            </a:r>
          </a:p>
          <a:p>
            <a:pPr>
              <a:defRPr/>
            </a:pPr>
            <a:r>
              <a:rPr lang="en-US" dirty="0"/>
              <a:t>2017</a:t>
            </a:r>
          </a:p>
        </p:txBody>
      </p:sp>
      <p:sp>
        <p:nvSpPr>
          <p:cNvPr id="24" name="Down Arrow 23"/>
          <p:cNvSpPr/>
          <p:nvPr/>
        </p:nvSpPr>
        <p:spPr>
          <a:xfrm flipV="1">
            <a:off x="912683" y="3115273"/>
            <a:ext cx="424414" cy="65427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042144" y="4643117"/>
            <a:ext cx="3681984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1600" dirty="0">
                <a:latin typeface="Calibri" pitchFamily="34" charset="0"/>
              </a:rPr>
              <a:t>To </a:t>
            </a:r>
            <a:r>
              <a:rPr lang="en-AU" altLang="en-US" sz="1600" b="1" dirty="0">
                <a:latin typeface="Calibri" pitchFamily="34" charset="0"/>
              </a:rPr>
              <a:t>assess impacts of pork-borne diseases on human health </a:t>
            </a:r>
            <a:r>
              <a:rPr lang="en-AU" altLang="en-US" sz="1600" dirty="0">
                <a:latin typeface="Calibri" pitchFamily="34" charset="0"/>
              </a:rPr>
              <a:t>and the</a:t>
            </a:r>
            <a:r>
              <a:rPr lang="en-AU" altLang="en-US" sz="1600" b="1" dirty="0">
                <a:latin typeface="Calibri" pitchFamily="34" charset="0"/>
              </a:rPr>
              <a:t> livestock</a:t>
            </a:r>
            <a:r>
              <a:rPr lang="en-AU" altLang="en-US" sz="1600" dirty="0">
                <a:latin typeface="Calibri" pitchFamily="34" charset="0"/>
              </a:rPr>
              <a:t>.  </a:t>
            </a:r>
          </a:p>
          <a:p>
            <a:endParaRPr lang="en-GB" sz="1500" dirty="0"/>
          </a:p>
        </p:txBody>
      </p:sp>
      <p:sp>
        <p:nvSpPr>
          <p:cNvPr id="28" name="Right Arrow 27"/>
          <p:cNvSpPr/>
          <p:nvPr/>
        </p:nvSpPr>
        <p:spPr>
          <a:xfrm>
            <a:off x="2191575" y="5330945"/>
            <a:ext cx="6624737" cy="40823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Policy engaegement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2191576" y="5767576"/>
            <a:ext cx="6624736" cy="408235"/>
          </a:xfrm>
          <a:prstGeom prst="righ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Capacity building, publications 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E1E173D6-D957-4891-BD4B-AB418EA764C4}"/>
              </a:ext>
            </a:extLst>
          </p:cNvPr>
          <p:cNvSpPr txBox="1">
            <a:spLocks/>
          </p:cNvSpPr>
          <p:nvPr/>
        </p:nvSpPr>
        <p:spPr>
          <a:xfrm>
            <a:off x="8006084" y="1030913"/>
            <a:ext cx="814388" cy="6556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Mar 2022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3E3CED-0192-4736-95D2-78DFCBFBD9E6}"/>
              </a:ext>
            </a:extLst>
          </p:cNvPr>
          <p:cNvSpPr txBox="1"/>
          <p:nvPr/>
        </p:nvSpPr>
        <p:spPr>
          <a:xfrm>
            <a:off x="5830431" y="4675882"/>
            <a:ext cx="3672408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/>
              <a:t>To develop and test market based food safety interventions </a:t>
            </a:r>
          </a:p>
        </p:txBody>
      </p:sp>
      <p:sp>
        <p:nvSpPr>
          <p:cNvPr id="26" name="Right Arrow 34">
            <a:extLst>
              <a:ext uri="{FF2B5EF4-FFF2-40B4-BE49-F238E27FC236}">
                <a16:creationId xmlns:a16="http://schemas.microsoft.com/office/drawing/2014/main" id="{FC8ED0A5-5775-48D8-BDC7-A5CFE70AF38F}"/>
              </a:ext>
            </a:extLst>
          </p:cNvPr>
          <p:cNvSpPr/>
          <p:nvPr/>
        </p:nvSpPr>
        <p:spPr>
          <a:xfrm>
            <a:off x="3571078" y="2526912"/>
            <a:ext cx="1648994" cy="469725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0000"/>
                </a:solidFill>
              </a:rPr>
              <a:t>Food safety local pigs </a:t>
            </a:r>
          </a:p>
        </p:txBody>
      </p:sp>
      <p:sp>
        <p:nvSpPr>
          <p:cNvPr id="27" name="Right Arrow 36">
            <a:extLst>
              <a:ext uri="{FF2B5EF4-FFF2-40B4-BE49-F238E27FC236}">
                <a16:creationId xmlns:a16="http://schemas.microsoft.com/office/drawing/2014/main" id="{C6C40F9B-194D-4821-AEF4-8C7FAB10DA8A}"/>
              </a:ext>
            </a:extLst>
          </p:cNvPr>
          <p:cNvSpPr/>
          <p:nvPr/>
        </p:nvSpPr>
        <p:spPr>
          <a:xfrm>
            <a:off x="4355976" y="3089585"/>
            <a:ext cx="1440160" cy="422011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rgbClr val="FF0000"/>
                </a:solidFill>
              </a:rPr>
              <a:t>Viet GAHP</a:t>
            </a:r>
            <a:r>
              <a:rPr lang="de-DE" sz="1200" dirty="0">
                <a:solidFill>
                  <a:srgbClr val="FF0000"/>
                </a:solidFill>
              </a:rPr>
              <a:t>*</a:t>
            </a:r>
            <a:r>
              <a:rPr lang="en-US" sz="1200" dirty="0">
                <a:solidFill>
                  <a:srgbClr val="FF0000"/>
                </a:solidFill>
              </a:rPr>
              <a:t>survey </a:t>
            </a:r>
          </a:p>
        </p:txBody>
      </p:sp>
      <p:sp>
        <p:nvSpPr>
          <p:cNvPr id="29" name="Right Arrow 4">
            <a:extLst>
              <a:ext uri="{FF2B5EF4-FFF2-40B4-BE49-F238E27FC236}">
                <a16:creationId xmlns:a16="http://schemas.microsoft.com/office/drawing/2014/main" id="{24C3A518-1614-46B2-9820-38087C7E4F5A}"/>
              </a:ext>
            </a:extLst>
          </p:cNvPr>
          <p:cNvSpPr/>
          <p:nvPr/>
        </p:nvSpPr>
        <p:spPr>
          <a:xfrm>
            <a:off x="3979082" y="1968737"/>
            <a:ext cx="3545246" cy="408235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Production diseases</a:t>
            </a:r>
            <a:endParaRPr lang="en-GB" sz="1600" dirty="0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E00249C6-C6CF-48D1-828F-602348EE6ED5}"/>
              </a:ext>
            </a:extLst>
          </p:cNvPr>
          <p:cNvSpPr/>
          <p:nvPr/>
        </p:nvSpPr>
        <p:spPr>
          <a:xfrm>
            <a:off x="7164288" y="4226389"/>
            <a:ext cx="308008" cy="363818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ight Arrow 34"/>
          <p:cNvSpPr/>
          <p:nvPr/>
        </p:nvSpPr>
        <p:spPr>
          <a:xfrm>
            <a:off x="6259892" y="2976125"/>
            <a:ext cx="1440160" cy="56450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200" dirty="0"/>
              <a:t>PFBD** local pigs </a:t>
            </a:r>
            <a:endParaRPr lang="en-GB" sz="1200" dirty="0"/>
          </a:p>
        </p:txBody>
      </p:sp>
      <p:sp>
        <p:nvSpPr>
          <p:cNvPr id="37" name="Right Arrow 4">
            <a:extLst>
              <a:ext uri="{FF2B5EF4-FFF2-40B4-BE49-F238E27FC236}">
                <a16:creationId xmlns:a16="http://schemas.microsoft.com/office/drawing/2014/main" id="{24C3A518-1614-46B2-9820-38087C7E4F5A}"/>
              </a:ext>
            </a:extLst>
          </p:cNvPr>
          <p:cNvSpPr/>
          <p:nvPr/>
        </p:nvSpPr>
        <p:spPr>
          <a:xfrm>
            <a:off x="6067314" y="2455327"/>
            <a:ext cx="1673038" cy="408235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/>
              <a:t>AMR</a:t>
            </a:r>
            <a:endParaRPr lang="en-GB" sz="1600" dirty="0"/>
          </a:p>
        </p:txBody>
      </p:sp>
      <p:sp>
        <p:nvSpPr>
          <p:cNvPr id="8" name="Up-Down Arrow 7"/>
          <p:cNvSpPr/>
          <p:nvPr/>
        </p:nvSpPr>
        <p:spPr>
          <a:xfrm>
            <a:off x="6801319" y="3486450"/>
            <a:ext cx="154004" cy="211264"/>
          </a:xfrm>
          <a:prstGeom prst="upDownArrow">
            <a:avLst>
              <a:gd name="adj1" fmla="val 100000"/>
              <a:gd name="adj2" fmla="val 50000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Up-Down Arrow 40"/>
          <p:cNvSpPr/>
          <p:nvPr/>
        </p:nvSpPr>
        <p:spPr>
          <a:xfrm>
            <a:off x="7740352" y="3158462"/>
            <a:ext cx="218089" cy="494391"/>
          </a:xfrm>
          <a:prstGeom prst="up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6372" y="3023190"/>
            <a:ext cx="9127628" cy="15445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6257731"/>
            <a:ext cx="646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*VietGAHP (Good Animal Husbandry Practices)</a:t>
            </a:r>
          </a:p>
          <a:p>
            <a:r>
              <a:rPr lang="de-DE" sz="1600" dirty="0"/>
              <a:t>** PFBD (Parasitic Foodborne Diseases)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61242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4708" t="172" r="1949" b="2366"/>
          <a:stretch/>
        </p:blipFill>
        <p:spPr>
          <a:xfrm>
            <a:off x="378960" y="1089429"/>
            <a:ext cx="2133651" cy="3151564"/>
          </a:xfrm>
          <a:prstGeom prst="rect">
            <a:avLst/>
          </a:prstGeom>
          <a:ln w="12700">
            <a:solidFill>
              <a:schemeClr val="bg1">
                <a:lumMod val="65000"/>
              </a:schemeClr>
            </a:solidFill>
          </a:ln>
        </p:spPr>
      </p:pic>
      <p:pic>
        <p:nvPicPr>
          <p:cNvPr id="10" name="Content Placeholder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1019889"/>
            <a:ext cx="2332470" cy="3486026"/>
          </a:xfrm>
          <a:prstGeom prst="rect">
            <a:avLst/>
          </a:prstGeom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-55297"/>
            <a:ext cx="9144000" cy="11430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endParaRPr lang="en-GB" altLang="en-US" sz="2400" b="1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2600" dirty="0">
                <a:solidFill>
                  <a:schemeClr val="bg1"/>
                </a:solidFill>
              </a:rPr>
              <a:t>Pork safety assessments and pathways towards safer pork 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en-GB" altLang="en-US" sz="2000" dirty="0">
              <a:solidFill>
                <a:schemeClr val="bg1"/>
              </a:solidFill>
              <a:latin typeface="Optima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bg1"/>
                </a:solidFill>
                <a:latin typeface="Optima"/>
              </a:rPr>
              <a:t>            PigRISK (2012–17)                                                         Safe Pork (ongoing)         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en-GB" altLang="en-US" sz="2200" dirty="0">
              <a:latin typeface="Optima"/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94127" y="4505915"/>
            <a:ext cx="3816424" cy="226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en-AU" altLang="en-US" sz="1600" b="1" dirty="0">
                <a:latin typeface="+mn-lt"/>
                <a:cs typeface="Times New Roman" panose="02020603050405020304" pitchFamily="18" charset="0"/>
              </a:rPr>
              <a:t>Research questions </a:t>
            </a:r>
          </a:p>
          <a:p>
            <a:pPr>
              <a:buNone/>
            </a:pPr>
            <a:r>
              <a:rPr lang="en-GB" sz="1600" i="1" dirty="0">
                <a:latin typeface="+mn-lt"/>
                <a:cs typeface="Times New Roman" panose="02020603050405020304" pitchFamily="18" charset="0"/>
              </a:rPr>
              <a:t>Is pork safe and are the risks serious?</a:t>
            </a:r>
          </a:p>
          <a:p>
            <a:pPr>
              <a:buNone/>
            </a:pPr>
            <a:r>
              <a:rPr lang="en-GB" sz="1600" b="1" dirty="0">
                <a:latin typeface="+mn-lt"/>
                <a:cs typeface="Times New Roman" panose="02020603050405020304" pitchFamily="18" charset="0"/>
              </a:rPr>
              <a:t>Methods:</a:t>
            </a:r>
          </a:p>
          <a:p>
            <a:pPr>
              <a:buNone/>
            </a:pPr>
            <a:r>
              <a:rPr lang="en-GB" sz="1600" dirty="0">
                <a:latin typeface="+mn-lt"/>
                <a:cs typeface="Times New Roman" panose="02020603050405020304" pitchFamily="18" charset="0"/>
              </a:rPr>
              <a:t>Quantitative and qualitative risk assessment</a:t>
            </a:r>
          </a:p>
          <a:p>
            <a:pPr>
              <a:buNone/>
            </a:pPr>
            <a:r>
              <a:rPr lang="en-GB" sz="1600" dirty="0">
                <a:latin typeface="+mn-lt"/>
                <a:cs typeface="Times New Roman" panose="02020603050405020304" pitchFamily="18" charset="0"/>
              </a:rPr>
              <a:t>Assess cost of foodborne disease illness </a:t>
            </a:r>
            <a:r>
              <a:rPr lang="de-DE" sz="1600" dirty="0">
                <a:latin typeface="+mn-lt"/>
                <a:cs typeface="Times New Roman" panose="02020603050405020304" pitchFamily="18" charset="0"/>
              </a:rPr>
              <a:t>(hospitalisation)</a:t>
            </a:r>
          </a:p>
          <a:p>
            <a:pPr>
              <a:buNone/>
            </a:pPr>
            <a:r>
              <a:rPr lang="de-DE" sz="1600" dirty="0">
                <a:latin typeface="+mn-lt"/>
                <a:cs typeface="Times New Roman" panose="02020603050405020304" pitchFamily="18" charset="0"/>
              </a:rPr>
              <a:t>VietGAHP adaption (survey)</a:t>
            </a:r>
          </a:p>
          <a:p>
            <a:pPr>
              <a:buNone/>
            </a:pPr>
            <a:r>
              <a:rPr lang="de-DE" sz="1600" dirty="0">
                <a:latin typeface="+mn-lt"/>
                <a:cs typeface="Times New Roman" panose="02020603050405020304" pitchFamily="18" charset="0"/>
              </a:rPr>
              <a:t>Cross-contamination </a:t>
            </a:r>
            <a:r>
              <a:rPr lang="de-DE" sz="1600" i="1" dirty="0">
                <a:latin typeface="+mn-lt"/>
                <a:cs typeface="Times New Roman" panose="02020603050405020304" pitchFamily="18" charset="0"/>
              </a:rPr>
              <a:t>Salmonella</a:t>
            </a:r>
            <a:r>
              <a:rPr lang="de-DE" sz="1600" dirty="0">
                <a:latin typeface="+mn-lt"/>
                <a:cs typeface="Times New Roman" panose="02020603050405020304" pitchFamily="18" charset="0"/>
              </a:rPr>
              <a:t> (household)</a:t>
            </a:r>
            <a:endParaRPr lang="en-GB" altLang="en-US" sz="16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7173" name="Picture 18" descr="Image result for aciar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026" y="6237312"/>
            <a:ext cx="840454" cy="534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AD7956-9B28-4621-8281-2E60B3147A5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435" y="1124076"/>
            <a:ext cx="1245789" cy="8301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3D5665-8877-4271-BD8B-FCFFD374897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154" y="1097857"/>
            <a:ext cx="1262397" cy="840751"/>
          </a:xfrm>
          <a:prstGeom prst="rect">
            <a:avLst/>
          </a:prstGeom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5E782BF5-EC1E-41C9-8799-8E1E3233DF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146" y="1728938"/>
            <a:ext cx="1272483" cy="77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891572" y="2608895"/>
            <a:ext cx="3508412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342900" indent="-342900" eaLnBrk="1" hangingPunct="1">
              <a:spcBef>
                <a:spcPts val="600"/>
              </a:spcBef>
              <a:defRPr/>
            </a:pPr>
            <a:r>
              <a:rPr lang="en-GB" altLang="en-US" sz="1800" dirty="0">
                <a:latin typeface="+mn-lt"/>
                <a:cs typeface="Times New Roman" panose="02020603050405020304" pitchFamily="18" charset="0"/>
              </a:rPr>
              <a:t>Interdisciplinary team</a:t>
            </a:r>
          </a:p>
          <a:p>
            <a:pPr marL="342900" indent="-342900" eaLnBrk="1" hangingPunct="1">
              <a:spcBef>
                <a:spcPts val="600"/>
              </a:spcBef>
              <a:defRPr/>
            </a:pPr>
            <a:r>
              <a:rPr lang="en-GB" altLang="en-US" sz="1800" dirty="0">
                <a:latin typeface="+mn-lt"/>
                <a:cs typeface="Times New Roman" panose="02020603050405020304" pitchFamily="18" charset="0"/>
              </a:rPr>
              <a:t>Risk based</a:t>
            </a:r>
            <a:r>
              <a:rPr lang="de-DE" altLang="en-US" sz="1800" dirty="0">
                <a:latin typeface="+mn-lt"/>
                <a:cs typeface="Times New Roman" panose="02020603050405020304" pitchFamily="18" charset="0"/>
              </a:rPr>
              <a:t> approach</a:t>
            </a:r>
          </a:p>
          <a:p>
            <a:pPr marL="171450" indent="-171450" eaLnBrk="1" hangingPunct="1">
              <a:spcBef>
                <a:spcPct val="0"/>
              </a:spcBef>
              <a:defRPr/>
            </a:pPr>
            <a:endParaRPr lang="de-DE" altLang="en-US" sz="700" dirty="0">
              <a:latin typeface="+mn-lt"/>
              <a:cs typeface="Times New Roman" panose="02020603050405020304" pitchFamily="18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de-DE" altLang="en-US" sz="1800" dirty="0">
                <a:latin typeface="+mn-lt"/>
                <a:cs typeface="Times New Roman" panose="02020603050405020304" pitchFamily="18" charset="0"/>
              </a:rPr>
              <a:t>Food safety hazards: </a:t>
            </a:r>
          </a:p>
          <a:p>
            <a:pPr marL="1085850" lvl="1" indent="-342900" eaLnBrk="1" hangingPunct="1">
              <a:spcBef>
                <a:spcPct val="0"/>
              </a:spcBef>
              <a:defRPr/>
            </a:pPr>
            <a:r>
              <a:rPr lang="de-DE" altLang="en-US" sz="1400" dirty="0">
                <a:latin typeface="+mn-lt"/>
                <a:cs typeface="Times New Roman" panose="02020603050405020304" pitchFamily="18" charset="0"/>
              </a:rPr>
              <a:t>Biological and chemical </a:t>
            </a: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de-DE" altLang="en-US" sz="1800" dirty="0">
                <a:latin typeface="+mn-lt"/>
                <a:cs typeface="Times New Roman" panose="02020603050405020304" pitchFamily="18" charset="0"/>
              </a:rPr>
              <a:t>From farm to fork</a:t>
            </a:r>
            <a:endParaRPr lang="en-GB" altLang="en-US" sz="1800" dirty="0">
              <a:latin typeface="+mn-lt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buNone/>
              <a:defRPr/>
            </a:pPr>
            <a:endParaRPr lang="en-GB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932040" y="4563276"/>
            <a:ext cx="4089843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None/>
              <a:defRPr/>
            </a:pPr>
            <a:r>
              <a:rPr lang="en-AU" altLang="en-US" sz="1600" b="1" dirty="0">
                <a:latin typeface="+mn-lt"/>
                <a:cs typeface="Times New Roman" panose="02020603050405020304" pitchFamily="18" charset="0"/>
              </a:rPr>
              <a:t>Research questions </a:t>
            </a:r>
          </a:p>
          <a:p>
            <a:pPr>
              <a:spcBef>
                <a:spcPts val="500"/>
              </a:spcBef>
              <a:buNone/>
            </a:pPr>
            <a:r>
              <a:rPr lang="de-DE" sz="1600" i="1" dirty="0">
                <a:latin typeface="+mn-lt"/>
                <a:cs typeface="Times New Roman" panose="02020603050405020304" pitchFamily="18" charset="0"/>
              </a:rPr>
              <a:t>What are feasible interventions on food safety? 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en-GB" altLang="en-US" sz="1600" b="1" dirty="0">
                <a:latin typeface="+mn-lt"/>
                <a:cs typeface="Times New Roman" panose="02020603050405020304" pitchFamily="18" charset="0"/>
              </a:rPr>
              <a:t>Methods: 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en-GB" altLang="en-US" sz="1600" dirty="0">
                <a:latin typeface="+mn-lt"/>
                <a:cs typeface="Times New Roman" panose="02020603050405020304" pitchFamily="18" charset="0"/>
              </a:rPr>
              <a:t>Food safety performance of value chains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en-GB" altLang="en-US" sz="1600" dirty="0">
                <a:latin typeface="+mn-lt"/>
                <a:cs typeface="Times New Roman" panose="02020603050405020304" pitchFamily="18" charset="0"/>
              </a:rPr>
              <a:t>Food safety interventions (e.g. randomized control trial)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en-GB" altLang="en-US" sz="1600" dirty="0">
                <a:latin typeface="+mn-lt"/>
                <a:cs typeface="Times New Roman" panose="02020603050405020304" pitchFamily="18" charset="0"/>
              </a:rPr>
              <a:t>Risk communication 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endParaRPr lang="en-GB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59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1046598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24137"/>
            <a:ext cx="9144000" cy="1065608"/>
          </a:xfrm>
        </p:spPr>
        <p:txBody>
          <a:bodyPr>
            <a:normAutofit fontScale="90000"/>
          </a:bodyPr>
          <a:lstStyle/>
          <a:p>
            <a:pPr lvl="0"/>
            <a:r>
              <a:rPr lang="en-GB" altLang="en-US" sz="2400" dirty="0">
                <a:solidFill>
                  <a:prstClr val="white"/>
                </a:solidFill>
                <a:latin typeface="Optima"/>
                <a:ea typeface="+mn-ea"/>
                <a:cs typeface="+mn-cs"/>
              </a:rPr>
              <a:t>Pig RISK key results (2012–17)</a:t>
            </a:r>
            <a:br>
              <a:rPr lang="en-AU" altLang="en-US" sz="2400" i="1" dirty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en-GB" altLang="en-US" sz="2400" dirty="0">
                <a:solidFill>
                  <a:prstClr val="white"/>
                </a:solidFill>
                <a:ea typeface="+mn-ea"/>
                <a:cs typeface="+mn-cs"/>
              </a:rPr>
              <a:t>Food safety risk assessment along the pork value chain</a:t>
            </a:r>
            <a:br>
              <a:rPr lang="en-GB" altLang="en-US" sz="2200" dirty="0">
                <a:solidFill>
                  <a:prstClr val="black"/>
                </a:solidFill>
                <a:latin typeface="Optima"/>
                <a:ea typeface="+mn-ea"/>
                <a:cs typeface="+mn-cs"/>
              </a:rPr>
            </a:br>
            <a:endParaRPr lang="en-GB" altLang="en-US" sz="2800" dirty="0">
              <a:solidFill>
                <a:schemeClr val="bg1"/>
              </a:solidFill>
              <a:latin typeface="Optim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141808"/>
            <a:ext cx="87223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cs typeface="Times New Roman" panose="02020603050405020304" pitchFamily="18" charset="0"/>
              </a:rPr>
              <a:t>Microbial risk assessment: </a:t>
            </a:r>
          </a:p>
          <a:p>
            <a:r>
              <a:rPr lang="en-GB" sz="2200" b="1" i="1" dirty="0">
                <a:cs typeface="Times New Roman" panose="02020603050405020304" pitchFamily="18" charset="0"/>
              </a:rPr>
              <a:t>Salmonella</a:t>
            </a:r>
            <a:r>
              <a:rPr lang="en-GB" sz="2200" dirty="0">
                <a:cs typeface="Times New Roman" panose="02020603050405020304" pitchFamily="18" charset="0"/>
              </a:rPr>
              <a:t> contamination </a:t>
            </a:r>
            <a:r>
              <a:rPr lang="en-GB" sz="2200" b="1" dirty="0">
                <a:cs typeface="Times New Roman" panose="02020603050405020304" pitchFamily="18" charset="0"/>
              </a:rPr>
              <a:t>started at farm and increased </a:t>
            </a:r>
            <a:r>
              <a:rPr lang="en-GB" sz="2200" dirty="0">
                <a:cs typeface="Times New Roman" panose="02020603050405020304" pitchFamily="18" charset="0"/>
              </a:rPr>
              <a:t>along the pork chain (farm – slaughter – market) mainly related to poor hygienic practices             	</a:t>
            </a:r>
            <a:r>
              <a:rPr lang="en-GB" sz="2200" b="1" dirty="0">
                <a:cs typeface="Times New Roman" panose="02020603050405020304" pitchFamily="18" charset="0"/>
              </a:rPr>
              <a:t>44.7% of pork </a:t>
            </a:r>
            <a:r>
              <a:rPr lang="en-GB" sz="2200" dirty="0">
                <a:cs typeface="Times New Roman" panose="02020603050405020304" pitchFamily="18" charset="0"/>
              </a:rPr>
              <a:t>at market </a:t>
            </a:r>
          </a:p>
          <a:p>
            <a:r>
              <a:rPr lang="de-DE" sz="2200" dirty="0">
                <a:cs typeface="Times New Roman" panose="02020603050405020304" pitchFamily="18" charset="0"/>
              </a:rPr>
              <a:t>- No difference between upgraded (VietGAHP) and traditonal retail </a:t>
            </a:r>
            <a:endParaRPr lang="en-GB" sz="2200" dirty="0">
              <a:cs typeface="Times New Roman" panose="02020603050405020304" pitchFamily="18" charset="0"/>
            </a:endParaRPr>
          </a:p>
          <a:p>
            <a:endParaRPr lang="en-GB" sz="2200" dirty="0">
              <a:cs typeface="Times New Roman" panose="02020603050405020304" pitchFamily="18" charset="0"/>
            </a:endParaRPr>
          </a:p>
          <a:p>
            <a:r>
              <a:rPr lang="en-GB" sz="2200" dirty="0">
                <a:cs typeface="Times New Roman" panose="02020603050405020304" pitchFamily="18" charset="0"/>
              </a:rPr>
              <a:t>  </a:t>
            </a:r>
          </a:p>
          <a:p>
            <a:endParaRPr lang="en-GB" sz="2200" dirty="0">
              <a:cs typeface="Times New Roman" panose="02020603050405020304" pitchFamily="18" charset="0"/>
            </a:endParaRPr>
          </a:p>
          <a:p>
            <a:endParaRPr lang="en-GB" sz="2200" dirty="0"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D87470-09A2-4CA6-B291-1A78F707A6AE}"/>
              </a:ext>
            </a:extLst>
          </p:cNvPr>
          <p:cNvSpPr/>
          <p:nvPr/>
        </p:nvSpPr>
        <p:spPr>
          <a:xfrm>
            <a:off x="242946" y="3027826"/>
            <a:ext cx="8646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200" b="1" dirty="0">
                <a:cs typeface="Times New Roman" panose="02020603050405020304" pitchFamily="18" charset="0"/>
              </a:rPr>
              <a:t>Risk for pork consumer:  </a:t>
            </a:r>
            <a:r>
              <a:rPr lang="de-DE" sz="2200" dirty="0">
                <a:cs typeface="Times New Roman" panose="02020603050405020304" pitchFamily="18" charset="0"/>
              </a:rPr>
              <a:t>1 – 2 person (17%) from 10 estimated to suffer </a:t>
            </a:r>
            <a:r>
              <a:rPr lang="de-DE" sz="2200" i="1" dirty="0">
                <a:cs typeface="Times New Roman" panose="02020603050405020304" pitchFamily="18" charset="0"/>
              </a:rPr>
              <a:t>Salmonella</a:t>
            </a:r>
            <a:r>
              <a:rPr lang="de-DE" sz="2200" dirty="0">
                <a:cs typeface="Times New Roman" panose="02020603050405020304" pitchFamily="18" charset="0"/>
              </a:rPr>
              <a:t> caused FBD annually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537A34B-B12F-4BCF-A546-4DFE2F24C5B4}"/>
              </a:ext>
            </a:extLst>
          </p:cNvPr>
          <p:cNvSpPr/>
          <p:nvPr/>
        </p:nvSpPr>
        <p:spPr>
          <a:xfrm>
            <a:off x="323528" y="2342533"/>
            <a:ext cx="648072" cy="181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213FBF6-87DE-4949-82FA-3AD0018B6E64}"/>
              </a:ext>
            </a:extLst>
          </p:cNvPr>
          <p:cNvSpPr/>
          <p:nvPr/>
        </p:nvSpPr>
        <p:spPr>
          <a:xfrm>
            <a:off x="251518" y="4725144"/>
            <a:ext cx="863659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cs typeface="Times New Roman" panose="02020603050405020304" pitchFamily="18" charset="0"/>
              </a:rPr>
              <a:t>Chemical risk assessment: </a:t>
            </a:r>
            <a:r>
              <a:rPr lang="en-GB" sz="2200" dirty="0">
                <a:cs typeface="Times New Roman" panose="02020603050405020304" pitchFamily="18" charset="0"/>
              </a:rPr>
              <a:t>Risk due to chemical hazards is low (heavy metals, grow promoters and antibiotics) low – overwhelming majority of meat samples tested negative</a:t>
            </a:r>
            <a:endParaRPr lang="en-US" sz="2200" dirty="0"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33091A-1F05-4AFA-BFC2-012CFF21B013}"/>
              </a:ext>
            </a:extLst>
          </p:cNvPr>
          <p:cNvSpPr/>
          <p:nvPr/>
        </p:nvSpPr>
        <p:spPr>
          <a:xfrm>
            <a:off x="253314" y="3926840"/>
            <a:ext cx="86461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Hospitalization costs of foodborne diarrhoea </a:t>
            </a:r>
            <a:r>
              <a:rPr lang="en-GB" sz="2200" dirty="0">
                <a:ea typeface="Calibri" panose="020F0502020204030204" pitchFamily="34" charset="0"/>
                <a:cs typeface="Times New Roman" panose="02020603050405020304" pitchFamily="18" charset="0"/>
              </a:rPr>
              <a:t>per treatment episode and per day: USD 107 and USD 34, respectively</a:t>
            </a:r>
            <a:endParaRPr lang="de-DE" sz="2200" dirty="0"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0A4536-97B9-4770-B92E-F2943E37B024}"/>
              </a:ext>
            </a:extLst>
          </p:cNvPr>
          <p:cNvSpPr/>
          <p:nvPr/>
        </p:nvSpPr>
        <p:spPr>
          <a:xfrm>
            <a:off x="251518" y="5921642"/>
            <a:ext cx="86366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cs typeface="Times New Roman" panose="02020603050405020304" pitchFamily="18" charset="0"/>
              </a:rPr>
              <a:t>VietGAHP adaption: </a:t>
            </a:r>
            <a:r>
              <a:rPr lang="en-GB" sz="2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Farmers</a:t>
            </a:r>
            <a:r>
              <a:rPr lang="en-US" sz="22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find some GAHP guidelines unreasonable to achieve or do not follow as concrete benefits are not clear</a:t>
            </a:r>
          </a:p>
        </p:txBody>
      </p:sp>
    </p:spTree>
    <p:extLst>
      <p:ext uri="{BB962C8B-B14F-4D97-AF65-F5344CB8AC3E}">
        <p14:creationId xmlns:p14="http://schemas.microsoft.com/office/powerpoint/2010/main" val="331018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78982"/>
            <a:ext cx="8579296" cy="1143000"/>
          </a:xfrm>
        </p:spPr>
        <p:txBody>
          <a:bodyPr/>
          <a:lstStyle/>
          <a:p>
            <a:r>
              <a:rPr lang="en-US" sz="3500" dirty="0">
                <a:solidFill>
                  <a:schemeClr val="bg1"/>
                </a:solidFill>
              </a:rPr>
              <a:t>Investments in FS can save lives and $$$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280920" cy="4525963"/>
          </a:xfrm>
        </p:spPr>
        <p:txBody>
          <a:bodyPr>
            <a:normAutofit/>
          </a:bodyPr>
          <a:lstStyle/>
          <a:p>
            <a:r>
              <a:rPr lang="en-US" sz="2400" b="1" dirty="0"/>
              <a:t>94 million people</a:t>
            </a:r>
          </a:p>
          <a:p>
            <a:r>
              <a:rPr lang="en-US" sz="2400" dirty="0"/>
              <a:t>Cases of foodborne diseases by </a:t>
            </a:r>
            <a:r>
              <a:rPr lang="en-US" sz="2400" i="1" dirty="0"/>
              <a:t>Salmonella</a:t>
            </a:r>
            <a:r>
              <a:rPr lang="en-US" sz="2400" dirty="0"/>
              <a:t> in pork at 17%:  </a:t>
            </a:r>
            <a:r>
              <a:rPr lang="en-US" sz="2400" b="1" dirty="0"/>
              <a:t>16 million get sick </a:t>
            </a:r>
            <a:r>
              <a:rPr lang="en-US" sz="2400" dirty="0"/>
              <a:t>annually </a:t>
            </a:r>
            <a:endParaRPr lang="en-US" sz="2400" b="1" dirty="0"/>
          </a:p>
          <a:p>
            <a:r>
              <a:rPr lang="en-US" sz="2400" dirty="0"/>
              <a:t>Cost $107 to treat a case: </a:t>
            </a:r>
            <a:r>
              <a:rPr lang="en-US" sz="2400" b="1" dirty="0"/>
              <a:t>$1,712 million (0.8% GDP)</a:t>
            </a:r>
          </a:p>
          <a:p>
            <a:r>
              <a:rPr lang="en-US" sz="2400" dirty="0"/>
              <a:t>Potential intervention to reduce 20% foodborne disease burden: </a:t>
            </a:r>
            <a:r>
              <a:rPr lang="en-US" sz="2400" b="1" dirty="0"/>
              <a:t>$342 million SAVED </a:t>
            </a:r>
          </a:p>
          <a:p>
            <a:endParaRPr lang="en-US" sz="24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30781"/>
            <a:ext cx="9144000" cy="1046598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0"/>
            <a:ext cx="9144000" cy="1065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2800" dirty="0">
                <a:solidFill>
                  <a:schemeClr val="bg1"/>
                </a:solidFill>
                <a:latin typeface="Optima"/>
              </a:rPr>
              <a:t>Potential health impact – Foodborne disease in Vietnam</a:t>
            </a:r>
          </a:p>
          <a:p>
            <a:r>
              <a:rPr lang="en-GB" altLang="en-US" sz="2600" dirty="0">
                <a:solidFill>
                  <a:schemeClr val="bg1"/>
                </a:solidFill>
                <a:latin typeface="Optima"/>
              </a:rPr>
              <a:t>Based on PigRISK results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517802"/>
            <a:ext cx="3578662" cy="22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9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6600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th-TH" altLang="en-US" sz="1800">
              <a:latin typeface="Tahoma" pitchFamily="34" charset="0"/>
              <a:ea typeface="MS PGothic" pitchFamily="34" charset="-128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solidFill>
                  <a:schemeClr val="bg1"/>
                </a:solidFill>
                <a:latin typeface="Optima"/>
              </a:rPr>
              <a:t>PigRISK results - Pilot intervention 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1520" y="1340768"/>
            <a:ext cx="8640960" cy="4536504"/>
          </a:xfrm>
        </p:spPr>
        <p:txBody>
          <a:bodyPr>
            <a:noAutofit/>
          </a:bodyPr>
          <a:lstStyle/>
          <a:p>
            <a:pPr marL="914400" lvl="2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914400" lvl="2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1371600" lvl="3" indent="0">
              <a:spcAft>
                <a:spcPts val="600"/>
              </a:spcAft>
              <a:buNone/>
              <a:defRPr/>
            </a:pPr>
            <a:endParaRPr lang="en-GB" sz="2200" dirty="0"/>
          </a:p>
          <a:p>
            <a:pPr marL="2286000" lvl="5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marL="2228850" lvl="5" indent="0">
              <a:spcBef>
                <a:spcPts val="0"/>
              </a:spcBef>
              <a:buNone/>
              <a:defRPr/>
            </a:pPr>
            <a:endParaRPr lang="en-GB" sz="2200" dirty="0"/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26313" y="2550649"/>
            <a:ext cx="5084057" cy="2952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431157"/>
            <a:ext cx="4187957" cy="23557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813571" y="1481129"/>
            <a:ext cx="5078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dirty="0">
                <a:ea typeface="Times New Roman" panose="02020603050405020304" pitchFamily="18" charset="0"/>
                <a:cs typeface="Times New Roman" panose="02020603050405020304" pitchFamily="18" charset="0"/>
              </a:rPr>
              <a:t>The pilot trial also demonstrated that technical solutions must go along with behaviour change of butchers. </a:t>
            </a:r>
            <a:endParaRPr lang="en-U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79910" y="5589240"/>
            <a:ext cx="51125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dirty="0">
                <a:ea typeface="Times New Roman" panose="02020603050405020304" pitchFamily="18" charset="0"/>
                <a:cs typeface="Times New Roman" panose="02020603050405020304" pitchFamily="18" charset="0"/>
              </a:rPr>
              <a:t>The improvement in hygiene (using grid versus floor) was indicated by lower coliform load (</a:t>
            </a:r>
            <a:r>
              <a:rPr lang="en-AU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dirty="0">
                <a:ea typeface="Times New Roman" panose="02020603050405020304" pitchFamily="18" charset="0"/>
                <a:cs typeface="Times New Roman" panose="02020603050405020304" pitchFamily="18" charset="0"/>
              </a:rPr>
              <a:t> = 0.002) on the carcass surface compared to the control. </a:t>
            </a:r>
          </a:p>
        </p:txBody>
      </p:sp>
    </p:spTree>
    <p:extLst>
      <p:ext uri="{BB962C8B-B14F-4D97-AF65-F5344CB8AC3E}">
        <p14:creationId xmlns:p14="http://schemas.microsoft.com/office/powerpoint/2010/main" val="93579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lri_powerpoint_template_apr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ilri_powerpoint_template_Feb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356B234C-FBD9-F84B-BB03-5457A3DB7C3C}" vid="{06135DB9-FC6C-2C4D-9FE2-A00B02E8314F}"/>
    </a:ext>
  </a:extLst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2122</Words>
  <Application>Microsoft Office PowerPoint</Application>
  <PresentationFormat>On-screen Show (4:3)</PresentationFormat>
  <Paragraphs>322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MS PGothic</vt:lpstr>
      <vt:lpstr>MS PGothic</vt:lpstr>
      <vt:lpstr>Angsana New</vt:lpstr>
      <vt:lpstr>Arial</vt:lpstr>
      <vt:lpstr>Calibri</vt:lpstr>
      <vt:lpstr>Cordia New</vt:lpstr>
      <vt:lpstr>Optima</vt:lpstr>
      <vt:lpstr>Tahoma</vt:lpstr>
      <vt:lpstr>Times New Roman</vt:lpstr>
      <vt:lpstr>Verdana</vt:lpstr>
      <vt:lpstr>Wingdings</vt:lpstr>
      <vt:lpstr>ชุดรูปแบบของ Office</vt:lpstr>
      <vt:lpstr>ilri_powerpoint_template_apr2013</vt:lpstr>
      <vt:lpstr>ilri_powerpoint_template_Feb2013</vt:lpstr>
      <vt:lpstr>PowerPoint Presentation</vt:lpstr>
      <vt:lpstr>Outline </vt:lpstr>
      <vt:lpstr>Background -  pork in Vietnam </vt:lpstr>
      <vt:lpstr>PowerPoint Presentation</vt:lpstr>
      <vt:lpstr>PowerPoint Presentation</vt:lpstr>
      <vt:lpstr>PowerPoint Presentation</vt:lpstr>
      <vt:lpstr>Pig RISK key results (2012–17) Food safety risk assessment along the pork value chain </vt:lpstr>
      <vt:lpstr>Investments in FS can save lives and $$$</vt:lpstr>
      <vt:lpstr>PigRISK results - Pilot intervention </vt:lpstr>
      <vt:lpstr>PowerPoint Presentation</vt:lpstr>
      <vt:lpstr>Safe Pork  Pathways towards safer pork </vt:lpstr>
      <vt:lpstr>Safe Pork Objective 1: Assessing food safety performance </vt:lpstr>
      <vt:lpstr>PowerPoint Presentation</vt:lpstr>
      <vt:lpstr>Safe Pork – interventions  Challenges for improving food safety including pork</vt:lpstr>
      <vt:lpstr>PowerPoint Presentation</vt:lpstr>
      <vt:lpstr>PowerPoint Presentation</vt:lpstr>
      <vt:lpstr>PowerPoint Presentation</vt:lpstr>
      <vt:lpstr>FBD- a new priority – most from livestock Millions DALYs lost per year (global) </vt:lpstr>
      <vt:lpstr>Acknowledgements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2018-11-19T13:03:45Z</dcterms:created>
  <dcterms:modified xsi:type="dcterms:W3CDTF">2018-11-19T13:03:50Z</dcterms:modified>
</cp:coreProperties>
</file>