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68" r:id="rId4"/>
  </p:sldMasterIdLst>
  <p:notesMasterIdLst>
    <p:notesMasterId r:id="rId20"/>
  </p:notesMasterIdLst>
  <p:handoutMasterIdLst>
    <p:handoutMasterId r:id="rId21"/>
  </p:handoutMasterIdLst>
  <p:sldIdLst>
    <p:sldId id="256" r:id="rId5"/>
    <p:sldId id="283" r:id="rId6"/>
    <p:sldId id="263" r:id="rId7"/>
    <p:sldId id="926" r:id="rId8"/>
    <p:sldId id="929" r:id="rId9"/>
    <p:sldId id="925" r:id="rId10"/>
    <p:sldId id="910" r:id="rId11"/>
    <p:sldId id="272" r:id="rId12"/>
    <p:sldId id="859" r:id="rId13"/>
    <p:sldId id="927" r:id="rId14"/>
    <p:sldId id="928" r:id="rId15"/>
    <p:sldId id="286" r:id="rId16"/>
    <p:sldId id="930" r:id="rId17"/>
    <p:sldId id="267" r:id="rId18"/>
    <p:sldId id="282"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Jeanne Coffin" initials="JC [7]" lastIdx="1" clrIdx="6"/>
  <p:cmAuthor id="1" name="Jeanne Coffin" initials="JC" lastIdx="2" clrIdx="0"/>
  <p:cmAuthor id="8" name="Jeanne Coffin" initials="JC [8]" lastIdx="1" clrIdx="7"/>
  <p:cmAuthor id="2" name="Jeanne Coffin" initials="JC [2]" lastIdx="1" clrIdx="1"/>
  <p:cmAuthor id="9" name="Jeanne Coffin" initials="JC [9]" lastIdx="1" clrIdx="8"/>
  <p:cmAuthor id="3" name="Jeanne Coffin" initials="JC [3]" lastIdx="1" clrIdx="2"/>
  <p:cmAuthor id="10" name="Phaedra Henley" initials="" lastIdx="0" clrIdx="9"/>
  <p:cmAuthor id="4" name="Jeanne Coffin" initials="JC [4]" lastIdx="1" clrIdx="3"/>
  <p:cmAuthor id="11" name="Amuguni, Janetrix Hellen M." initials="AJHM" lastIdx="0" clrIdx="10">
    <p:extLst>
      <p:ext uri="{19B8F6BF-5375-455C-9EA6-DF929625EA0E}">
        <p15:presenceInfo xmlns:p15="http://schemas.microsoft.com/office/powerpoint/2012/main" userId="S-1-5-21-1371027701-2112946977-538272213-113597" providerId="AD"/>
      </p:ext>
    </p:extLst>
  </p:cmAuthor>
  <p:cmAuthor id="5" name="Jeanne Coffin" initials="JC [5]" lastIdx="1" clrIdx="4"/>
  <p:cmAuthor id="12" name="Amuguni, Janetrix Hellen M." initials="AJHM [2]" lastIdx="1" clrIdx="11">
    <p:extLst>
      <p:ext uri="{19B8F6BF-5375-455C-9EA6-DF929625EA0E}">
        <p15:presenceInfo xmlns:p15="http://schemas.microsoft.com/office/powerpoint/2012/main" userId="S::jamugu01@tufts.edu::2e3d2a84-223e-42c5-8e81-f3f381776c91" providerId="AD"/>
      </p:ext>
    </p:extLst>
  </p:cmAuthor>
  <p:cmAuthor id="6" name="Jeanne Coffin" initials="JC [6]" lastIdx="1"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436" autoAdjust="0"/>
    <p:restoredTop sz="89706" autoAdjust="0"/>
  </p:normalViewPr>
  <p:slideViewPr>
    <p:cSldViewPr snapToGrid="0" snapToObjects="1">
      <p:cViewPr varScale="1">
        <p:scale>
          <a:sx n="74" d="100"/>
          <a:sy n="74" d="100"/>
        </p:scale>
        <p:origin x="1022" y="6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4E8EA69-26CC-C449-B84D-64711F209030}" type="datetimeFigureOut">
              <a:rPr lang="en-US" smtClean="0"/>
              <a:pPr/>
              <a:t>12/21/2021</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7E2DC4A-5244-CC43-9F33-A76CDACC968A}" type="slidenum">
              <a:rPr lang="en-US" smtClean="0"/>
              <a:pPr/>
              <a:t>‹#›</a:t>
            </a:fld>
            <a:endParaRPr lang="en-US" dirty="0"/>
          </a:p>
        </p:txBody>
      </p:sp>
    </p:spTree>
    <p:extLst>
      <p:ext uri="{BB962C8B-B14F-4D97-AF65-F5344CB8AC3E}">
        <p14:creationId xmlns:p14="http://schemas.microsoft.com/office/powerpoint/2010/main" val="324196411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5881254-0501-E541-9B32-08A8FB77AD22}" type="datetimeFigureOut">
              <a:rPr lang="en-US" smtClean="0"/>
              <a:pPr/>
              <a:t>12/21/2021</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B991FB7-F228-EC49-8EE8-8D37248CB8F4}" type="slidenum">
              <a:rPr lang="en-US" smtClean="0"/>
              <a:pPr/>
              <a:t>‹#›</a:t>
            </a:fld>
            <a:endParaRPr lang="en-US" dirty="0"/>
          </a:p>
        </p:txBody>
      </p:sp>
    </p:spTree>
    <p:extLst>
      <p:ext uri="{BB962C8B-B14F-4D97-AF65-F5344CB8AC3E}">
        <p14:creationId xmlns:p14="http://schemas.microsoft.com/office/powerpoint/2010/main" val="206619523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solidFill>
                  <a:srgbClr val="000000"/>
                </a:solidFill>
                <a:effectLst/>
                <a:latin typeface="Times New Roman" panose="02020603050405020304" pitchFamily="18" charset="0"/>
                <a:ea typeface="Times New Roman" panose="02020603050405020304" pitchFamily="18" charset="0"/>
              </a:rPr>
              <a:t>The title of our presentation is systemic transformational change and empowerment for the women small holder farmers through engagement of key critical partners., In this model we use outcome mapping as a tool to  analyze the systems that are barriers across the vaccine value chain, and develop opportunities to create an enabling environment that will sustain outcomes at scale after the project has ended.</a:t>
            </a:r>
            <a:endParaRPr lang="en-US" dirty="0"/>
          </a:p>
        </p:txBody>
      </p:sp>
      <p:sp>
        <p:nvSpPr>
          <p:cNvPr id="4" name="Slide Number Placeholder 3"/>
          <p:cNvSpPr>
            <a:spLocks noGrp="1"/>
          </p:cNvSpPr>
          <p:nvPr>
            <p:ph type="sldNum" sz="quarter" idx="10"/>
          </p:nvPr>
        </p:nvSpPr>
        <p:spPr/>
        <p:txBody>
          <a:bodyPr/>
          <a:lstStyle/>
          <a:p>
            <a:fld id="{4B991FB7-F228-EC49-8EE8-8D37248CB8F4}" type="slidenum">
              <a:rPr lang="en-US" smtClean="0"/>
              <a:pPr/>
              <a:t>1</a:t>
            </a:fld>
            <a:endParaRPr lang="en-US" dirty="0"/>
          </a:p>
        </p:txBody>
      </p:sp>
    </p:spTree>
    <p:extLst>
      <p:ext uri="{BB962C8B-B14F-4D97-AF65-F5344CB8AC3E}">
        <p14:creationId xmlns:p14="http://schemas.microsoft.com/office/powerpoint/2010/main" val="9195227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spcBef>
                <a:spcPts val="500"/>
              </a:spcBef>
              <a:spcAft>
                <a:spcPts val="0"/>
              </a:spcAft>
              <a:buFont typeface="Symbol" panose="05050102010706020507" pitchFamily="18" charset="2"/>
              <a:buNone/>
            </a:pPr>
            <a:r>
              <a:rPr lang="en-US" dirty="0"/>
              <a:t>We have created two models.</a:t>
            </a:r>
            <a:r>
              <a:rPr lang="en-US" sz="1800" b="1" dirty="0">
                <a:solidFill>
                  <a:srgbClr val="000000"/>
                </a:solidFill>
                <a:effectLst/>
                <a:latin typeface="Times New Roman" panose="02020603050405020304" pitchFamily="18" charset="0"/>
                <a:ea typeface="Times New Roman" panose="02020603050405020304" pitchFamily="18" charset="0"/>
              </a:rPr>
              <a:t> </a:t>
            </a:r>
            <a:r>
              <a:rPr lang="en-US" sz="1800" b="0" dirty="0">
                <a:solidFill>
                  <a:srgbClr val="000000"/>
                </a:solidFill>
                <a:effectLst/>
                <a:latin typeface="Times New Roman" panose="02020603050405020304" pitchFamily="18" charset="0"/>
                <a:ea typeface="Times New Roman" panose="02020603050405020304" pitchFamily="18" charset="0"/>
              </a:rPr>
              <a:t>Model 1: A women-centered private sector delivery model for vaccines (tested mostly in Uganda and numbers bumped up slightly in Kenya).</a:t>
            </a:r>
            <a:r>
              <a:rPr lang="en-US" sz="1800" b="0" dirty="0">
                <a:solidFill>
                  <a:schemeClr val="tx1"/>
                </a:solidFill>
                <a:effectLst/>
                <a:latin typeface="Times New Roman" panose="02020603050405020304" pitchFamily="18" charset="0"/>
                <a:ea typeface="Times New Roman" panose="02020603050405020304" pitchFamily="18" charset="0"/>
              </a:rPr>
              <a:t> </a:t>
            </a:r>
            <a:r>
              <a:rPr lang="en-US" sz="1800" b="0" dirty="0">
                <a:solidFill>
                  <a:srgbClr val="000000"/>
                </a:solidFill>
                <a:effectLst/>
                <a:latin typeface="Times New Roman" panose="02020603050405020304" pitchFamily="18" charset="0"/>
                <a:ea typeface="Times New Roman" panose="02020603050405020304" pitchFamily="18" charset="0"/>
              </a:rPr>
              <a:t>Model 2: A demand creation model (tested in Rwanda). </a:t>
            </a:r>
            <a:endParaRPr lang="en-US" sz="1800" b="0" dirty="0">
              <a:effectLst/>
              <a:latin typeface="Times New Roman" panose="02020603050405020304" pitchFamily="18"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 These models target women’s individual and collective processes which address issues of entrepreneurship, self-reliance, and cooperation to challenge power structures</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They </a:t>
            </a: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are </a:t>
            </a:r>
            <a:r>
              <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potentially beneficial to women small holder farmers along the VVC as end users, entrepreneurs, service providers </a:t>
            </a:r>
            <a:r>
              <a:rPr lang="en-US" sz="1800" dirty="0">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and distributors.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4B991FB7-F228-EC49-8EE8-8D37248CB8F4}" type="slidenum">
              <a:rPr lang="en-US" smtClean="0"/>
              <a:pPr/>
              <a:t>3</a:t>
            </a:fld>
            <a:endParaRPr lang="en-US" dirty="0"/>
          </a:p>
        </p:txBody>
      </p:sp>
    </p:spTree>
    <p:extLst>
      <p:ext uri="{BB962C8B-B14F-4D97-AF65-F5344CB8AC3E}">
        <p14:creationId xmlns:p14="http://schemas.microsoft.com/office/powerpoint/2010/main" val="5854838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Our theoretical framework focuses on the interrelations between our women small holder farmers and the other key players in the vaccine value chain (VVC).</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We look at the vaccine value chain as an ecosystem of many actors, each one of them contributing to our ultimate vison of women empowerment a</a:t>
            </a:r>
            <a:r>
              <a:rPr lang="en-US" sz="1200" dirty="0">
                <a:solidFill>
                  <a:prstClr val="black"/>
                </a:solidFill>
                <a:latin typeface="Calibri" panose="020F0502020204030204" pitchFamily="34" charset="0"/>
                <a:ea typeface="Calibri" panose="020F0502020204030204" pitchFamily="34" charset="0"/>
                <a:cs typeface="Calibri" panose="020F0502020204030204" pitchFamily="34" charset="0"/>
              </a:rPr>
              <a:t>long the VVC where women’s capabilities (skills, education, health) and agency (participation, voices, influence) are strengthened.</a:t>
            </a:r>
            <a:endParaRPr lang="en-US" sz="1200"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4B991FB7-F228-EC49-8EE8-8D37248CB8F4}" type="slidenum">
              <a:rPr lang="en-US" smtClean="0"/>
              <a:pPr/>
              <a:t>4</a:t>
            </a:fld>
            <a:endParaRPr lang="en-US" dirty="0"/>
          </a:p>
        </p:txBody>
      </p:sp>
    </p:spTree>
    <p:extLst>
      <p:ext uri="{BB962C8B-B14F-4D97-AF65-F5344CB8AC3E}">
        <p14:creationId xmlns:p14="http://schemas.microsoft.com/office/powerpoint/2010/main" val="31984653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Kenya VVC stakeholder map for poultry  value chain Consumers Market Regulators</a:t>
            </a:r>
          </a:p>
          <a:p>
            <a:endParaRPr lang="en-US" dirty="0"/>
          </a:p>
          <a:p>
            <a:r>
              <a:rPr lang="en-US" dirty="0"/>
              <a:t>SIDAI Africa Limited – Big business similar to an agrovet but bigger and assist with training and franchising </a:t>
            </a:r>
          </a:p>
          <a:p>
            <a:r>
              <a:rPr lang="en-US" dirty="0"/>
              <a:t>K’LIFT – NGO that offers credit for animal health businesses </a:t>
            </a:r>
          </a:p>
          <a:p>
            <a:r>
              <a:rPr lang="en-US" dirty="0"/>
              <a:t>Big corporations need to develop social responsibility </a:t>
            </a:r>
          </a:p>
          <a:p>
            <a:endParaRPr lang="en-US" dirty="0"/>
          </a:p>
        </p:txBody>
      </p:sp>
      <p:sp>
        <p:nvSpPr>
          <p:cNvPr id="4" name="Slide Number Placeholder 3"/>
          <p:cNvSpPr>
            <a:spLocks noGrp="1"/>
          </p:cNvSpPr>
          <p:nvPr>
            <p:ph type="sldNum" sz="quarter" idx="5"/>
          </p:nvPr>
        </p:nvSpPr>
        <p:spPr/>
        <p:txBody>
          <a:bodyPr/>
          <a:lstStyle/>
          <a:p>
            <a:fld id="{E416DB25-F076-4FB8-AAFE-17D12CF85CFB}" type="slidenum">
              <a:rPr lang="en-US" smtClean="0"/>
              <a:pPr/>
              <a:t>5</a:t>
            </a:fld>
            <a:endParaRPr lang="en-US"/>
          </a:p>
        </p:txBody>
      </p:sp>
    </p:spTree>
    <p:extLst>
      <p:ext uri="{BB962C8B-B14F-4D97-AF65-F5344CB8AC3E}">
        <p14:creationId xmlns:p14="http://schemas.microsoft.com/office/powerpoint/2010/main" val="3809584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this case we analyze the capacities of key actors recognize what drives them and incentives and based on tat </a:t>
            </a:r>
            <a:r>
              <a:rPr lang="en-US" dirty="0" err="1"/>
              <a:t>dentify</a:t>
            </a:r>
            <a:r>
              <a:rPr lang="en-US" dirty="0"/>
              <a:t> gender dimensions and viable entry points into the LVVC</a:t>
            </a:r>
          </a:p>
        </p:txBody>
      </p:sp>
      <p:sp>
        <p:nvSpPr>
          <p:cNvPr id="4" name="Slide Number Placeholder 3"/>
          <p:cNvSpPr>
            <a:spLocks noGrp="1"/>
          </p:cNvSpPr>
          <p:nvPr>
            <p:ph type="sldNum" sz="quarter" idx="5"/>
          </p:nvPr>
        </p:nvSpPr>
        <p:spPr/>
        <p:txBody>
          <a:bodyPr/>
          <a:lstStyle/>
          <a:p>
            <a:fld id="{4B991FB7-F228-EC49-8EE8-8D37248CB8F4}" type="slidenum">
              <a:rPr lang="en-US" smtClean="0"/>
              <a:pPr/>
              <a:t>6</a:t>
            </a:fld>
            <a:endParaRPr lang="en-US" dirty="0"/>
          </a:p>
        </p:txBody>
      </p:sp>
    </p:spTree>
    <p:extLst>
      <p:ext uri="{BB962C8B-B14F-4D97-AF65-F5344CB8AC3E}">
        <p14:creationId xmlns:p14="http://schemas.microsoft.com/office/powerpoint/2010/main" val="30928442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our Theory of change, creating allies and an enabling environment is important. For sustainability  </a:t>
            </a:r>
            <a:r>
              <a:rPr lang="en-US" dirty="0">
                <a:solidFill>
                  <a:srgbClr val="FF0000"/>
                </a:solidFill>
              </a:rPr>
              <a:t>Go over outcomes and impacts and </a:t>
            </a:r>
            <a:r>
              <a:rPr lang="en-US" dirty="0" err="1">
                <a:solidFill>
                  <a:srgbClr val="FF0000"/>
                </a:solidFill>
              </a:rPr>
              <a:t>pont</a:t>
            </a:r>
            <a:r>
              <a:rPr lang="en-US" dirty="0">
                <a:solidFill>
                  <a:srgbClr val="FF0000"/>
                </a:solidFill>
              </a:rPr>
              <a:t> out the </a:t>
            </a:r>
            <a:r>
              <a:rPr lang="en-US" dirty="0" err="1">
                <a:solidFill>
                  <a:srgbClr val="FF0000"/>
                </a:solidFill>
              </a:rPr>
              <a:t>crtica</a:t>
            </a:r>
            <a:r>
              <a:rPr lang="en-US" dirty="0">
                <a:solidFill>
                  <a:srgbClr val="FF0000"/>
                </a:solidFill>
              </a:rPr>
              <a:t> partners included- governance structures, private sector men as </a:t>
            </a:r>
            <a:r>
              <a:rPr lang="en-US" dirty="0" err="1">
                <a:solidFill>
                  <a:srgbClr val="FF0000"/>
                </a:solidFill>
              </a:rPr>
              <a:t>womens</a:t>
            </a:r>
            <a:r>
              <a:rPr lang="en-US" dirty="0">
                <a:solidFill>
                  <a:srgbClr val="FF0000"/>
                </a:solidFill>
              </a:rPr>
              <a:t> support, policy makers, vaccine deliverers and users</a:t>
            </a:r>
          </a:p>
        </p:txBody>
      </p:sp>
      <p:sp>
        <p:nvSpPr>
          <p:cNvPr id="4" name="Slide Number Placeholder 3"/>
          <p:cNvSpPr>
            <a:spLocks noGrp="1"/>
          </p:cNvSpPr>
          <p:nvPr>
            <p:ph type="sldNum" sz="quarter" idx="5"/>
          </p:nvPr>
        </p:nvSpPr>
        <p:spPr/>
        <p:txBody>
          <a:bodyPr/>
          <a:lstStyle/>
          <a:p>
            <a:fld id="{4B991FB7-F228-EC49-8EE8-8D37248CB8F4}" type="slidenum">
              <a:rPr lang="en-US" smtClean="0"/>
              <a:pPr/>
              <a:t>7</a:t>
            </a:fld>
            <a:endParaRPr lang="en-US" dirty="0"/>
          </a:p>
        </p:txBody>
      </p:sp>
    </p:spTree>
    <p:extLst>
      <p:ext uri="{BB962C8B-B14F-4D97-AF65-F5344CB8AC3E}">
        <p14:creationId xmlns:p14="http://schemas.microsoft.com/office/powerpoint/2010/main" val="24731355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have engaged different critical partners. As above –then explain how you did it in Kenya through stakeholder meetings, having hem deliver trainings, help in develop materials and do community visits together</a:t>
            </a:r>
          </a:p>
        </p:txBody>
      </p:sp>
      <p:sp>
        <p:nvSpPr>
          <p:cNvPr id="4" name="Slide Number Placeholder 3"/>
          <p:cNvSpPr>
            <a:spLocks noGrp="1"/>
          </p:cNvSpPr>
          <p:nvPr>
            <p:ph type="sldNum" sz="quarter" idx="5"/>
          </p:nvPr>
        </p:nvSpPr>
        <p:spPr/>
        <p:txBody>
          <a:bodyPr/>
          <a:lstStyle/>
          <a:p>
            <a:fld id="{4B991FB7-F228-EC49-8EE8-8D37248CB8F4}" type="slidenum">
              <a:rPr lang="en-US" smtClean="0"/>
              <a:pPr/>
              <a:t>11</a:t>
            </a:fld>
            <a:endParaRPr lang="en-US" dirty="0"/>
          </a:p>
        </p:txBody>
      </p:sp>
    </p:spTree>
    <p:extLst>
      <p:ext uri="{BB962C8B-B14F-4D97-AF65-F5344CB8AC3E}">
        <p14:creationId xmlns:p14="http://schemas.microsoft.com/office/powerpoint/2010/main" val="42597152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27A9E93-1CF9-41B0-B0FC-BFF3F664AAAA}" type="slidenum">
              <a:rPr lang="en-US" smtClean="0"/>
              <a:pPr/>
              <a:t>14</a:t>
            </a:fld>
            <a:endParaRPr lang="en-US" dirty="0"/>
          </a:p>
        </p:txBody>
      </p:sp>
    </p:spTree>
    <p:extLst>
      <p:ext uri="{BB962C8B-B14F-4D97-AF65-F5344CB8AC3E}">
        <p14:creationId xmlns:p14="http://schemas.microsoft.com/office/powerpoint/2010/main" val="4543678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27A9E93-1CF9-41B0-B0FC-BFF3F664AAAA}" type="slidenum">
              <a:rPr lang="en-US" smtClean="0"/>
              <a:pPr/>
              <a:t>15</a:t>
            </a:fld>
            <a:endParaRPr lang="en-US" dirty="0"/>
          </a:p>
        </p:txBody>
      </p:sp>
    </p:spTree>
    <p:extLst>
      <p:ext uri="{BB962C8B-B14F-4D97-AF65-F5344CB8AC3E}">
        <p14:creationId xmlns:p14="http://schemas.microsoft.com/office/powerpoint/2010/main" val="28923717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968C7B94-437E-874E-ABEE-20E0CBCD7877}" type="datetime1">
              <a:rPr lang="en-CA" smtClean="0"/>
              <a:pPr/>
              <a:t>2021-12-21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A873AA1E-F096-5540-A565-ADDB43BB9B2F}"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A5CB138-61FD-2F44-922B-18755C1A87AF}" type="datetime1">
              <a:rPr lang="en-CA" smtClean="0"/>
              <a:pPr/>
              <a:t>2021-12-21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873AA1E-F096-5540-A565-ADDB43BB9B2F}"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E726EA8-3E55-9D44-A459-B9CD11E7248B}" type="datetime1">
              <a:rPr lang="en-CA" smtClean="0"/>
              <a:pPr/>
              <a:t>2021-12-21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873AA1E-F096-5540-A565-ADDB43BB9B2F}"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339C3B2-BECC-B245-9E8E-3A5A5913560A}" type="datetime1">
              <a:rPr lang="en-CA" smtClean="0"/>
              <a:pPr/>
              <a:t>2021-12-21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A873AA1E-F096-5540-A565-ADDB43BB9B2F}"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p:cNvSpPr>
            <a:spLocks noGrp="1"/>
          </p:cNvSpPr>
          <p:nvPr>
            <p:ph type="dt" sz="half" idx="10"/>
          </p:nvPr>
        </p:nvSpPr>
        <p:spPr/>
        <p:txBody>
          <a:bodyPr/>
          <a:lstStyle/>
          <a:p>
            <a:fld id="{EF54433D-1CA7-BA45-B883-552E116B050B}" type="datetime1">
              <a:rPr lang="en-CA" smtClean="0"/>
              <a:pPr/>
              <a:t>2021-12-21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A873AA1E-F096-5540-A565-ADDB43BB9B2F}"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C3073200-0721-D749-9399-596A71095DDF}" type="datetime1">
              <a:rPr lang="en-CA" smtClean="0"/>
              <a:pPr/>
              <a:t>2021-12-21</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A873AA1E-F096-5540-A565-ADDB43BB9B2F}"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7" name="Date Placeholder 6"/>
          <p:cNvSpPr>
            <a:spLocks noGrp="1"/>
          </p:cNvSpPr>
          <p:nvPr>
            <p:ph type="dt" sz="half" idx="10"/>
          </p:nvPr>
        </p:nvSpPr>
        <p:spPr/>
        <p:txBody>
          <a:bodyPr/>
          <a:lstStyle/>
          <a:p>
            <a:fld id="{00071720-73F7-054D-B812-3D141C890921}" type="datetime1">
              <a:rPr lang="en-CA" smtClean="0"/>
              <a:pPr/>
              <a:t>2021-12-21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A873AA1E-F096-5540-A565-ADDB43BB9B2F}" type="slidenum">
              <a:rPr lang="en-US" smtClean="0"/>
              <a:pPr/>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818FE5B-68FE-114A-8F4C-93A21597D0AA}" type="datetime1">
              <a:rPr lang="en-CA" smtClean="0"/>
              <a:pPr/>
              <a:t>2021-12-21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A873AA1E-F096-5540-A565-ADDB43BB9B2F}"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06D0D32-BEE4-7241-9AD1-208B116E3E4B}" type="datetime1">
              <a:rPr lang="en-CA" smtClean="0"/>
              <a:pPr/>
              <a:t>2021-12-21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A873AA1E-F096-5540-A565-ADDB43BB9B2F}"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5531EBC-5760-D74C-9651-D12FA9A46712}" type="datetime1">
              <a:rPr lang="en-CA" smtClean="0"/>
              <a:pPr/>
              <a:t>2021-12-21</a:t>
            </a:fld>
            <a:endParaRPr lang="en-US" dirty="0"/>
          </a:p>
        </p:txBody>
      </p:sp>
      <p:sp>
        <p:nvSpPr>
          <p:cNvPr id="6" name="Footer Placeholder 5"/>
          <p:cNvSpPr>
            <a:spLocks noGrp="1"/>
          </p:cNvSpPr>
          <p:nvPr>
            <p:ph type="ftr" sz="quarter" idx="11"/>
          </p:nvPr>
        </p:nvSpPr>
        <p:spPr>
          <a:xfrm>
            <a:off x="804672" y="6236208"/>
            <a:ext cx="5167503" cy="320040"/>
          </a:xfrm>
        </p:spPr>
        <p:txBody>
          <a:bodyPr/>
          <a:lstStyle>
            <a:lvl1pPr>
              <a:defRPr>
                <a:solidFill>
                  <a:srgbClr val="FFFFFF">
                    <a:alpha val="69804"/>
                  </a:srgbClr>
                </a:solidFill>
              </a:defRPr>
            </a:lvl1pPr>
          </a:lstStyle>
          <a:p>
            <a:endParaRPr lang="en-US" dirty="0"/>
          </a:p>
        </p:txBody>
      </p:sp>
      <p:sp>
        <p:nvSpPr>
          <p:cNvPr id="7" name="Slide Number Placeholder 6"/>
          <p:cNvSpPr>
            <a:spLocks noGrp="1"/>
          </p:cNvSpPr>
          <p:nvPr>
            <p:ph type="sldNum" sz="quarter" idx="12"/>
          </p:nvPr>
        </p:nvSpPr>
        <p:spPr/>
        <p:txBody>
          <a:bodyPr/>
          <a:lstStyle/>
          <a:p>
            <a:fld id="{A873AA1E-F096-5540-A565-ADDB43BB9B2F}"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Drag picture to placeholder or click icon to add</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solidFill>
                  <a:srgbClr val="FFFFFF">
                    <a:alpha val="90000"/>
                  </a:srgbClr>
                </a:solidFill>
                <a:effectLst>
                  <a:outerShdw blurRad="50800" dist="38100" dir="2700000" algn="tl" rotWithShape="0">
                    <a:prstClr val="black">
                      <a:alpha val="43000"/>
                    </a:prstClr>
                  </a:outerShdw>
                </a:effectLst>
              </a:defRPr>
            </a:lvl1pPr>
          </a:lstStyle>
          <a:p>
            <a:fld id="{F21E0C9C-D034-C54F-844A-6AF835A2BD00}" type="datetime1">
              <a:rPr lang="en-CA" smtClean="0"/>
              <a:pPr/>
              <a:t>2021-12-21</a:t>
            </a:fld>
            <a:endParaRPr lang="en-US" dirty="0"/>
          </a:p>
        </p:txBody>
      </p:sp>
      <p:sp>
        <p:nvSpPr>
          <p:cNvPr id="6" name="Footer Placeholder 5"/>
          <p:cNvSpPr>
            <a:spLocks noGrp="1"/>
          </p:cNvSpPr>
          <p:nvPr>
            <p:ph type="ftr" sz="quarter" idx="11"/>
          </p:nvPr>
        </p:nvSpPr>
        <p:spPr>
          <a:xfrm>
            <a:off x="808523" y="6236208"/>
            <a:ext cx="5103729" cy="320040"/>
          </a:xfrm>
        </p:spPr>
        <p:txBody>
          <a:bodyPr/>
          <a:lstStyle>
            <a:lvl1pPr>
              <a:defRPr>
                <a:solidFill>
                  <a:srgbClr val="FFFFFF">
                    <a:alpha val="70000"/>
                  </a:srgbClr>
                </a:solidFill>
              </a:defRPr>
            </a:lvl1pPr>
          </a:lstStyle>
          <a:p>
            <a:endParaRPr lang="en-US" dirty="0"/>
          </a:p>
        </p:txBody>
      </p:sp>
      <p:sp>
        <p:nvSpPr>
          <p:cNvPr id="7" name="Slide Number Placeholder 6"/>
          <p:cNvSpPr>
            <a:spLocks noGrp="1"/>
          </p:cNvSpPr>
          <p:nvPr>
            <p:ph type="sldNum" sz="quarter" idx="12"/>
          </p:nvPr>
        </p:nvSpPr>
        <p:spPr/>
        <p:txBody>
          <a:bodyPr/>
          <a:lstStyle/>
          <a:p>
            <a:fld id="{A873AA1E-F096-5540-A565-ADDB43BB9B2F}"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31136" y="964692"/>
            <a:ext cx="7729728" cy="1188720"/>
          </a:xfrm>
          <a:prstGeom prst="rect">
            <a:avLst/>
          </a:prstGeom>
          <a:solidFill>
            <a:schemeClr val="bg1"/>
          </a:solidFill>
          <a:ln w="31750" cap="sq">
            <a:solidFill>
              <a:schemeClr val="tx1">
                <a:lumMod val="75000"/>
                <a:lumOff val="25000"/>
              </a:schemeClr>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A7856FB6-9A8E-7B45-8B48-04629AEE098A}" type="datetime1">
              <a:rPr lang="en-CA" smtClean="0"/>
              <a:pPr/>
              <a:t>2021-12-21</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A873AA1E-F096-5540-A565-ADDB43BB9B2F}" type="slidenum">
              <a:rPr lang="en-US" smtClean="0"/>
              <a:pPr/>
              <a:t>‹#›</a:t>
            </a:fld>
            <a:endParaRPr lang="en-US" dirty="0"/>
          </a:p>
        </p:txBody>
      </p:sp>
    </p:spTree>
    <p:extLst>
      <p:ext uri="{BB962C8B-B14F-4D97-AF65-F5344CB8AC3E}">
        <p14:creationId xmlns:p14="http://schemas.microsoft.com/office/powerpoint/2010/main" val="556463899"/>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hf hdr="0" ftr="0" dt="0"/>
  <p:txStyles>
    <p:titleStyle>
      <a:lvl1pPr algn="ctr" defTabSz="914400" rtl="0" eaLnBrk="1" latinLnBrk="0" hangingPunct="1">
        <a:lnSpc>
          <a:spcPct val="90000"/>
        </a:lnSpc>
        <a:spcBef>
          <a:spcPct val="0"/>
        </a:spcBef>
        <a:buNone/>
        <a:defRPr sz="2800" kern="1200" cap="all" spc="200" baseline="0">
          <a:solidFill>
            <a:schemeClr val="tx1">
              <a:lumMod val="85000"/>
              <a:lumOff val="15000"/>
            </a:schemeClr>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15.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51" name="Rectangle 50">
            <a:extLst>
              <a:ext uri="{FF2B5EF4-FFF2-40B4-BE49-F238E27FC236}">
                <a16:creationId xmlns:a16="http://schemas.microsoft.com/office/drawing/2014/main" id="{DF4F6ED1-0A91-4619-B649-9AFB59E9DE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12192000" cy="4918511"/>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1600200" y="4152036"/>
            <a:ext cx="8991600" cy="1568768"/>
          </a:xfrm>
        </p:spPr>
        <p:txBody>
          <a:bodyPr>
            <a:noAutofit/>
          </a:bodyPr>
          <a:lstStyle/>
          <a:p>
            <a:r>
              <a:rPr lang="en-US" sz="2000" b="0" i="0">
                <a:effectLst/>
              </a:rPr>
              <a:t>TH5.3: Systemic </a:t>
            </a:r>
            <a:r>
              <a:rPr lang="en-US" sz="2000" b="0" i="0" dirty="0">
                <a:effectLst/>
              </a:rPr>
              <a:t>transformational change and empowerment for women smallholder farmers through engagement of key critical partners</a:t>
            </a:r>
            <a:br>
              <a:rPr lang="en-US" sz="1800" b="0" i="0" dirty="0">
                <a:effectLst/>
                <a:latin typeface="Calibri" panose="020F0502020204030204" pitchFamily="34" charset="0"/>
              </a:rPr>
            </a:br>
            <a:r>
              <a:rPr lang="en-US" sz="1800" dirty="0"/>
              <a:t> </a:t>
            </a:r>
            <a:br>
              <a:rPr lang="en-US" sz="1800" dirty="0"/>
            </a:br>
            <a:r>
              <a:rPr lang="en-US" sz="2000" dirty="0"/>
              <a:t>Jemimah </a:t>
            </a:r>
            <a:r>
              <a:rPr lang="en-US" sz="2000" dirty="0" err="1"/>
              <a:t>ODUMa</a:t>
            </a:r>
            <a:r>
              <a:rPr lang="en-US" sz="2000" dirty="0"/>
              <a:t> – UNIVERSITY OF NAIROBI</a:t>
            </a:r>
          </a:p>
        </p:txBody>
      </p:sp>
      <p:pic>
        <p:nvPicPr>
          <p:cNvPr id="5" name="Picture 4" descr="Text&#10;&#10;Description automatically generated">
            <a:extLst>
              <a:ext uri="{FF2B5EF4-FFF2-40B4-BE49-F238E27FC236}">
                <a16:creationId xmlns:a16="http://schemas.microsoft.com/office/drawing/2014/main" id="{6F00FDC3-331C-4113-88FA-E9FE8954B26B}"/>
              </a:ext>
            </a:extLst>
          </p:cNvPr>
          <p:cNvPicPr>
            <a:picLocks noChangeAspect="1"/>
          </p:cNvPicPr>
          <p:nvPr/>
        </p:nvPicPr>
        <p:blipFill>
          <a:blip r:embed="rId3"/>
          <a:stretch>
            <a:fillRect/>
          </a:stretch>
        </p:blipFill>
        <p:spPr>
          <a:xfrm>
            <a:off x="3592822" y="1390332"/>
            <a:ext cx="5006355" cy="1364230"/>
          </a:xfrm>
          <a:prstGeom prst="rect">
            <a:avLst/>
          </a:prstGeom>
        </p:spPr>
      </p:pic>
      <p:pic>
        <p:nvPicPr>
          <p:cNvPr id="9" name="Picture 8" descr="Logo, company name&#10;&#10;Description automatically generated">
            <a:extLst>
              <a:ext uri="{FF2B5EF4-FFF2-40B4-BE49-F238E27FC236}">
                <a16:creationId xmlns:a16="http://schemas.microsoft.com/office/drawing/2014/main" id="{83051EB3-A52D-48C5-A889-AF11DECC2CC9}"/>
              </a:ext>
            </a:extLst>
          </p:cNvPr>
          <p:cNvPicPr>
            <a:picLocks noChangeAspect="1"/>
          </p:cNvPicPr>
          <p:nvPr/>
        </p:nvPicPr>
        <p:blipFill>
          <a:blip r:embed="rId4"/>
          <a:stretch>
            <a:fillRect/>
          </a:stretch>
        </p:blipFill>
        <p:spPr>
          <a:xfrm>
            <a:off x="724849" y="809490"/>
            <a:ext cx="2143125" cy="2143125"/>
          </a:xfrm>
          <a:prstGeom prst="rect">
            <a:avLst/>
          </a:prstGeom>
        </p:spPr>
      </p:pic>
      <p:pic>
        <p:nvPicPr>
          <p:cNvPr id="11" name="Picture 10" descr="Logo&#10;&#10;Description automatically generated">
            <a:extLst>
              <a:ext uri="{FF2B5EF4-FFF2-40B4-BE49-F238E27FC236}">
                <a16:creationId xmlns:a16="http://schemas.microsoft.com/office/drawing/2014/main" id="{0463B54A-F74D-462E-9C8F-B8FF1A076468}"/>
              </a:ext>
            </a:extLst>
          </p:cNvPr>
          <p:cNvPicPr>
            <a:picLocks noChangeAspect="1"/>
          </p:cNvPicPr>
          <p:nvPr/>
        </p:nvPicPr>
        <p:blipFill>
          <a:blip r:embed="rId5"/>
          <a:stretch>
            <a:fillRect/>
          </a:stretch>
        </p:blipFill>
        <p:spPr>
          <a:xfrm>
            <a:off x="8436976" y="895896"/>
            <a:ext cx="3030175" cy="1970314"/>
          </a:xfrm>
          <a:prstGeom prst="rect">
            <a:avLst/>
          </a:prstGeom>
        </p:spPr>
      </p:pic>
      <p:sp>
        <p:nvSpPr>
          <p:cNvPr id="7" name="Subtitle 2">
            <a:extLst>
              <a:ext uri="{FF2B5EF4-FFF2-40B4-BE49-F238E27FC236}">
                <a16:creationId xmlns:a16="http://schemas.microsoft.com/office/drawing/2014/main" id="{80F8C1B2-ECA1-4A71-8F48-F540DBE7ED15}"/>
              </a:ext>
            </a:extLst>
          </p:cNvPr>
          <p:cNvSpPr>
            <a:spLocks noGrp="1"/>
          </p:cNvSpPr>
          <p:nvPr/>
        </p:nvSpPr>
        <p:spPr>
          <a:xfrm>
            <a:off x="2208496" y="6048510"/>
            <a:ext cx="7775007" cy="632268"/>
          </a:xfrm>
          <a:prstGeom prst="rect">
            <a:avLst/>
          </a:prstGeom>
        </p:spPr>
        <p:txBody>
          <a:bodyPr lIns="0" anchor="t"/>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sz="1600" dirty="0"/>
              <a:t>Cultivating Gender Equality Conference</a:t>
            </a:r>
          </a:p>
          <a:p>
            <a:pPr algn="ctr"/>
            <a:r>
              <a:rPr lang="en-US" sz="1600" dirty="0"/>
              <a:t>12-15 October 2021</a:t>
            </a:r>
          </a:p>
        </p:txBody>
      </p:sp>
    </p:spTree>
    <p:extLst>
      <p:ext uri="{BB962C8B-B14F-4D97-AF65-F5344CB8AC3E}">
        <p14:creationId xmlns:p14="http://schemas.microsoft.com/office/powerpoint/2010/main" val="20460059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2AEFFFF2-9EB4-4B6C-B9F8-2BA3EF89A2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3070172"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ectangle 10">
            <a:extLst>
              <a:ext uri="{FF2B5EF4-FFF2-40B4-BE49-F238E27FC236}">
                <a16:creationId xmlns:a16="http://schemas.microsoft.com/office/drawing/2014/main" id="{0D65299F-028F-4AFC-B46A-8DB33E20FE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70172" y="0"/>
            <a:ext cx="912182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BAC87F6E-526A-49B5-995D-42DB656594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17423" y="1443035"/>
            <a:ext cx="3971932" cy="3971930"/>
          </a:xfrm>
          <a:prstGeom prst="ellipse">
            <a:avLst/>
          </a:prstGeom>
          <a:solidFill>
            <a:srgbClr val="FFFFFF"/>
          </a:solidFill>
          <a:ln w="317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7D775DE-E7D3-4556-83A4-0766025364B9}"/>
              </a:ext>
            </a:extLst>
          </p:cNvPr>
          <p:cNvSpPr>
            <a:spLocks noGrp="1"/>
          </p:cNvSpPr>
          <p:nvPr>
            <p:ph type="title"/>
          </p:nvPr>
        </p:nvSpPr>
        <p:spPr>
          <a:xfrm>
            <a:off x="1260873" y="1586484"/>
            <a:ext cx="3685032" cy="3685032"/>
          </a:xfrm>
          <a:prstGeom prst="ellipse">
            <a:avLst/>
          </a:prstGeom>
          <a:solidFill>
            <a:schemeClr val="accent2">
              <a:lumMod val="75000"/>
            </a:schemeClr>
          </a:solidFill>
          <a:ln>
            <a:noFill/>
          </a:ln>
        </p:spPr>
        <p:txBody>
          <a:bodyPr>
            <a:normAutofit/>
          </a:bodyPr>
          <a:lstStyle/>
          <a:p>
            <a:r>
              <a:rPr lang="en-US" sz="3000" dirty="0">
                <a:solidFill>
                  <a:srgbClr val="FFFFFF"/>
                </a:solidFill>
              </a:rPr>
              <a:t>Outcome mapping approach</a:t>
            </a:r>
          </a:p>
        </p:txBody>
      </p:sp>
      <p:sp>
        <p:nvSpPr>
          <p:cNvPr id="3" name="Content Placeholder 2">
            <a:extLst>
              <a:ext uri="{FF2B5EF4-FFF2-40B4-BE49-F238E27FC236}">
                <a16:creationId xmlns:a16="http://schemas.microsoft.com/office/drawing/2014/main" id="{250120E2-014F-4FFA-A85F-563F3F7F1C3D}"/>
              </a:ext>
            </a:extLst>
          </p:cNvPr>
          <p:cNvSpPr>
            <a:spLocks noGrp="1"/>
          </p:cNvSpPr>
          <p:nvPr>
            <p:ph idx="1"/>
          </p:nvPr>
        </p:nvSpPr>
        <p:spPr>
          <a:xfrm>
            <a:off x="5232806" y="568325"/>
            <a:ext cx="6623914" cy="5721350"/>
          </a:xfrm>
        </p:spPr>
        <p:txBody>
          <a:bodyPr anchor="ctr">
            <a:noAutofit/>
          </a:bodyPr>
          <a:lstStyle/>
          <a:p>
            <a:pPr>
              <a:lnSpc>
                <a:spcPct val="114000"/>
              </a:lnSpc>
              <a:spcBef>
                <a:spcPts val="600"/>
              </a:spcBef>
              <a:spcAft>
                <a:spcPts val="600"/>
              </a:spcAft>
            </a:pPr>
            <a:r>
              <a:rPr lang="en-US" dirty="0">
                <a:ea typeface="Times New Roman" panose="02020603050405020304" pitchFamily="18" charset="0"/>
              </a:rPr>
              <a:t>I</a:t>
            </a:r>
            <a:r>
              <a:rPr lang="en-US" dirty="0">
                <a:effectLst/>
                <a:ea typeface="Times New Roman" panose="02020603050405020304" pitchFamily="18" charset="0"/>
              </a:rPr>
              <a:t>dentify and systematically engage critical multisectoral partners to achieve the project vision. </a:t>
            </a:r>
          </a:p>
          <a:p>
            <a:pPr>
              <a:lnSpc>
                <a:spcPct val="114000"/>
              </a:lnSpc>
              <a:spcBef>
                <a:spcPts val="600"/>
              </a:spcBef>
              <a:spcAft>
                <a:spcPts val="600"/>
              </a:spcAft>
            </a:pPr>
            <a:r>
              <a:rPr lang="en-US" dirty="0">
                <a:ea typeface="Times New Roman" panose="02020603050405020304" pitchFamily="18" charset="0"/>
              </a:rPr>
              <a:t>Use a </a:t>
            </a:r>
            <a:r>
              <a:rPr lang="en-US" dirty="0">
                <a:effectLst/>
                <a:ea typeface="Times New Roman" panose="02020603050405020304" pitchFamily="18" charset="0"/>
              </a:rPr>
              <a:t>process of analyzing current limitations (social, political, and cultural norms), challenges (barriers to partner support) and opportunities (both systemic and programmatic). </a:t>
            </a:r>
          </a:p>
          <a:p>
            <a:pPr>
              <a:lnSpc>
                <a:spcPct val="114000"/>
              </a:lnSpc>
              <a:spcBef>
                <a:spcPts val="600"/>
              </a:spcBef>
              <a:spcAft>
                <a:spcPts val="600"/>
              </a:spcAft>
            </a:pPr>
            <a:r>
              <a:rPr lang="en-US" dirty="0">
                <a:ea typeface="Times New Roman" panose="02020603050405020304" pitchFamily="18" charset="0"/>
              </a:rPr>
              <a:t>C</a:t>
            </a:r>
            <a:r>
              <a:rPr lang="en-US" dirty="0">
                <a:effectLst/>
                <a:ea typeface="Times New Roman" panose="02020603050405020304" pitchFamily="18" charset="0"/>
              </a:rPr>
              <a:t>reate an enabling environment and a change in the surrounding systems for ensuring women engage, participate, benefit and can influence the VVC. </a:t>
            </a:r>
          </a:p>
          <a:p>
            <a:pPr>
              <a:lnSpc>
                <a:spcPct val="114000"/>
              </a:lnSpc>
              <a:spcBef>
                <a:spcPts val="600"/>
              </a:spcBef>
              <a:spcAft>
                <a:spcPts val="600"/>
              </a:spcAft>
            </a:pPr>
            <a:r>
              <a:rPr lang="en-US" dirty="0">
                <a:ea typeface="Times New Roman" panose="02020603050405020304" pitchFamily="18" charset="0"/>
              </a:rPr>
              <a:t>E</a:t>
            </a:r>
            <a:r>
              <a:rPr lang="en-US" dirty="0">
                <a:effectLst/>
                <a:ea typeface="Times New Roman" panose="02020603050405020304" pitchFamily="18" charset="0"/>
              </a:rPr>
              <a:t>stablish sustainable networks and partnerships between vaccine end users, deliverers and distributors that go beyond the project life.</a:t>
            </a:r>
          </a:p>
          <a:p>
            <a:pPr>
              <a:lnSpc>
                <a:spcPct val="114000"/>
              </a:lnSpc>
              <a:spcBef>
                <a:spcPts val="600"/>
              </a:spcBef>
              <a:spcAft>
                <a:spcPts val="600"/>
              </a:spcAft>
            </a:pPr>
            <a:r>
              <a:rPr lang="en-US" dirty="0">
                <a:ea typeface="Times New Roman" panose="02020603050405020304" pitchFamily="18" charset="0"/>
              </a:rPr>
              <a:t>E</a:t>
            </a:r>
            <a:r>
              <a:rPr lang="en-US" dirty="0">
                <a:effectLst/>
                <a:ea typeface="Times New Roman" panose="02020603050405020304" pitchFamily="18" charset="0"/>
              </a:rPr>
              <a:t>ngage regulators and policy makers to examine regulatory mechanisms that can create gender sensitive vaccine delivery systems. </a:t>
            </a:r>
            <a:endParaRPr lang="en-US" dirty="0">
              <a:ea typeface="Times New Roman" panose="02020603050405020304" pitchFamily="18" charset="0"/>
            </a:endParaRPr>
          </a:p>
          <a:p>
            <a:pPr>
              <a:lnSpc>
                <a:spcPct val="114000"/>
              </a:lnSpc>
              <a:spcBef>
                <a:spcPts val="600"/>
              </a:spcBef>
              <a:spcAft>
                <a:spcPts val="600"/>
              </a:spcAft>
            </a:pPr>
            <a:r>
              <a:rPr lang="en-US" dirty="0">
                <a:effectLst/>
                <a:ea typeface="Times New Roman" panose="02020603050405020304" pitchFamily="18" charset="0"/>
              </a:rPr>
              <a:t>Create opportunities for effective and efficient vaccine distribution chains.</a:t>
            </a:r>
            <a:r>
              <a:rPr lang="en-US" dirty="0">
                <a:effectLst/>
                <a:ea typeface="Calibri" panose="020F0502020204030204" pitchFamily="34" charset="0"/>
              </a:rPr>
              <a:t> </a:t>
            </a:r>
            <a:endParaRPr lang="en-US" dirty="0"/>
          </a:p>
        </p:txBody>
      </p:sp>
    </p:spTree>
    <p:extLst>
      <p:ext uri="{BB962C8B-B14F-4D97-AF65-F5344CB8AC3E}">
        <p14:creationId xmlns:p14="http://schemas.microsoft.com/office/powerpoint/2010/main" val="282212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97346DC-E0CF-4C6E-AD06-E5EDAE638CB9}"/>
              </a:ext>
            </a:extLst>
          </p:cNvPr>
          <p:cNvSpPr>
            <a:spLocks noGrp="1"/>
          </p:cNvSpPr>
          <p:nvPr>
            <p:ph type="sldNum" sz="quarter" idx="12"/>
          </p:nvPr>
        </p:nvSpPr>
        <p:spPr/>
        <p:txBody>
          <a:bodyPr/>
          <a:lstStyle/>
          <a:p>
            <a:fld id="{A873AA1E-F096-5540-A565-ADDB43BB9B2F}" type="slidenum">
              <a:rPr lang="en-US" smtClean="0"/>
              <a:pPr/>
              <a:t>11</a:t>
            </a:fld>
            <a:endParaRPr lang="en-US" dirty="0"/>
          </a:p>
        </p:txBody>
      </p:sp>
      <p:graphicFrame>
        <p:nvGraphicFramePr>
          <p:cNvPr id="3" name="Table 3">
            <a:extLst>
              <a:ext uri="{FF2B5EF4-FFF2-40B4-BE49-F238E27FC236}">
                <a16:creationId xmlns:a16="http://schemas.microsoft.com/office/drawing/2014/main" id="{AF72D960-3150-4745-8A05-77EB17D9AE84}"/>
              </a:ext>
            </a:extLst>
          </p:cNvPr>
          <p:cNvGraphicFramePr>
            <a:graphicFrameLocks noGrp="1"/>
          </p:cNvGraphicFramePr>
          <p:nvPr>
            <p:extLst>
              <p:ext uri="{D42A27DB-BD31-4B8C-83A1-F6EECF244321}">
                <p14:modId xmlns:p14="http://schemas.microsoft.com/office/powerpoint/2010/main" val="4072059175"/>
              </p:ext>
            </p:extLst>
          </p:nvPr>
        </p:nvGraphicFramePr>
        <p:xfrm>
          <a:off x="0" y="-1"/>
          <a:ext cx="12192000" cy="6858001"/>
        </p:xfrm>
        <a:graphic>
          <a:graphicData uri="http://schemas.openxmlformats.org/drawingml/2006/table">
            <a:tbl>
              <a:tblPr firstRow="1" bandRow="1">
                <a:tableStyleId>{5C22544A-7EE6-4342-B048-85BDC9FD1C3A}</a:tableStyleId>
              </a:tblPr>
              <a:tblGrid>
                <a:gridCol w="2784073">
                  <a:extLst>
                    <a:ext uri="{9D8B030D-6E8A-4147-A177-3AD203B41FA5}">
                      <a16:colId xmlns:a16="http://schemas.microsoft.com/office/drawing/2014/main" val="1210762349"/>
                    </a:ext>
                  </a:extLst>
                </a:gridCol>
                <a:gridCol w="2849473">
                  <a:extLst>
                    <a:ext uri="{9D8B030D-6E8A-4147-A177-3AD203B41FA5}">
                      <a16:colId xmlns:a16="http://schemas.microsoft.com/office/drawing/2014/main" val="3191475519"/>
                    </a:ext>
                  </a:extLst>
                </a:gridCol>
                <a:gridCol w="6558454">
                  <a:extLst>
                    <a:ext uri="{9D8B030D-6E8A-4147-A177-3AD203B41FA5}">
                      <a16:colId xmlns:a16="http://schemas.microsoft.com/office/drawing/2014/main" val="2234838066"/>
                    </a:ext>
                  </a:extLst>
                </a:gridCol>
              </a:tblGrid>
              <a:tr h="368215">
                <a:tc>
                  <a:txBody>
                    <a:bodyPr/>
                    <a:lstStyle/>
                    <a:p>
                      <a:r>
                        <a:rPr lang="en-US" sz="1800" dirty="0"/>
                        <a:t>Critical Partner</a:t>
                      </a:r>
                    </a:p>
                  </a:txBody>
                  <a:tcPr/>
                </a:tc>
                <a:tc>
                  <a:txBody>
                    <a:bodyPr/>
                    <a:lstStyle/>
                    <a:p>
                      <a:r>
                        <a:rPr lang="en-US" sz="1800" dirty="0"/>
                        <a:t>Their role</a:t>
                      </a:r>
                    </a:p>
                  </a:txBody>
                  <a:tcPr/>
                </a:tc>
                <a:tc>
                  <a:txBody>
                    <a:bodyPr/>
                    <a:lstStyle/>
                    <a:p>
                      <a:r>
                        <a:rPr lang="en-US" sz="1800" dirty="0"/>
                        <a:t>Example of Outcome</a:t>
                      </a:r>
                    </a:p>
                  </a:txBody>
                  <a:tcPr/>
                </a:tc>
                <a:extLst>
                  <a:ext uri="{0D108BD9-81ED-4DB2-BD59-A6C34878D82A}">
                    <a16:rowId xmlns:a16="http://schemas.microsoft.com/office/drawing/2014/main" val="3952718821"/>
                  </a:ext>
                </a:extLst>
              </a:tr>
              <a:tr h="1135329">
                <a:tc>
                  <a:txBody>
                    <a:bodyPr/>
                    <a:lstStyle/>
                    <a:p>
                      <a:r>
                        <a:rPr lang="en-US" sz="1800" dirty="0">
                          <a:latin typeface="+mn-lt"/>
                        </a:rPr>
                        <a:t>Women </a:t>
                      </a:r>
                    </a:p>
                  </a:txBody>
                  <a:tcPr/>
                </a:tc>
                <a:tc>
                  <a:txBody>
                    <a:bodyPr/>
                    <a:lstStyle/>
                    <a:p>
                      <a:r>
                        <a:rPr lang="en-US" sz="1700" dirty="0">
                          <a:latin typeface="+mn-lt"/>
                        </a:rPr>
                        <a:t>Small holder farmers and female actors along the VVC</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700" kern="1200" dirty="0">
                          <a:solidFill>
                            <a:schemeClr val="dk1"/>
                          </a:solidFill>
                          <a:effectLst/>
                          <a:latin typeface="+mn-lt"/>
                          <a:ea typeface="+mn-ea"/>
                          <a:cs typeface="+mn-cs"/>
                        </a:rPr>
                        <a:t>Women have agency and can make decisions, take action to improve their livelihood, and create networks that influence legal governance and institutions. Knowledge and skills on vaccines are continuously strengthened.</a:t>
                      </a:r>
                    </a:p>
                  </a:txBody>
                  <a:tcPr/>
                </a:tc>
                <a:extLst>
                  <a:ext uri="{0D108BD9-81ED-4DB2-BD59-A6C34878D82A}">
                    <a16:rowId xmlns:a16="http://schemas.microsoft.com/office/drawing/2014/main" val="4159509387"/>
                  </a:ext>
                </a:extLst>
              </a:tr>
              <a:tr h="1196698">
                <a:tc>
                  <a:txBody>
                    <a:bodyPr/>
                    <a:lstStyle/>
                    <a:p>
                      <a:r>
                        <a:rPr lang="en-US" sz="1800" dirty="0">
                          <a:latin typeface="+mn-lt"/>
                        </a:rPr>
                        <a:t>Men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700" kern="1200" dirty="0">
                          <a:solidFill>
                            <a:schemeClr val="dk1"/>
                          </a:solidFill>
                          <a:effectLst/>
                          <a:latin typeface="+mn-lt"/>
                          <a:ea typeface="+mn-ea"/>
                          <a:cs typeface="+mn-cs"/>
                        </a:rPr>
                        <a:t>These are the husbands, heads of households community leaders, men along the VVC</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700" kern="1200" dirty="0">
                          <a:solidFill>
                            <a:schemeClr val="dk1"/>
                          </a:solidFill>
                          <a:effectLst/>
                          <a:latin typeface="+mn-lt"/>
                          <a:ea typeface="+mn-ea"/>
                          <a:cs typeface="+mn-cs"/>
                        </a:rPr>
                        <a:t>Men continuously and increasingly support women’s participation and engagement and systems for women to effectively engage and benefit from VVC.</a:t>
                      </a:r>
                    </a:p>
                  </a:txBody>
                  <a:tcPr/>
                </a:tc>
                <a:extLst>
                  <a:ext uri="{0D108BD9-81ED-4DB2-BD59-A6C34878D82A}">
                    <a16:rowId xmlns:a16="http://schemas.microsoft.com/office/drawing/2014/main" val="3012882300"/>
                  </a:ext>
                </a:extLst>
              </a:tr>
              <a:tr h="644376">
                <a:tc>
                  <a:txBody>
                    <a:bodyPr/>
                    <a:lstStyle/>
                    <a:p>
                      <a:r>
                        <a:rPr lang="en-US" sz="1800" dirty="0">
                          <a:latin typeface="+mn-lt"/>
                        </a:rPr>
                        <a:t>Government</a:t>
                      </a:r>
                    </a:p>
                  </a:txBody>
                  <a:tcPr/>
                </a:tc>
                <a:tc>
                  <a:txBody>
                    <a:bodyPr/>
                    <a:lstStyle/>
                    <a:p>
                      <a:r>
                        <a:rPr lang="en-US" sz="1700" kern="1200" dirty="0">
                          <a:solidFill>
                            <a:schemeClr val="dk1"/>
                          </a:solidFill>
                          <a:effectLst/>
                          <a:latin typeface="+mn-lt"/>
                          <a:ea typeface="+mn-ea"/>
                          <a:cs typeface="+mn-cs"/>
                        </a:rPr>
                        <a:t>Policy makers and regulators of vaccines </a:t>
                      </a:r>
                      <a:endParaRPr lang="en-US" sz="1700" dirty="0">
                        <a:latin typeface="+mn-lt"/>
                      </a:endParaRPr>
                    </a:p>
                  </a:txBody>
                  <a:tcPr/>
                </a:tc>
                <a:tc>
                  <a:txBody>
                    <a:bodyPr/>
                    <a:lstStyle/>
                    <a:p>
                      <a:pPr lvl="0"/>
                      <a:r>
                        <a:rPr lang="en-US" sz="1700" kern="1200" dirty="0">
                          <a:solidFill>
                            <a:schemeClr val="dk1"/>
                          </a:solidFill>
                          <a:effectLst/>
                          <a:latin typeface="+mn-lt"/>
                          <a:ea typeface="+mn-ea"/>
                          <a:cs typeface="+mn-cs"/>
                        </a:rPr>
                        <a:t>Creation of gender responsive policies specific to VVC developed.</a:t>
                      </a:r>
                    </a:p>
                    <a:p>
                      <a:r>
                        <a:rPr lang="en-US" sz="1700" kern="1200" dirty="0">
                          <a:solidFill>
                            <a:schemeClr val="dk1"/>
                          </a:solidFill>
                          <a:effectLst/>
                          <a:latin typeface="+mn-lt"/>
                          <a:ea typeface="+mn-ea"/>
                          <a:cs typeface="+mn-cs"/>
                        </a:rPr>
                        <a:t>A change in discourse discussing gender issues.</a:t>
                      </a:r>
                      <a:endParaRPr lang="en-US" sz="1700" dirty="0">
                        <a:latin typeface="+mn-lt"/>
                      </a:endParaRPr>
                    </a:p>
                  </a:txBody>
                  <a:tcPr/>
                </a:tc>
                <a:extLst>
                  <a:ext uri="{0D108BD9-81ED-4DB2-BD59-A6C34878D82A}">
                    <a16:rowId xmlns:a16="http://schemas.microsoft.com/office/drawing/2014/main" val="2045888265"/>
                  </a:ext>
                </a:extLst>
              </a:tr>
              <a:tr h="920537">
                <a:tc>
                  <a:txBody>
                    <a:bodyPr/>
                    <a:lstStyle/>
                    <a:p>
                      <a:r>
                        <a:rPr lang="en-US" sz="1800" dirty="0">
                          <a:latin typeface="+mn-lt"/>
                        </a:rPr>
                        <a:t>Animal health service providers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700" kern="1200" dirty="0">
                          <a:solidFill>
                            <a:schemeClr val="dk1"/>
                          </a:solidFill>
                          <a:effectLst/>
                          <a:latin typeface="+mn-lt"/>
                          <a:ea typeface="+mn-ea"/>
                          <a:cs typeface="+mn-cs"/>
                        </a:rPr>
                        <a:t>DVOs, VOs, CAHWS &amp; Agrovet dealers in both private and public sector</a:t>
                      </a:r>
                    </a:p>
                  </a:txBody>
                  <a:tcPr/>
                </a:tc>
                <a:tc>
                  <a:txBody>
                    <a:bodyPr/>
                    <a:lstStyle/>
                    <a:p>
                      <a:pPr lvl="0"/>
                      <a:r>
                        <a:rPr lang="en-US" sz="1700" kern="1200" dirty="0">
                          <a:solidFill>
                            <a:schemeClr val="dk1"/>
                          </a:solidFill>
                          <a:effectLst/>
                          <a:latin typeface="+mn-lt"/>
                          <a:ea typeface="+mn-ea"/>
                          <a:cs typeface="+mn-cs"/>
                        </a:rPr>
                        <a:t>Increased accessibility and availability of vaccines. Continued retooling and skilling of service providers. Provide services to women smallholder farmers</a:t>
                      </a:r>
                    </a:p>
                  </a:txBody>
                  <a:tcPr/>
                </a:tc>
                <a:extLst>
                  <a:ext uri="{0D108BD9-81ED-4DB2-BD59-A6C34878D82A}">
                    <a16:rowId xmlns:a16="http://schemas.microsoft.com/office/drawing/2014/main" val="218943390"/>
                  </a:ext>
                </a:extLst>
              </a:tr>
              <a:tr h="1196698">
                <a:tc>
                  <a:txBody>
                    <a:bodyPr/>
                    <a:lstStyle/>
                    <a:p>
                      <a:r>
                        <a:rPr lang="en-US" sz="1800" dirty="0">
                          <a:latin typeface="+mn-lt"/>
                        </a:rPr>
                        <a:t>Private sector: manufacturers, importers, distributors of vaccines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700" b="0" kern="1200" dirty="0">
                          <a:solidFill>
                            <a:schemeClr val="dk1"/>
                          </a:solidFill>
                          <a:effectLst/>
                          <a:latin typeface="+mn-lt"/>
                          <a:ea typeface="+mn-ea"/>
                          <a:cs typeface="+mn-cs"/>
                        </a:rPr>
                        <a:t>Manufacturers, importers and distributors of vaccine, banking institutions</a:t>
                      </a:r>
                    </a:p>
                    <a:p>
                      <a:endParaRPr lang="en-US" sz="1700" dirty="0">
                        <a:latin typeface="+mn-lt"/>
                      </a:endParaRPr>
                    </a:p>
                  </a:txBody>
                  <a:tcPr/>
                </a:tc>
                <a:tc>
                  <a:txBody>
                    <a:bodyPr/>
                    <a:lstStyle/>
                    <a:p>
                      <a:r>
                        <a:rPr lang="en-US" sz="1700" kern="1200" dirty="0">
                          <a:solidFill>
                            <a:schemeClr val="dk1"/>
                          </a:solidFill>
                          <a:effectLst/>
                          <a:latin typeface="+mn-lt"/>
                          <a:ea typeface="+mn-ea"/>
                          <a:cs typeface="+mn-cs"/>
                        </a:rPr>
                        <a:t>Package vaccines that can be afforded by women smallholder farmers e.g. 50/100 dose vials of NCD. Deliver vaccines to rural communities. Support women entrepreneurs. Financial institutions have special packages for smallholder women farmers. </a:t>
                      </a:r>
                      <a:endParaRPr lang="en-US" sz="1700" dirty="0">
                        <a:latin typeface="+mn-lt"/>
                      </a:endParaRPr>
                    </a:p>
                  </a:txBody>
                  <a:tcPr/>
                </a:tc>
                <a:extLst>
                  <a:ext uri="{0D108BD9-81ED-4DB2-BD59-A6C34878D82A}">
                    <a16:rowId xmlns:a16="http://schemas.microsoft.com/office/drawing/2014/main" val="1615034996"/>
                  </a:ext>
                </a:extLst>
              </a:tr>
              <a:tr h="1396148">
                <a:tc>
                  <a:txBody>
                    <a:bodyPr/>
                    <a:lstStyle/>
                    <a:p>
                      <a:r>
                        <a:rPr lang="en-US" sz="1800" dirty="0">
                          <a:latin typeface="+mn-lt"/>
                        </a:rPr>
                        <a:t>Research and academic institutions</a:t>
                      </a:r>
                    </a:p>
                  </a:txBody>
                  <a:tcPr/>
                </a:tc>
                <a:tc>
                  <a:txBody>
                    <a:bodyPr/>
                    <a:lstStyle/>
                    <a:p>
                      <a:r>
                        <a:rPr lang="en-US" sz="1700" kern="1200" dirty="0">
                          <a:solidFill>
                            <a:schemeClr val="dk1"/>
                          </a:solidFill>
                          <a:effectLst/>
                          <a:latin typeface="+mn-lt"/>
                          <a:ea typeface="+mn-ea"/>
                          <a:cs typeface="+mn-cs"/>
                        </a:rPr>
                        <a:t>Academic and research training institutions for professionals </a:t>
                      </a:r>
                      <a:endParaRPr lang="en-US" sz="1700" dirty="0">
                        <a:latin typeface="+mn-lt"/>
                      </a:endParaRPr>
                    </a:p>
                  </a:txBody>
                  <a:tcPr/>
                </a:tc>
                <a:tc>
                  <a:txBody>
                    <a:bodyPr/>
                    <a:lstStyle/>
                    <a:p>
                      <a:pPr lvl="0"/>
                      <a:r>
                        <a:rPr lang="en-US" sz="1700" kern="1200" dirty="0">
                          <a:solidFill>
                            <a:schemeClr val="dk1"/>
                          </a:solidFill>
                          <a:effectLst/>
                          <a:latin typeface="+mn-lt"/>
                          <a:ea typeface="+mn-ea"/>
                          <a:cs typeface="+mn-cs"/>
                        </a:rPr>
                        <a:t>Institutions carryout evidence-based studies that influence gender related decision making and policies. Training institutions imparting the relevant skills in the professionals involved in the VCC. Ensure subjects relevant to women smallholder farmers are covered adequately, e.g. poultry and goat production.</a:t>
                      </a:r>
                      <a:endParaRPr lang="en-US" sz="1700" dirty="0">
                        <a:latin typeface="+mn-lt"/>
                      </a:endParaRPr>
                    </a:p>
                  </a:txBody>
                  <a:tcPr/>
                </a:tc>
                <a:extLst>
                  <a:ext uri="{0D108BD9-81ED-4DB2-BD59-A6C34878D82A}">
                    <a16:rowId xmlns:a16="http://schemas.microsoft.com/office/drawing/2014/main" val="2496770342"/>
                  </a:ext>
                </a:extLst>
              </a:tr>
            </a:tbl>
          </a:graphicData>
        </a:graphic>
      </p:graphicFrame>
    </p:spTree>
    <p:extLst>
      <p:ext uri="{BB962C8B-B14F-4D97-AF65-F5344CB8AC3E}">
        <p14:creationId xmlns:p14="http://schemas.microsoft.com/office/powerpoint/2010/main" val="1586462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C5DDBD-F084-4957-9361-D1E77B542AC3}"/>
              </a:ext>
            </a:extLst>
          </p:cNvPr>
          <p:cNvSpPr>
            <a:spLocks noGrp="1"/>
          </p:cNvSpPr>
          <p:nvPr>
            <p:ph type="title"/>
          </p:nvPr>
        </p:nvSpPr>
        <p:spPr>
          <a:xfrm>
            <a:off x="702428" y="778733"/>
            <a:ext cx="4456654" cy="1617778"/>
          </a:xfrm>
        </p:spPr>
        <p:txBody>
          <a:bodyPr anchor="b">
            <a:normAutofit/>
          </a:bodyPr>
          <a:lstStyle/>
          <a:p>
            <a:r>
              <a:rPr lang="en-US" dirty="0"/>
              <a:t>We use photovoice for women to tell their stories </a:t>
            </a:r>
          </a:p>
        </p:txBody>
      </p:sp>
      <p:pic>
        <p:nvPicPr>
          <p:cNvPr id="5" name="Picture 4">
            <a:extLst>
              <a:ext uri="{FF2B5EF4-FFF2-40B4-BE49-F238E27FC236}">
                <a16:creationId xmlns:a16="http://schemas.microsoft.com/office/drawing/2014/main" id="{CBEFB8B4-8B54-4E24-A6AD-1C34F912E16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24057" r="19898" b="-2"/>
          <a:stretch/>
        </p:blipFill>
        <p:spPr>
          <a:xfrm>
            <a:off x="7032919" y="10"/>
            <a:ext cx="5159081"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
        <p:nvSpPr>
          <p:cNvPr id="4" name="TextBox 3">
            <a:extLst>
              <a:ext uri="{FF2B5EF4-FFF2-40B4-BE49-F238E27FC236}">
                <a16:creationId xmlns:a16="http://schemas.microsoft.com/office/drawing/2014/main" id="{B189BA95-0E56-4E4C-8D03-526B97FA8CCA}"/>
              </a:ext>
            </a:extLst>
          </p:cNvPr>
          <p:cNvSpPr txBox="1"/>
          <p:nvPr/>
        </p:nvSpPr>
        <p:spPr>
          <a:xfrm>
            <a:off x="702428" y="2713291"/>
            <a:ext cx="4498003" cy="3736407"/>
          </a:xfrm>
          <a:prstGeom prst="rect">
            <a:avLst/>
          </a:prstGeom>
          <a:noFill/>
        </p:spPr>
        <p:txBody>
          <a:bodyPr wrap="square" rtlCol="0">
            <a:spAutoFit/>
          </a:bodyPr>
          <a:lstStyle/>
          <a:p>
            <a:pPr>
              <a:lnSpc>
                <a:spcPct val="114000"/>
              </a:lnSpc>
              <a:spcBef>
                <a:spcPts val="600"/>
              </a:spcBef>
              <a:spcAft>
                <a:spcPts val="600"/>
              </a:spcAft>
            </a:pPr>
            <a:r>
              <a:rPr lang="en-US" sz="2400" dirty="0"/>
              <a:t>Can reach policy makers, and other partners</a:t>
            </a:r>
          </a:p>
          <a:p>
            <a:pPr>
              <a:lnSpc>
                <a:spcPct val="114000"/>
              </a:lnSpc>
              <a:spcBef>
                <a:spcPts val="600"/>
              </a:spcBef>
              <a:spcAft>
                <a:spcPts val="600"/>
              </a:spcAft>
            </a:pPr>
            <a:r>
              <a:rPr lang="en-US" sz="2400" dirty="0"/>
              <a:t>Influence change that is occurring</a:t>
            </a:r>
          </a:p>
          <a:p>
            <a:pPr>
              <a:lnSpc>
                <a:spcPct val="114000"/>
              </a:lnSpc>
              <a:spcBef>
                <a:spcPts val="600"/>
              </a:spcBef>
              <a:spcAft>
                <a:spcPts val="600"/>
              </a:spcAft>
            </a:pPr>
            <a:r>
              <a:rPr lang="en-US" sz="2400" dirty="0"/>
              <a:t>A photo-story. She has a few chick, did she have more before? What happened to the rest, did they die if so why, were they vaccinated or not…… </a:t>
            </a:r>
          </a:p>
        </p:txBody>
      </p:sp>
    </p:spTree>
    <p:extLst>
      <p:ext uri="{BB962C8B-B14F-4D97-AF65-F5344CB8AC3E}">
        <p14:creationId xmlns:p14="http://schemas.microsoft.com/office/powerpoint/2010/main" val="25092373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2AEFFFF2-9EB4-4B6C-B9F8-2BA3EF89A2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3070172"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11" name="Rectangle 10">
            <a:extLst>
              <a:ext uri="{FF2B5EF4-FFF2-40B4-BE49-F238E27FC236}">
                <a16:creationId xmlns:a16="http://schemas.microsoft.com/office/drawing/2014/main" id="{0D65299F-028F-4AFC-B46A-8DB33E20FE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70172" y="0"/>
            <a:ext cx="912182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Oval 12">
            <a:extLst>
              <a:ext uri="{FF2B5EF4-FFF2-40B4-BE49-F238E27FC236}">
                <a16:creationId xmlns:a16="http://schemas.microsoft.com/office/drawing/2014/main" id="{BAC87F6E-526A-49B5-995D-42DB656594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17423" y="1443035"/>
            <a:ext cx="3971932" cy="3971930"/>
          </a:xfrm>
          <a:prstGeom prst="ellipse">
            <a:avLst/>
          </a:prstGeom>
          <a:solidFill>
            <a:srgbClr val="FFFFFF"/>
          </a:solidFill>
          <a:ln w="317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1563F5EC-32CF-4028-B0CF-15F186F427EF}"/>
              </a:ext>
            </a:extLst>
          </p:cNvPr>
          <p:cNvSpPr>
            <a:spLocks noGrp="1"/>
          </p:cNvSpPr>
          <p:nvPr>
            <p:ph type="title"/>
          </p:nvPr>
        </p:nvSpPr>
        <p:spPr>
          <a:xfrm>
            <a:off x="1260873" y="1586484"/>
            <a:ext cx="3685032" cy="3685032"/>
          </a:xfrm>
          <a:prstGeom prst="ellipse">
            <a:avLst/>
          </a:prstGeom>
          <a:solidFill>
            <a:schemeClr val="accent2">
              <a:lumMod val="75000"/>
            </a:schemeClr>
          </a:solidFill>
          <a:ln>
            <a:noFill/>
          </a:ln>
        </p:spPr>
        <p:txBody>
          <a:bodyPr>
            <a:normAutofit/>
          </a:bodyPr>
          <a:lstStyle/>
          <a:p>
            <a:r>
              <a:rPr lang="en-US" dirty="0">
                <a:solidFill>
                  <a:srgbClr val="FFFFFF"/>
                </a:solidFill>
              </a:rPr>
              <a:t>Intended outcomes</a:t>
            </a:r>
          </a:p>
        </p:txBody>
      </p:sp>
      <p:sp>
        <p:nvSpPr>
          <p:cNvPr id="3" name="Content Placeholder 2">
            <a:extLst>
              <a:ext uri="{FF2B5EF4-FFF2-40B4-BE49-F238E27FC236}">
                <a16:creationId xmlns:a16="http://schemas.microsoft.com/office/drawing/2014/main" id="{F165F92F-D906-49A0-B827-96CE6534419C}"/>
              </a:ext>
            </a:extLst>
          </p:cNvPr>
          <p:cNvSpPr>
            <a:spLocks noGrp="1"/>
          </p:cNvSpPr>
          <p:nvPr>
            <p:ph idx="1"/>
          </p:nvPr>
        </p:nvSpPr>
        <p:spPr>
          <a:xfrm>
            <a:off x="5594524" y="600075"/>
            <a:ext cx="6092306" cy="5657850"/>
          </a:xfrm>
        </p:spPr>
        <p:txBody>
          <a:bodyPr anchor="ctr">
            <a:noAutofit/>
          </a:bodyPr>
          <a:lstStyle/>
          <a:p>
            <a:pPr>
              <a:lnSpc>
                <a:spcPct val="114000"/>
              </a:lnSpc>
              <a:spcBef>
                <a:spcPts val="600"/>
              </a:spcBef>
              <a:spcAft>
                <a:spcPts val="600"/>
              </a:spcAft>
            </a:pPr>
            <a:r>
              <a:rPr lang="en-US" sz="2000" dirty="0">
                <a:ea typeface="Times New Roman" panose="02020603050405020304" pitchFamily="18" charset="0"/>
              </a:rPr>
              <a:t>Our tools and model</a:t>
            </a:r>
            <a:r>
              <a:rPr lang="en-US" sz="2000" dirty="0">
                <a:effectLst/>
                <a:ea typeface="Times New Roman" panose="02020603050405020304" pitchFamily="18" charset="0"/>
              </a:rPr>
              <a:t> intensify vaccine adoption through an improved enabling environment </a:t>
            </a:r>
          </a:p>
          <a:p>
            <a:pPr>
              <a:lnSpc>
                <a:spcPct val="114000"/>
              </a:lnSpc>
              <a:spcBef>
                <a:spcPts val="600"/>
              </a:spcBef>
              <a:spcAft>
                <a:spcPts val="600"/>
              </a:spcAft>
            </a:pPr>
            <a:r>
              <a:rPr lang="en-US" sz="2000" dirty="0">
                <a:ea typeface="Times New Roman" panose="02020603050405020304" pitchFamily="18" charset="0"/>
              </a:rPr>
              <a:t>I</a:t>
            </a:r>
            <a:r>
              <a:rPr lang="en-US" sz="2000" dirty="0">
                <a:effectLst/>
                <a:ea typeface="Times New Roman" panose="02020603050405020304" pitchFamily="18" charset="0"/>
              </a:rPr>
              <a:t>ncreased vaccine accessibility and demand for women smallholder livestock farmers</a:t>
            </a:r>
          </a:p>
          <a:p>
            <a:pPr>
              <a:lnSpc>
                <a:spcPct val="114000"/>
              </a:lnSpc>
              <a:spcBef>
                <a:spcPts val="600"/>
              </a:spcBef>
              <a:spcAft>
                <a:spcPts val="600"/>
              </a:spcAft>
            </a:pPr>
            <a:r>
              <a:rPr lang="en-US" sz="2000" dirty="0">
                <a:ea typeface="Times New Roman" panose="02020603050405020304" pitchFamily="18" charset="0"/>
              </a:rPr>
              <a:t>C</a:t>
            </a:r>
            <a:r>
              <a:rPr lang="en-US" sz="2000" dirty="0">
                <a:effectLst/>
                <a:ea typeface="Times New Roman" panose="02020603050405020304" pitchFamily="18" charset="0"/>
              </a:rPr>
              <a:t>atalyze engagement of our critical partners from the onset, facilitating networking and collaboration between our women smallholder farmers and value chain actors with the aim of institutionalizing sustainable change in the VVC</a:t>
            </a:r>
          </a:p>
          <a:p>
            <a:pPr>
              <a:lnSpc>
                <a:spcPct val="114000"/>
              </a:lnSpc>
              <a:spcBef>
                <a:spcPts val="600"/>
              </a:spcBef>
              <a:spcAft>
                <a:spcPts val="600"/>
              </a:spcAft>
            </a:pPr>
            <a:r>
              <a:rPr lang="en-US" sz="2000" dirty="0">
                <a:ea typeface="Times New Roman" panose="02020603050405020304" pitchFamily="18" charset="0"/>
              </a:rPr>
              <a:t>Focus on </a:t>
            </a:r>
            <a:r>
              <a:rPr lang="en-US" sz="2000" dirty="0">
                <a:effectLst/>
                <a:ea typeface="Times New Roman" panose="02020603050405020304" pitchFamily="18" charset="0"/>
              </a:rPr>
              <a:t>the systems, policies and regulations that govern vaccine availability, the different chain actors and their capacity, professional knowledge, and the gender dimensions as influenced by attitudes and culture</a:t>
            </a:r>
            <a:endParaRPr lang="en-US" sz="2000" dirty="0"/>
          </a:p>
        </p:txBody>
      </p:sp>
    </p:spTree>
    <p:extLst>
      <p:ext uri="{BB962C8B-B14F-4D97-AF65-F5344CB8AC3E}">
        <p14:creationId xmlns:p14="http://schemas.microsoft.com/office/powerpoint/2010/main" val="34718512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group of people posing for the camera&#10;&#10;Description automatically generated">
            <a:extLst>
              <a:ext uri="{FF2B5EF4-FFF2-40B4-BE49-F238E27FC236}">
                <a16:creationId xmlns:a16="http://schemas.microsoft.com/office/drawing/2014/main" id="{CC1C7E71-381D-49FB-AF6A-414B6C06C9E9}"/>
              </a:ext>
            </a:extLst>
          </p:cNvPr>
          <p:cNvPicPr>
            <a:picLocks noChangeAspect="1"/>
          </p:cNvPicPr>
          <p:nvPr/>
        </p:nvPicPr>
        <p:blipFill rotWithShape="1">
          <a:blip r:embed="rId3"/>
          <a:srcRect l="2357" r="47727" b="-2"/>
          <a:stretch/>
        </p:blipFill>
        <p:spPr>
          <a:xfrm>
            <a:off x="1" y="10"/>
            <a:ext cx="4657344" cy="6857990"/>
          </a:xfrm>
          <a:custGeom>
            <a:avLst/>
            <a:gdLst/>
            <a:ahLst/>
            <a:cxnLst/>
            <a:rect l="l" t="t" r="r" b="b"/>
            <a:pathLst>
              <a:path w="4657344" h="6858000">
                <a:moveTo>
                  <a:pt x="0" y="0"/>
                </a:moveTo>
                <a:lnTo>
                  <a:pt x="3429755" y="0"/>
                </a:lnTo>
                <a:lnTo>
                  <a:pt x="3526016" y="148742"/>
                </a:lnTo>
                <a:cubicBezTo>
                  <a:pt x="3657740" y="365513"/>
                  <a:pt x="3777402" y="589569"/>
                  <a:pt x="3886489" y="819975"/>
                </a:cubicBezTo>
                <a:cubicBezTo>
                  <a:pt x="3891856" y="833492"/>
                  <a:pt x="3900663" y="845393"/>
                  <a:pt x="3912049" y="854514"/>
                </a:cubicBezTo>
                <a:cubicBezTo>
                  <a:pt x="3897352" y="819849"/>
                  <a:pt x="3883037" y="784928"/>
                  <a:pt x="3868083" y="750263"/>
                </a:cubicBezTo>
                <a:cubicBezTo>
                  <a:pt x="3806989" y="608712"/>
                  <a:pt x="3742478" y="469145"/>
                  <a:pt x="3674155" y="331786"/>
                </a:cubicBezTo>
                <a:lnTo>
                  <a:pt x="3496656" y="0"/>
                </a:lnTo>
                <a:lnTo>
                  <a:pt x="3554371" y="0"/>
                </a:lnTo>
                <a:lnTo>
                  <a:pt x="3661621" y="196614"/>
                </a:lnTo>
                <a:cubicBezTo>
                  <a:pt x="3856899" y="573253"/>
                  <a:pt x="4021071" y="966066"/>
                  <a:pt x="4161279" y="1371196"/>
                </a:cubicBezTo>
                <a:cubicBezTo>
                  <a:pt x="4379525" y="2007265"/>
                  <a:pt x="4530141" y="2664286"/>
                  <a:pt x="4610660" y="3331516"/>
                </a:cubicBezTo>
                <a:cubicBezTo>
                  <a:pt x="4652837" y="3672965"/>
                  <a:pt x="4671625" y="4013908"/>
                  <a:pt x="4645040" y="4357388"/>
                </a:cubicBezTo>
                <a:cubicBezTo>
                  <a:pt x="4613599" y="4758899"/>
                  <a:pt x="4566181" y="5157998"/>
                  <a:pt x="4485789" y="5552906"/>
                </a:cubicBezTo>
                <a:cubicBezTo>
                  <a:pt x="4397121" y="5988893"/>
                  <a:pt x="4276748" y="6414594"/>
                  <a:pt x="4117769" y="6828295"/>
                </a:cubicBezTo>
                <a:lnTo>
                  <a:pt x="4105288" y="6858000"/>
                </a:lnTo>
                <a:lnTo>
                  <a:pt x="4052520" y="6858000"/>
                </a:lnTo>
                <a:lnTo>
                  <a:pt x="4059369" y="6841549"/>
                </a:lnTo>
                <a:cubicBezTo>
                  <a:pt x="4147276" y="6614016"/>
                  <a:pt x="4224193" y="6380817"/>
                  <a:pt x="4291518" y="6142729"/>
                </a:cubicBezTo>
                <a:cubicBezTo>
                  <a:pt x="4350055" y="5935370"/>
                  <a:pt x="4393256" y="5723695"/>
                  <a:pt x="4443357" y="5513923"/>
                </a:cubicBezTo>
                <a:cubicBezTo>
                  <a:pt x="4444541" y="5502788"/>
                  <a:pt x="4445137" y="5491601"/>
                  <a:pt x="4445146" y="5480401"/>
                </a:cubicBezTo>
                <a:cubicBezTo>
                  <a:pt x="4408465" y="5607635"/>
                  <a:pt x="4379196" y="5719759"/>
                  <a:pt x="4344559" y="5830359"/>
                </a:cubicBezTo>
                <a:cubicBezTo>
                  <a:pt x="4254261" y="6118381"/>
                  <a:pt x="4150112" y="6398531"/>
                  <a:pt x="4031702" y="6670527"/>
                </a:cubicBezTo>
                <a:lnTo>
                  <a:pt x="3943824" y="6858000"/>
                </a:lnTo>
                <a:lnTo>
                  <a:pt x="0" y="6858000"/>
                </a:lnTo>
                <a:close/>
              </a:path>
            </a:pathLst>
          </a:custGeom>
        </p:spPr>
      </p:pic>
      <p:sp>
        <p:nvSpPr>
          <p:cNvPr id="3" name="TextBox 2">
            <a:extLst>
              <a:ext uri="{FF2B5EF4-FFF2-40B4-BE49-F238E27FC236}">
                <a16:creationId xmlns:a16="http://schemas.microsoft.com/office/drawing/2014/main" id="{63173F5D-1F9B-42B7-8556-40EA4DA94650}"/>
              </a:ext>
            </a:extLst>
          </p:cNvPr>
          <p:cNvSpPr txBox="1"/>
          <p:nvPr/>
        </p:nvSpPr>
        <p:spPr>
          <a:xfrm>
            <a:off x="5297762" y="2706623"/>
            <a:ext cx="6251110" cy="3173477"/>
          </a:xfrm>
          <a:prstGeom prst="rect">
            <a:avLst/>
          </a:prstGeom>
        </p:spPr>
        <p:txBody>
          <a:bodyPr vert="horz" lIns="91440" tIns="45720" rIns="91440" bIns="45720" rtlCol="0">
            <a:noAutofit/>
          </a:bodyPr>
          <a:lstStyle/>
          <a:p>
            <a:pPr algn="ctr">
              <a:lnSpc>
                <a:spcPct val="114000"/>
              </a:lnSpc>
              <a:spcAft>
                <a:spcPts val="600"/>
              </a:spcAft>
            </a:pPr>
            <a:r>
              <a:rPr lang="en-US" sz="2400" dirty="0"/>
              <a:t>FUNDING FOR THIS PROJECT WAS PROVIDED BY CANADA’S INTERNATIONAL DEVELOPMENT RESEARCH CENTRE (IDRC) - LIVESTOCK VACCINE INNOVATION FUND WHICH IS SUPPORTED BY THE BILL &amp; MELINDA GATES FOUNDATION (BMGF) AND GLOBAL AFFAIRS CANADA (GAC)</a:t>
            </a:r>
          </a:p>
        </p:txBody>
      </p:sp>
      <p:sp>
        <p:nvSpPr>
          <p:cNvPr id="5" name="TextBox 4">
            <a:extLst>
              <a:ext uri="{FF2B5EF4-FFF2-40B4-BE49-F238E27FC236}">
                <a16:creationId xmlns:a16="http://schemas.microsoft.com/office/drawing/2014/main" id="{F183A9E7-778C-49D7-9DCB-B4B5650492AA}"/>
              </a:ext>
            </a:extLst>
          </p:cNvPr>
          <p:cNvSpPr txBox="1"/>
          <p:nvPr/>
        </p:nvSpPr>
        <p:spPr>
          <a:xfrm>
            <a:off x="7274188" y="1229046"/>
            <a:ext cx="2298258" cy="523220"/>
          </a:xfrm>
          <a:prstGeom prst="rect">
            <a:avLst/>
          </a:prstGeom>
          <a:noFill/>
        </p:spPr>
        <p:txBody>
          <a:bodyPr wrap="none" rtlCol="0">
            <a:spAutoFit/>
          </a:bodyPr>
          <a:lstStyle/>
          <a:p>
            <a:pPr algn="ctr"/>
            <a:r>
              <a:rPr lang="en-US" sz="2800" dirty="0"/>
              <a:t>THANK YOU!</a:t>
            </a:r>
          </a:p>
        </p:txBody>
      </p:sp>
    </p:spTree>
    <p:extLst>
      <p:ext uri="{BB962C8B-B14F-4D97-AF65-F5344CB8AC3E}">
        <p14:creationId xmlns:p14="http://schemas.microsoft.com/office/powerpoint/2010/main" val="22779783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descr="A picture containing text&#10;&#10;Description automatically generated">
            <a:extLst>
              <a:ext uri="{FF2B5EF4-FFF2-40B4-BE49-F238E27FC236}">
                <a16:creationId xmlns:a16="http://schemas.microsoft.com/office/drawing/2014/main" id="{5D880EF3-FC2B-49F9-8B7E-BE575FB3A42B}"/>
              </a:ext>
            </a:extLst>
          </p:cNvPr>
          <p:cNvPicPr>
            <a:picLocks noChangeAspect="1"/>
          </p:cNvPicPr>
          <p:nvPr/>
        </p:nvPicPr>
        <p:blipFill>
          <a:blip r:embed="rId3"/>
          <a:stretch>
            <a:fillRect/>
          </a:stretch>
        </p:blipFill>
        <p:spPr>
          <a:xfrm>
            <a:off x="4654296" y="1573905"/>
            <a:ext cx="7610688" cy="3710209"/>
          </a:xfrm>
          <a:prstGeom prst="rect">
            <a:avLst/>
          </a:prstGeom>
        </p:spPr>
      </p:pic>
      <p:cxnSp>
        <p:nvCxnSpPr>
          <p:cNvPr id="11" name="Straight Connector 13">
            <a:extLst>
              <a:ext uri="{FF2B5EF4-FFF2-40B4-BE49-F238E27FC236}">
                <a16:creationId xmlns:a16="http://schemas.microsoft.com/office/drawing/2014/main" id="{D4BDCD00-BA97-40D8-93CD-0A9CA931BE1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402080" y="3429000"/>
            <a:ext cx="2636520" cy="0"/>
          </a:xfrm>
          <a:prstGeom prst="line">
            <a:avLst/>
          </a:prstGeom>
          <a:ln w="19050">
            <a:solidFill>
              <a:srgbClr val="7F7F7F"/>
            </a:solidFill>
          </a:ln>
        </p:spPr>
        <p:style>
          <a:lnRef idx="1">
            <a:schemeClr val="accent1"/>
          </a:lnRef>
          <a:fillRef idx="0">
            <a:schemeClr val="accent1"/>
          </a:fillRef>
          <a:effectRef idx="0">
            <a:schemeClr val="accent1"/>
          </a:effectRef>
          <a:fontRef idx="minor">
            <a:schemeClr val="tx1"/>
          </a:fontRef>
        </p:style>
      </p:cxnSp>
      <p:pic>
        <p:nvPicPr>
          <p:cNvPr id="7" name="Picture 6" descr="Logo&#10;&#10;Description automatically generated">
            <a:extLst>
              <a:ext uri="{FF2B5EF4-FFF2-40B4-BE49-F238E27FC236}">
                <a16:creationId xmlns:a16="http://schemas.microsoft.com/office/drawing/2014/main" id="{906645FE-9F91-4C60-A70E-9AA7B8A56740}"/>
              </a:ext>
            </a:extLst>
          </p:cNvPr>
          <p:cNvPicPr>
            <a:picLocks noChangeAspect="1"/>
          </p:cNvPicPr>
          <p:nvPr/>
        </p:nvPicPr>
        <p:blipFill>
          <a:blip r:embed="rId4"/>
          <a:stretch>
            <a:fillRect/>
          </a:stretch>
        </p:blipFill>
        <p:spPr>
          <a:xfrm>
            <a:off x="1186874" y="3671316"/>
            <a:ext cx="3163507" cy="2057011"/>
          </a:xfrm>
          <a:prstGeom prst="rect">
            <a:avLst/>
          </a:prstGeom>
        </p:spPr>
      </p:pic>
      <p:cxnSp>
        <p:nvCxnSpPr>
          <p:cNvPr id="16" name="Straight Connector 15">
            <a:extLst>
              <a:ext uri="{FF2B5EF4-FFF2-40B4-BE49-F238E27FC236}">
                <a16:creationId xmlns:a16="http://schemas.microsoft.com/office/drawing/2014/main" id="{2D631E40-F51C-4828-B23B-DF903513296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1573887"/>
            <a:ext cx="0" cy="3710227"/>
          </a:xfrm>
          <a:prstGeom prst="line">
            <a:avLst/>
          </a:prstGeom>
          <a:ln w="19050">
            <a:solidFill>
              <a:srgbClr val="7F7F7F"/>
            </a:solidFill>
          </a:ln>
        </p:spPr>
        <p:style>
          <a:lnRef idx="1">
            <a:schemeClr val="accent1"/>
          </a:lnRef>
          <a:fillRef idx="0">
            <a:schemeClr val="accent1"/>
          </a:fillRef>
          <a:effectRef idx="0">
            <a:schemeClr val="accent1"/>
          </a:effectRef>
          <a:fontRef idx="minor">
            <a:schemeClr val="tx1"/>
          </a:fontRef>
        </p:style>
      </p:cxnSp>
      <p:pic>
        <p:nvPicPr>
          <p:cNvPr id="9" name="Picture 8" descr="Logo, company name&#10;&#10;Description automatically generated">
            <a:extLst>
              <a:ext uri="{FF2B5EF4-FFF2-40B4-BE49-F238E27FC236}">
                <a16:creationId xmlns:a16="http://schemas.microsoft.com/office/drawing/2014/main" id="{FD058B9B-097A-4F6D-8E66-0B59F386C0B2}"/>
              </a:ext>
            </a:extLst>
          </p:cNvPr>
          <p:cNvPicPr>
            <a:picLocks noChangeAspect="1"/>
          </p:cNvPicPr>
          <p:nvPr/>
        </p:nvPicPr>
        <p:blipFill rotWithShape="1">
          <a:blip r:embed="rId5"/>
          <a:srcRect t="25632" b="31299"/>
          <a:stretch/>
        </p:blipFill>
        <p:spPr>
          <a:xfrm>
            <a:off x="1510307" y="1744372"/>
            <a:ext cx="2420065" cy="1042314"/>
          </a:xfrm>
          <a:prstGeom prst="rect">
            <a:avLst/>
          </a:prstGeom>
        </p:spPr>
      </p:pic>
    </p:spTree>
    <p:extLst>
      <p:ext uri="{BB962C8B-B14F-4D97-AF65-F5344CB8AC3E}">
        <p14:creationId xmlns:p14="http://schemas.microsoft.com/office/powerpoint/2010/main" val="36717758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3170ED-E253-4573-B338-39BA20997C18}"/>
              </a:ext>
            </a:extLst>
          </p:cNvPr>
          <p:cNvSpPr>
            <a:spLocks noGrp="1"/>
          </p:cNvSpPr>
          <p:nvPr>
            <p:ph type="title"/>
          </p:nvPr>
        </p:nvSpPr>
        <p:spPr>
          <a:xfrm>
            <a:off x="7688910" y="1564640"/>
            <a:ext cx="4391329" cy="3879709"/>
          </a:xfrm>
        </p:spPr>
        <p:txBody>
          <a:bodyPr vert="horz" lIns="91440" tIns="45720" rIns="91440" bIns="45720" rtlCol="0" anchor="b">
            <a:normAutofit fontScale="90000"/>
          </a:bodyPr>
          <a:lstStyle/>
          <a:p>
            <a:r>
              <a:rPr lang="en-US" sz="2600" dirty="0"/>
              <a:t>Hearing their voices:  Action research to support women’s agency and empowerment in livestock vaccine distribution, delivery and use in Rwanda, Uganda and Kenya.</a:t>
            </a:r>
            <a:br>
              <a:rPr lang="en-US" sz="2600" dirty="0"/>
            </a:br>
            <a:br>
              <a:rPr lang="en-US" sz="2600" dirty="0"/>
            </a:br>
            <a:r>
              <a:rPr lang="en-US" sz="2600" dirty="0"/>
              <a:t>Funded by IDRC-LVIF </a:t>
            </a:r>
            <a:br>
              <a:rPr lang="en-US" sz="2600" b="1" dirty="0"/>
            </a:br>
            <a:endParaRPr lang="en-US" sz="2600" dirty="0"/>
          </a:p>
        </p:txBody>
      </p:sp>
      <p:pic>
        <p:nvPicPr>
          <p:cNvPr id="3" name="Picture 2">
            <a:extLst>
              <a:ext uri="{FF2B5EF4-FFF2-40B4-BE49-F238E27FC236}">
                <a16:creationId xmlns:a16="http://schemas.microsoft.com/office/drawing/2014/main" id="{4BD4CCAF-B988-4B75-8F76-B059D1D6F5AF}"/>
              </a:ext>
            </a:extLst>
          </p:cNvPr>
          <p:cNvPicPr>
            <a:picLocks noChangeAspect="1"/>
          </p:cNvPicPr>
          <p:nvPr/>
        </p:nvPicPr>
        <p:blipFill rotWithShape="1">
          <a:blip r:embed="rId2"/>
          <a:srcRect l="33128" r="1" b="1"/>
          <a:stretch/>
        </p:blipFill>
        <p:spPr>
          <a:xfrm>
            <a:off x="1" y="10"/>
            <a:ext cx="7028495" cy="6857990"/>
          </a:xfrm>
          <a:custGeom>
            <a:avLst/>
            <a:gdLst/>
            <a:ahLst/>
            <a:cxnLst/>
            <a:rect l="l" t="t" r="r" b="b"/>
            <a:pathLst>
              <a:path w="7028495" h="6858000">
                <a:moveTo>
                  <a:pt x="0" y="0"/>
                </a:moveTo>
                <a:lnTo>
                  <a:pt x="6915668" y="0"/>
                </a:lnTo>
                <a:lnTo>
                  <a:pt x="6952411" y="219663"/>
                </a:lnTo>
                <a:cubicBezTo>
                  <a:pt x="7002551" y="569921"/>
                  <a:pt x="7028495" y="927986"/>
                  <a:pt x="7028495" y="1292112"/>
                </a:cubicBezTo>
                <a:cubicBezTo>
                  <a:pt x="7028495" y="3343346"/>
                  <a:pt x="6205186" y="5202289"/>
                  <a:pt x="4870994" y="6556512"/>
                </a:cubicBezTo>
                <a:lnTo>
                  <a:pt x="4556185" y="6858000"/>
                </a:lnTo>
                <a:lnTo>
                  <a:pt x="0" y="6858000"/>
                </a:lnTo>
                <a:close/>
              </a:path>
            </a:pathLst>
          </a:custGeom>
        </p:spPr>
      </p:pic>
    </p:spTree>
    <p:extLst>
      <p:ext uri="{BB962C8B-B14F-4D97-AF65-F5344CB8AC3E}">
        <p14:creationId xmlns:p14="http://schemas.microsoft.com/office/powerpoint/2010/main" val="2728783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Arrow: Down 10">
            <a:extLst>
              <a:ext uri="{FF2B5EF4-FFF2-40B4-BE49-F238E27FC236}">
                <a16:creationId xmlns:a16="http://schemas.microsoft.com/office/drawing/2014/main" id="{30350BE8-5F31-49A0-8A60-EB48D24607BF}"/>
              </a:ext>
            </a:extLst>
          </p:cNvPr>
          <p:cNvSpPr/>
          <p:nvPr/>
        </p:nvSpPr>
        <p:spPr>
          <a:xfrm>
            <a:off x="3555081" y="775363"/>
            <a:ext cx="484632" cy="514690"/>
          </a:xfrm>
          <a:prstGeom prst="downArrow">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lang="en-US" dirty="0"/>
          </a:p>
        </p:txBody>
      </p:sp>
      <p:pic>
        <p:nvPicPr>
          <p:cNvPr id="14" name="Picture 13">
            <a:extLst>
              <a:ext uri="{FF2B5EF4-FFF2-40B4-BE49-F238E27FC236}">
                <a16:creationId xmlns:a16="http://schemas.microsoft.com/office/drawing/2014/main" id="{A64A1570-0734-4D2C-AE8A-B211D840A810}"/>
              </a:ext>
            </a:extLst>
          </p:cNvPr>
          <p:cNvPicPr>
            <a:picLocks noChangeAspect="1"/>
          </p:cNvPicPr>
          <p:nvPr/>
        </p:nvPicPr>
        <p:blipFill>
          <a:blip r:embed="rId3"/>
          <a:stretch>
            <a:fillRect/>
          </a:stretch>
        </p:blipFill>
        <p:spPr>
          <a:xfrm>
            <a:off x="1881133" y="2586200"/>
            <a:ext cx="3832529" cy="4084205"/>
          </a:xfrm>
          <a:prstGeom prst="rect">
            <a:avLst/>
          </a:prstGeom>
        </p:spPr>
      </p:pic>
      <p:pic>
        <p:nvPicPr>
          <p:cNvPr id="15" name="Picture 14">
            <a:extLst>
              <a:ext uri="{FF2B5EF4-FFF2-40B4-BE49-F238E27FC236}">
                <a16:creationId xmlns:a16="http://schemas.microsoft.com/office/drawing/2014/main" id="{3E082469-795E-43B1-BE16-DEFF16F39E46}"/>
              </a:ext>
            </a:extLst>
          </p:cNvPr>
          <p:cNvPicPr>
            <a:picLocks noChangeAspect="1"/>
          </p:cNvPicPr>
          <p:nvPr/>
        </p:nvPicPr>
        <p:blipFill>
          <a:blip r:embed="rId4"/>
          <a:stretch>
            <a:fillRect/>
          </a:stretch>
        </p:blipFill>
        <p:spPr>
          <a:xfrm>
            <a:off x="6478340" y="2551395"/>
            <a:ext cx="4206568" cy="4179456"/>
          </a:xfrm>
          <a:prstGeom prst="rect">
            <a:avLst/>
          </a:prstGeom>
        </p:spPr>
      </p:pic>
      <p:sp>
        <p:nvSpPr>
          <p:cNvPr id="17" name="Arrow: Down 16">
            <a:extLst>
              <a:ext uri="{FF2B5EF4-FFF2-40B4-BE49-F238E27FC236}">
                <a16:creationId xmlns:a16="http://schemas.microsoft.com/office/drawing/2014/main" id="{A503295C-9625-4625-84DE-BEEC6AED08D9}"/>
              </a:ext>
            </a:extLst>
          </p:cNvPr>
          <p:cNvSpPr/>
          <p:nvPr/>
        </p:nvSpPr>
        <p:spPr>
          <a:xfrm>
            <a:off x="3555081" y="2036705"/>
            <a:ext cx="484632" cy="514690"/>
          </a:xfrm>
          <a:prstGeom prst="downArrow">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lang="en-US" dirty="0"/>
          </a:p>
        </p:txBody>
      </p:sp>
      <p:grpSp>
        <p:nvGrpSpPr>
          <p:cNvPr id="5" name="Group 4">
            <a:extLst>
              <a:ext uri="{FF2B5EF4-FFF2-40B4-BE49-F238E27FC236}">
                <a16:creationId xmlns:a16="http://schemas.microsoft.com/office/drawing/2014/main" id="{7ECAB027-01D1-4EFB-9CA6-8F88192B5C6F}"/>
              </a:ext>
            </a:extLst>
          </p:cNvPr>
          <p:cNvGrpSpPr/>
          <p:nvPr/>
        </p:nvGrpSpPr>
        <p:grpSpPr>
          <a:xfrm>
            <a:off x="2959337" y="1280001"/>
            <a:ext cx="1676120" cy="761876"/>
            <a:chOff x="3519889" y="179"/>
            <a:chExt cx="1676120" cy="761876"/>
          </a:xfrm>
          <a:scene3d>
            <a:camera prst="orthographicFront"/>
            <a:lightRig rig="flat" dir="t"/>
          </a:scene3d>
        </p:grpSpPr>
        <p:sp>
          <p:nvSpPr>
            <p:cNvPr id="6" name="Rectangle: Rounded Corners 5">
              <a:extLst>
                <a:ext uri="{FF2B5EF4-FFF2-40B4-BE49-F238E27FC236}">
                  <a16:creationId xmlns:a16="http://schemas.microsoft.com/office/drawing/2014/main" id="{414FEAB2-8F6F-4AF8-9046-51044F687872}"/>
                </a:ext>
              </a:extLst>
            </p:cNvPr>
            <p:cNvSpPr/>
            <p:nvPr/>
          </p:nvSpPr>
          <p:spPr>
            <a:xfrm>
              <a:off x="3519889" y="179"/>
              <a:ext cx="1676120" cy="761876"/>
            </a:xfrm>
            <a:prstGeom prst="roundRect">
              <a:avLst>
                <a:gd name="adj" fmla="val 10000"/>
              </a:avLst>
            </a:prstGeom>
            <a:sp3d prstMaterial="plastic">
              <a:bevelT w="120900" h="88900"/>
              <a:bevelB w="88900" h="31750" prst="angle"/>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7" name="Rectangle: Rounded Corners 4">
              <a:extLst>
                <a:ext uri="{FF2B5EF4-FFF2-40B4-BE49-F238E27FC236}">
                  <a16:creationId xmlns:a16="http://schemas.microsoft.com/office/drawing/2014/main" id="{2F047D6A-2378-4F98-B395-30BE93A39DD7}"/>
                </a:ext>
              </a:extLst>
            </p:cNvPr>
            <p:cNvSpPr txBox="1"/>
            <p:nvPr/>
          </p:nvSpPr>
          <p:spPr>
            <a:xfrm>
              <a:off x="3542204" y="44809"/>
              <a:ext cx="1631490" cy="717246"/>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US" kern="1200" dirty="0"/>
                <a:t>Increased vaccine accessibility</a:t>
              </a:r>
            </a:p>
          </p:txBody>
        </p:sp>
      </p:grpSp>
      <p:sp>
        <p:nvSpPr>
          <p:cNvPr id="18" name="Arrow: Down 17">
            <a:extLst>
              <a:ext uri="{FF2B5EF4-FFF2-40B4-BE49-F238E27FC236}">
                <a16:creationId xmlns:a16="http://schemas.microsoft.com/office/drawing/2014/main" id="{BC99B2AC-67B1-4AC7-92A2-50363E5DAFF8}"/>
              </a:ext>
            </a:extLst>
          </p:cNvPr>
          <p:cNvSpPr/>
          <p:nvPr/>
        </p:nvSpPr>
        <p:spPr>
          <a:xfrm>
            <a:off x="8339308" y="775363"/>
            <a:ext cx="484632" cy="514690"/>
          </a:xfrm>
          <a:prstGeom prst="downArrow">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lang="en-US" dirty="0"/>
          </a:p>
        </p:txBody>
      </p:sp>
      <p:sp>
        <p:nvSpPr>
          <p:cNvPr id="19" name="Arrow: Down 18">
            <a:extLst>
              <a:ext uri="{FF2B5EF4-FFF2-40B4-BE49-F238E27FC236}">
                <a16:creationId xmlns:a16="http://schemas.microsoft.com/office/drawing/2014/main" id="{AB834695-3755-4264-9A07-4EB1BFDEA978}"/>
              </a:ext>
            </a:extLst>
          </p:cNvPr>
          <p:cNvSpPr/>
          <p:nvPr/>
        </p:nvSpPr>
        <p:spPr>
          <a:xfrm>
            <a:off x="8339308" y="2031618"/>
            <a:ext cx="484632" cy="514690"/>
          </a:xfrm>
          <a:prstGeom prst="downArrow">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lang="en-US" dirty="0"/>
          </a:p>
        </p:txBody>
      </p:sp>
      <p:grpSp>
        <p:nvGrpSpPr>
          <p:cNvPr id="8" name="Group 7">
            <a:extLst>
              <a:ext uri="{FF2B5EF4-FFF2-40B4-BE49-F238E27FC236}">
                <a16:creationId xmlns:a16="http://schemas.microsoft.com/office/drawing/2014/main" id="{28A1E12C-CC4F-4917-AB02-4A9050342730}"/>
              </a:ext>
            </a:extLst>
          </p:cNvPr>
          <p:cNvGrpSpPr/>
          <p:nvPr/>
        </p:nvGrpSpPr>
        <p:grpSpPr>
          <a:xfrm>
            <a:off x="7668792" y="1277415"/>
            <a:ext cx="1825664" cy="761876"/>
            <a:chOff x="3519889" y="179"/>
            <a:chExt cx="1676120" cy="761876"/>
          </a:xfrm>
          <a:scene3d>
            <a:camera prst="orthographicFront"/>
            <a:lightRig rig="flat" dir="t"/>
          </a:scene3d>
        </p:grpSpPr>
        <p:sp>
          <p:nvSpPr>
            <p:cNvPr id="9" name="Rectangle: Rounded Corners 8">
              <a:extLst>
                <a:ext uri="{FF2B5EF4-FFF2-40B4-BE49-F238E27FC236}">
                  <a16:creationId xmlns:a16="http://schemas.microsoft.com/office/drawing/2014/main" id="{26130F85-F9C3-401C-A0F7-E31FBDAFF7FC}"/>
                </a:ext>
              </a:extLst>
            </p:cNvPr>
            <p:cNvSpPr/>
            <p:nvPr/>
          </p:nvSpPr>
          <p:spPr>
            <a:xfrm>
              <a:off x="3519889" y="179"/>
              <a:ext cx="1676120" cy="761876"/>
            </a:xfrm>
            <a:prstGeom prst="roundRect">
              <a:avLst>
                <a:gd name="adj" fmla="val 10000"/>
              </a:avLst>
            </a:prstGeom>
            <a:sp3d prstMaterial="plastic">
              <a:bevelT w="120900" h="88900"/>
              <a:bevelB w="88900" h="31750" prst="angle"/>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10" name="Rectangle: Rounded Corners 4">
              <a:extLst>
                <a:ext uri="{FF2B5EF4-FFF2-40B4-BE49-F238E27FC236}">
                  <a16:creationId xmlns:a16="http://schemas.microsoft.com/office/drawing/2014/main" id="{97DD39E4-0974-40C5-8F15-4E73FF7A637D}"/>
                </a:ext>
              </a:extLst>
            </p:cNvPr>
            <p:cNvSpPr txBox="1"/>
            <p:nvPr/>
          </p:nvSpPr>
          <p:spPr>
            <a:xfrm>
              <a:off x="3542204" y="22494"/>
              <a:ext cx="1631490" cy="717246"/>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30480" tIns="20320" rIns="30480" bIns="20320" numCol="1" spcCol="1270" anchor="ctr" anchorCtr="0">
              <a:noAutofit/>
            </a:bodyPr>
            <a:lstStyle/>
            <a:p>
              <a:pPr marL="0" lvl="0" indent="0" algn="ctr" defTabSz="711200">
                <a:spcBef>
                  <a:spcPct val="0"/>
                </a:spcBef>
                <a:buNone/>
              </a:pPr>
              <a:r>
                <a:rPr lang="en-US" kern="1200" dirty="0"/>
                <a:t>Increased </a:t>
              </a:r>
            </a:p>
            <a:p>
              <a:pPr marL="0" lvl="0" indent="0" algn="ctr" defTabSz="711200">
                <a:spcBef>
                  <a:spcPct val="0"/>
                </a:spcBef>
                <a:buNone/>
              </a:pPr>
              <a:r>
                <a:rPr lang="en-US" kern="1200" dirty="0"/>
                <a:t>vaccine </a:t>
              </a:r>
            </a:p>
            <a:p>
              <a:pPr marL="0" lvl="0" indent="0" algn="ctr" defTabSz="711200">
                <a:spcBef>
                  <a:spcPct val="0"/>
                </a:spcBef>
                <a:buNone/>
              </a:pPr>
              <a:r>
                <a:rPr lang="en-US" dirty="0"/>
                <a:t>D</a:t>
              </a:r>
              <a:r>
                <a:rPr lang="en-US" kern="1200" dirty="0"/>
                <a:t>emand</a:t>
              </a:r>
            </a:p>
          </p:txBody>
        </p:sp>
      </p:grpSp>
      <p:grpSp>
        <p:nvGrpSpPr>
          <p:cNvPr id="2" name="Group 1">
            <a:extLst>
              <a:ext uri="{FF2B5EF4-FFF2-40B4-BE49-F238E27FC236}">
                <a16:creationId xmlns:a16="http://schemas.microsoft.com/office/drawing/2014/main" id="{98B669E6-DFBB-4E07-90DE-D009CE80A160}"/>
              </a:ext>
            </a:extLst>
          </p:cNvPr>
          <p:cNvGrpSpPr/>
          <p:nvPr/>
        </p:nvGrpSpPr>
        <p:grpSpPr>
          <a:xfrm>
            <a:off x="2690881" y="147679"/>
            <a:ext cx="7075054" cy="617632"/>
            <a:chOff x="102115" y="638"/>
            <a:chExt cx="2034362" cy="1442458"/>
          </a:xfrm>
          <a:scene3d>
            <a:camera prst="orthographicFront"/>
            <a:lightRig rig="flat" dir="t"/>
          </a:scene3d>
        </p:grpSpPr>
        <p:sp>
          <p:nvSpPr>
            <p:cNvPr id="3" name="Rectangle: Rounded Corners 2">
              <a:extLst>
                <a:ext uri="{FF2B5EF4-FFF2-40B4-BE49-F238E27FC236}">
                  <a16:creationId xmlns:a16="http://schemas.microsoft.com/office/drawing/2014/main" id="{87E80249-584E-4A6D-B8F2-F2CBB155CFEF}"/>
                </a:ext>
              </a:extLst>
            </p:cNvPr>
            <p:cNvSpPr/>
            <p:nvPr/>
          </p:nvSpPr>
          <p:spPr>
            <a:xfrm>
              <a:off x="102115" y="638"/>
              <a:ext cx="2034362" cy="1442458"/>
            </a:xfrm>
            <a:prstGeom prst="roundRect">
              <a:avLst/>
            </a:prstGeom>
            <a:sp3d prstMaterial="plastic">
              <a:bevelT w="120900" h="88900"/>
              <a:bevelB w="88900" h="31750" prst="angle"/>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4" name="Rectangle: Rounded Corners 4">
              <a:extLst>
                <a:ext uri="{FF2B5EF4-FFF2-40B4-BE49-F238E27FC236}">
                  <a16:creationId xmlns:a16="http://schemas.microsoft.com/office/drawing/2014/main" id="{E9BAE656-8D5A-48DA-B440-92CCF0410668}"/>
                </a:ext>
              </a:extLst>
            </p:cNvPr>
            <p:cNvSpPr txBox="1"/>
            <p:nvPr/>
          </p:nvSpPr>
          <p:spPr>
            <a:xfrm>
              <a:off x="195334" y="93860"/>
              <a:ext cx="1847924" cy="1349236"/>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45720" tIns="30480" rIns="45720" bIns="30480" numCol="1" spcCol="1270" anchor="ctr" anchorCtr="0">
              <a:noAutofit/>
            </a:bodyPr>
            <a:lstStyle/>
            <a:p>
              <a:pPr marL="0" lvl="0" indent="0" algn="ctr" defTabSz="1066800">
                <a:lnSpc>
                  <a:spcPct val="90000"/>
                </a:lnSpc>
                <a:spcBef>
                  <a:spcPct val="0"/>
                </a:spcBef>
                <a:spcAft>
                  <a:spcPct val="35000"/>
                </a:spcAft>
                <a:buNone/>
              </a:pPr>
              <a:r>
                <a:rPr lang="en-US" kern="1200" dirty="0"/>
                <a:t>INCREASED VACCINE ADOPTION THROUGH</a:t>
              </a:r>
            </a:p>
          </p:txBody>
        </p:sp>
      </p:grpSp>
    </p:spTree>
    <p:extLst>
      <p:ext uri="{BB962C8B-B14F-4D97-AF65-F5344CB8AC3E}">
        <p14:creationId xmlns:p14="http://schemas.microsoft.com/office/powerpoint/2010/main" val="10067934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A338BEF-FE75-4415-AE9A-ECC2C7E1E216}"/>
              </a:ext>
            </a:extLst>
          </p:cNvPr>
          <p:cNvPicPr>
            <a:picLocks noChangeAspect="1"/>
          </p:cNvPicPr>
          <p:nvPr/>
        </p:nvPicPr>
        <p:blipFill>
          <a:blip r:embed="rId3"/>
          <a:stretch>
            <a:fillRect/>
          </a:stretch>
        </p:blipFill>
        <p:spPr>
          <a:xfrm>
            <a:off x="1034085" y="266700"/>
            <a:ext cx="10123830" cy="6324600"/>
          </a:xfrm>
          <a:prstGeom prst="rect">
            <a:avLst/>
          </a:prstGeom>
        </p:spPr>
      </p:pic>
    </p:spTree>
    <p:extLst>
      <p:ext uri="{BB962C8B-B14F-4D97-AF65-F5344CB8AC3E}">
        <p14:creationId xmlns:p14="http://schemas.microsoft.com/office/powerpoint/2010/main" val="18399915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a:extLst>
              <a:ext uri="{FF2B5EF4-FFF2-40B4-BE49-F238E27FC236}">
                <a16:creationId xmlns:a16="http://schemas.microsoft.com/office/drawing/2014/main" id="{F141B69E-75B4-40C4-9D36-2E2AC481E91C}"/>
              </a:ext>
            </a:extLst>
          </p:cNvPr>
          <p:cNvSpPr/>
          <p:nvPr/>
        </p:nvSpPr>
        <p:spPr>
          <a:xfrm>
            <a:off x="3741489" y="5696124"/>
            <a:ext cx="5603846" cy="1056225"/>
          </a:xfrm>
          <a:prstGeom prst="ellipse">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1">
                  <a:lumMod val="75000"/>
                </a:schemeClr>
              </a:solidFill>
            </a:endParaRPr>
          </a:p>
        </p:txBody>
      </p:sp>
      <p:sp>
        <p:nvSpPr>
          <p:cNvPr id="5" name="Oval 4">
            <a:extLst>
              <a:ext uri="{FF2B5EF4-FFF2-40B4-BE49-F238E27FC236}">
                <a16:creationId xmlns:a16="http://schemas.microsoft.com/office/drawing/2014/main" id="{00BD06F4-91B9-4CBC-A8FF-24987F9C6B81}"/>
              </a:ext>
            </a:extLst>
          </p:cNvPr>
          <p:cNvSpPr/>
          <p:nvPr/>
        </p:nvSpPr>
        <p:spPr>
          <a:xfrm>
            <a:off x="4434708" y="4680933"/>
            <a:ext cx="1599727" cy="945851"/>
          </a:xfrm>
          <a:prstGeom prst="ellipse">
            <a:avLst/>
          </a:prstGeom>
          <a:solidFill>
            <a:srgbClr val="FECEF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1">
                    <a:lumMod val="75000"/>
                  </a:schemeClr>
                </a:solidFill>
              </a:rPr>
              <a:t>Extension Worker</a:t>
            </a:r>
          </a:p>
        </p:txBody>
      </p:sp>
      <p:sp>
        <p:nvSpPr>
          <p:cNvPr id="6" name="Oval 5">
            <a:extLst>
              <a:ext uri="{FF2B5EF4-FFF2-40B4-BE49-F238E27FC236}">
                <a16:creationId xmlns:a16="http://schemas.microsoft.com/office/drawing/2014/main" id="{05C0E439-75D4-4FCC-913C-2EF03D13D378}"/>
              </a:ext>
            </a:extLst>
          </p:cNvPr>
          <p:cNvSpPr/>
          <p:nvPr/>
        </p:nvSpPr>
        <p:spPr>
          <a:xfrm>
            <a:off x="4460147" y="3198303"/>
            <a:ext cx="1769769" cy="813732"/>
          </a:xfrm>
          <a:prstGeom prst="ellipse">
            <a:avLst/>
          </a:prstGeom>
          <a:solidFill>
            <a:srgbClr val="FECEF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1">
                    <a:lumMod val="75000"/>
                  </a:schemeClr>
                </a:solidFill>
              </a:rPr>
              <a:t>Main Distributor</a:t>
            </a:r>
          </a:p>
        </p:txBody>
      </p:sp>
      <p:sp>
        <p:nvSpPr>
          <p:cNvPr id="7" name="Oval 6">
            <a:extLst>
              <a:ext uri="{FF2B5EF4-FFF2-40B4-BE49-F238E27FC236}">
                <a16:creationId xmlns:a16="http://schemas.microsoft.com/office/drawing/2014/main" id="{0398C19A-371B-4B04-8861-822353195273}"/>
              </a:ext>
            </a:extLst>
          </p:cNvPr>
          <p:cNvSpPr/>
          <p:nvPr/>
        </p:nvSpPr>
        <p:spPr>
          <a:xfrm>
            <a:off x="1152088" y="4030909"/>
            <a:ext cx="2432807" cy="1312877"/>
          </a:xfrm>
          <a:prstGeom prst="ellipse">
            <a:avLst/>
          </a:prstGeom>
          <a:solidFill>
            <a:srgbClr val="FECEF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1">
                    <a:lumMod val="75000"/>
                  </a:schemeClr>
                </a:solidFill>
              </a:rPr>
              <a:t>Day Old Chick Supplier</a:t>
            </a:r>
          </a:p>
        </p:txBody>
      </p:sp>
      <p:sp>
        <p:nvSpPr>
          <p:cNvPr id="8" name="Oval 7">
            <a:extLst>
              <a:ext uri="{FF2B5EF4-FFF2-40B4-BE49-F238E27FC236}">
                <a16:creationId xmlns:a16="http://schemas.microsoft.com/office/drawing/2014/main" id="{DF984361-EB4C-431D-B8CC-7269BC247908}"/>
              </a:ext>
            </a:extLst>
          </p:cNvPr>
          <p:cNvSpPr/>
          <p:nvPr/>
        </p:nvSpPr>
        <p:spPr>
          <a:xfrm>
            <a:off x="6181731" y="4007804"/>
            <a:ext cx="2610293" cy="1103223"/>
          </a:xfrm>
          <a:prstGeom prst="ellipse">
            <a:avLst/>
          </a:prstGeom>
          <a:solidFill>
            <a:srgbClr val="FECEF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1">
                    <a:lumMod val="75000"/>
                  </a:schemeClr>
                </a:solidFill>
              </a:rPr>
              <a:t>Sub-Distributor (e.g. Chemist, Agrovet</a:t>
            </a:r>
          </a:p>
        </p:txBody>
      </p:sp>
      <p:sp>
        <p:nvSpPr>
          <p:cNvPr id="9" name="Oval 8">
            <a:extLst>
              <a:ext uri="{FF2B5EF4-FFF2-40B4-BE49-F238E27FC236}">
                <a16:creationId xmlns:a16="http://schemas.microsoft.com/office/drawing/2014/main" id="{02CB14BE-EC31-4273-B3E1-A04CA9ACAF30}"/>
              </a:ext>
            </a:extLst>
          </p:cNvPr>
          <p:cNvSpPr/>
          <p:nvPr/>
        </p:nvSpPr>
        <p:spPr>
          <a:xfrm>
            <a:off x="6912528" y="2692167"/>
            <a:ext cx="2432807" cy="1161876"/>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1">
                    <a:lumMod val="75000"/>
                  </a:schemeClr>
                </a:solidFill>
              </a:rPr>
              <a:t>Transporter</a:t>
            </a:r>
          </a:p>
        </p:txBody>
      </p:sp>
      <p:sp>
        <p:nvSpPr>
          <p:cNvPr id="11" name="Oval 10">
            <a:extLst>
              <a:ext uri="{FF2B5EF4-FFF2-40B4-BE49-F238E27FC236}">
                <a16:creationId xmlns:a16="http://schemas.microsoft.com/office/drawing/2014/main" id="{5BE2E475-A99F-4893-9C16-4C27F6038B76}"/>
              </a:ext>
            </a:extLst>
          </p:cNvPr>
          <p:cNvSpPr/>
          <p:nvPr/>
        </p:nvSpPr>
        <p:spPr>
          <a:xfrm>
            <a:off x="3481431" y="1878435"/>
            <a:ext cx="1798043" cy="813732"/>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1">
                    <a:lumMod val="75000"/>
                  </a:schemeClr>
                </a:solidFill>
              </a:rPr>
              <a:t>Vaccine Supplier</a:t>
            </a:r>
          </a:p>
        </p:txBody>
      </p:sp>
      <p:sp>
        <p:nvSpPr>
          <p:cNvPr id="12" name="Oval 11">
            <a:extLst>
              <a:ext uri="{FF2B5EF4-FFF2-40B4-BE49-F238E27FC236}">
                <a16:creationId xmlns:a16="http://schemas.microsoft.com/office/drawing/2014/main" id="{3AD5EFD3-9AEA-49C9-9AD9-D82EDD22FFB6}"/>
              </a:ext>
            </a:extLst>
          </p:cNvPr>
          <p:cNvSpPr/>
          <p:nvPr/>
        </p:nvSpPr>
        <p:spPr>
          <a:xfrm>
            <a:off x="9390927" y="2101794"/>
            <a:ext cx="2220700" cy="1473415"/>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1">
                    <a:lumMod val="75000"/>
                  </a:schemeClr>
                </a:solidFill>
              </a:rPr>
              <a:t>Drug Company (Importer/ Manufacturer)</a:t>
            </a:r>
          </a:p>
        </p:txBody>
      </p:sp>
      <p:sp>
        <p:nvSpPr>
          <p:cNvPr id="13" name="Oval 12">
            <a:extLst>
              <a:ext uri="{FF2B5EF4-FFF2-40B4-BE49-F238E27FC236}">
                <a16:creationId xmlns:a16="http://schemas.microsoft.com/office/drawing/2014/main" id="{02E7E76B-B091-4FE2-B8A5-E2CCA2D0EF57}"/>
              </a:ext>
            </a:extLst>
          </p:cNvPr>
          <p:cNvSpPr/>
          <p:nvPr/>
        </p:nvSpPr>
        <p:spPr>
          <a:xfrm>
            <a:off x="6550400" y="154149"/>
            <a:ext cx="2432807" cy="813732"/>
          </a:xfrm>
          <a:prstGeom prst="ellipse">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1">
                    <a:lumMod val="75000"/>
                  </a:schemeClr>
                </a:solidFill>
              </a:rPr>
              <a:t>MOALFI</a:t>
            </a:r>
          </a:p>
        </p:txBody>
      </p:sp>
      <p:sp>
        <p:nvSpPr>
          <p:cNvPr id="14" name="Oval 13">
            <a:extLst>
              <a:ext uri="{FF2B5EF4-FFF2-40B4-BE49-F238E27FC236}">
                <a16:creationId xmlns:a16="http://schemas.microsoft.com/office/drawing/2014/main" id="{121F3A0F-5E4D-4BD6-838D-7F2238690BBD}"/>
              </a:ext>
            </a:extLst>
          </p:cNvPr>
          <p:cNvSpPr/>
          <p:nvPr/>
        </p:nvSpPr>
        <p:spPr>
          <a:xfrm>
            <a:off x="9328556" y="154148"/>
            <a:ext cx="2432807" cy="813732"/>
          </a:xfrm>
          <a:prstGeom prst="ellipse">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1">
                    <a:lumMod val="75000"/>
                  </a:schemeClr>
                </a:solidFill>
              </a:rPr>
              <a:t>Ministry of Health</a:t>
            </a:r>
          </a:p>
        </p:txBody>
      </p:sp>
      <p:sp>
        <p:nvSpPr>
          <p:cNvPr id="15" name="Oval 14">
            <a:extLst>
              <a:ext uri="{FF2B5EF4-FFF2-40B4-BE49-F238E27FC236}">
                <a16:creationId xmlns:a16="http://schemas.microsoft.com/office/drawing/2014/main" id="{BD5D2677-A7CC-44CD-B35D-C0A71648175B}"/>
              </a:ext>
            </a:extLst>
          </p:cNvPr>
          <p:cNvSpPr/>
          <p:nvPr/>
        </p:nvSpPr>
        <p:spPr>
          <a:xfrm>
            <a:off x="5589166" y="1352901"/>
            <a:ext cx="2432807" cy="813732"/>
          </a:xfrm>
          <a:prstGeom prst="ellipse">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1">
                    <a:lumMod val="75000"/>
                  </a:schemeClr>
                </a:solidFill>
              </a:rPr>
              <a:t>Regulator VMD/KVB/DVS</a:t>
            </a:r>
          </a:p>
        </p:txBody>
      </p:sp>
      <p:sp>
        <p:nvSpPr>
          <p:cNvPr id="16" name="Oval 15">
            <a:extLst>
              <a:ext uri="{FF2B5EF4-FFF2-40B4-BE49-F238E27FC236}">
                <a16:creationId xmlns:a16="http://schemas.microsoft.com/office/drawing/2014/main" id="{A9AAC1CA-88AF-4641-9002-4B98BA17F62D}"/>
              </a:ext>
            </a:extLst>
          </p:cNvPr>
          <p:cNvSpPr/>
          <p:nvPr/>
        </p:nvSpPr>
        <p:spPr>
          <a:xfrm>
            <a:off x="678111" y="5519955"/>
            <a:ext cx="1284914" cy="813732"/>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1">
                    <a:lumMod val="75000"/>
                  </a:schemeClr>
                </a:solidFill>
              </a:rPr>
              <a:t>Market</a:t>
            </a:r>
          </a:p>
        </p:txBody>
      </p:sp>
      <p:sp>
        <p:nvSpPr>
          <p:cNvPr id="17" name="Oval 16">
            <a:extLst>
              <a:ext uri="{FF2B5EF4-FFF2-40B4-BE49-F238E27FC236}">
                <a16:creationId xmlns:a16="http://schemas.microsoft.com/office/drawing/2014/main" id="{A57DB7AE-7190-4C13-9604-1C57BA440211}"/>
              </a:ext>
            </a:extLst>
          </p:cNvPr>
          <p:cNvSpPr/>
          <p:nvPr/>
        </p:nvSpPr>
        <p:spPr>
          <a:xfrm>
            <a:off x="2246152" y="5519955"/>
            <a:ext cx="1411447" cy="813732"/>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1">
                    <a:lumMod val="75000"/>
                  </a:schemeClr>
                </a:solidFill>
              </a:rPr>
              <a:t>Brooker</a:t>
            </a:r>
          </a:p>
        </p:txBody>
      </p:sp>
      <p:sp>
        <p:nvSpPr>
          <p:cNvPr id="18" name="Oval 17">
            <a:extLst>
              <a:ext uri="{FF2B5EF4-FFF2-40B4-BE49-F238E27FC236}">
                <a16:creationId xmlns:a16="http://schemas.microsoft.com/office/drawing/2014/main" id="{2994BB8C-8E8E-4C46-A140-02F9F7F9C3F5}"/>
              </a:ext>
            </a:extLst>
          </p:cNvPr>
          <p:cNvSpPr/>
          <p:nvPr/>
        </p:nvSpPr>
        <p:spPr>
          <a:xfrm>
            <a:off x="9532318" y="5173210"/>
            <a:ext cx="1857462" cy="1166770"/>
          </a:xfrm>
          <a:prstGeom prst="ellipse">
            <a:avLst/>
          </a:prstGeom>
          <a:solidFill>
            <a:srgbClr val="FECEF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1">
                    <a:lumMod val="75000"/>
                  </a:schemeClr>
                </a:solidFill>
              </a:rPr>
              <a:t>Private Technical Consultant</a:t>
            </a:r>
          </a:p>
        </p:txBody>
      </p:sp>
      <p:cxnSp>
        <p:nvCxnSpPr>
          <p:cNvPr id="20" name="Straight Arrow Connector 19">
            <a:extLst>
              <a:ext uri="{FF2B5EF4-FFF2-40B4-BE49-F238E27FC236}">
                <a16:creationId xmlns:a16="http://schemas.microsoft.com/office/drawing/2014/main" id="{5173B3D2-43A3-40D8-8947-1EF8CB61A811}"/>
              </a:ext>
            </a:extLst>
          </p:cNvPr>
          <p:cNvCxnSpPr>
            <a:stCxn id="13" idx="6"/>
            <a:endCxn id="14" idx="2"/>
          </p:cNvCxnSpPr>
          <p:nvPr/>
        </p:nvCxnSpPr>
        <p:spPr>
          <a:xfrm flipV="1">
            <a:off x="8983207" y="561014"/>
            <a:ext cx="345349" cy="1"/>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5BB6D2B0-4DA2-4465-A871-4B95F7284ED9}"/>
              </a:ext>
            </a:extLst>
          </p:cNvPr>
          <p:cNvCxnSpPr>
            <a:stCxn id="13" idx="3"/>
            <a:endCxn id="15" idx="0"/>
          </p:cNvCxnSpPr>
          <p:nvPr/>
        </p:nvCxnSpPr>
        <p:spPr>
          <a:xfrm flipH="1">
            <a:off x="6805570" y="848713"/>
            <a:ext cx="101106" cy="50418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FBB03C4A-2E95-486B-8834-2EFDA38A9475}"/>
              </a:ext>
            </a:extLst>
          </p:cNvPr>
          <p:cNvCxnSpPr>
            <a:cxnSpLocks/>
          </p:cNvCxnSpPr>
          <p:nvPr/>
        </p:nvCxnSpPr>
        <p:spPr>
          <a:xfrm>
            <a:off x="5279474" y="2344024"/>
            <a:ext cx="1659052" cy="76335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6347F547-BCC6-40E2-928A-459A3DBF35DD}"/>
              </a:ext>
            </a:extLst>
          </p:cNvPr>
          <p:cNvCxnSpPr>
            <a:cxnSpLocks/>
          </p:cNvCxnSpPr>
          <p:nvPr/>
        </p:nvCxnSpPr>
        <p:spPr>
          <a:xfrm>
            <a:off x="4690668" y="2709820"/>
            <a:ext cx="200114" cy="55192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1734D1F1-8E0B-4AC9-8107-1BEC5DAB0161}"/>
              </a:ext>
            </a:extLst>
          </p:cNvPr>
          <p:cNvCxnSpPr>
            <a:cxnSpLocks/>
          </p:cNvCxnSpPr>
          <p:nvPr/>
        </p:nvCxnSpPr>
        <p:spPr>
          <a:xfrm>
            <a:off x="4145824" y="2617365"/>
            <a:ext cx="73273" cy="334720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5342E0C3-749E-4724-BCB3-99BF65D8FCBC}"/>
              </a:ext>
            </a:extLst>
          </p:cNvPr>
          <p:cNvCxnSpPr>
            <a:cxnSpLocks/>
            <a:stCxn id="11" idx="3"/>
            <a:endCxn id="7" idx="0"/>
          </p:cNvCxnSpPr>
          <p:nvPr/>
        </p:nvCxnSpPr>
        <p:spPr>
          <a:xfrm flipH="1">
            <a:off x="2368492" y="2572999"/>
            <a:ext cx="1376256" cy="145791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C8A86604-BEC8-488B-894D-6A0B803AFD9E}"/>
              </a:ext>
            </a:extLst>
          </p:cNvPr>
          <p:cNvCxnSpPr>
            <a:cxnSpLocks/>
          </p:cNvCxnSpPr>
          <p:nvPr/>
        </p:nvCxnSpPr>
        <p:spPr>
          <a:xfrm>
            <a:off x="5130480" y="2496074"/>
            <a:ext cx="2042107" cy="151596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E57DA954-4711-4649-AE0B-7D1F07D45236}"/>
              </a:ext>
            </a:extLst>
          </p:cNvPr>
          <p:cNvCxnSpPr>
            <a:cxnSpLocks/>
            <a:endCxn id="9" idx="3"/>
          </p:cNvCxnSpPr>
          <p:nvPr/>
        </p:nvCxnSpPr>
        <p:spPr>
          <a:xfrm flipV="1">
            <a:off x="3597478" y="3683890"/>
            <a:ext cx="3671326" cy="103701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2D5EA095-9276-4284-B3C8-55B9ED0F2A2F}"/>
              </a:ext>
            </a:extLst>
          </p:cNvPr>
          <p:cNvCxnSpPr>
            <a:cxnSpLocks/>
            <a:endCxn id="12" idx="2"/>
          </p:cNvCxnSpPr>
          <p:nvPr/>
        </p:nvCxnSpPr>
        <p:spPr>
          <a:xfrm>
            <a:off x="7404260" y="2128335"/>
            <a:ext cx="1986667" cy="71016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10F8A84F-8619-4FB8-996B-BE34826C90AE}"/>
              </a:ext>
            </a:extLst>
          </p:cNvPr>
          <p:cNvCxnSpPr>
            <a:cxnSpLocks/>
            <a:endCxn id="11" idx="7"/>
          </p:cNvCxnSpPr>
          <p:nvPr/>
        </p:nvCxnSpPr>
        <p:spPr>
          <a:xfrm flipH="1">
            <a:off x="5016157" y="1790877"/>
            <a:ext cx="573010" cy="20672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4C115980-C939-4EAE-A871-37C0DF386101}"/>
              </a:ext>
            </a:extLst>
          </p:cNvPr>
          <p:cNvCxnSpPr>
            <a:cxnSpLocks/>
          </p:cNvCxnSpPr>
          <p:nvPr/>
        </p:nvCxnSpPr>
        <p:spPr>
          <a:xfrm flipH="1">
            <a:off x="5687736" y="2085803"/>
            <a:ext cx="364640" cy="11125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a:extLst>
              <a:ext uri="{FF2B5EF4-FFF2-40B4-BE49-F238E27FC236}">
                <a16:creationId xmlns:a16="http://schemas.microsoft.com/office/drawing/2014/main" id="{781EE332-08A4-4F4F-B0E1-90A1AA6C327E}"/>
              </a:ext>
            </a:extLst>
          </p:cNvPr>
          <p:cNvCxnSpPr>
            <a:cxnSpLocks/>
            <a:endCxn id="8" idx="1"/>
          </p:cNvCxnSpPr>
          <p:nvPr/>
        </p:nvCxnSpPr>
        <p:spPr>
          <a:xfrm>
            <a:off x="6390321" y="2166633"/>
            <a:ext cx="173679" cy="200273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2" name="Straight Arrow Connector 51">
            <a:extLst>
              <a:ext uri="{FF2B5EF4-FFF2-40B4-BE49-F238E27FC236}">
                <a16:creationId xmlns:a16="http://schemas.microsoft.com/office/drawing/2014/main" id="{3874B498-5305-41E4-B3B0-D5D0DC6EEBEF}"/>
              </a:ext>
            </a:extLst>
          </p:cNvPr>
          <p:cNvCxnSpPr>
            <a:cxnSpLocks/>
          </p:cNvCxnSpPr>
          <p:nvPr/>
        </p:nvCxnSpPr>
        <p:spPr>
          <a:xfrm flipH="1">
            <a:off x="8269775" y="3364446"/>
            <a:ext cx="1422948" cy="245751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8" name="Straight Arrow Connector 57">
            <a:extLst>
              <a:ext uri="{FF2B5EF4-FFF2-40B4-BE49-F238E27FC236}">
                <a16:creationId xmlns:a16="http://schemas.microsoft.com/office/drawing/2014/main" id="{E6077FFE-6A72-47F0-B5B4-6E81DE55EF15}"/>
              </a:ext>
            </a:extLst>
          </p:cNvPr>
          <p:cNvCxnSpPr>
            <a:cxnSpLocks/>
          </p:cNvCxnSpPr>
          <p:nvPr/>
        </p:nvCxnSpPr>
        <p:spPr>
          <a:xfrm flipH="1">
            <a:off x="6242499" y="3234554"/>
            <a:ext cx="663738" cy="25978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0" name="Straight Arrow Connector 59">
            <a:extLst>
              <a:ext uri="{FF2B5EF4-FFF2-40B4-BE49-F238E27FC236}">
                <a16:creationId xmlns:a16="http://schemas.microsoft.com/office/drawing/2014/main" id="{3D425C54-14EB-479A-9E80-CB856FD54186}"/>
              </a:ext>
            </a:extLst>
          </p:cNvPr>
          <p:cNvCxnSpPr>
            <a:cxnSpLocks/>
          </p:cNvCxnSpPr>
          <p:nvPr/>
        </p:nvCxnSpPr>
        <p:spPr>
          <a:xfrm>
            <a:off x="8157712" y="3854043"/>
            <a:ext cx="671" cy="22867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7" name="Straight Arrow Connector 66">
            <a:extLst>
              <a:ext uri="{FF2B5EF4-FFF2-40B4-BE49-F238E27FC236}">
                <a16:creationId xmlns:a16="http://schemas.microsoft.com/office/drawing/2014/main" id="{36452026-DCE7-4683-B07B-267851413CA5}"/>
              </a:ext>
            </a:extLst>
          </p:cNvPr>
          <p:cNvCxnSpPr>
            <a:cxnSpLocks/>
            <a:stCxn id="18" idx="2"/>
            <a:endCxn id="5" idx="6"/>
          </p:cNvCxnSpPr>
          <p:nvPr/>
        </p:nvCxnSpPr>
        <p:spPr>
          <a:xfrm flipH="1" flipV="1">
            <a:off x="6034435" y="5153859"/>
            <a:ext cx="3497883" cy="60273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5" name="Connector: Curved 84">
            <a:extLst>
              <a:ext uri="{FF2B5EF4-FFF2-40B4-BE49-F238E27FC236}">
                <a16:creationId xmlns:a16="http://schemas.microsoft.com/office/drawing/2014/main" id="{69043328-8F44-4972-95A5-28EAE016303C}"/>
              </a:ext>
            </a:extLst>
          </p:cNvPr>
          <p:cNvCxnSpPr>
            <a:cxnSpLocks/>
          </p:cNvCxnSpPr>
          <p:nvPr/>
        </p:nvCxnSpPr>
        <p:spPr>
          <a:xfrm rot="5400000">
            <a:off x="4605403" y="5657414"/>
            <a:ext cx="307443" cy="8673"/>
          </a:xfrm>
          <a:prstGeom prst="curved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7" name="Connector: Curved 96">
            <a:extLst>
              <a:ext uri="{FF2B5EF4-FFF2-40B4-BE49-F238E27FC236}">
                <a16:creationId xmlns:a16="http://schemas.microsoft.com/office/drawing/2014/main" id="{F4E59110-81E1-48BE-8FFF-CF5D93BB8E62}"/>
              </a:ext>
            </a:extLst>
          </p:cNvPr>
          <p:cNvCxnSpPr>
            <a:cxnSpLocks/>
            <a:stCxn id="12" idx="4"/>
          </p:cNvCxnSpPr>
          <p:nvPr/>
        </p:nvCxnSpPr>
        <p:spPr>
          <a:xfrm rot="5400000">
            <a:off x="7288730" y="2198172"/>
            <a:ext cx="1835511" cy="4589585"/>
          </a:xfrm>
          <a:prstGeom prst="curved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1" name="Connector: Curved 100">
            <a:extLst>
              <a:ext uri="{FF2B5EF4-FFF2-40B4-BE49-F238E27FC236}">
                <a16:creationId xmlns:a16="http://schemas.microsoft.com/office/drawing/2014/main" id="{9C254493-A338-4355-B52D-76ABAC82C5A4}"/>
              </a:ext>
            </a:extLst>
          </p:cNvPr>
          <p:cNvCxnSpPr>
            <a:stCxn id="6" idx="2"/>
          </p:cNvCxnSpPr>
          <p:nvPr/>
        </p:nvCxnSpPr>
        <p:spPr>
          <a:xfrm rot="10800000" flipV="1">
            <a:off x="3875715" y="3605168"/>
            <a:ext cx="584433" cy="2426515"/>
          </a:xfrm>
          <a:prstGeom prst="curved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3" name="Straight Arrow Connector 102">
            <a:extLst>
              <a:ext uri="{FF2B5EF4-FFF2-40B4-BE49-F238E27FC236}">
                <a16:creationId xmlns:a16="http://schemas.microsoft.com/office/drawing/2014/main" id="{A710BDF7-65A3-44A6-8A97-11640C99764F}"/>
              </a:ext>
            </a:extLst>
          </p:cNvPr>
          <p:cNvCxnSpPr/>
          <p:nvPr/>
        </p:nvCxnSpPr>
        <p:spPr>
          <a:xfrm>
            <a:off x="7482980" y="5111027"/>
            <a:ext cx="0" cy="58509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5" name="Connector: Curved 104">
            <a:extLst>
              <a:ext uri="{FF2B5EF4-FFF2-40B4-BE49-F238E27FC236}">
                <a16:creationId xmlns:a16="http://schemas.microsoft.com/office/drawing/2014/main" id="{3D06EDC4-2408-4D83-9F36-9FB30718AA66}"/>
              </a:ext>
            </a:extLst>
          </p:cNvPr>
          <p:cNvCxnSpPr/>
          <p:nvPr/>
        </p:nvCxnSpPr>
        <p:spPr>
          <a:xfrm rot="5400000">
            <a:off x="7842867" y="4824230"/>
            <a:ext cx="2280681" cy="12700"/>
          </a:xfrm>
          <a:prstGeom prst="curvedConnector3">
            <a:avLst>
              <a:gd name="adj1" fmla="val 50368"/>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9" name="Straight Arrow Connector 108">
            <a:extLst>
              <a:ext uri="{FF2B5EF4-FFF2-40B4-BE49-F238E27FC236}">
                <a16:creationId xmlns:a16="http://schemas.microsoft.com/office/drawing/2014/main" id="{E5023DA7-9564-4157-8AD2-BFA44E4F49B2}"/>
              </a:ext>
            </a:extLst>
          </p:cNvPr>
          <p:cNvCxnSpPr>
            <a:cxnSpLocks/>
          </p:cNvCxnSpPr>
          <p:nvPr/>
        </p:nvCxnSpPr>
        <p:spPr>
          <a:xfrm>
            <a:off x="3481431" y="4949505"/>
            <a:ext cx="978716" cy="5056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1" name="Straight Arrow Connector 110">
            <a:extLst>
              <a:ext uri="{FF2B5EF4-FFF2-40B4-BE49-F238E27FC236}">
                <a16:creationId xmlns:a16="http://schemas.microsoft.com/office/drawing/2014/main" id="{E9BADF45-F5BD-4A91-BB02-01ACC9394065}"/>
              </a:ext>
            </a:extLst>
          </p:cNvPr>
          <p:cNvCxnSpPr>
            <a:stCxn id="7" idx="3"/>
            <a:endCxn id="16" idx="0"/>
          </p:cNvCxnSpPr>
          <p:nvPr/>
        </p:nvCxnSpPr>
        <p:spPr>
          <a:xfrm flipH="1">
            <a:off x="1320568" y="5151520"/>
            <a:ext cx="187796" cy="368435"/>
          </a:xfrm>
          <a:prstGeom prst="straightConnector1">
            <a:avLst/>
          </a:prstGeom>
          <a:ln>
            <a:tailEnd type="triangle"/>
          </a:ln>
        </p:spPr>
        <p:style>
          <a:lnRef idx="1">
            <a:schemeClr val="accent4"/>
          </a:lnRef>
          <a:fillRef idx="0">
            <a:schemeClr val="accent4"/>
          </a:fillRef>
          <a:effectRef idx="0">
            <a:schemeClr val="accent4"/>
          </a:effectRef>
          <a:fontRef idx="minor">
            <a:schemeClr val="tx1"/>
          </a:fontRef>
        </p:style>
      </p:cxnSp>
      <p:cxnSp>
        <p:nvCxnSpPr>
          <p:cNvPr id="112" name="Straight Arrow Connector 111">
            <a:extLst>
              <a:ext uri="{FF2B5EF4-FFF2-40B4-BE49-F238E27FC236}">
                <a16:creationId xmlns:a16="http://schemas.microsoft.com/office/drawing/2014/main" id="{6D2576BB-4453-4F08-8210-A1B94F0CA6E2}"/>
              </a:ext>
            </a:extLst>
          </p:cNvPr>
          <p:cNvCxnSpPr>
            <a:cxnSpLocks/>
            <a:endCxn id="17" idx="0"/>
          </p:cNvCxnSpPr>
          <p:nvPr/>
        </p:nvCxnSpPr>
        <p:spPr>
          <a:xfrm>
            <a:off x="2809613" y="5283228"/>
            <a:ext cx="142263" cy="236727"/>
          </a:xfrm>
          <a:prstGeom prst="straightConnector1">
            <a:avLst/>
          </a:prstGeom>
          <a:ln>
            <a:tailEnd type="triangle"/>
          </a:ln>
        </p:spPr>
        <p:style>
          <a:lnRef idx="1">
            <a:schemeClr val="accent4"/>
          </a:lnRef>
          <a:fillRef idx="0">
            <a:schemeClr val="accent4"/>
          </a:fillRef>
          <a:effectRef idx="0">
            <a:schemeClr val="accent4"/>
          </a:effectRef>
          <a:fontRef idx="minor">
            <a:schemeClr val="tx1"/>
          </a:fontRef>
        </p:style>
      </p:cxnSp>
      <p:cxnSp>
        <p:nvCxnSpPr>
          <p:cNvPr id="114" name="Straight Arrow Connector 113">
            <a:extLst>
              <a:ext uri="{FF2B5EF4-FFF2-40B4-BE49-F238E27FC236}">
                <a16:creationId xmlns:a16="http://schemas.microsoft.com/office/drawing/2014/main" id="{40D4CAFD-DCF2-4435-958A-66AD47937A03}"/>
              </a:ext>
            </a:extLst>
          </p:cNvPr>
          <p:cNvCxnSpPr>
            <a:cxnSpLocks/>
            <a:endCxn id="16" idx="6"/>
          </p:cNvCxnSpPr>
          <p:nvPr/>
        </p:nvCxnSpPr>
        <p:spPr>
          <a:xfrm flipH="1" flipV="1">
            <a:off x="1963025" y="5926821"/>
            <a:ext cx="273786" cy="44100"/>
          </a:xfrm>
          <a:prstGeom prst="straightConnector1">
            <a:avLst/>
          </a:prstGeom>
          <a:ln>
            <a:tailEnd type="triangle"/>
          </a:ln>
        </p:spPr>
        <p:style>
          <a:lnRef idx="1">
            <a:schemeClr val="accent4"/>
          </a:lnRef>
          <a:fillRef idx="0">
            <a:schemeClr val="accent4"/>
          </a:fillRef>
          <a:effectRef idx="0">
            <a:schemeClr val="accent4"/>
          </a:effectRef>
          <a:fontRef idx="minor">
            <a:schemeClr val="tx1"/>
          </a:fontRef>
        </p:style>
      </p:cxnSp>
      <p:cxnSp>
        <p:nvCxnSpPr>
          <p:cNvPr id="116" name="Straight Arrow Connector 115">
            <a:extLst>
              <a:ext uri="{FF2B5EF4-FFF2-40B4-BE49-F238E27FC236}">
                <a16:creationId xmlns:a16="http://schemas.microsoft.com/office/drawing/2014/main" id="{EDFA3038-E48D-431A-A7DA-218B76124C7B}"/>
              </a:ext>
            </a:extLst>
          </p:cNvPr>
          <p:cNvCxnSpPr>
            <a:cxnSpLocks/>
          </p:cNvCxnSpPr>
          <p:nvPr/>
        </p:nvCxnSpPr>
        <p:spPr>
          <a:xfrm flipH="1" flipV="1">
            <a:off x="3562651" y="6149130"/>
            <a:ext cx="178838" cy="113252"/>
          </a:xfrm>
          <a:prstGeom prst="straightConnector1">
            <a:avLst/>
          </a:prstGeom>
          <a:ln>
            <a:tailEnd type="triangle"/>
          </a:ln>
        </p:spPr>
        <p:style>
          <a:lnRef idx="1">
            <a:schemeClr val="accent4"/>
          </a:lnRef>
          <a:fillRef idx="0">
            <a:schemeClr val="accent4"/>
          </a:fillRef>
          <a:effectRef idx="0">
            <a:schemeClr val="accent4"/>
          </a:effectRef>
          <a:fontRef idx="minor">
            <a:schemeClr val="tx1"/>
          </a:fontRef>
        </p:style>
      </p:cxnSp>
      <p:cxnSp>
        <p:nvCxnSpPr>
          <p:cNvPr id="120" name="Straight Arrow Connector 119">
            <a:extLst>
              <a:ext uri="{FF2B5EF4-FFF2-40B4-BE49-F238E27FC236}">
                <a16:creationId xmlns:a16="http://schemas.microsoft.com/office/drawing/2014/main" id="{26496B41-D97C-4D19-A8AD-8C1119385128}"/>
              </a:ext>
            </a:extLst>
          </p:cNvPr>
          <p:cNvCxnSpPr>
            <a:cxnSpLocks/>
          </p:cNvCxnSpPr>
          <p:nvPr/>
        </p:nvCxnSpPr>
        <p:spPr>
          <a:xfrm flipV="1">
            <a:off x="3307807" y="3805908"/>
            <a:ext cx="1253513" cy="450313"/>
          </a:xfrm>
          <a:prstGeom prst="straightConnector1">
            <a:avLst/>
          </a:prstGeom>
          <a:ln>
            <a:tailEnd type="triangle"/>
          </a:ln>
        </p:spPr>
        <p:style>
          <a:lnRef idx="1">
            <a:schemeClr val="accent4"/>
          </a:lnRef>
          <a:fillRef idx="0">
            <a:schemeClr val="accent4"/>
          </a:fillRef>
          <a:effectRef idx="0">
            <a:schemeClr val="accent4"/>
          </a:effectRef>
          <a:fontRef idx="minor">
            <a:schemeClr val="tx1"/>
          </a:fontRef>
        </p:style>
      </p:cxnSp>
      <p:cxnSp>
        <p:nvCxnSpPr>
          <p:cNvPr id="128" name="Straight Arrow Connector 127">
            <a:extLst>
              <a:ext uri="{FF2B5EF4-FFF2-40B4-BE49-F238E27FC236}">
                <a16:creationId xmlns:a16="http://schemas.microsoft.com/office/drawing/2014/main" id="{D5272C77-262D-4EA5-9FFF-28E58F872EC4}"/>
              </a:ext>
            </a:extLst>
          </p:cNvPr>
          <p:cNvCxnSpPr/>
          <p:nvPr/>
        </p:nvCxnSpPr>
        <p:spPr>
          <a:xfrm>
            <a:off x="3372374" y="5066950"/>
            <a:ext cx="640359" cy="903971"/>
          </a:xfrm>
          <a:prstGeom prst="straightConnector1">
            <a:avLst/>
          </a:prstGeom>
          <a:ln>
            <a:headEnd type="triangle"/>
            <a:tailEnd type="triangle"/>
          </a:ln>
        </p:spPr>
        <p:style>
          <a:lnRef idx="1">
            <a:schemeClr val="accent4"/>
          </a:lnRef>
          <a:fillRef idx="0">
            <a:schemeClr val="accent4"/>
          </a:fillRef>
          <a:effectRef idx="0">
            <a:schemeClr val="accent4"/>
          </a:effectRef>
          <a:fontRef idx="minor">
            <a:schemeClr val="tx1"/>
          </a:fontRef>
        </p:style>
      </p:cxnSp>
      <p:cxnSp>
        <p:nvCxnSpPr>
          <p:cNvPr id="129" name="Straight Arrow Connector 128">
            <a:extLst>
              <a:ext uri="{FF2B5EF4-FFF2-40B4-BE49-F238E27FC236}">
                <a16:creationId xmlns:a16="http://schemas.microsoft.com/office/drawing/2014/main" id="{43B92B79-47B0-4C43-B54B-27C702144531}"/>
              </a:ext>
            </a:extLst>
          </p:cNvPr>
          <p:cNvCxnSpPr>
            <a:cxnSpLocks/>
            <a:endCxn id="4" idx="0"/>
          </p:cNvCxnSpPr>
          <p:nvPr/>
        </p:nvCxnSpPr>
        <p:spPr>
          <a:xfrm>
            <a:off x="5825787" y="3963436"/>
            <a:ext cx="717625" cy="1732688"/>
          </a:xfrm>
          <a:prstGeom prst="straightConnector1">
            <a:avLst/>
          </a:prstGeom>
          <a:ln>
            <a:tailEnd type="triangle"/>
          </a:ln>
        </p:spPr>
        <p:style>
          <a:lnRef idx="1">
            <a:schemeClr val="accent4"/>
          </a:lnRef>
          <a:fillRef idx="0">
            <a:schemeClr val="accent4"/>
          </a:fillRef>
          <a:effectRef idx="0">
            <a:schemeClr val="accent4"/>
          </a:effectRef>
          <a:fontRef idx="minor">
            <a:schemeClr val="tx1"/>
          </a:fontRef>
        </p:style>
      </p:cxnSp>
      <p:cxnSp>
        <p:nvCxnSpPr>
          <p:cNvPr id="131" name="Straight Arrow Connector 130">
            <a:extLst>
              <a:ext uri="{FF2B5EF4-FFF2-40B4-BE49-F238E27FC236}">
                <a16:creationId xmlns:a16="http://schemas.microsoft.com/office/drawing/2014/main" id="{70E72AE9-E196-42B7-B71A-18AA140F6532}"/>
              </a:ext>
            </a:extLst>
          </p:cNvPr>
          <p:cNvCxnSpPr>
            <a:cxnSpLocks/>
          </p:cNvCxnSpPr>
          <p:nvPr/>
        </p:nvCxnSpPr>
        <p:spPr>
          <a:xfrm>
            <a:off x="7245292" y="5125312"/>
            <a:ext cx="0" cy="570812"/>
          </a:xfrm>
          <a:prstGeom prst="straightConnector1">
            <a:avLst/>
          </a:prstGeom>
          <a:ln>
            <a:tailEnd type="triangle"/>
          </a:ln>
        </p:spPr>
        <p:style>
          <a:lnRef idx="1">
            <a:schemeClr val="accent4"/>
          </a:lnRef>
          <a:fillRef idx="0">
            <a:schemeClr val="accent4"/>
          </a:fillRef>
          <a:effectRef idx="0">
            <a:schemeClr val="accent4"/>
          </a:effectRef>
          <a:fontRef idx="minor">
            <a:schemeClr val="tx1"/>
          </a:fontRef>
        </p:style>
      </p:cxnSp>
      <p:cxnSp>
        <p:nvCxnSpPr>
          <p:cNvPr id="136" name="Straight Arrow Connector 135">
            <a:extLst>
              <a:ext uri="{FF2B5EF4-FFF2-40B4-BE49-F238E27FC236}">
                <a16:creationId xmlns:a16="http://schemas.microsoft.com/office/drawing/2014/main" id="{EAC9C13A-4413-4EFA-BFFA-E4FF649A3F4C}"/>
              </a:ext>
            </a:extLst>
          </p:cNvPr>
          <p:cNvCxnSpPr/>
          <p:nvPr/>
        </p:nvCxnSpPr>
        <p:spPr>
          <a:xfrm>
            <a:off x="3481431" y="4437776"/>
            <a:ext cx="2700300" cy="0"/>
          </a:xfrm>
          <a:prstGeom prst="straightConnector1">
            <a:avLst/>
          </a:prstGeom>
          <a:ln>
            <a:tailEnd type="triangle"/>
          </a:ln>
        </p:spPr>
        <p:style>
          <a:lnRef idx="1">
            <a:schemeClr val="accent4"/>
          </a:lnRef>
          <a:fillRef idx="0">
            <a:schemeClr val="accent4"/>
          </a:fillRef>
          <a:effectRef idx="0">
            <a:schemeClr val="accent4"/>
          </a:effectRef>
          <a:fontRef idx="minor">
            <a:schemeClr val="tx1"/>
          </a:fontRef>
        </p:style>
      </p:cxnSp>
      <p:cxnSp>
        <p:nvCxnSpPr>
          <p:cNvPr id="145" name="Straight Arrow Connector 144">
            <a:extLst>
              <a:ext uri="{FF2B5EF4-FFF2-40B4-BE49-F238E27FC236}">
                <a16:creationId xmlns:a16="http://schemas.microsoft.com/office/drawing/2014/main" id="{8ECC8ED0-E728-42F4-8AE8-652E1FAD5DE3}"/>
              </a:ext>
            </a:extLst>
          </p:cNvPr>
          <p:cNvCxnSpPr>
            <a:cxnSpLocks/>
          </p:cNvCxnSpPr>
          <p:nvPr/>
        </p:nvCxnSpPr>
        <p:spPr>
          <a:xfrm>
            <a:off x="6004220" y="3873838"/>
            <a:ext cx="349135" cy="41765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8" name="Oval 147">
            <a:extLst>
              <a:ext uri="{FF2B5EF4-FFF2-40B4-BE49-F238E27FC236}">
                <a16:creationId xmlns:a16="http://schemas.microsoft.com/office/drawing/2014/main" id="{912ACB41-F050-4BFD-98D6-C66CCAD6C9A9}"/>
              </a:ext>
            </a:extLst>
          </p:cNvPr>
          <p:cNvSpPr/>
          <p:nvPr/>
        </p:nvSpPr>
        <p:spPr>
          <a:xfrm>
            <a:off x="7978776" y="970376"/>
            <a:ext cx="1466619" cy="813732"/>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1">
                    <a:lumMod val="75000"/>
                  </a:schemeClr>
                </a:solidFill>
              </a:rPr>
              <a:t>Vaccine R&amp;D</a:t>
            </a:r>
          </a:p>
        </p:txBody>
      </p:sp>
      <p:sp>
        <p:nvSpPr>
          <p:cNvPr id="149" name="Oval 148">
            <a:extLst>
              <a:ext uri="{FF2B5EF4-FFF2-40B4-BE49-F238E27FC236}">
                <a16:creationId xmlns:a16="http://schemas.microsoft.com/office/drawing/2014/main" id="{8867FF4B-0061-49D6-A23D-58B204B4F0A4}"/>
              </a:ext>
            </a:extLst>
          </p:cNvPr>
          <p:cNvSpPr/>
          <p:nvPr/>
        </p:nvSpPr>
        <p:spPr>
          <a:xfrm>
            <a:off x="10113848" y="4186337"/>
            <a:ext cx="1822534" cy="813732"/>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1">
                    <a:lumMod val="75000"/>
                  </a:schemeClr>
                </a:solidFill>
              </a:rPr>
              <a:t>Informal distributors</a:t>
            </a:r>
          </a:p>
        </p:txBody>
      </p:sp>
      <p:sp>
        <p:nvSpPr>
          <p:cNvPr id="152" name="Oval 151">
            <a:extLst>
              <a:ext uri="{FF2B5EF4-FFF2-40B4-BE49-F238E27FC236}">
                <a16:creationId xmlns:a16="http://schemas.microsoft.com/office/drawing/2014/main" id="{88024541-C9FC-4CFF-9C8A-9B79548F0417}"/>
              </a:ext>
            </a:extLst>
          </p:cNvPr>
          <p:cNvSpPr/>
          <p:nvPr/>
        </p:nvSpPr>
        <p:spPr>
          <a:xfrm>
            <a:off x="3321998" y="309386"/>
            <a:ext cx="2432807" cy="1016360"/>
          </a:xfrm>
          <a:prstGeom prst="ellipse">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1">
                    <a:lumMod val="75000"/>
                  </a:schemeClr>
                </a:solidFill>
              </a:rPr>
              <a:t>International Organizations: OIE, FAO</a:t>
            </a:r>
          </a:p>
        </p:txBody>
      </p:sp>
      <p:cxnSp>
        <p:nvCxnSpPr>
          <p:cNvPr id="167" name="Straight Arrow Connector 166">
            <a:extLst>
              <a:ext uri="{FF2B5EF4-FFF2-40B4-BE49-F238E27FC236}">
                <a16:creationId xmlns:a16="http://schemas.microsoft.com/office/drawing/2014/main" id="{96733ADB-DFF2-4AEC-BB66-0C62BB12FBE2}"/>
              </a:ext>
            </a:extLst>
          </p:cNvPr>
          <p:cNvCxnSpPr>
            <a:cxnSpLocks/>
          </p:cNvCxnSpPr>
          <p:nvPr/>
        </p:nvCxnSpPr>
        <p:spPr>
          <a:xfrm>
            <a:off x="9321091" y="1587724"/>
            <a:ext cx="518055" cy="65877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0" name="Straight Arrow Connector 169">
            <a:extLst>
              <a:ext uri="{FF2B5EF4-FFF2-40B4-BE49-F238E27FC236}">
                <a16:creationId xmlns:a16="http://schemas.microsoft.com/office/drawing/2014/main" id="{931A418B-D76C-44D4-A90D-CDFF700FD868}"/>
              </a:ext>
            </a:extLst>
          </p:cNvPr>
          <p:cNvCxnSpPr>
            <a:cxnSpLocks/>
            <a:endCxn id="148" idx="2"/>
          </p:cNvCxnSpPr>
          <p:nvPr/>
        </p:nvCxnSpPr>
        <p:spPr>
          <a:xfrm flipV="1">
            <a:off x="7748592" y="1377242"/>
            <a:ext cx="230184" cy="13570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3" name="Straight Arrow Connector 172">
            <a:extLst>
              <a:ext uri="{FF2B5EF4-FFF2-40B4-BE49-F238E27FC236}">
                <a16:creationId xmlns:a16="http://schemas.microsoft.com/office/drawing/2014/main" id="{77EB7D41-2E98-4D21-B414-8BF11185E40F}"/>
              </a:ext>
            </a:extLst>
          </p:cNvPr>
          <p:cNvCxnSpPr>
            <a:cxnSpLocks/>
            <a:endCxn id="148" idx="1"/>
          </p:cNvCxnSpPr>
          <p:nvPr/>
        </p:nvCxnSpPr>
        <p:spPr>
          <a:xfrm>
            <a:off x="8021973" y="945468"/>
            <a:ext cx="171584" cy="14407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6" name="Straight Arrow Connector 175">
            <a:extLst>
              <a:ext uri="{FF2B5EF4-FFF2-40B4-BE49-F238E27FC236}">
                <a16:creationId xmlns:a16="http://schemas.microsoft.com/office/drawing/2014/main" id="{DAADB1CB-3F32-412F-9B1E-D337CA1D2850}"/>
              </a:ext>
            </a:extLst>
          </p:cNvPr>
          <p:cNvCxnSpPr>
            <a:cxnSpLocks/>
            <a:endCxn id="13" idx="2"/>
          </p:cNvCxnSpPr>
          <p:nvPr/>
        </p:nvCxnSpPr>
        <p:spPr>
          <a:xfrm flipV="1">
            <a:off x="5755895" y="561015"/>
            <a:ext cx="794505" cy="22945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0" name="Straight Arrow Connector 179">
            <a:extLst>
              <a:ext uri="{FF2B5EF4-FFF2-40B4-BE49-F238E27FC236}">
                <a16:creationId xmlns:a16="http://schemas.microsoft.com/office/drawing/2014/main" id="{2355F48B-3F69-4B9C-B863-7CED2AFE38B4}"/>
              </a:ext>
            </a:extLst>
          </p:cNvPr>
          <p:cNvCxnSpPr>
            <a:cxnSpLocks/>
          </p:cNvCxnSpPr>
          <p:nvPr/>
        </p:nvCxnSpPr>
        <p:spPr>
          <a:xfrm flipH="1">
            <a:off x="8640887" y="4720904"/>
            <a:ext cx="1553832" cy="11667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4" name="Straight Arrow Connector 183">
            <a:extLst>
              <a:ext uri="{FF2B5EF4-FFF2-40B4-BE49-F238E27FC236}">
                <a16:creationId xmlns:a16="http://schemas.microsoft.com/office/drawing/2014/main" id="{957BAF47-726B-4CA9-998A-57BDFB147081}"/>
              </a:ext>
            </a:extLst>
          </p:cNvPr>
          <p:cNvCxnSpPr>
            <a:cxnSpLocks/>
            <a:stCxn id="8" idx="6"/>
            <a:endCxn id="149" idx="2"/>
          </p:cNvCxnSpPr>
          <p:nvPr/>
        </p:nvCxnSpPr>
        <p:spPr>
          <a:xfrm>
            <a:off x="8792024" y="4559416"/>
            <a:ext cx="1321824" cy="3378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8" name="Connector: Curved 187">
            <a:extLst>
              <a:ext uri="{FF2B5EF4-FFF2-40B4-BE49-F238E27FC236}">
                <a16:creationId xmlns:a16="http://schemas.microsoft.com/office/drawing/2014/main" id="{D1852DD6-71EB-49F9-B05A-B4854DD14149}"/>
              </a:ext>
            </a:extLst>
          </p:cNvPr>
          <p:cNvCxnSpPr>
            <a:stCxn id="6" idx="4"/>
            <a:endCxn id="149" idx="3"/>
          </p:cNvCxnSpPr>
          <p:nvPr/>
        </p:nvCxnSpPr>
        <p:spPr>
          <a:xfrm rot="16200000" flipH="1">
            <a:off x="7428459" y="1928608"/>
            <a:ext cx="868866" cy="5035720"/>
          </a:xfrm>
          <a:prstGeom prst="curvedConnector3">
            <a:avLst>
              <a:gd name="adj1" fmla="val 140026"/>
            </a:avLst>
          </a:prstGeom>
          <a:ln>
            <a:tailEnd type="triangle"/>
          </a:ln>
        </p:spPr>
        <p:style>
          <a:lnRef idx="1">
            <a:schemeClr val="accent1"/>
          </a:lnRef>
          <a:fillRef idx="0">
            <a:schemeClr val="accent1"/>
          </a:fillRef>
          <a:effectRef idx="0">
            <a:schemeClr val="accent1"/>
          </a:effectRef>
          <a:fontRef idx="minor">
            <a:schemeClr val="tx1"/>
          </a:fontRef>
        </p:style>
      </p:cxnSp>
      <p:sp>
        <p:nvSpPr>
          <p:cNvPr id="197" name="Oval 196">
            <a:extLst>
              <a:ext uri="{FF2B5EF4-FFF2-40B4-BE49-F238E27FC236}">
                <a16:creationId xmlns:a16="http://schemas.microsoft.com/office/drawing/2014/main" id="{82478EE6-69F4-4F49-89EC-C83CE4324216}"/>
              </a:ext>
            </a:extLst>
          </p:cNvPr>
          <p:cNvSpPr/>
          <p:nvPr/>
        </p:nvSpPr>
        <p:spPr>
          <a:xfrm>
            <a:off x="5687736" y="1639658"/>
            <a:ext cx="293615" cy="25488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3</a:t>
            </a:r>
          </a:p>
        </p:txBody>
      </p:sp>
      <p:sp>
        <p:nvSpPr>
          <p:cNvPr id="199" name="Oval 198">
            <a:extLst>
              <a:ext uri="{FF2B5EF4-FFF2-40B4-BE49-F238E27FC236}">
                <a16:creationId xmlns:a16="http://schemas.microsoft.com/office/drawing/2014/main" id="{38AF47A8-A937-4D15-B0E0-69A907B1B0C7}"/>
              </a:ext>
            </a:extLst>
          </p:cNvPr>
          <p:cNvSpPr/>
          <p:nvPr/>
        </p:nvSpPr>
        <p:spPr>
          <a:xfrm>
            <a:off x="4856512" y="2142725"/>
            <a:ext cx="293615" cy="25488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2</a:t>
            </a:r>
          </a:p>
        </p:txBody>
      </p:sp>
      <p:sp>
        <p:nvSpPr>
          <p:cNvPr id="202" name="Oval 201">
            <a:extLst>
              <a:ext uri="{FF2B5EF4-FFF2-40B4-BE49-F238E27FC236}">
                <a16:creationId xmlns:a16="http://schemas.microsoft.com/office/drawing/2014/main" id="{54969206-593E-4D4A-96F8-83D29C4E1FF2}"/>
              </a:ext>
            </a:extLst>
          </p:cNvPr>
          <p:cNvSpPr/>
          <p:nvPr/>
        </p:nvSpPr>
        <p:spPr>
          <a:xfrm>
            <a:off x="10412551" y="3266265"/>
            <a:ext cx="293615" cy="25488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3</a:t>
            </a:r>
          </a:p>
        </p:txBody>
      </p:sp>
      <p:sp>
        <p:nvSpPr>
          <p:cNvPr id="207" name="Oval 206">
            <a:extLst>
              <a:ext uri="{FF2B5EF4-FFF2-40B4-BE49-F238E27FC236}">
                <a16:creationId xmlns:a16="http://schemas.microsoft.com/office/drawing/2014/main" id="{94A5EB6D-E0A9-4CFE-A406-276ADC0BEEBC}"/>
              </a:ext>
            </a:extLst>
          </p:cNvPr>
          <p:cNvSpPr/>
          <p:nvPr/>
        </p:nvSpPr>
        <p:spPr>
          <a:xfrm>
            <a:off x="4402581" y="5815472"/>
            <a:ext cx="2059346" cy="813732"/>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Small Farmer</a:t>
            </a:r>
          </a:p>
        </p:txBody>
      </p:sp>
      <p:sp>
        <p:nvSpPr>
          <p:cNvPr id="208" name="Oval 207">
            <a:extLst>
              <a:ext uri="{FF2B5EF4-FFF2-40B4-BE49-F238E27FC236}">
                <a16:creationId xmlns:a16="http://schemas.microsoft.com/office/drawing/2014/main" id="{31ADD290-00E9-4326-B6A4-6E4A0F2E6113}"/>
              </a:ext>
            </a:extLst>
          </p:cNvPr>
          <p:cNvSpPr/>
          <p:nvPr/>
        </p:nvSpPr>
        <p:spPr>
          <a:xfrm>
            <a:off x="6593650" y="5830073"/>
            <a:ext cx="2027430" cy="813732"/>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Large Farmer</a:t>
            </a:r>
          </a:p>
        </p:txBody>
      </p:sp>
      <p:sp>
        <p:nvSpPr>
          <p:cNvPr id="209" name="Oval 208">
            <a:extLst>
              <a:ext uri="{FF2B5EF4-FFF2-40B4-BE49-F238E27FC236}">
                <a16:creationId xmlns:a16="http://schemas.microsoft.com/office/drawing/2014/main" id="{00F81B25-A549-4E54-AC83-AFB12E8A218E}"/>
              </a:ext>
            </a:extLst>
          </p:cNvPr>
          <p:cNvSpPr/>
          <p:nvPr/>
        </p:nvSpPr>
        <p:spPr>
          <a:xfrm>
            <a:off x="5167422" y="5877677"/>
            <a:ext cx="293615" cy="25488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1</a:t>
            </a:r>
          </a:p>
        </p:txBody>
      </p:sp>
      <p:sp>
        <p:nvSpPr>
          <p:cNvPr id="210" name="Oval 209">
            <a:extLst>
              <a:ext uri="{FF2B5EF4-FFF2-40B4-BE49-F238E27FC236}">
                <a16:creationId xmlns:a16="http://schemas.microsoft.com/office/drawing/2014/main" id="{9029EA15-3E42-4AFC-BE4B-1ADB8E449909}"/>
              </a:ext>
            </a:extLst>
          </p:cNvPr>
          <p:cNvSpPr/>
          <p:nvPr/>
        </p:nvSpPr>
        <p:spPr>
          <a:xfrm>
            <a:off x="7336172" y="5914031"/>
            <a:ext cx="293615" cy="25488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2</a:t>
            </a:r>
          </a:p>
        </p:txBody>
      </p:sp>
      <p:sp>
        <p:nvSpPr>
          <p:cNvPr id="211" name="Oval 210">
            <a:extLst>
              <a:ext uri="{FF2B5EF4-FFF2-40B4-BE49-F238E27FC236}">
                <a16:creationId xmlns:a16="http://schemas.microsoft.com/office/drawing/2014/main" id="{04054C57-D786-4BDC-AF43-2A6FB0DBBF47}"/>
              </a:ext>
            </a:extLst>
          </p:cNvPr>
          <p:cNvSpPr/>
          <p:nvPr/>
        </p:nvSpPr>
        <p:spPr>
          <a:xfrm>
            <a:off x="11006375" y="5627195"/>
            <a:ext cx="293615" cy="25488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1</a:t>
            </a:r>
          </a:p>
        </p:txBody>
      </p:sp>
      <p:sp>
        <p:nvSpPr>
          <p:cNvPr id="212" name="Oval 211">
            <a:extLst>
              <a:ext uri="{FF2B5EF4-FFF2-40B4-BE49-F238E27FC236}">
                <a16:creationId xmlns:a16="http://schemas.microsoft.com/office/drawing/2014/main" id="{A91A1F2C-DC28-49A2-8748-37D7E676DC74}"/>
              </a:ext>
            </a:extLst>
          </p:cNvPr>
          <p:cNvSpPr/>
          <p:nvPr/>
        </p:nvSpPr>
        <p:spPr>
          <a:xfrm>
            <a:off x="11489983" y="4387673"/>
            <a:ext cx="293615" cy="25488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1</a:t>
            </a:r>
          </a:p>
        </p:txBody>
      </p:sp>
      <p:sp>
        <p:nvSpPr>
          <p:cNvPr id="213" name="Oval 212">
            <a:extLst>
              <a:ext uri="{FF2B5EF4-FFF2-40B4-BE49-F238E27FC236}">
                <a16:creationId xmlns:a16="http://schemas.microsoft.com/office/drawing/2014/main" id="{C8BFF08B-C6CB-44CB-AFAC-CC8ACCDEFF89}"/>
              </a:ext>
            </a:extLst>
          </p:cNvPr>
          <p:cNvSpPr/>
          <p:nvPr/>
        </p:nvSpPr>
        <p:spPr>
          <a:xfrm>
            <a:off x="8193557" y="4398882"/>
            <a:ext cx="293615" cy="25488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2</a:t>
            </a:r>
          </a:p>
        </p:txBody>
      </p:sp>
      <p:sp>
        <p:nvSpPr>
          <p:cNvPr id="214" name="Oval 213">
            <a:extLst>
              <a:ext uri="{FF2B5EF4-FFF2-40B4-BE49-F238E27FC236}">
                <a16:creationId xmlns:a16="http://schemas.microsoft.com/office/drawing/2014/main" id="{39117CBE-AE6D-42FA-9E30-70DDAA0F049A}"/>
              </a:ext>
            </a:extLst>
          </p:cNvPr>
          <p:cNvSpPr/>
          <p:nvPr/>
        </p:nvSpPr>
        <p:spPr>
          <a:xfrm>
            <a:off x="5664304" y="3350288"/>
            <a:ext cx="293615" cy="25488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2</a:t>
            </a:r>
          </a:p>
        </p:txBody>
      </p:sp>
      <p:sp>
        <p:nvSpPr>
          <p:cNvPr id="215" name="Oval 214">
            <a:extLst>
              <a:ext uri="{FF2B5EF4-FFF2-40B4-BE49-F238E27FC236}">
                <a16:creationId xmlns:a16="http://schemas.microsoft.com/office/drawing/2014/main" id="{03D29672-3BE4-47AE-A14A-9D9A4EC57264}"/>
              </a:ext>
            </a:extLst>
          </p:cNvPr>
          <p:cNvSpPr/>
          <p:nvPr/>
        </p:nvSpPr>
        <p:spPr>
          <a:xfrm>
            <a:off x="8819722" y="3138825"/>
            <a:ext cx="293615" cy="25488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1</a:t>
            </a:r>
          </a:p>
        </p:txBody>
      </p:sp>
      <p:cxnSp>
        <p:nvCxnSpPr>
          <p:cNvPr id="225" name="Connector: Curved 224">
            <a:extLst>
              <a:ext uri="{FF2B5EF4-FFF2-40B4-BE49-F238E27FC236}">
                <a16:creationId xmlns:a16="http://schemas.microsoft.com/office/drawing/2014/main" id="{69877672-D94F-4116-A17E-1549C98B4250}"/>
              </a:ext>
            </a:extLst>
          </p:cNvPr>
          <p:cNvCxnSpPr>
            <a:cxnSpLocks/>
            <a:endCxn id="6" idx="7"/>
          </p:cNvCxnSpPr>
          <p:nvPr/>
        </p:nvCxnSpPr>
        <p:spPr>
          <a:xfrm rot="10800000" flipV="1">
            <a:off x="5970740" y="2496073"/>
            <a:ext cx="3561583" cy="821398"/>
          </a:xfrm>
          <a:prstGeom prst="curved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230" name="Oval 229">
            <a:extLst>
              <a:ext uri="{FF2B5EF4-FFF2-40B4-BE49-F238E27FC236}">
                <a16:creationId xmlns:a16="http://schemas.microsoft.com/office/drawing/2014/main" id="{017911A1-3284-413E-8480-3E90DA93CE7A}"/>
              </a:ext>
            </a:extLst>
          </p:cNvPr>
          <p:cNvSpPr/>
          <p:nvPr/>
        </p:nvSpPr>
        <p:spPr>
          <a:xfrm>
            <a:off x="10566680" y="1049687"/>
            <a:ext cx="1466619" cy="813732"/>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1">
                    <a:lumMod val="75000"/>
                  </a:schemeClr>
                </a:solidFill>
              </a:rPr>
              <a:t>Exporter</a:t>
            </a:r>
          </a:p>
        </p:txBody>
      </p:sp>
      <p:cxnSp>
        <p:nvCxnSpPr>
          <p:cNvPr id="231" name="Straight Arrow Connector 230">
            <a:extLst>
              <a:ext uri="{FF2B5EF4-FFF2-40B4-BE49-F238E27FC236}">
                <a16:creationId xmlns:a16="http://schemas.microsoft.com/office/drawing/2014/main" id="{E6A3CEB1-A6E4-4D47-BFB5-3F2EA58D6BC4}"/>
              </a:ext>
            </a:extLst>
          </p:cNvPr>
          <p:cNvCxnSpPr>
            <a:cxnSpLocks/>
            <a:endCxn id="230" idx="3"/>
          </p:cNvCxnSpPr>
          <p:nvPr/>
        </p:nvCxnSpPr>
        <p:spPr>
          <a:xfrm flipV="1">
            <a:off x="10611673" y="1744251"/>
            <a:ext cx="169788" cy="34814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7" name="Straight Arrow Connector 236">
            <a:extLst>
              <a:ext uri="{FF2B5EF4-FFF2-40B4-BE49-F238E27FC236}">
                <a16:creationId xmlns:a16="http://schemas.microsoft.com/office/drawing/2014/main" id="{C77A90CB-49FA-47F4-B0EF-292AFABB1427}"/>
              </a:ext>
            </a:extLst>
          </p:cNvPr>
          <p:cNvCxnSpPr>
            <a:cxnSpLocks/>
            <a:stCxn id="15" idx="5"/>
          </p:cNvCxnSpPr>
          <p:nvPr/>
        </p:nvCxnSpPr>
        <p:spPr>
          <a:xfrm flipV="1">
            <a:off x="7665697" y="1649439"/>
            <a:ext cx="2987911" cy="39802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42" name="Oval 241">
            <a:extLst>
              <a:ext uri="{FF2B5EF4-FFF2-40B4-BE49-F238E27FC236}">
                <a16:creationId xmlns:a16="http://schemas.microsoft.com/office/drawing/2014/main" id="{EB61239D-8210-4A76-8113-B4A55BF04E09}"/>
              </a:ext>
            </a:extLst>
          </p:cNvPr>
          <p:cNvSpPr/>
          <p:nvPr/>
        </p:nvSpPr>
        <p:spPr>
          <a:xfrm>
            <a:off x="8270101" y="404187"/>
            <a:ext cx="293615" cy="25488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2</a:t>
            </a:r>
          </a:p>
        </p:txBody>
      </p:sp>
      <p:sp>
        <p:nvSpPr>
          <p:cNvPr id="243" name="Oval 242">
            <a:extLst>
              <a:ext uri="{FF2B5EF4-FFF2-40B4-BE49-F238E27FC236}">
                <a16:creationId xmlns:a16="http://schemas.microsoft.com/office/drawing/2014/main" id="{79EDBE9F-4786-4CA4-B233-BCA15BD0E55E}"/>
              </a:ext>
            </a:extLst>
          </p:cNvPr>
          <p:cNvSpPr/>
          <p:nvPr/>
        </p:nvSpPr>
        <p:spPr>
          <a:xfrm>
            <a:off x="5298639" y="688409"/>
            <a:ext cx="293615" cy="25488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1</a:t>
            </a:r>
          </a:p>
        </p:txBody>
      </p:sp>
      <p:sp>
        <p:nvSpPr>
          <p:cNvPr id="244" name="Oval 243">
            <a:extLst>
              <a:ext uri="{FF2B5EF4-FFF2-40B4-BE49-F238E27FC236}">
                <a16:creationId xmlns:a16="http://schemas.microsoft.com/office/drawing/2014/main" id="{BD6A3E23-6B85-4FE2-81E5-D384464FF26C}"/>
              </a:ext>
            </a:extLst>
          </p:cNvPr>
          <p:cNvSpPr/>
          <p:nvPr/>
        </p:nvSpPr>
        <p:spPr>
          <a:xfrm>
            <a:off x="9601239" y="433574"/>
            <a:ext cx="293615" cy="25488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1</a:t>
            </a:r>
          </a:p>
        </p:txBody>
      </p:sp>
      <p:sp>
        <p:nvSpPr>
          <p:cNvPr id="245" name="Oval 244">
            <a:extLst>
              <a:ext uri="{FF2B5EF4-FFF2-40B4-BE49-F238E27FC236}">
                <a16:creationId xmlns:a16="http://schemas.microsoft.com/office/drawing/2014/main" id="{8D6D5E8E-82DD-4F77-AD9C-E26E0266B377}"/>
              </a:ext>
            </a:extLst>
          </p:cNvPr>
          <p:cNvSpPr/>
          <p:nvPr/>
        </p:nvSpPr>
        <p:spPr>
          <a:xfrm>
            <a:off x="8976857" y="1371838"/>
            <a:ext cx="293615" cy="25488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1</a:t>
            </a:r>
          </a:p>
        </p:txBody>
      </p:sp>
      <p:sp>
        <p:nvSpPr>
          <p:cNvPr id="246" name="Oval 245">
            <a:extLst>
              <a:ext uri="{FF2B5EF4-FFF2-40B4-BE49-F238E27FC236}">
                <a16:creationId xmlns:a16="http://schemas.microsoft.com/office/drawing/2014/main" id="{C511769A-2DDE-4546-B045-C348D4707749}"/>
              </a:ext>
            </a:extLst>
          </p:cNvPr>
          <p:cNvSpPr/>
          <p:nvPr/>
        </p:nvSpPr>
        <p:spPr>
          <a:xfrm>
            <a:off x="5620301" y="5126657"/>
            <a:ext cx="293615" cy="25488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1</a:t>
            </a:r>
          </a:p>
        </p:txBody>
      </p:sp>
      <p:sp>
        <p:nvSpPr>
          <p:cNvPr id="247" name="Oval 246">
            <a:extLst>
              <a:ext uri="{FF2B5EF4-FFF2-40B4-BE49-F238E27FC236}">
                <a16:creationId xmlns:a16="http://schemas.microsoft.com/office/drawing/2014/main" id="{57F567CA-D111-4E38-9773-63EA0C92103C}"/>
              </a:ext>
            </a:extLst>
          </p:cNvPr>
          <p:cNvSpPr/>
          <p:nvPr/>
        </p:nvSpPr>
        <p:spPr>
          <a:xfrm>
            <a:off x="11154438" y="1143608"/>
            <a:ext cx="293615" cy="25488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1</a:t>
            </a:r>
          </a:p>
        </p:txBody>
      </p:sp>
      <p:sp>
        <p:nvSpPr>
          <p:cNvPr id="248" name="Oval 247">
            <a:extLst>
              <a:ext uri="{FF2B5EF4-FFF2-40B4-BE49-F238E27FC236}">
                <a16:creationId xmlns:a16="http://schemas.microsoft.com/office/drawing/2014/main" id="{55B4983D-2F21-409A-8A85-FE80EDA8565C}"/>
              </a:ext>
            </a:extLst>
          </p:cNvPr>
          <p:cNvSpPr/>
          <p:nvPr/>
        </p:nvSpPr>
        <p:spPr>
          <a:xfrm>
            <a:off x="2125284" y="4163528"/>
            <a:ext cx="293615" cy="25488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2</a:t>
            </a:r>
          </a:p>
        </p:txBody>
      </p:sp>
      <p:cxnSp>
        <p:nvCxnSpPr>
          <p:cNvPr id="251" name="Straight Arrow Connector 250">
            <a:extLst>
              <a:ext uri="{FF2B5EF4-FFF2-40B4-BE49-F238E27FC236}">
                <a16:creationId xmlns:a16="http://schemas.microsoft.com/office/drawing/2014/main" id="{DEA7DB26-B4B0-49E9-A52D-881A9F7FC1F5}"/>
              </a:ext>
            </a:extLst>
          </p:cNvPr>
          <p:cNvCxnSpPr>
            <a:cxnSpLocks/>
          </p:cNvCxnSpPr>
          <p:nvPr/>
        </p:nvCxnSpPr>
        <p:spPr>
          <a:xfrm>
            <a:off x="5020209" y="4007804"/>
            <a:ext cx="67522" cy="70028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3" name="Straight Arrow Connector 252">
            <a:extLst>
              <a:ext uri="{FF2B5EF4-FFF2-40B4-BE49-F238E27FC236}">
                <a16:creationId xmlns:a16="http://schemas.microsoft.com/office/drawing/2014/main" id="{E5BBCF72-EB03-44F8-8436-76958E916CD3}"/>
              </a:ext>
            </a:extLst>
          </p:cNvPr>
          <p:cNvCxnSpPr>
            <a:cxnSpLocks/>
          </p:cNvCxnSpPr>
          <p:nvPr/>
        </p:nvCxnSpPr>
        <p:spPr>
          <a:xfrm flipH="1">
            <a:off x="5940414" y="4743053"/>
            <a:ext cx="300691" cy="20540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3" name="Group 2">
            <a:extLst>
              <a:ext uri="{FF2B5EF4-FFF2-40B4-BE49-F238E27FC236}">
                <a16:creationId xmlns:a16="http://schemas.microsoft.com/office/drawing/2014/main" id="{BBF62DEC-C064-4758-A352-14757F6B75C6}"/>
              </a:ext>
            </a:extLst>
          </p:cNvPr>
          <p:cNvGrpSpPr/>
          <p:nvPr/>
        </p:nvGrpSpPr>
        <p:grpSpPr>
          <a:xfrm>
            <a:off x="177664" y="453817"/>
            <a:ext cx="3387497" cy="2771191"/>
            <a:chOff x="177664" y="453817"/>
            <a:chExt cx="3387497" cy="2771191"/>
          </a:xfrm>
        </p:grpSpPr>
        <p:cxnSp>
          <p:nvCxnSpPr>
            <p:cNvPr id="165" name="Straight Arrow Connector 164">
              <a:extLst>
                <a:ext uri="{FF2B5EF4-FFF2-40B4-BE49-F238E27FC236}">
                  <a16:creationId xmlns:a16="http://schemas.microsoft.com/office/drawing/2014/main" id="{52C16593-E4AC-4BDD-8BDE-A1222B53509A}"/>
                </a:ext>
              </a:extLst>
            </p:cNvPr>
            <p:cNvCxnSpPr/>
            <p:nvPr/>
          </p:nvCxnSpPr>
          <p:spPr>
            <a:xfrm>
              <a:off x="317664" y="2872971"/>
              <a:ext cx="1076652" cy="1363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2" name="Group 1">
              <a:extLst>
                <a:ext uri="{FF2B5EF4-FFF2-40B4-BE49-F238E27FC236}">
                  <a16:creationId xmlns:a16="http://schemas.microsoft.com/office/drawing/2014/main" id="{290FB502-20D9-4916-8852-332019716D5D}"/>
                </a:ext>
              </a:extLst>
            </p:cNvPr>
            <p:cNvGrpSpPr/>
            <p:nvPr/>
          </p:nvGrpSpPr>
          <p:grpSpPr>
            <a:xfrm>
              <a:off x="177664" y="453817"/>
              <a:ext cx="3387497" cy="2771191"/>
              <a:chOff x="384496" y="1215818"/>
              <a:chExt cx="3387497" cy="2771191"/>
            </a:xfrm>
          </p:grpSpPr>
          <p:cxnSp>
            <p:nvCxnSpPr>
              <p:cNvPr id="141" name="Straight Arrow Connector 140">
                <a:extLst>
                  <a:ext uri="{FF2B5EF4-FFF2-40B4-BE49-F238E27FC236}">
                    <a16:creationId xmlns:a16="http://schemas.microsoft.com/office/drawing/2014/main" id="{89CC9537-7BB0-4CAC-AA4A-7584EDC21B9C}"/>
                  </a:ext>
                </a:extLst>
              </p:cNvPr>
              <p:cNvCxnSpPr/>
              <p:nvPr/>
            </p:nvCxnSpPr>
            <p:spPr>
              <a:xfrm>
                <a:off x="385894" y="1358779"/>
                <a:ext cx="48656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2" name="Straight Arrow Connector 141">
                <a:extLst>
                  <a:ext uri="{FF2B5EF4-FFF2-40B4-BE49-F238E27FC236}">
                    <a16:creationId xmlns:a16="http://schemas.microsoft.com/office/drawing/2014/main" id="{8BEA77D5-DC09-4FE7-A163-F850374C6FD1}"/>
                  </a:ext>
                </a:extLst>
              </p:cNvPr>
              <p:cNvCxnSpPr/>
              <p:nvPr/>
            </p:nvCxnSpPr>
            <p:spPr>
              <a:xfrm>
                <a:off x="384496" y="1738705"/>
                <a:ext cx="486561" cy="0"/>
              </a:xfrm>
              <a:prstGeom prst="straightConnector1">
                <a:avLst/>
              </a:prstGeom>
              <a:ln>
                <a:tailEnd type="triangle"/>
              </a:ln>
            </p:spPr>
            <p:style>
              <a:lnRef idx="1">
                <a:schemeClr val="accent4"/>
              </a:lnRef>
              <a:fillRef idx="0">
                <a:schemeClr val="accent4"/>
              </a:fillRef>
              <a:effectRef idx="0">
                <a:schemeClr val="accent4"/>
              </a:effectRef>
              <a:fontRef idx="minor">
                <a:schemeClr val="tx1"/>
              </a:fontRef>
            </p:style>
          </p:cxnSp>
          <p:sp>
            <p:nvSpPr>
              <p:cNvPr id="143" name="TextBox 142">
                <a:extLst>
                  <a:ext uri="{FF2B5EF4-FFF2-40B4-BE49-F238E27FC236}">
                    <a16:creationId xmlns:a16="http://schemas.microsoft.com/office/drawing/2014/main" id="{4281D9F8-A09E-4450-8596-82E87CA856F5}"/>
                  </a:ext>
                </a:extLst>
              </p:cNvPr>
              <p:cNvSpPr txBox="1"/>
              <p:nvPr/>
            </p:nvSpPr>
            <p:spPr>
              <a:xfrm>
                <a:off x="844236" y="1215818"/>
                <a:ext cx="2927757" cy="369332"/>
              </a:xfrm>
              <a:prstGeom prst="rect">
                <a:avLst/>
              </a:prstGeom>
              <a:noFill/>
            </p:spPr>
            <p:txBody>
              <a:bodyPr wrap="square" rtlCol="0">
                <a:spAutoFit/>
              </a:bodyPr>
              <a:lstStyle/>
              <a:p>
                <a:r>
                  <a:rPr lang="en-US" dirty="0"/>
                  <a:t>Vaccine movement</a:t>
                </a:r>
              </a:p>
            </p:txBody>
          </p:sp>
          <p:sp>
            <p:nvSpPr>
              <p:cNvPr id="144" name="TextBox 143">
                <a:extLst>
                  <a:ext uri="{FF2B5EF4-FFF2-40B4-BE49-F238E27FC236}">
                    <a16:creationId xmlns:a16="http://schemas.microsoft.com/office/drawing/2014/main" id="{38350C45-48FE-4649-852E-DE0BB67158F6}"/>
                  </a:ext>
                </a:extLst>
              </p:cNvPr>
              <p:cNvSpPr txBox="1"/>
              <p:nvPr/>
            </p:nvSpPr>
            <p:spPr>
              <a:xfrm>
                <a:off x="834731" y="1599452"/>
                <a:ext cx="2927757" cy="369332"/>
              </a:xfrm>
              <a:prstGeom prst="rect">
                <a:avLst/>
              </a:prstGeom>
              <a:noFill/>
            </p:spPr>
            <p:txBody>
              <a:bodyPr wrap="square" rtlCol="0">
                <a:spAutoFit/>
              </a:bodyPr>
              <a:lstStyle/>
              <a:p>
                <a:r>
                  <a:rPr lang="en-US" dirty="0"/>
                  <a:t>Live poultry movement</a:t>
                </a:r>
              </a:p>
            </p:txBody>
          </p:sp>
          <p:sp>
            <p:nvSpPr>
              <p:cNvPr id="153" name="Oval 152">
                <a:extLst>
                  <a:ext uri="{FF2B5EF4-FFF2-40B4-BE49-F238E27FC236}">
                    <a16:creationId xmlns:a16="http://schemas.microsoft.com/office/drawing/2014/main" id="{07D20576-E156-477F-A077-37499BD431CF}"/>
                  </a:ext>
                </a:extLst>
              </p:cNvPr>
              <p:cNvSpPr/>
              <p:nvPr/>
            </p:nvSpPr>
            <p:spPr>
              <a:xfrm>
                <a:off x="531544" y="1968532"/>
                <a:ext cx="271976" cy="300197"/>
              </a:xfrm>
              <a:prstGeom prst="ellipse">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1">
                      <a:lumMod val="75000"/>
                    </a:schemeClr>
                  </a:solidFill>
                </a:endParaRPr>
              </a:p>
            </p:txBody>
          </p:sp>
          <p:sp>
            <p:nvSpPr>
              <p:cNvPr id="154" name="TextBox 153">
                <a:extLst>
                  <a:ext uri="{FF2B5EF4-FFF2-40B4-BE49-F238E27FC236}">
                    <a16:creationId xmlns:a16="http://schemas.microsoft.com/office/drawing/2014/main" id="{3F8E0ABE-4BA3-4C79-94F3-71DE495D22E8}"/>
                  </a:ext>
                </a:extLst>
              </p:cNvPr>
              <p:cNvSpPr txBox="1"/>
              <p:nvPr/>
            </p:nvSpPr>
            <p:spPr>
              <a:xfrm>
                <a:off x="828108" y="2011367"/>
                <a:ext cx="2927757" cy="369332"/>
              </a:xfrm>
              <a:prstGeom prst="rect">
                <a:avLst/>
              </a:prstGeom>
              <a:noFill/>
            </p:spPr>
            <p:txBody>
              <a:bodyPr wrap="square" rtlCol="0">
                <a:spAutoFit/>
              </a:bodyPr>
              <a:lstStyle/>
              <a:p>
                <a:r>
                  <a:rPr lang="en-US" dirty="0"/>
                  <a:t>Regulators</a:t>
                </a:r>
              </a:p>
            </p:txBody>
          </p:sp>
          <p:sp>
            <p:nvSpPr>
              <p:cNvPr id="155" name="Oval 154">
                <a:extLst>
                  <a:ext uri="{FF2B5EF4-FFF2-40B4-BE49-F238E27FC236}">
                    <a16:creationId xmlns:a16="http://schemas.microsoft.com/office/drawing/2014/main" id="{8D6625AA-E0FD-489B-9951-DD323A07A221}"/>
                  </a:ext>
                </a:extLst>
              </p:cNvPr>
              <p:cNvSpPr/>
              <p:nvPr/>
            </p:nvSpPr>
            <p:spPr>
              <a:xfrm>
                <a:off x="514978" y="2369407"/>
                <a:ext cx="271976" cy="300197"/>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1">
                      <a:lumMod val="75000"/>
                    </a:schemeClr>
                  </a:solidFill>
                </a:endParaRPr>
              </a:p>
            </p:txBody>
          </p:sp>
          <p:sp>
            <p:nvSpPr>
              <p:cNvPr id="156" name="TextBox 155">
                <a:extLst>
                  <a:ext uri="{FF2B5EF4-FFF2-40B4-BE49-F238E27FC236}">
                    <a16:creationId xmlns:a16="http://schemas.microsoft.com/office/drawing/2014/main" id="{ACE76158-F3B1-494C-A8D0-40DAFD6A3504}"/>
                  </a:ext>
                </a:extLst>
              </p:cNvPr>
              <p:cNvSpPr txBox="1"/>
              <p:nvPr/>
            </p:nvSpPr>
            <p:spPr>
              <a:xfrm>
                <a:off x="821116" y="2384637"/>
                <a:ext cx="2927757" cy="369332"/>
              </a:xfrm>
              <a:prstGeom prst="rect">
                <a:avLst/>
              </a:prstGeom>
              <a:noFill/>
            </p:spPr>
            <p:txBody>
              <a:bodyPr wrap="square" rtlCol="0">
                <a:spAutoFit/>
              </a:bodyPr>
              <a:lstStyle/>
              <a:p>
                <a:r>
                  <a:rPr lang="en-US" dirty="0"/>
                  <a:t>Consumers</a:t>
                </a:r>
              </a:p>
            </p:txBody>
          </p:sp>
          <p:sp>
            <p:nvSpPr>
              <p:cNvPr id="159" name="Oval 158">
                <a:extLst>
                  <a:ext uri="{FF2B5EF4-FFF2-40B4-BE49-F238E27FC236}">
                    <a16:creationId xmlns:a16="http://schemas.microsoft.com/office/drawing/2014/main" id="{73CF7A82-7704-4BA4-8F6C-7F36BC2C2489}"/>
                  </a:ext>
                </a:extLst>
              </p:cNvPr>
              <p:cNvSpPr/>
              <p:nvPr/>
            </p:nvSpPr>
            <p:spPr>
              <a:xfrm>
                <a:off x="480968" y="3269185"/>
                <a:ext cx="293615" cy="25488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1</a:t>
                </a:r>
              </a:p>
            </p:txBody>
          </p:sp>
          <p:sp>
            <p:nvSpPr>
              <p:cNvPr id="162" name="Oval 161">
                <a:extLst>
                  <a:ext uri="{FF2B5EF4-FFF2-40B4-BE49-F238E27FC236}">
                    <a16:creationId xmlns:a16="http://schemas.microsoft.com/office/drawing/2014/main" id="{CE6BAD37-4F91-441B-BA1C-E86857A1171A}"/>
                  </a:ext>
                </a:extLst>
              </p:cNvPr>
              <p:cNvSpPr/>
              <p:nvPr/>
            </p:nvSpPr>
            <p:spPr>
              <a:xfrm>
                <a:off x="897885" y="3280233"/>
                <a:ext cx="293615" cy="25488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2</a:t>
                </a:r>
              </a:p>
            </p:txBody>
          </p:sp>
          <p:sp>
            <p:nvSpPr>
              <p:cNvPr id="163" name="Oval 162">
                <a:extLst>
                  <a:ext uri="{FF2B5EF4-FFF2-40B4-BE49-F238E27FC236}">
                    <a16:creationId xmlns:a16="http://schemas.microsoft.com/office/drawing/2014/main" id="{E76BB1C9-F6E6-48AD-AEFB-5B927595ABDA}"/>
                  </a:ext>
                </a:extLst>
              </p:cNvPr>
              <p:cNvSpPr/>
              <p:nvPr/>
            </p:nvSpPr>
            <p:spPr>
              <a:xfrm>
                <a:off x="1321013" y="3278180"/>
                <a:ext cx="293615" cy="25488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3</a:t>
                </a:r>
              </a:p>
            </p:txBody>
          </p:sp>
          <p:sp>
            <p:nvSpPr>
              <p:cNvPr id="166" name="TextBox 165">
                <a:extLst>
                  <a:ext uri="{FF2B5EF4-FFF2-40B4-BE49-F238E27FC236}">
                    <a16:creationId xmlns:a16="http://schemas.microsoft.com/office/drawing/2014/main" id="{A96EF104-16B9-4541-AD47-C02F71B4D9D3}"/>
                  </a:ext>
                </a:extLst>
              </p:cNvPr>
              <p:cNvSpPr txBox="1"/>
              <p:nvPr/>
            </p:nvSpPr>
            <p:spPr>
              <a:xfrm>
                <a:off x="706906" y="3617677"/>
                <a:ext cx="2927757" cy="369332"/>
              </a:xfrm>
              <a:prstGeom prst="rect">
                <a:avLst/>
              </a:prstGeom>
              <a:noFill/>
            </p:spPr>
            <p:txBody>
              <a:bodyPr wrap="square" rtlCol="0">
                <a:spAutoFit/>
              </a:bodyPr>
              <a:lstStyle/>
              <a:p>
                <a:r>
                  <a:rPr lang="en-US" dirty="0"/>
                  <a:t>Power</a:t>
                </a:r>
              </a:p>
            </p:txBody>
          </p:sp>
          <p:sp>
            <p:nvSpPr>
              <p:cNvPr id="256" name="Oval 255">
                <a:extLst>
                  <a:ext uri="{FF2B5EF4-FFF2-40B4-BE49-F238E27FC236}">
                    <a16:creationId xmlns:a16="http://schemas.microsoft.com/office/drawing/2014/main" id="{76C227E3-0C70-4914-93F1-E9C5B05D2DBF}"/>
                  </a:ext>
                </a:extLst>
              </p:cNvPr>
              <p:cNvSpPr/>
              <p:nvPr/>
            </p:nvSpPr>
            <p:spPr>
              <a:xfrm>
                <a:off x="519333" y="2800486"/>
                <a:ext cx="271976" cy="300197"/>
              </a:xfrm>
              <a:prstGeom prst="ellipse">
                <a:avLst/>
              </a:prstGeom>
              <a:solidFill>
                <a:srgbClr val="FECEF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1">
                      <a:lumMod val="75000"/>
                    </a:schemeClr>
                  </a:solidFill>
                </a:endParaRPr>
              </a:p>
            </p:txBody>
          </p:sp>
          <p:sp>
            <p:nvSpPr>
              <p:cNvPr id="257" name="TextBox 256">
                <a:extLst>
                  <a:ext uri="{FF2B5EF4-FFF2-40B4-BE49-F238E27FC236}">
                    <a16:creationId xmlns:a16="http://schemas.microsoft.com/office/drawing/2014/main" id="{1EA1E7CF-DA82-4323-8B7C-F57325666BA8}"/>
                  </a:ext>
                </a:extLst>
              </p:cNvPr>
              <p:cNvSpPr txBox="1"/>
              <p:nvPr/>
            </p:nvSpPr>
            <p:spPr>
              <a:xfrm>
                <a:off x="825471" y="2815716"/>
                <a:ext cx="2927757" cy="369332"/>
              </a:xfrm>
              <a:prstGeom prst="rect">
                <a:avLst/>
              </a:prstGeom>
              <a:noFill/>
            </p:spPr>
            <p:txBody>
              <a:bodyPr wrap="square" rtlCol="0">
                <a:spAutoFit/>
              </a:bodyPr>
              <a:lstStyle/>
              <a:p>
                <a:r>
                  <a:rPr lang="en-US" dirty="0"/>
                  <a:t>Extension workers</a:t>
                </a:r>
              </a:p>
            </p:txBody>
          </p:sp>
        </p:grpSp>
      </p:grpSp>
      <p:sp>
        <p:nvSpPr>
          <p:cNvPr id="10" name="TextBox 9">
            <a:extLst>
              <a:ext uri="{FF2B5EF4-FFF2-40B4-BE49-F238E27FC236}">
                <a16:creationId xmlns:a16="http://schemas.microsoft.com/office/drawing/2014/main" id="{B90AD8C9-F85E-4371-8FDD-6A2953A3A90F}"/>
              </a:ext>
            </a:extLst>
          </p:cNvPr>
          <p:cNvSpPr txBox="1"/>
          <p:nvPr/>
        </p:nvSpPr>
        <p:spPr>
          <a:xfrm>
            <a:off x="135630" y="42273"/>
            <a:ext cx="4324517" cy="369332"/>
          </a:xfrm>
          <a:prstGeom prst="rect">
            <a:avLst/>
          </a:prstGeom>
          <a:noFill/>
        </p:spPr>
        <p:txBody>
          <a:bodyPr wrap="square" rtlCol="0">
            <a:spAutoFit/>
          </a:bodyPr>
          <a:lstStyle/>
          <a:p>
            <a:r>
              <a:rPr lang="en-US" b="1" dirty="0">
                <a:solidFill>
                  <a:schemeClr val="accent1">
                    <a:lumMod val="75000"/>
                  </a:schemeClr>
                </a:solidFill>
              </a:rPr>
              <a:t>NCD Vaccine &amp; Poultry Value Chain</a:t>
            </a:r>
          </a:p>
        </p:txBody>
      </p:sp>
    </p:spTree>
    <p:extLst>
      <p:ext uri="{BB962C8B-B14F-4D97-AF65-F5344CB8AC3E}">
        <p14:creationId xmlns:p14="http://schemas.microsoft.com/office/powerpoint/2010/main" val="32359346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5D42BB5-349F-44A1-8E45-6939B5DFF238}"/>
              </a:ext>
            </a:extLst>
          </p:cNvPr>
          <p:cNvSpPr>
            <a:spLocks noGrp="1"/>
          </p:cNvSpPr>
          <p:nvPr>
            <p:ph type="sldNum" sz="quarter" idx="12"/>
          </p:nvPr>
        </p:nvSpPr>
        <p:spPr/>
        <p:txBody>
          <a:bodyPr/>
          <a:lstStyle/>
          <a:p>
            <a:fld id="{A873AA1E-F096-5540-A565-ADDB43BB9B2F}" type="slidenum">
              <a:rPr lang="en-US" smtClean="0"/>
              <a:pPr/>
              <a:t>6</a:t>
            </a:fld>
            <a:endParaRPr lang="en-US" dirty="0"/>
          </a:p>
        </p:txBody>
      </p:sp>
      <p:pic>
        <p:nvPicPr>
          <p:cNvPr id="3" name="Picture 2">
            <a:extLst>
              <a:ext uri="{FF2B5EF4-FFF2-40B4-BE49-F238E27FC236}">
                <a16:creationId xmlns:a16="http://schemas.microsoft.com/office/drawing/2014/main" id="{3154CFB0-A731-49F9-A260-C911341F8369}"/>
              </a:ext>
            </a:extLst>
          </p:cNvPr>
          <p:cNvPicPr>
            <a:picLocks noChangeAspect="1"/>
          </p:cNvPicPr>
          <p:nvPr/>
        </p:nvPicPr>
        <p:blipFill rotWithShape="1">
          <a:blip r:embed="rId3"/>
          <a:srcRect l="938" r="5624"/>
          <a:stretch/>
        </p:blipFill>
        <p:spPr>
          <a:xfrm>
            <a:off x="549275" y="0"/>
            <a:ext cx="11093450" cy="6885411"/>
          </a:xfrm>
          <a:prstGeom prst="rect">
            <a:avLst/>
          </a:prstGeom>
        </p:spPr>
      </p:pic>
    </p:spTree>
    <p:extLst>
      <p:ext uri="{BB962C8B-B14F-4D97-AF65-F5344CB8AC3E}">
        <p14:creationId xmlns:p14="http://schemas.microsoft.com/office/powerpoint/2010/main" val="7961777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37198D2-ABB5-4BD5-BB87-A27E9519B8C0}"/>
              </a:ext>
            </a:extLst>
          </p:cNvPr>
          <p:cNvPicPr>
            <a:picLocks noChangeAspect="1"/>
          </p:cNvPicPr>
          <p:nvPr/>
        </p:nvPicPr>
        <p:blipFill rotWithShape="1">
          <a:blip r:embed="rId3"/>
          <a:srcRect b="2407"/>
          <a:stretch/>
        </p:blipFill>
        <p:spPr>
          <a:xfrm>
            <a:off x="1260133" y="0"/>
            <a:ext cx="9671734" cy="6858000"/>
          </a:xfrm>
          <a:prstGeom prst="rect">
            <a:avLst/>
          </a:prstGeom>
        </p:spPr>
      </p:pic>
      <p:sp>
        <p:nvSpPr>
          <p:cNvPr id="6" name="Rectangle 5">
            <a:extLst>
              <a:ext uri="{FF2B5EF4-FFF2-40B4-BE49-F238E27FC236}">
                <a16:creationId xmlns:a16="http://schemas.microsoft.com/office/drawing/2014/main" id="{73E6461F-D69E-4B9C-B11D-9C0D2F86A6BD}"/>
              </a:ext>
            </a:extLst>
          </p:cNvPr>
          <p:cNvSpPr/>
          <p:nvPr/>
        </p:nvSpPr>
        <p:spPr>
          <a:xfrm>
            <a:off x="7675990" y="436880"/>
            <a:ext cx="3085107" cy="5455919"/>
          </a:xfrm>
          <a:prstGeom prst="rect">
            <a:avLst/>
          </a:prstGeom>
          <a:noFill/>
          <a:ln w="444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548318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0" name="Rectangle 9">
            <a:extLst>
              <a:ext uri="{FF2B5EF4-FFF2-40B4-BE49-F238E27FC236}">
                <a16:creationId xmlns:a16="http://schemas.microsoft.com/office/drawing/2014/main" id="{E7BA0EB7-B1AA-43B1-9BA3-B6B011D07A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6876939" cy="68580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137D4CC-E59C-49C9-8812-15F0327FBE2C}"/>
              </a:ext>
            </a:extLst>
          </p:cNvPr>
          <p:cNvSpPr>
            <a:spLocks noGrp="1"/>
          </p:cNvSpPr>
          <p:nvPr>
            <p:ph type="title"/>
          </p:nvPr>
        </p:nvSpPr>
        <p:spPr>
          <a:xfrm>
            <a:off x="804671" y="640080"/>
            <a:ext cx="5291327" cy="1188720"/>
          </a:xfrm>
          <a:solidFill>
            <a:srgbClr val="FFFFFF"/>
          </a:solidFill>
          <a:ln>
            <a:solidFill>
              <a:srgbClr val="404040"/>
            </a:solidFill>
          </a:ln>
        </p:spPr>
        <p:txBody>
          <a:bodyPr vert="horz" lIns="182880" tIns="182880" rIns="182880" bIns="182880" rtlCol="0" anchor="ctr">
            <a:normAutofit/>
          </a:bodyPr>
          <a:lstStyle/>
          <a:p>
            <a:r>
              <a:rPr lang="en-US" dirty="0">
                <a:solidFill>
                  <a:srgbClr val="262626"/>
                </a:solidFill>
              </a:rPr>
              <a:t>Why WE use </a:t>
            </a:r>
            <a:br>
              <a:rPr lang="en-US" dirty="0">
                <a:solidFill>
                  <a:srgbClr val="262626"/>
                </a:solidFill>
              </a:rPr>
            </a:br>
            <a:r>
              <a:rPr lang="en-US" dirty="0">
                <a:solidFill>
                  <a:srgbClr val="262626"/>
                </a:solidFill>
              </a:rPr>
              <a:t>Outcome Mapping?</a:t>
            </a:r>
          </a:p>
        </p:txBody>
      </p:sp>
      <p:sp>
        <p:nvSpPr>
          <p:cNvPr id="4" name="Content Placeholder 3">
            <a:extLst>
              <a:ext uri="{FF2B5EF4-FFF2-40B4-BE49-F238E27FC236}">
                <a16:creationId xmlns:a16="http://schemas.microsoft.com/office/drawing/2014/main" id="{F56AB557-83B3-417D-93F6-354A96F6208E}"/>
              </a:ext>
            </a:extLst>
          </p:cNvPr>
          <p:cNvSpPr>
            <a:spLocks noGrp="1"/>
          </p:cNvSpPr>
          <p:nvPr>
            <p:ph sz="half" idx="2"/>
          </p:nvPr>
        </p:nvSpPr>
        <p:spPr>
          <a:xfrm>
            <a:off x="804671" y="1943100"/>
            <a:ext cx="5291327" cy="4914900"/>
          </a:xfrm>
        </p:spPr>
        <p:txBody>
          <a:bodyPr vert="horz" lIns="91440" tIns="45720" rIns="91440" bIns="45720" rtlCol="0">
            <a:noAutofit/>
          </a:bodyPr>
          <a:lstStyle/>
          <a:p>
            <a:pPr>
              <a:lnSpc>
                <a:spcPct val="114000"/>
              </a:lnSpc>
              <a:spcBef>
                <a:spcPts val="0"/>
              </a:spcBef>
              <a:spcAft>
                <a:spcPts val="1000"/>
              </a:spcAft>
              <a:buClr>
                <a:schemeClr val="tx2"/>
              </a:buClr>
            </a:pPr>
            <a:r>
              <a:rPr lang="en-US" dirty="0">
                <a:solidFill>
                  <a:schemeClr val="tx2"/>
                </a:solidFill>
              </a:rPr>
              <a:t>Outcome Mapping (OM) is a structured participatory tool that uses a bottom-up collaborative process to engage all Spillover Ecosystem stakeholders (both traditional and non-traditional)</a:t>
            </a:r>
          </a:p>
          <a:p>
            <a:pPr>
              <a:lnSpc>
                <a:spcPct val="114000"/>
              </a:lnSpc>
              <a:spcBef>
                <a:spcPts val="0"/>
              </a:spcBef>
              <a:spcAft>
                <a:spcPts val="1000"/>
              </a:spcAft>
              <a:buClr>
                <a:schemeClr val="tx2"/>
              </a:buClr>
            </a:pPr>
            <a:r>
              <a:rPr lang="en-US" dirty="0">
                <a:solidFill>
                  <a:schemeClr val="tx2"/>
                </a:solidFill>
              </a:rPr>
              <a:t>Through the OM process, stakeholders will map their outcomes and work to identify, design and implement interventions to address spillover.</a:t>
            </a:r>
          </a:p>
          <a:p>
            <a:pPr>
              <a:lnSpc>
                <a:spcPct val="114000"/>
              </a:lnSpc>
              <a:spcBef>
                <a:spcPts val="0"/>
              </a:spcBef>
              <a:spcAft>
                <a:spcPts val="1000"/>
              </a:spcAft>
              <a:buClr>
                <a:schemeClr val="tx2"/>
              </a:buClr>
            </a:pPr>
            <a:r>
              <a:rPr lang="en-US" dirty="0">
                <a:solidFill>
                  <a:schemeClr val="tx2"/>
                </a:solidFill>
              </a:rPr>
              <a:t>The OM process focuses on effecting </a:t>
            </a:r>
            <a:r>
              <a:rPr lang="en-US" b="1" dirty="0">
                <a:solidFill>
                  <a:schemeClr val="tx2"/>
                </a:solidFill>
              </a:rPr>
              <a:t>changes in behavior, relationships, actions, and activities </a:t>
            </a:r>
            <a:r>
              <a:rPr lang="en-US" dirty="0">
                <a:solidFill>
                  <a:schemeClr val="tx2"/>
                </a:solidFill>
              </a:rPr>
              <a:t>in the people, groups, and organizations that will lead to stopping spillover.</a:t>
            </a:r>
          </a:p>
          <a:p>
            <a:pPr>
              <a:lnSpc>
                <a:spcPct val="114000"/>
              </a:lnSpc>
              <a:spcBef>
                <a:spcPts val="0"/>
              </a:spcBef>
              <a:spcAft>
                <a:spcPts val="1000"/>
              </a:spcAft>
              <a:buClr>
                <a:schemeClr val="tx2"/>
              </a:buClr>
            </a:pPr>
            <a:r>
              <a:rPr lang="en-US" dirty="0">
                <a:solidFill>
                  <a:schemeClr val="tx2"/>
                </a:solidFill>
              </a:rPr>
              <a:t>Allows stakeholders to MAP their expected </a:t>
            </a:r>
            <a:r>
              <a:rPr lang="en-US" b="1" dirty="0">
                <a:solidFill>
                  <a:schemeClr val="tx2"/>
                </a:solidFill>
              </a:rPr>
              <a:t>OUTCOMES</a:t>
            </a:r>
          </a:p>
        </p:txBody>
      </p:sp>
      <p:sp>
        <p:nvSpPr>
          <p:cNvPr id="21" name="Rectangle 11">
            <a:extLst>
              <a:ext uri="{FF2B5EF4-FFF2-40B4-BE49-F238E27FC236}">
                <a16:creationId xmlns:a16="http://schemas.microsoft.com/office/drawing/2014/main" id="{D9653EDA-1A30-48B1-BF28-9986FD1D266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34656" y="640080"/>
            <a:ext cx="4017264" cy="5261170"/>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ectangle 13">
            <a:extLst>
              <a:ext uri="{FF2B5EF4-FFF2-40B4-BE49-F238E27FC236}">
                <a16:creationId xmlns:a16="http://schemas.microsoft.com/office/drawing/2014/main" id="{CAF4B266-6894-41F1-94B6-1814A0EFE55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700772" y="806357"/>
            <a:ext cx="3685032" cy="492861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4">
            <a:extLst>
              <a:ext uri="{FF2B5EF4-FFF2-40B4-BE49-F238E27FC236}">
                <a16:creationId xmlns:a16="http://schemas.microsoft.com/office/drawing/2014/main" id="{0C1F2697-D4F6-48AB-A901-0EDFE38998E0}"/>
              </a:ext>
            </a:extLst>
          </p:cNvPr>
          <p:cNvPicPr>
            <a:picLocks noGrp="1" noChangeAspect="1"/>
          </p:cNvPicPr>
          <p:nvPr>
            <p:ph sz="half" idx="1"/>
          </p:nvPr>
        </p:nvPicPr>
        <p:blipFill rotWithShape="1">
          <a:blip r:embed="rId2"/>
          <a:srcRect l="9382" r="13509" b="2"/>
          <a:stretch/>
        </p:blipFill>
        <p:spPr>
          <a:xfrm>
            <a:off x="7865364" y="1641545"/>
            <a:ext cx="3355848" cy="3258240"/>
          </a:xfrm>
          <a:prstGeom prst="rect">
            <a:avLst/>
          </a:prstGeom>
        </p:spPr>
      </p:pic>
    </p:spTree>
    <p:extLst>
      <p:ext uri="{BB962C8B-B14F-4D97-AF65-F5344CB8AC3E}">
        <p14:creationId xmlns:p14="http://schemas.microsoft.com/office/powerpoint/2010/main" val="20806204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C68242-8C8F-4B6C-91E3-D6A9DC481093}"/>
              </a:ext>
            </a:extLst>
          </p:cNvPr>
          <p:cNvSpPr>
            <a:spLocks noGrp="1"/>
          </p:cNvSpPr>
          <p:nvPr>
            <p:ph type="title"/>
          </p:nvPr>
        </p:nvSpPr>
        <p:spPr>
          <a:xfrm>
            <a:off x="723165" y="996575"/>
            <a:ext cx="5240390" cy="584776"/>
          </a:xfrm>
        </p:spPr>
        <p:txBody>
          <a:bodyPr vert="horz" lIns="91440" tIns="45720" rIns="91440" bIns="45720" rtlCol="0" anchor="ctr">
            <a:normAutofit/>
          </a:bodyPr>
          <a:lstStyle/>
          <a:p>
            <a:pPr>
              <a:lnSpc>
                <a:spcPct val="114000"/>
              </a:lnSpc>
              <a:spcBef>
                <a:spcPts val="600"/>
              </a:spcBef>
              <a:spcAft>
                <a:spcPts val="600"/>
              </a:spcAft>
            </a:pPr>
            <a:r>
              <a:rPr lang="en-US" dirty="0"/>
              <a:t>OM is about:</a:t>
            </a:r>
          </a:p>
        </p:txBody>
      </p:sp>
      <p:sp>
        <p:nvSpPr>
          <p:cNvPr id="4" name="Content Placeholder 3">
            <a:extLst>
              <a:ext uri="{FF2B5EF4-FFF2-40B4-BE49-F238E27FC236}">
                <a16:creationId xmlns:a16="http://schemas.microsoft.com/office/drawing/2014/main" id="{CA7C20AF-5068-4316-A5E8-333D69C082FE}"/>
              </a:ext>
            </a:extLst>
          </p:cNvPr>
          <p:cNvSpPr>
            <a:spLocks noGrp="1"/>
          </p:cNvSpPr>
          <p:nvPr>
            <p:ph sz="half" idx="2"/>
          </p:nvPr>
        </p:nvSpPr>
        <p:spPr>
          <a:xfrm>
            <a:off x="590720" y="1684259"/>
            <a:ext cx="5505281" cy="5173741"/>
          </a:xfrm>
        </p:spPr>
        <p:txBody>
          <a:bodyPr vert="horz" lIns="91440" tIns="45720" rIns="91440" bIns="45720" rtlCol="0" anchor="ctr">
            <a:noAutofit/>
          </a:bodyPr>
          <a:lstStyle/>
          <a:p>
            <a:pPr>
              <a:lnSpc>
                <a:spcPct val="114000"/>
              </a:lnSpc>
              <a:spcBef>
                <a:spcPts val="0"/>
              </a:spcBef>
              <a:spcAft>
                <a:spcPts val="600"/>
              </a:spcAft>
            </a:pPr>
            <a:r>
              <a:rPr lang="en-US" sz="1600" b="1" dirty="0"/>
              <a:t>Listening to local actors </a:t>
            </a:r>
            <a:r>
              <a:rPr lang="en-US" sz="1600" dirty="0"/>
              <a:t>and allowing them to define their role: communities, civil society, the private sector, academia, and ministries.</a:t>
            </a:r>
          </a:p>
          <a:p>
            <a:pPr>
              <a:lnSpc>
                <a:spcPct val="114000"/>
              </a:lnSpc>
              <a:spcBef>
                <a:spcPts val="0"/>
              </a:spcBef>
              <a:spcAft>
                <a:spcPts val="600"/>
              </a:spcAft>
            </a:pPr>
            <a:r>
              <a:rPr lang="en-US" sz="1600" b="1" dirty="0"/>
              <a:t>Understand Local Systems. </a:t>
            </a:r>
            <a:r>
              <a:rPr lang="en-US" sz="1600" dirty="0"/>
              <a:t>Identify key local actors, understand relationships and interdependencies, and support local actors in developing and leading their own development solutions/interventions that positively transform systems.</a:t>
            </a:r>
          </a:p>
          <a:p>
            <a:pPr>
              <a:lnSpc>
                <a:spcPct val="114000"/>
              </a:lnSpc>
              <a:spcBef>
                <a:spcPts val="0"/>
              </a:spcBef>
              <a:spcAft>
                <a:spcPts val="600"/>
              </a:spcAft>
            </a:pPr>
            <a:r>
              <a:rPr lang="en-US" sz="1600" b="1" dirty="0"/>
              <a:t>Build networks and relationships </a:t>
            </a:r>
            <a:r>
              <a:rPr lang="en-US" sz="1600" dirty="0"/>
              <a:t>between local actors that lead to enduring positive systemic change and sustainability.</a:t>
            </a:r>
          </a:p>
          <a:p>
            <a:pPr>
              <a:lnSpc>
                <a:spcPct val="114000"/>
              </a:lnSpc>
              <a:spcBef>
                <a:spcPts val="0"/>
              </a:spcBef>
              <a:spcAft>
                <a:spcPts val="600"/>
              </a:spcAft>
            </a:pPr>
            <a:r>
              <a:rPr lang="en-US" sz="1600" b="1" dirty="0"/>
              <a:t>Support Local Leadership. </a:t>
            </a:r>
            <a:r>
              <a:rPr lang="en-US" sz="1600" dirty="0"/>
              <a:t>Shift priority-setting, decision-making, leadership, and power to local actors.  Support local actors in identifying, achieving, and measuring their own priorities.</a:t>
            </a:r>
          </a:p>
          <a:p>
            <a:pPr>
              <a:lnSpc>
                <a:spcPct val="114000"/>
              </a:lnSpc>
              <a:spcBef>
                <a:spcPts val="0"/>
              </a:spcBef>
              <a:spcAft>
                <a:spcPts val="600"/>
              </a:spcAft>
            </a:pPr>
            <a:r>
              <a:rPr lang="en-US" sz="1600" b="1" dirty="0"/>
              <a:t>Measure what matters to local actors </a:t>
            </a:r>
            <a:r>
              <a:rPr lang="en-US" sz="1600" dirty="0"/>
              <a:t>- and measure whether and how locally led collaboration results in systemic change, and behavior change, including unexpected outcomes.</a:t>
            </a:r>
          </a:p>
        </p:txBody>
      </p:sp>
      <p:pic>
        <p:nvPicPr>
          <p:cNvPr id="5" name="Content Placeholder 4" descr="A group of people sitting around a table&#10;&#10;Description automatically generated">
            <a:extLst>
              <a:ext uri="{FF2B5EF4-FFF2-40B4-BE49-F238E27FC236}">
                <a16:creationId xmlns:a16="http://schemas.microsoft.com/office/drawing/2014/main" id="{7B415354-88B4-4206-B9CB-41F2AEF6A9FB}"/>
              </a:ext>
            </a:extLst>
          </p:cNvPr>
          <p:cNvPicPr>
            <a:picLocks noGrp="1" noChangeAspect="1"/>
          </p:cNvPicPr>
          <p:nvPr>
            <p:ph sz="half" idx="1"/>
          </p:nvPr>
        </p:nvPicPr>
        <p:blipFill rotWithShape="1">
          <a:blip r:embed="rId2"/>
          <a:srcRect l="17989" r="2" b="2"/>
          <a:stretch/>
        </p:blipFill>
        <p:spPr>
          <a:xfrm>
            <a:off x="6582777" y="996576"/>
            <a:ext cx="5018503" cy="4864848"/>
          </a:xfrm>
          <a:prstGeom prst="rect">
            <a:avLst/>
          </a:prstGeom>
        </p:spPr>
      </p:pic>
      <p:sp>
        <p:nvSpPr>
          <p:cNvPr id="6" name="TextBox 5">
            <a:extLst>
              <a:ext uri="{FF2B5EF4-FFF2-40B4-BE49-F238E27FC236}">
                <a16:creationId xmlns:a16="http://schemas.microsoft.com/office/drawing/2014/main" id="{D64F3E62-B93A-4458-B433-F826FD636523}"/>
              </a:ext>
            </a:extLst>
          </p:cNvPr>
          <p:cNvSpPr txBox="1"/>
          <p:nvPr/>
        </p:nvSpPr>
        <p:spPr>
          <a:xfrm flipH="1">
            <a:off x="836466" y="370447"/>
            <a:ext cx="5013788" cy="523220"/>
          </a:xfrm>
          <a:prstGeom prst="rect">
            <a:avLst/>
          </a:prstGeom>
          <a:noFill/>
        </p:spPr>
        <p:txBody>
          <a:bodyPr wrap="square" rtlCol="0">
            <a:spAutoFit/>
          </a:bodyPr>
          <a:lstStyle/>
          <a:p>
            <a:pPr algn="ctr"/>
            <a:r>
              <a:rPr lang="en-US" sz="2800" b="1" dirty="0"/>
              <a:t>Systems in a Room</a:t>
            </a:r>
          </a:p>
        </p:txBody>
      </p:sp>
    </p:spTree>
    <p:extLst>
      <p:ext uri="{BB962C8B-B14F-4D97-AF65-F5344CB8AC3E}">
        <p14:creationId xmlns:p14="http://schemas.microsoft.com/office/powerpoint/2010/main" val="9169421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Parcel">
  <a:themeElements>
    <a:clrScheme name="Violet">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69A020"/>
      </a:hlink>
      <a:folHlink>
        <a:srgbClr val="8C8C8C"/>
      </a:folHlink>
    </a:clrScheme>
    <a:fontScheme name="Parcel">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A425FB89-E954-4A2A-81DC-D90804A94DB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D877A59C0363A445ADB3EBF5A4586660" ma:contentTypeVersion="12" ma:contentTypeDescription="Een nieuw document maken." ma:contentTypeScope="" ma:versionID="cca4b043c887ccbf4b5fa1fb241bd7b5">
  <xsd:schema xmlns:xsd="http://www.w3.org/2001/XMLSchema" xmlns:xs="http://www.w3.org/2001/XMLSchema" xmlns:p="http://schemas.microsoft.com/office/2006/metadata/properties" xmlns:ns2="07f4b9fa-f85b-4a7b-9986-58f9a8e4f3ff" xmlns:ns3="155a764d-ffd6-4084-bdfc-3de5c27504dd" targetNamespace="http://schemas.microsoft.com/office/2006/metadata/properties" ma:root="true" ma:fieldsID="f9dfcee256051e55d8a52a108d7e858c" ns2:_="" ns3:_="">
    <xsd:import namespace="07f4b9fa-f85b-4a7b-9986-58f9a8e4f3ff"/>
    <xsd:import namespace="155a764d-ffd6-4084-bdfc-3de5c27504d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LengthInSecond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7f4b9fa-f85b-4a7b-9986-58f9a8e4f3f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155a764d-ffd6-4084-bdfc-3de5c27504dd" elementFormDefault="qualified">
    <xsd:import namespace="http://schemas.microsoft.com/office/2006/documentManagement/types"/>
    <xsd:import namespace="http://schemas.microsoft.com/office/infopath/2007/PartnerControls"/>
    <xsd:element name="SharedWithUsers" ma:index="18"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Gedeeld met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2C132A0-DC49-44CB-A053-1A32FA5A242E}">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6C5DAC14-E6BE-43C5-BDC7-16C217B38DC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7f4b9fa-f85b-4a7b-9986-58f9a8e4f3ff"/>
    <ds:schemaRef ds:uri="155a764d-ffd6-4084-bdfc-3de5c27504d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0A95C10A-39BF-4E7D-A2A6-BCE97B2CF71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551</TotalTime>
  <Words>1392</Words>
  <Application>Microsoft Office PowerPoint</Application>
  <PresentationFormat>Widescreen</PresentationFormat>
  <Paragraphs>131</Paragraphs>
  <Slides>15</Slides>
  <Notes>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Arial</vt:lpstr>
      <vt:lpstr>Calibri</vt:lpstr>
      <vt:lpstr>Gill Sans MT</vt:lpstr>
      <vt:lpstr>Symbol</vt:lpstr>
      <vt:lpstr>Times New Roman</vt:lpstr>
      <vt:lpstr>Parcel</vt:lpstr>
      <vt:lpstr>TH5.3: Systemic transformational change and empowerment for women smallholder farmers through engagement of key critical partners   Jemimah ODUMa – UNIVERSITY OF NAIROBI</vt:lpstr>
      <vt:lpstr>Hearing their voices:  Action research to support women’s agency and empowerment in livestock vaccine distribution, delivery and use in Rwanda, Uganda and Kenya.  Funded by IDRC-LVIF  </vt:lpstr>
      <vt:lpstr>PowerPoint Presentation</vt:lpstr>
      <vt:lpstr>PowerPoint Presentation</vt:lpstr>
      <vt:lpstr>PowerPoint Presentation</vt:lpstr>
      <vt:lpstr>PowerPoint Presentation</vt:lpstr>
      <vt:lpstr>PowerPoint Presentation</vt:lpstr>
      <vt:lpstr>Why WE use  Outcome Mapping?</vt:lpstr>
      <vt:lpstr>OM is about:</vt:lpstr>
      <vt:lpstr>Outcome mapping approach</vt:lpstr>
      <vt:lpstr>PowerPoint Presentation</vt:lpstr>
      <vt:lpstr>We use photovoice for women to tell their stories </vt:lpstr>
      <vt:lpstr>Intended outcomes</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Hellen Amuguni DVM, MA, PhD Tufts Cummings School of Veterinary Medicine</dc:title>
  <dc:creator>Amuguni, Janetrix Hellen M.</dc:creator>
  <cp:lastModifiedBy>Peter Ballantyne</cp:lastModifiedBy>
  <cp:revision>23</cp:revision>
  <dcterms:created xsi:type="dcterms:W3CDTF">2019-05-19T22:37:21Z</dcterms:created>
  <dcterms:modified xsi:type="dcterms:W3CDTF">2021-12-21T16:26:08Z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0x010100D877A59C0363A445ADB3EBF5A4586660</vt:lpwstr>
  </property>
</Properties>
</file>