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1.xml" ContentType="application/vnd.openxmlformats-officedocument.drawingml.chartshapes+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2.xml" ContentType="application/vnd.openxmlformats-officedocument.drawingml.chartshape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718" r:id="rId5"/>
  </p:sldMasterIdLst>
  <p:notesMasterIdLst>
    <p:notesMasterId r:id="rId25"/>
  </p:notesMasterIdLst>
  <p:handoutMasterIdLst>
    <p:handoutMasterId r:id="rId26"/>
  </p:handoutMasterIdLst>
  <p:sldIdLst>
    <p:sldId id="256" r:id="rId6"/>
    <p:sldId id="334" r:id="rId7"/>
    <p:sldId id="335" r:id="rId8"/>
    <p:sldId id="319" r:id="rId9"/>
    <p:sldId id="320" r:id="rId10"/>
    <p:sldId id="322" r:id="rId11"/>
    <p:sldId id="321" r:id="rId12"/>
    <p:sldId id="323" r:id="rId13"/>
    <p:sldId id="325" r:id="rId14"/>
    <p:sldId id="331" r:id="rId15"/>
    <p:sldId id="326" r:id="rId16"/>
    <p:sldId id="330" r:id="rId17"/>
    <p:sldId id="324" r:id="rId18"/>
    <p:sldId id="327" r:id="rId19"/>
    <p:sldId id="328" r:id="rId20"/>
    <p:sldId id="332" r:id="rId21"/>
    <p:sldId id="333" r:id="rId22"/>
    <p:sldId id="329" r:id="rId23"/>
    <p:sldId id="261" r:id="rId2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680B"/>
    <a:srgbClr val="72201E"/>
    <a:srgbClr val="682622"/>
    <a:srgbClr val="6332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74147" autoAdjust="0"/>
  </p:normalViewPr>
  <p:slideViewPr>
    <p:cSldViewPr>
      <p:cViewPr varScale="1">
        <p:scale>
          <a:sx n="50" d="100"/>
          <a:sy n="50" d="100"/>
        </p:scale>
        <p:origin x="1764" y="24"/>
      </p:cViewPr>
      <p:guideLst>
        <p:guide orient="horz" pos="2160"/>
        <p:guide pos="2880"/>
      </p:guideLst>
    </p:cSldViewPr>
  </p:slideViewPr>
  <p:notesTextViewPr>
    <p:cViewPr>
      <p:scale>
        <a:sx n="1" d="1"/>
        <a:sy n="1" d="1"/>
      </p:scale>
      <p:origin x="0" y="0"/>
    </p:cViewPr>
  </p:notesTextViewPr>
  <p:sorterViewPr>
    <p:cViewPr varScale="1">
      <p:scale>
        <a:sx n="1" d="1"/>
        <a:sy n="1" d="1"/>
      </p:scale>
      <p:origin x="0" y="0"/>
    </p:cViewPr>
  </p:sorterViewPr>
  <p:notesViewPr>
    <p:cSldViewPr>
      <p:cViewPr varScale="1">
        <p:scale>
          <a:sx n="57" d="100"/>
          <a:sy n="57" d="100"/>
        </p:scale>
        <p:origin x="1980"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embeddings/oleObject2.bin"/><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D:\RESEARCH\Requests\2016_DG\Data_U_Illinois_Lecture.xlsx" TargetMode="Externa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1.xml"/></Relationships>
</file>

<file path=ppt/charts/_rels/chart4.xml.rels><?xml version="1.0" encoding="UTF-8" standalone="yes"?>
<Relationships xmlns="http://schemas.openxmlformats.org/package/2006/relationships"><Relationship Id="rId3" Type="http://schemas.openxmlformats.org/officeDocument/2006/relationships/oleObject" Target="file:///D:\RESEARCH\Requests\2016_DG\Data_U_Illinois_Lecture.xlsx" TargetMode="Externa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0"/>
    <c:plotArea>
      <c:layout/>
      <c:barChart>
        <c:barDir val="col"/>
        <c:grouping val="clustered"/>
        <c:varyColors val="0"/>
        <c:ser>
          <c:idx val="5"/>
          <c:order val="0"/>
          <c:tx>
            <c:strRef>
              <c:f>Data!$A$22</c:f>
              <c:strCache>
                <c:ptCount val="1"/>
                <c:pt idx="0">
                  <c:v>Livestock-Derived Foods</c:v>
                </c:pt>
              </c:strCache>
            </c:strRef>
          </c:tx>
          <c:spPr>
            <a:solidFill>
              <a:schemeClr val="accent2">
                <a:lumMod val="20000"/>
                <a:lumOff val="80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(Data!$G$21,Data!$AU$21)</c:f>
              <c:strCache>
                <c:ptCount val="2"/>
                <c:pt idx="0">
                  <c:v>2010</c:v>
                </c:pt>
                <c:pt idx="1">
                  <c:v>2050</c:v>
                </c:pt>
              </c:strCache>
            </c:strRef>
          </c:cat>
          <c:val>
            <c:numRef>
              <c:f>(Data!$G$22,Data!$AU$22)</c:f>
              <c:numCache>
                <c:formatCode>0</c:formatCode>
                <c:ptCount val="2"/>
                <c:pt idx="0">
                  <c:v>59.457395791403989</c:v>
                </c:pt>
                <c:pt idx="1">
                  <c:v>156.49370597268191</c:v>
                </c:pt>
              </c:numCache>
            </c:numRef>
          </c:val>
          <c:extLst>
            <c:ext xmlns:c16="http://schemas.microsoft.com/office/drawing/2014/chart" uri="{C3380CC4-5D6E-409C-BE32-E72D297353CC}">
              <c16:uniqueId val="{00000000-715A-4387-A44F-1F176A8DEE7B}"/>
            </c:ext>
          </c:extLst>
        </c:ser>
        <c:ser>
          <c:idx val="1"/>
          <c:order val="1"/>
          <c:tx>
            <c:strRef>
              <c:f>Data!$A$27</c:f>
              <c:strCache>
                <c:ptCount val="1"/>
                <c:pt idx="0">
                  <c:v>Grains as Livestock Feed</c:v>
                </c:pt>
              </c:strCache>
            </c:strRef>
          </c:tx>
          <c:spPr>
            <a:solidFill>
              <a:schemeClr val="accent2">
                <a:lumMod val="60000"/>
                <a:lumOff val="40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val>
            <c:numRef>
              <c:f>(Data!$G$27,Data!$AU$27)</c:f>
              <c:numCache>
                <c:formatCode>0</c:formatCode>
                <c:ptCount val="2"/>
                <c:pt idx="0">
                  <c:v>31.262865514465915</c:v>
                </c:pt>
                <c:pt idx="1">
                  <c:v>115.38268397934537</c:v>
                </c:pt>
              </c:numCache>
            </c:numRef>
          </c:val>
          <c:extLst>
            <c:ext xmlns:c16="http://schemas.microsoft.com/office/drawing/2014/chart" uri="{C3380CC4-5D6E-409C-BE32-E72D297353CC}">
              <c16:uniqueId val="{00000001-715A-4387-A44F-1F176A8DEE7B}"/>
            </c:ext>
          </c:extLst>
        </c:ser>
        <c:ser>
          <c:idx val="45"/>
          <c:order val="2"/>
          <c:tx>
            <c:strRef>
              <c:f>Data!$A$23</c:f>
              <c:strCache>
                <c:ptCount val="1"/>
                <c:pt idx="0">
                  <c:v>Grains as Food</c:v>
                </c:pt>
              </c:strCache>
            </c:strRef>
          </c:tx>
          <c:spPr>
            <a:solidFill>
              <a:schemeClr val="accent2">
                <a:lumMod val="7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(Data!$G$21,Data!$AU$21)</c:f>
              <c:strCache>
                <c:ptCount val="2"/>
                <c:pt idx="0">
                  <c:v>2010</c:v>
                </c:pt>
                <c:pt idx="1">
                  <c:v>2050</c:v>
                </c:pt>
              </c:strCache>
            </c:strRef>
          </c:cat>
          <c:val>
            <c:numRef>
              <c:f>(Data!$G$23,Data!$AU$23)</c:f>
              <c:numCache>
                <c:formatCode>0</c:formatCode>
                <c:ptCount val="2"/>
                <c:pt idx="0">
                  <c:v>145.68670495630573</c:v>
                </c:pt>
                <c:pt idx="1">
                  <c:v>313.6960835621723</c:v>
                </c:pt>
              </c:numCache>
            </c:numRef>
          </c:val>
          <c:extLst>
            <c:ext xmlns:c16="http://schemas.microsoft.com/office/drawing/2014/chart" uri="{C3380CC4-5D6E-409C-BE32-E72D297353CC}">
              <c16:uniqueId val="{00000002-715A-4387-A44F-1F176A8DEE7B}"/>
            </c:ext>
          </c:extLst>
        </c:ser>
        <c:ser>
          <c:idx val="0"/>
          <c:order val="3"/>
          <c:tx>
            <c:strRef>
              <c:f>Data!$A$26</c:f>
              <c:strCache>
                <c:ptCount val="1"/>
                <c:pt idx="0">
                  <c:v>Other Plant-Based Foods</c:v>
                </c:pt>
              </c:strCache>
            </c:strRef>
          </c:tx>
          <c:spPr>
            <a:solidFill>
              <a:schemeClr val="accent2">
                <a:lumMod val="50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(Data!$G$21,Data!$AU$21)</c:f>
              <c:strCache>
                <c:ptCount val="2"/>
                <c:pt idx="0">
                  <c:v>2010</c:v>
                </c:pt>
                <c:pt idx="1">
                  <c:v>2050</c:v>
                </c:pt>
              </c:strCache>
            </c:strRef>
          </c:cat>
          <c:val>
            <c:numRef>
              <c:f>(Data!$G$26,Data!$AU$26)</c:f>
              <c:numCache>
                <c:formatCode>0</c:formatCode>
                <c:ptCount val="2"/>
                <c:pt idx="0">
                  <c:v>302.70138254656223</c:v>
                </c:pt>
                <c:pt idx="1">
                  <c:v>816.16009992205954</c:v>
                </c:pt>
              </c:numCache>
            </c:numRef>
          </c:val>
          <c:extLst>
            <c:ext xmlns:c16="http://schemas.microsoft.com/office/drawing/2014/chart" uri="{C3380CC4-5D6E-409C-BE32-E72D297353CC}">
              <c16:uniqueId val="{00000003-715A-4387-A44F-1F176A8DEE7B}"/>
            </c:ext>
          </c:extLst>
        </c:ser>
        <c:dLbls>
          <c:dLblPos val="inEnd"/>
          <c:showLegendKey val="0"/>
          <c:showVal val="1"/>
          <c:showCatName val="0"/>
          <c:showSerName val="0"/>
          <c:showPercent val="0"/>
          <c:showBubbleSize val="0"/>
        </c:dLbls>
        <c:gapWidth val="65"/>
        <c:axId val="318305320"/>
        <c:axId val="318305712"/>
      </c:barChart>
      <c:catAx>
        <c:axId val="318305320"/>
        <c:scaling>
          <c:orientation val="minMax"/>
        </c:scaling>
        <c:delete val="0"/>
        <c:axPos val="b"/>
        <c:numFmt formatCode="General" sourceLinked="0"/>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dk1">
                    <a:lumMod val="75000"/>
                    <a:lumOff val="25000"/>
                  </a:schemeClr>
                </a:solidFill>
                <a:latin typeface="+mn-lt"/>
                <a:ea typeface="+mn-ea"/>
                <a:cs typeface="+mn-cs"/>
              </a:defRPr>
            </a:pPr>
            <a:endParaRPr lang="en-US"/>
          </a:p>
        </c:txPr>
        <c:crossAx val="318305712"/>
        <c:crosses val="autoZero"/>
        <c:auto val="1"/>
        <c:lblAlgn val="ctr"/>
        <c:lblOffset val="100"/>
        <c:noMultiLvlLbl val="0"/>
      </c:catAx>
      <c:valAx>
        <c:axId val="318305712"/>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 sourceLinked="1"/>
        <c:majorTickMark val="none"/>
        <c:minorTickMark val="none"/>
        <c:tickLblPos val="nextTo"/>
        <c:crossAx val="318305320"/>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noFill/>
      <a:round/>
    </a:ln>
    <a:effectLst>
      <a:softEdge rad="317500"/>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0"/>
    <c:plotArea>
      <c:layout/>
      <c:barChart>
        <c:barDir val="col"/>
        <c:grouping val="stacked"/>
        <c:varyColors val="0"/>
        <c:ser>
          <c:idx val="1"/>
          <c:order val="0"/>
          <c:tx>
            <c:strRef>
              <c:f>Data!$A$80</c:f>
              <c:strCache>
                <c:ptCount val="1"/>
                <c:pt idx="0">
                  <c:v>Meat, Milk, Eggs</c:v>
                </c:pt>
              </c:strCache>
            </c:strRef>
          </c:tx>
          <c:spPr>
            <a:solidFill>
              <a:schemeClr val="accent2">
                <a:lumMod val="20000"/>
                <a:lumOff val="80000"/>
              </a:schemeClr>
            </a:solidFill>
            <a:ln>
              <a:noFill/>
            </a:ln>
            <a:effectLst/>
          </c:spPr>
          <c:invertIfNegative val="0"/>
          <c:cat>
            <c:strRef>
              <c:f>(Data!$C$79,Data!$G$79,Data!$K$79,Data!$O$79)</c:f>
              <c:strCache>
                <c:ptCount val="4"/>
                <c:pt idx="0">
                  <c:v>1970</c:v>
                </c:pt>
                <c:pt idx="1">
                  <c:v>1990</c:v>
                </c:pt>
                <c:pt idx="2">
                  <c:v>2010</c:v>
                </c:pt>
                <c:pt idx="3">
                  <c:v>2030</c:v>
                </c:pt>
              </c:strCache>
            </c:strRef>
          </c:cat>
          <c:val>
            <c:numRef>
              <c:f>(Data!$C$80,Data!$G$80,Data!$K$80,Data!$O$80)</c:f>
              <c:numCache>
                <c:formatCode>General</c:formatCode>
                <c:ptCount val="4"/>
                <c:pt idx="0">
                  <c:v>250.56700000000001</c:v>
                </c:pt>
                <c:pt idx="1">
                  <c:v>2129.8440000000001</c:v>
                </c:pt>
                <c:pt idx="2">
                  <c:v>7230.98</c:v>
                </c:pt>
                <c:pt idx="3">
                  <c:v>19279.505729210297</c:v>
                </c:pt>
              </c:numCache>
            </c:numRef>
          </c:val>
          <c:extLst>
            <c:ext xmlns:c16="http://schemas.microsoft.com/office/drawing/2014/chart" uri="{C3380CC4-5D6E-409C-BE32-E72D297353CC}">
              <c16:uniqueId val="{00000000-7A6B-4989-A1C7-E5229F160269}"/>
            </c:ext>
          </c:extLst>
        </c:ser>
        <c:ser>
          <c:idx val="5"/>
          <c:order val="1"/>
          <c:tx>
            <c:strRef>
              <c:f>Data!$A$81</c:f>
              <c:strCache>
                <c:ptCount val="1"/>
                <c:pt idx="0">
                  <c:v>Cereals</c:v>
                </c:pt>
              </c:strCache>
            </c:strRef>
          </c:tx>
          <c:spPr>
            <a:solidFill>
              <a:schemeClr val="accent2">
                <a:lumMod val="60000"/>
                <a:lumOff val="40000"/>
              </a:schemeClr>
            </a:solidFill>
            <a:ln>
              <a:noFill/>
            </a:ln>
            <a:effectLst/>
          </c:spPr>
          <c:invertIfNegative val="0"/>
          <c:cat>
            <c:strRef>
              <c:f>(Data!$C$79,Data!$G$79,Data!$K$79,Data!$O$79)</c:f>
              <c:strCache>
                <c:ptCount val="4"/>
                <c:pt idx="0">
                  <c:v>1970</c:v>
                </c:pt>
                <c:pt idx="1">
                  <c:v>1990</c:v>
                </c:pt>
                <c:pt idx="2">
                  <c:v>2010</c:v>
                </c:pt>
                <c:pt idx="3">
                  <c:v>2030</c:v>
                </c:pt>
              </c:strCache>
            </c:strRef>
          </c:cat>
          <c:val>
            <c:numRef>
              <c:f>(Data!$C$81,Data!$G$81,Data!$K$81,Data!$O$81)</c:f>
              <c:numCache>
                <c:formatCode>General</c:formatCode>
                <c:ptCount val="4"/>
                <c:pt idx="0">
                  <c:v>502.44</c:v>
                </c:pt>
                <c:pt idx="1">
                  <c:v>5173.7209999999995</c:v>
                </c:pt>
                <c:pt idx="2">
                  <c:v>18443.361000000001</c:v>
                </c:pt>
                <c:pt idx="3">
                  <c:v>27151.757073676177</c:v>
                </c:pt>
              </c:numCache>
            </c:numRef>
          </c:val>
          <c:extLst>
            <c:ext xmlns:c16="http://schemas.microsoft.com/office/drawing/2014/chart" uri="{C3380CC4-5D6E-409C-BE32-E72D297353CC}">
              <c16:uniqueId val="{00000001-7A6B-4989-A1C7-E5229F160269}"/>
            </c:ext>
          </c:extLst>
        </c:ser>
        <c:ser>
          <c:idx val="9"/>
          <c:order val="2"/>
          <c:tx>
            <c:strRef>
              <c:f>Data!$A$82</c:f>
              <c:strCache>
                <c:ptCount val="1"/>
                <c:pt idx="0">
                  <c:v>Oils and oilseeds</c:v>
                </c:pt>
              </c:strCache>
            </c:strRef>
          </c:tx>
          <c:spPr>
            <a:solidFill>
              <a:schemeClr val="accent2">
                <a:lumMod val="50000"/>
              </a:schemeClr>
            </a:solidFill>
            <a:ln>
              <a:noFill/>
            </a:ln>
            <a:effectLst/>
          </c:spPr>
          <c:invertIfNegative val="0"/>
          <c:cat>
            <c:strRef>
              <c:f>(Data!$C$79,Data!$G$79,Data!$K$79,Data!$O$79)</c:f>
              <c:strCache>
                <c:ptCount val="4"/>
                <c:pt idx="0">
                  <c:v>1970</c:v>
                </c:pt>
                <c:pt idx="1">
                  <c:v>1990</c:v>
                </c:pt>
                <c:pt idx="2">
                  <c:v>2010</c:v>
                </c:pt>
                <c:pt idx="3">
                  <c:v>2030</c:v>
                </c:pt>
              </c:strCache>
            </c:strRef>
          </c:cat>
          <c:val>
            <c:numRef>
              <c:f>(Data!$C$82,Data!$G$82,Data!$K$82,Data!$O$82)</c:f>
              <c:numCache>
                <c:formatCode>General</c:formatCode>
                <c:ptCount val="4"/>
                <c:pt idx="0">
                  <c:v>47.84</c:v>
                </c:pt>
                <c:pt idx="1">
                  <c:v>109.849</c:v>
                </c:pt>
                <c:pt idx="2">
                  <c:v>1402.9159999999999</c:v>
                </c:pt>
                <c:pt idx="3">
                  <c:v>7242.3082036340747</c:v>
                </c:pt>
              </c:numCache>
            </c:numRef>
          </c:val>
          <c:extLst>
            <c:ext xmlns:c16="http://schemas.microsoft.com/office/drawing/2014/chart" uri="{C3380CC4-5D6E-409C-BE32-E72D297353CC}">
              <c16:uniqueId val="{00000002-7A6B-4989-A1C7-E5229F160269}"/>
            </c:ext>
          </c:extLst>
        </c:ser>
        <c:dLbls>
          <c:showLegendKey val="0"/>
          <c:showVal val="0"/>
          <c:showCatName val="0"/>
          <c:showSerName val="0"/>
          <c:showPercent val="0"/>
          <c:showBubbleSize val="0"/>
        </c:dLbls>
        <c:gapWidth val="150"/>
        <c:overlap val="100"/>
        <c:axId val="318306888"/>
        <c:axId val="196359856"/>
      </c:barChart>
      <c:catAx>
        <c:axId val="318306888"/>
        <c:scaling>
          <c:orientation val="minMax"/>
        </c:scaling>
        <c:delete val="0"/>
        <c:axPos val="b"/>
        <c:numFmt formatCode="General" sourceLinked="0"/>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96359856"/>
        <c:crosses val="autoZero"/>
        <c:auto val="1"/>
        <c:lblAlgn val="ctr"/>
        <c:lblOffset val="100"/>
        <c:noMultiLvlLbl val="0"/>
      </c:catAx>
      <c:valAx>
        <c:axId val="196359856"/>
        <c:scaling>
          <c:orientation val="minMax"/>
        </c:scaling>
        <c:delete val="0"/>
        <c:axPos val="l"/>
        <c:majorGridlines>
          <c:spPr>
            <a:ln w="9525" cap="flat" cmpd="sng" algn="ctr">
              <a:solidFill>
                <a:schemeClr val="tx1">
                  <a:tint val="75000"/>
                  <a:shade val="95000"/>
                  <a:satMod val="105000"/>
                </a:schemeClr>
              </a:solidFill>
              <a:prstDash val="solid"/>
              <a:round/>
            </a:ln>
            <a:effectLst/>
          </c:spPr>
        </c:majorGridlines>
        <c:numFmt formatCode="#,##0" sourceLinked="0"/>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31830688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legend>
    <c:plotVisOnly val="1"/>
    <c:dispBlanksAs val="gap"/>
    <c:showDLblsOverMax val="0"/>
  </c:chart>
  <c:spPr>
    <a:solidFill>
      <a:schemeClr val="bg1">
        <a:lumMod val="85000"/>
      </a:schemeClr>
    </a:solidFill>
    <a:ln w="9525" cap="flat" cmpd="sng" algn="ctr">
      <a:noFill/>
      <a:prstDash val="solid"/>
    </a:ln>
    <a:effectLst>
      <a:softEdge rad="317500"/>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0"/>
    <c:plotArea>
      <c:layout>
        <c:manualLayout>
          <c:layoutTarget val="inner"/>
          <c:xMode val="edge"/>
          <c:yMode val="edge"/>
          <c:x val="0.11741714927423959"/>
          <c:y val="4.9745185007933589E-2"/>
          <c:w val="0.83382944086620858"/>
          <c:h val="0.84302349596483583"/>
        </c:manualLayout>
      </c:layout>
      <c:barChart>
        <c:barDir val="col"/>
        <c:grouping val="clustered"/>
        <c:varyColors val="0"/>
        <c:ser>
          <c:idx val="2"/>
          <c:order val="0"/>
          <c:tx>
            <c:strRef>
              <c:f>Data!$E$87</c:f>
              <c:strCache>
                <c:ptCount val="1"/>
                <c:pt idx="0">
                  <c:v>Total Population</c:v>
                </c:pt>
              </c:strCache>
            </c:strRef>
          </c:tx>
          <c:spPr>
            <a:solidFill>
              <a:schemeClr val="accent2">
                <a:lumMod val="40000"/>
                <a:lumOff val="60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197" b="1"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Data!$A$88:$A$90</c:f>
              <c:strCache>
                <c:ptCount val="3"/>
                <c:pt idx="0">
                  <c:v>Africa</c:v>
                </c:pt>
                <c:pt idx="1">
                  <c:v>N America</c:v>
                </c:pt>
                <c:pt idx="2">
                  <c:v>Europe</c:v>
                </c:pt>
              </c:strCache>
            </c:strRef>
          </c:cat>
          <c:val>
            <c:numRef>
              <c:f>Data!$E$88:$E$90</c:f>
              <c:numCache>
                <c:formatCode>#\ ###\ ###\ ##0;\-#\ ###\ ###\ ##0;0</c:formatCode>
                <c:ptCount val="3"/>
                <c:pt idx="0">
                  <c:v>1044.1068600000001</c:v>
                </c:pt>
                <c:pt idx="1">
                  <c:v>344.12912</c:v>
                </c:pt>
                <c:pt idx="2">
                  <c:v>735.39490000000001</c:v>
                </c:pt>
              </c:numCache>
            </c:numRef>
          </c:val>
          <c:extLst>
            <c:ext xmlns:c16="http://schemas.microsoft.com/office/drawing/2014/chart" uri="{C3380CC4-5D6E-409C-BE32-E72D297353CC}">
              <c16:uniqueId val="{00000000-8152-4245-8B09-A887AD731A2A}"/>
            </c:ext>
          </c:extLst>
        </c:ser>
        <c:ser>
          <c:idx val="3"/>
          <c:order val="1"/>
          <c:tx>
            <c:strRef>
              <c:f>Data!$D$87</c:f>
              <c:strCache>
                <c:ptCount val="1"/>
                <c:pt idx="0">
                  <c:v>Youth</c:v>
                </c:pt>
              </c:strCache>
            </c:strRef>
          </c:tx>
          <c:spPr>
            <a:solidFill>
              <a:schemeClr val="accent2">
                <a:tint val="58000"/>
                <a:alpha val="85000"/>
              </a:schemeClr>
            </a:solidFill>
            <a:ln w="9525" cap="flat" cmpd="sng" algn="ctr">
              <a:solidFill>
                <a:schemeClr val="lt1">
                  <a:alpha val="50000"/>
                </a:schemeClr>
              </a:solidFill>
              <a:round/>
            </a:ln>
            <a:effectLst/>
          </c:spPr>
          <c:invertIfNegative val="0"/>
          <c:dLbls>
            <c:spPr>
              <a:solidFill>
                <a:schemeClr val="accent2">
                  <a:lumMod val="75000"/>
                </a:schemeClr>
              </a:solidFill>
              <a:ln>
                <a:noFill/>
              </a:ln>
              <a:effectLst/>
            </c:spPr>
            <c:txPr>
              <a:bodyPr rot="0" spcFirstLastPara="1" vertOverflow="ellipsis" vert="horz" wrap="square" anchor="ctr" anchorCtr="1"/>
              <a:lstStyle/>
              <a:p>
                <a:pPr>
                  <a:defRPr sz="1197" b="1"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Data!$A$88:$A$90</c:f>
              <c:strCache>
                <c:ptCount val="3"/>
                <c:pt idx="0">
                  <c:v>Africa</c:v>
                </c:pt>
                <c:pt idx="1">
                  <c:v>N America</c:v>
                </c:pt>
                <c:pt idx="2">
                  <c:v>Europe</c:v>
                </c:pt>
              </c:strCache>
            </c:strRef>
          </c:cat>
          <c:val>
            <c:numRef>
              <c:f>Data!$D$88:$D$90</c:f>
              <c:numCache>
                <c:formatCode>#\ ###\ ###\ ##0;\-#\ ###\ ###\ ##0;0</c:formatCode>
                <c:ptCount val="3"/>
                <c:pt idx="0">
                  <c:v>207.697473</c:v>
                </c:pt>
                <c:pt idx="1">
                  <c:v>48.095392999999994</c:v>
                </c:pt>
                <c:pt idx="2">
                  <c:v>93.681386000000003</c:v>
                </c:pt>
              </c:numCache>
            </c:numRef>
          </c:val>
          <c:extLst>
            <c:ext xmlns:c16="http://schemas.microsoft.com/office/drawing/2014/chart" uri="{C3380CC4-5D6E-409C-BE32-E72D297353CC}">
              <c16:uniqueId val="{00000001-8152-4245-8B09-A887AD731A2A}"/>
            </c:ext>
          </c:extLst>
        </c:ser>
        <c:dLbls>
          <c:dLblPos val="inEnd"/>
          <c:showLegendKey val="0"/>
          <c:showVal val="1"/>
          <c:showCatName val="0"/>
          <c:showSerName val="0"/>
          <c:showPercent val="0"/>
          <c:showBubbleSize val="0"/>
        </c:dLbls>
        <c:gapWidth val="65"/>
        <c:axId val="235314104"/>
        <c:axId val="235314496"/>
      </c:barChart>
      <c:catAx>
        <c:axId val="235314104"/>
        <c:scaling>
          <c:orientation val="minMax"/>
        </c:scaling>
        <c:delete val="0"/>
        <c:axPos val="b"/>
        <c:numFmt formatCode="General" sourceLinked="0"/>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tx1"/>
                </a:solidFill>
                <a:latin typeface="+mn-lt"/>
                <a:ea typeface="+mn-ea"/>
                <a:cs typeface="+mn-cs"/>
              </a:defRPr>
            </a:pPr>
            <a:endParaRPr lang="en-US"/>
          </a:p>
        </c:txPr>
        <c:crossAx val="235314496"/>
        <c:crosses val="autoZero"/>
        <c:auto val="1"/>
        <c:lblAlgn val="ctr"/>
        <c:lblOffset val="100"/>
        <c:noMultiLvlLbl val="0"/>
      </c:catAx>
      <c:valAx>
        <c:axId val="235314496"/>
        <c:scaling>
          <c:orientation val="minMax"/>
          <c:max val="3000"/>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 sourceLinked="0"/>
        <c:majorTickMark val="none"/>
        <c:minorTickMark val="none"/>
        <c:tickLblPos val="nextTo"/>
        <c:crossAx val="235314104"/>
        <c:crosses val="autoZero"/>
        <c:crossBetween val="between"/>
      </c:valAx>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solidFill>
            <a:schemeClr val="tx1"/>
          </a:solidFill>
        </a:defRPr>
      </a:pPr>
      <a:endParaRPr lang="en-US"/>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0"/>
    <c:plotArea>
      <c:layout>
        <c:manualLayout>
          <c:layoutTarget val="inner"/>
          <c:xMode val="edge"/>
          <c:yMode val="edge"/>
          <c:x val="0.10590507436570429"/>
          <c:y val="4.9745185007933589E-2"/>
          <c:w val="0.59599081364829398"/>
          <c:h val="0.84302349596483583"/>
        </c:manualLayout>
      </c:layout>
      <c:barChart>
        <c:barDir val="col"/>
        <c:grouping val="clustered"/>
        <c:varyColors val="0"/>
        <c:ser>
          <c:idx val="5"/>
          <c:order val="0"/>
          <c:tx>
            <c:strRef>
              <c:f>Data!$G$87</c:f>
              <c:strCache>
                <c:ptCount val="1"/>
                <c:pt idx="0">
                  <c:v>Total Population</c:v>
                </c:pt>
              </c:strCache>
            </c:strRef>
          </c:tx>
          <c:spPr>
            <a:solidFill>
              <a:schemeClr val="accent2">
                <a:lumMod val="40000"/>
                <a:lumOff val="60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197" b="1"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Data!$A$88:$A$90</c:f>
              <c:strCache>
                <c:ptCount val="3"/>
                <c:pt idx="0">
                  <c:v>Africa</c:v>
                </c:pt>
                <c:pt idx="1">
                  <c:v>N America</c:v>
                </c:pt>
                <c:pt idx="2">
                  <c:v>Europe</c:v>
                </c:pt>
              </c:strCache>
            </c:strRef>
          </c:cat>
          <c:val>
            <c:numRef>
              <c:f>Data!$G$88:$G$90</c:f>
              <c:numCache>
                <c:formatCode>#\ ###\ ###\ ##0;\-#\ ###\ ###\ ##0;0</c:formatCode>
                <c:ptCount val="3"/>
                <c:pt idx="0">
                  <c:v>2477.5363199999997</c:v>
                </c:pt>
                <c:pt idx="1">
                  <c:v>433.11372999999998</c:v>
                </c:pt>
                <c:pt idx="2">
                  <c:v>706.79281999999989</c:v>
                </c:pt>
              </c:numCache>
            </c:numRef>
          </c:val>
          <c:extLst>
            <c:ext xmlns:c16="http://schemas.microsoft.com/office/drawing/2014/chart" uri="{C3380CC4-5D6E-409C-BE32-E72D297353CC}">
              <c16:uniqueId val="{00000000-23E9-41DD-86BD-92CC1B71C18A}"/>
            </c:ext>
          </c:extLst>
        </c:ser>
        <c:ser>
          <c:idx val="4"/>
          <c:order val="1"/>
          <c:tx>
            <c:strRef>
              <c:f>Data!$F$87</c:f>
              <c:strCache>
                <c:ptCount val="1"/>
                <c:pt idx="0">
                  <c:v>Youth</c:v>
                </c:pt>
              </c:strCache>
            </c:strRef>
          </c:tx>
          <c:spPr>
            <a:solidFill>
              <a:schemeClr val="accent2">
                <a:lumMod val="75000"/>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anchor="ctr" anchorCtr="1"/>
              <a:lstStyle/>
              <a:p>
                <a:pPr>
                  <a:defRPr sz="1197" b="1" i="0" u="none" strike="noStrike" kern="1200" baseline="0">
                    <a:solidFill>
                      <a:schemeClr val="tx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Data!$A$88:$A$90</c:f>
              <c:strCache>
                <c:ptCount val="3"/>
                <c:pt idx="0">
                  <c:v>Africa</c:v>
                </c:pt>
                <c:pt idx="1">
                  <c:v>N America</c:v>
                </c:pt>
                <c:pt idx="2">
                  <c:v>Europe</c:v>
                </c:pt>
              </c:strCache>
            </c:strRef>
          </c:cat>
          <c:val>
            <c:numRef>
              <c:f>Data!$F$88:$F$90</c:f>
              <c:numCache>
                <c:formatCode>#\ ###\ ###\ ##0;\-#\ ###\ ###\ ##0;0</c:formatCode>
                <c:ptCount val="3"/>
                <c:pt idx="0">
                  <c:v>451.91955100000007</c:v>
                </c:pt>
                <c:pt idx="1">
                  <c:v>51.677412000000011</c:v>
                </c:pt>
                <c:pt idx="2">
                  <c:v>71.618651000000014</c:v>
                </c:pt>
              </c:numCache>
            </c:numRef>
          </c:val>
          <c:extLst>
            <c:ext xmlns:c16="http://schemas.microsoft.com/office/drawing/2014/chart" uri="{C3380CC4-5D6E-409C-BE32-E72D297353CC}">
              <c16:uniqueId val="{00000001-23E9-41DD-86BD-92CC1B71C18A}"/>
            </c:ext>
          </c:extLst>
        </c:ser>
        <c:dLbls>
          <c:dLblPos val="inEnd"/>
          <c:showLegendKey val="0"/>
          <c:showVal val="1"/>
          <c:showCatName val="0"/>
          <c:showSerName val="0"/>
          <c:showPercent val="0"/>
          <c:showBubbleSize val="0"/>
        </c:dLbls>
        <c:gapWidth val="65"/>
        <c:axId val="235037776"/>
        <c:axId val="235038560"/>
      </c:barChart>
      <c:catAx>
        <c:axId val="235037776"/>
        <c:scaling>
          <c:orientation val="minMax"/>
        </c:scaling>
        <c:delete val="0"/>
        <c:axPos val="b"/>
        <c:numFmt formatCode="General" sourceLinked="0"/>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197" b="0" i="0" u="none" strike="noStrike" kern="1200" cap="all" baseline="0">
                <a:solidFill>
                  <a:schemeClr val="tx1"/>
                </a:solidFill>
                <a:latin typeface="+mn-lt"/>
                <a:ea typeface="+mn-ea"/>
                <a:cs typeface="+mn-cs"/>
              </a:defRPr>
            </a:pPr>
            <a:endParaRPr lang="en-US"/>
          </a:p>
        </c:txPr>
        <c:crossAx val="235038560"/>
        <c:crosses val="autoZero"/>
        <c:auto val="1"/>
        <c:lblAlgn val="ctr"/>
        <c:lblOffset val="100"/>
        <c:noMultiLvlLbl val="0"/>
      </c:catAx>
      <c:valAx>
        <c:axId val="235038560"/>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 sourceLinked="0"/>
        <c:majorTickMark val="none"/>
        <c:minorTickMark val="none"/>
        <c:tickLblPos val="nextTo"/>
        <c:crossAx val="235037776"/>
        <c:crosses val="autoZero"/>
        <c:crossBetween val="between"/>
      </c:valAx>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solidFill>
            <a:schemeClr val="tx1"/>
          </a:solidFill>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withinLinear" id="15">
  <a:schemeClr val="accent2"/>
</cs:colorStyle>
</file>

<file path=ppt/charts/colors2.xml><?xml version="1.0" encoding="utf-8"?>
<cs:colorStyle xmlns:cs="http://schemas.microsoft.com/office/drawing/2012/chartStyle" xmlns:a="http://schemas.openxmlformats.org/drawingml/2006/main" meth="withinLinear" id="15">
  <a:schemeClr val="accent2"/>
</cs:colorStyle>
</file>

<file path=ppt/charts/colors3.xml><?xml version="1.0" encoding="utf-8"?>
<cs:colorStyle xmlns:cs="http://schemas.microsoft.com/office/drawing/2012/chartStyle" xmlns:a="http://schemas.openxmlformats.org/drawingml/2006/main" meth="withinLinear" id="15">
  <a:schemeClr val="accent2"/>
</cs:colorStyle>
</file>

<file path=ppt/charts/colors4.xml><?xml version="1.0" encoding="utf-8"?>
<cs:colorStyle xmlns:cs="http://schemas.microsoft.com/office/drawing/2012/chartStyle" xmlns:a="http://schemas.openxmlformats.org/drawingml/2006/main" meth="withinLinear" id="15">
  <a:schemeClr val="accent2"/>
</cs:colorStyle>
</file>

<file path=ppt/charts/style1.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3.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drawings/drawing1.xml><?xml version="1.0" encoding="utf-8"?>
<c:userShapes xmlns:c="http://schemas.openxmlformats.org/drawingml/2006/chart">
  <cdr:relSizeAnchor xmlns:cdr="http://schemas.openxmlformats.org/drawingml/2006/chartDrawing">
    <cdr:from>
      <cdr:x>0.44228</cdr:x>
      <cdr:y>0.09237</cdr:y>
    </cdr:from>
    <cdr:to>
      <cdr:x>0.64499</cdr:x>
      <cdr:y>0.22058</cdr:y>
    </cdr:to>
    <cdr:sp macro="" textlink="">
      <cdr:nvSpPr>
        <cdr:cNvPr id="2" name="TextBox 1"/>
        <cdr:cNvSpPr txBox="1"/>
      </cdr:nvSpPr>
      <cdr:spPr>
        <a:xfrm xmlns:a="http://schemas.openxmlformats.org/drawingml/2006/main">
          <a:off x="1728192" y="259408"/>
          <a:ext cx="792072" cy="360054"/>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b="1" dirty="0"/>
            <a:t>2010</a:t>
          </a:r>
        </a:p>
      </cdr:txBody>
    </cdr:sp>
  </cdr:relSizeAnchor>
</c:userShapes>
</file>

<file path=ppt/drawings/drawing2.xml><?xml version="1.0" encoding="utf-8"?>
<c:userShapes xmlns:c="http://schemas.openxmlformats.org/drawingml/2006/chart">
  <cdr:relSizeAnchor xmlns:cdr="http://schemas.openxmlformats.org/drawingml/2006/chartDrawing">
    <cdr:from>
      <cdr:x>0.39318</cdr:x>
      <cdr:y>0.07692</cdr:y>
    </cdr:from>
    <cdr:to>
      <cdr:x>0.64446</cdr:x>
      <cdr:y>0.2666</cdr:y>
    </cdr:to>
    <cdr:sp macro="" textlink="">
      <cdr:nvSpPr>
        <cdr:cNvPr id="2" name="TextBox 1"/>
        <cdr:cNvSpPr txBox="1"/>
      </cdr:nvSpPr>
      <cdr:spPr>
        <a:xfrm xmlns:a="http://schemas.openxmlformats.org/drawingml/2006/main">
          <a:off x="1797630" y="216024"/>
          <a:ext cx="1148862" cy="5326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b="1" dirty="0"/>
            <a:t>2050</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E06B2F7-862C-4C3D-96CC-88B8C4D87854}" type="datetimeFigureOut">
              <a:rPr lang="en-US" smtClean="0"/>
              <a:pPr/>
              <a:t>3/4/2019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7652C94-81DE-4A41-A470-17428C6BBA95}" type="slidenum">
              <a:rPr lang="en-US" smtClean="0"/>
              <a:pPr/>
              <a:t>‹#›</a:t>
            </a:fld>
            <a:endParaRPr lang="en-US"/>
          </a:p>
        </p:txBody>
      </p:sp>
    </p:spTree>
    <p:extLst>
      <p:ext uri="{BB962C8B-B14F-4D97-AF65-F5344CB8AC3E}">
        <p14:creationId xmlns:p14="http://schemas.microsoft.com/office/powerpoint/2010/main" val="25409673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7F8DE27D-6EC4-412D-86AE-46F9D566106C}" type="datetimeFigureOut">
              <a:rPr lang="en-US"/>
              <a:pPr>
                <a:defRPr/>
              </a:pPr>
              <a:t>3/4/2019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7DCA8AAB-0694-4B78-8FC8-3950FAED0702}" type="slidenum">
              <a:rPr lang="en-US"/>
              <a:pPr>
                <a:defRPr/>
              </a:pPr>
              <a:t>‹#›</a:t>
            </a:fld>
            <a:endParaRPr lang="en-US"/>
          </a:p>
        </p:txBody>
      </p:sp>
    </p:spTree>
    <p:extLst>
      <p:ext uri="{BB962C8B-B14F-4D97-AF65-F5344CB8AC3E}">
        <p14:creationId xmlns:p14="http://schemas.microsoft.com/office/powerpoint/2010/main" val="1949211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artsonia.com/schools/school.asp?id=1277"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artsonia.com/schools/school.asp?id=114027"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z="1200" kern="1200" dirty="0">
              <a:solidFill>
                <a:schemeClr val="tx1"/>
              </a:solidFill>
              <a:effectLst/>
              <a:latin typeface="+mn-lt"/>
              <a:ea typeface="+mn-ea"/>
              <a:cs typeface="+mn-cs"/>
            </a:endParaRPr>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B67D74BA-9241-4FDF-9233-D13516D928C5}" type="slidenum">
              <a:rPr lang="en-US" smtClean="0"/>
              <a:pPr eaLnBrk="1" hangingPunct="1"/>
              <a:t>1</a:t>
            </a:fld>
            <a:endParaRPr lang="en-US"/>
          </a:p>
        </p:txBody>
      </p:sp>
    </p:spTree>
    <p:extLst>
      <p:ext uri="{BB962C8B-B14F-4D97-AF65-F5344CB8AC3E}">
        <p14:creationId xmlns:p14="http://schemas.microsoft.com/office/powerpoint/2010/main" val="26632259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created by groupproject183 in Grade 3 at Lee Expressive Arts School</a:t>
            </a:r>
          </a:p>
          <a:p>
            <a:r>
              <a:rPr lang="en-GB" dirty="0"/>
              <a:t>from school project "medical illustrations"</a:t>
            </a:r>
          </a:p>
          <a:p>
            <a:r>
              <a:rPr lang="en-GB" dirty="0"/>
              <a:t>art id #16425022 </a:t>
            </a:r>
          </a:p>
          <a:p>
            <a:endParaRPr lang="en-GB" dirty="0"/>
          </a:p>
          <a:p>
            <a:r>
              <a:rPr lang="en-GB" dirty="0"/>
              <a:t> created by Kylee509 in Grade 4 at Allen Academy</a:t>
            </a:r>
          </a:p>
          <a:p>
            <a:r>
              <a:rPr lang="en-GB" dirty="0"/>
              <a:t>from school project "Powerful Pictures"</a:t>
            </a:r>
          </a:p>
          <a:p>
            <a:r>
              <a:rPr lang="en-GB" dirty="0"/>
              <a:t>art id #13099493</a:t>
            </a:r>
          </a:p>
          <a:p>
            <a:r>
              <a:rPr lang="en-GB" dirty="0"/>
              <a:t>About this School Project (Powerful Pictures)</a:t>
            </a:r>
          </a:p>
          <a:p>
            <a:r>
              <a:rPr lang="en-GB" dirty="0"/>
              <a:t>Even an ordinary subject becomes powerful when seen in silhouette against a beautiful sky.</a:t>
            </a:r>
          </a:p>
          <a:p>
            <a:r>
              <a:rPr lang="en-GB" dirty="0"/>
              <a:t>Fourth and fifth grade students created these powerful paintings after observing images related to electricity – power poles, power lines, and local power plants. The sky was first painted with a </a:t>
            </a:r>
            <a:r>
              <a:rPr lang="en-GB" dirty="0" err="1"/>
              <a:t>watercolor</a:t>
            </a:r>
            <a:r>
              <a:rPr lang="en-GB" dirty="0"/>
              <a:t> wash in </a:t>
            </a:r>
            <a:r>
              <a:rPr lang="en-GB" dirty="0" err="1"/>
              <a:t>color</a:t>
            </a:r>
            <a:r>
              <a:rPr lang="en-GB" dirty="0"/>
              <a:t> wheel order. Next, images were drawn and painted in opaque black tempera. A thin, black marker was used for some power lines.</a:t>
            </a:r>
          </a:p>
          <a:p>
            <a:endParaRPr lang="en-GB" dirty="0"/>
          </a:p>
          <a:p>
            <a:r>
              <a:rPr lang="en-GB" dirty="0"/>
              <a:t>created by Melzeler1 in Grade 1 at </a:t>
            </a:r>
            <a:r>
              <a:rPr lang="en-GB" dirty="0" err="1"/>
              <a:t>Visiontrust</a:t>
            </a:r>
            <a:r>
              <a:rPr lang="en-GB" dirty="0"/>
              <a:t> Liberia</a:t>
            </a:r>
          </a:p>
          <a:p>
            <a:r>
              <a:rPr lang="en-GB" dirty="0"/>
              <a:t>art id #9941107 </a:t>
            </a:r>
          </a:p>
        </p:txBody>
      </p:sp>
      <p:sp>
        <p:nvSpPr>
          <p:cNvPr id="4" name="Slide Number Placeholder 3"/>
          <p:cNvSpPr>
            <a:spLocks noGrp="1"/>
          </p:cNvSpPr>
          <p:nvPr>
            <p:ph type="sldNum" sz="quarter" idx="10"/>
          </p:nvPr>
        </p:nvSpPr>
        <p:spPr/>
        <p:txBody>
          <a:bodyPr/>
          <a:lstStyle/>
          <a:p>
            <a:pPr>
              <a:defRPr/>
            </a:pPr>
            <a:fld id="{7DCA8AAB-0694-4B78-8FC8-3950FAED0702}" type="slidenum">
              <a:rPr lang="en-US" smtClean="0"/>
              <a:pPr>
                <a:defRPr/>
              </a:pPr>
              <a:t>12</a:t>
            </a:fld>
            <a:endParaRPr lang="en-US"/>
          </a:p>
        </p:txBody>
      </p:sp>
    </p:spTree>
    <p:extLst>
      <p:ext uri="{BB962C8B-B14F-4D97-AF65-F5344CB8AC3E}">
        <p14:creationId xmlns:p14="http://schemas.microsoft.com/office/powerpoint/2010/main" val="32100653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 created by Ty916 in Grade 1 at Richardson Elementary from school project "Ndebele Dolls"</a:t>
            </a:r>
          </a:p>
          <a:p>
            <a:r>
              <a:rPr lang="en-GB" dirty="0"/>
              <a:t>2. created by Mac290 in Grade 1 at </a:t>
            </a:r>
            <a:r>
              <a:rPr lang="en-GB" dirty="0">
                <a:hlinkClick r:id="rId3"/>
              </a:rPr>
              <a:t>Richardson Elementary</a:t>
            </a:r>
            <a:r>
              <a:rPr lang="en-GB" dirty="0"/>
              <a:t> </a:t>
            </a:r>
            <a:r>
              <a:rPr lang="en-GB" dirty="0">
                <a:effectLst/>
              </a:rPr>
              <a:t>from school project "Ndebele Dolls" </a:t>
            </a:r>
          </a:p>
          <a:p>
            <a:endParaRPr lang="en-GB" dirty="0"/>
          </a:p>
          <a:p>
            <a:r>
              <a:rPr lang="en-GB" dirty="0"/>
              <a:t>About this School Project (Ndebele Dolls)</a:t>
            </a:r>
          </a:p>
          <a:p>
            <a:r>
              <a:rPr lang="en-GB" dirty="0"/>
              <a:t>These dolls are from the Ndebele tribe in Southern Africa. One of the smallest tribes of the region, the people are noted for their beautiful beadwork. The bead work on these Ndebele dolls is as detailed as the clothing of the women themselves. Students learned that among other things, the dolls were used for STORYTELLING. Students discussed the LINES and PATTERNS on the dolls and then combined SHAPES to draw a doll of their own. </a:t>
            </a:r>
          </a:p>
          <a:p>
            <a:endParaRPr lang="en-GB" dirty="0"/>
          </a:p>
          <a:p>
            <a:r>
              <a:rPr lang="en-GB" dirty="0"/>
              <a:t>From:</a:t>
            </a:r>
            <a:r>
              <a:rPr lang="en-GB" baseline="0" dirty="0"/>
              <a:t> artsonia.com </a:t>
            </a:r>
            <a:endParaRPr lang="en-GB" dirty="0"/>
          </a:p>
        </p:txBody>
      </p:sp>
      <p:sp>
        <p:nvSpPr>
          <p:cNvPr id="4" name="Slide Number Placeholder 3"/>
          <p:cNvSpPr>
            <a:spLocks noGrp="1"/>
          </p:cNvSpPr>
          <p:nvPr>
            <p:ph type="sldNum" sz="quarter" idx="10"/>
          </p:nvPr>
        </p:nvSpPr>
        <p:spPr/>
        <p:txBody>
          <a:bodyPr/>
          <a:lstStyle/>
          <a:p>
            <a:pPr>
              <a:defRPr/>
            </a:pPr>
            <a:fld id="{7DCA8AAB-0694-4B78-8FC8-3950FAED0702}" type="slidenum">
              <a:rPr lang="en-US" smtClean="0"/>
              <a:pPr>
                <a:defRPr/>
              </a:pPr>
              <a:t>13</a:t>
            </a:fld>
            <a:endParaRPr lang="en-US"/>
          </a:p>
        </p:txBody>
      </p:sp>
    </p:spTree>
    <p:extLst>
      <p:ext uri="{BB962C8B-B14F-4D97-AF65-F5344CB8AC3E}">
        <p14:creationId xmlns:p14="http://schemas.microsoft.com/office/powerpoint/2010/main" val="16338766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created by Joanna909 in Grade 1 at Scottsdale Christian Academy</a:t>
            </a:r>
          </a:p>
          <a:p>
            <a:r>
              <a:rPr lang="en-GB" dirty="0"/>
              <a:t>from school project "Chicken Farm - Summer Art Enrichment"</a:t>
            </a:r>
          </a:p>
          <a:p>
            <a:r>
              <a:rPr lang="en-GB" dirty="0"/>
              <a:t>art id #32181801 </a:t>
            </a:r>
          </a:p>
          <a:p>
            <a:endParaRPr lang="en-GB" dirty="0"/>
          </a:p>
          <a:p>
            <a:r>
              <a:rPr lang="en-GB" dirty="0"/>
              <a:t>created by Owen4829 in Grade 3 at Little Chute Elementary School</a:t>
            </a:r>
          </a:p>
          <a:p>
            <a:r>
              <a:rPr lang="en-GB" dirty="0"/>
              <a:t>from school project "Cow Painting"</a:t>
            </a:r>
          </a:p>
          <a:p>
            <a:r>
              <a:rPr lang="en-GB" dirty="0"/>
              <a:t>art id #26206865 </a:t>
            </a:r>
          </a:p>
          <a:p>
            <a:endParaRPr lang="en-GB" dirty="0"/>
          </a:p>
          <a:p>
            <a:r>
              <a:rPr lang="en-GB" b="1" dirty="0">
                <a:effectLst/>
              </a:rPr>
              <a:t>"International Children's Art Exchange"</a:t>
            </a:r>
          </a:p>
          <a:p>
            <a:r>
              <a:rPr lang="en-GB" dirty="0">
                <a:effectLst/>
              </a:rPr>
              <a:t>created by Libes1 art id #650 </a:t>
            </a:r>
          </a:p>
          <a:p>
            <a:endParaRPr lang="en-GB" dirty="0">
              <a:effectLst/>
            </a:endParaRPr>
          </a:p>
          <a:p>
            <a:r>
              <a:rPr lang="en-GB" dirty="0">
                <a:effectLst/>
              </a:rPr>
              <a:t>created by Cristian1193 in Grade 2 at St. Michael the Archangel School</a:t>
            </a:r>
          </a:p>
          <a:p>
            <a:r>
              <a:rPr lang="en-GB" dirty="0">
                <a:effectLst/>
              </a:rPr>
              <a:t>from school project "Science Experiment in </a:t>
            </a:r>
            <a:r>
              <a:rPr lang="en-GB" dirty="0" err="1">
                <a:effectLst/>
              </a:rPr>
              <a:t>Color</a:t>
            </a:r>
            <a:r>
              <a:rPr lang="en-GB" dirty="0">
                <a:effectLst/>
              </a:rPr>
              <a:t>"</a:t>
            </a:r>
          </a:p>
          <a:p>
            <a:r>
              <a:rPr lang="en-GB" dirty="0">
                <a:effectLst/>
              </a:rPr>
              <a:t>art id #47439151 </a:t>
            </a:r>
          </a:p>
          <a:p>
            <a:endParaRPr lang="en-GB" dirty="0">
              <a:effectLst/>
            </a:endParaRPr>
          </a:p>
          <a:p>
            <a:endParaRPr lang="en-GB" dirty="0"/>
          </a:p>
          <a:p>
            <a:endParaRPr lang="en-GB" dirty="0"/>
          </a:p>
        </p:txBody>
      </p:sp>
      <p:sp>
        <p:nvSpPr>
          <p:cNvPr id="4" name="Slide Number Placeholder 3"/>
          <p:cNvSpPr>
            <a:spLocks noGrp="1"/>
          </p:cNvSpPr>
          <p:nvPr>
            <p:ph type="sldNum" sz="quarter" idx="10"/>
          </p:nvPr>
        </p:nvSpPr>
        <p:spPr/>
        <p:txBody>
          <a:bodyPr/>
          <a:lstStyle/>
          <a:p>
            <a:pPr>
              <a:defRPr/>
            </a:pPr>
            <a:fld id="{7DCA8AAB-0694-4B78-8FC8-3950FAED0702}" type="slidenum">
              <a:rPr lang="en-US" smtClean="0"/>
              <a:pPr>
                <a:defRPr/>
              </a:pPr>
              <a:t>14</a:t>
            </a:fld>
            <a:endParaRPr lang="en-US"/>
          </a:p>
        </p:txBody>
      </p:sp>
    </p:spTree>
    <p:extLst>
      <p:ext uri="{BB962C8B-B14F-4D97-AF65-F5344CB8AC3E}">
        <p14:creationId xmlns:p14="http://schemas.microsoft.com/office/powerpoint/2010/main" val="7530409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Youth (15 to 24) currently make up 20% of Africa’s population. Compare to 14% in North America. According to the UN projections, youth population in Africa will be 452 million in Africa, compared to 52 million in North America and 72 million in Europe. Can agriculture be an important part of a multi-sector effort to meaningfully engage this important segment of Africa’s workforce in the future?</a:t>
            </a:r>
          </a:p>
          <a:p>
            <a:endParaRPr lang="en-GB" dirty="0"/>
          </a:p>
          <a:p>
            <a:endParaRPr lang="en-GB" dirty="0"/>
          </a:p>
          <a:p>
            <a:r>
              <a:rPr lang="en-GB" dirty="0"/>
              <a:t>"Market Scene"</a:t>
            </a:r>
          </a:p>
          <a:p>
            <a:r>
              <a:rPr lang="en-GB" dirty="0"/>
              <a:t>created by Tonya169 in Grade 6 at Lincoln Community School</a:t>
            </a:r>
          </a:p>
          <a:p>
            <a:r>
              <a:rPr lang="en-GB" dirty="0"/>
              <a:t>from school project "Glover Market Practise"</a:t>
            </a:r>
          </a:p>
          <a:p>
            <a:r>
              <a:rPr lang="en-GB" dirty="0"/>
              <a:t>art id #27793188</a:t>
            </a:r>
          </a:p>
          <a:p>
            <a:endParaRPr lang="en-GB" dirty="0"/>
          </a:p>
        </p:txBody>
      </p:sp>
      <p:sp>
        <p:nvSpPr>
          <p:cNvPr id="4" name="Slide Number Placeholder 3"/>
          <p:cNvSpPr>
            <a:spLocks noGrp="1"/>
          </p:cNvSpPr>
          <p:nvPr>
            <p:ph type="sldNum" sz="quarter" idx="10"/>
          </p:nvPr>
        </p:nvSpPr>
        <p:spPr/>
        <p:txBody>
          <a:bodyPr/>
          <a:lstStyle/>
          <a:p>
            <a:pPr>
              <a:defRPr/>
            </a:pPr>
            <a:fld id="{7DCA8AAB-0694-4B78-8FC8-3950FAED0702}" type="slidenum">
              <a:rPr lang="en-US" smtClean="0"/>
              <a:pPr>
                <a:defRPr/>
              </a:pPr>
              <a:t>15</a:t>
            </a:fld>
            <a:endParaRPr lang="en-US"/>
          </a:p>
        </p:txBody>
      </p:sp>
    </p:spTree>
    <p:extLst>
      <p:ext uri="{BB962C8B-B14F-4D97-AF65-F5344CB8AC3E}">
        <p14:creationId xmlns:p14="http://schemas.microsoft.com/office/powerpoint/2010/main" val="13765958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created by Nathan12691 in Grade 11 at Oakridge Middle and High School</a:t>
            </a:r>
          </a:p>
          <a:p>
            <a:r>
              <a:rPr lang="en-GB" dirty="0"/>
              <a:t>from school project "Art III Refugee Inspired Art"</a:t>
            </a:r>
          </a:p>
          <a:p>
            <a:r>
              <a:rPr lang="en-GB" dirty="0"/>
              <a:t>art id #44399056 </a:t>
            </a:r>
          </a:p>
          <a:p>
            <a:endParaRPr lang="en-GB" dirty="0"/>
          </a:p>
          <a:p>
            <a:r>
              <a:rPr lang="en-GB" dirty="0"/>
              <a:t>Data</a:t>
            </a:r>
            <a:r>
              <a:rPr lang="en-GB" baseline="0" dirty="0"/>
              <a:t> on refugees: UNHCR</a:t>
            </a:r>
          </a:p>
          <a:p>
            <a:r>
              <a:rPr lang="en-GB" baseline="0" dirty="0"/>
              <a:t>Data on unemployment: World Development Indicators (World Bank)</a:t>
            </a:r>
            <a:endParaRPr lang="en-GB" dirty="0"/>
          </a:p>
        </p:txBody>
      </p:sp>
      <p:sp>
        <p:nvSpPr>
          <p:cNvPr id="4" name="Slide Number Placeholder 3"/>
          <p:cNvSpPr>
            <a:spLocks noGrp="1"/>
          </p:cNvSpPr>
          <p:nvPr>
            <p:ph type="sldNum" sz="quarter" idx="10"/>
          </p:nvPr>
        </p:nvSpPr>
        <p:spPr/>
        <p:txBody>
          <a:bodyPr/>
          <a:lstStyle/>
          <a:p>
            <a:pPr>
              <a:defRPr/>
            </a:pPr>
            <a:fld id="{7DCA8AAB-0694-4B78-8FC8-3950FAED0702}" type="slidenum">
              <a:rPr lang="en-US" smtClean="0"/>
              <a:pPr>
                <a:defRPr/>
              </a:pPr>
              <a:t>16</a:t>
            </a:fld>
            <a:endParaRPr lang="en-US"/>
          </a:p>
        </p:txBody>
      </p:sp>
    </p:spTree>
    <p:extLst>
      <p:ext uri="{BB962C8B-B14F-4D97-AF65-F5344CB8AC3E}">
        <p14:creationId xmlns:p14="http://schemas.microsoft.com/office/powerpoint/2010/main" val="23239758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created by Cameron14504 in Grade 10 at Virginia High School</a:t>
            </a:r>
          </a:p>
          <a:p>
            <a:r>
              <a:rPr lang="en-GB" dirty="0"/>
              <a:t>from school project "Faux Notebook Page"</a:t>
            </a:r>
          </a:p>
          <a:p>
            <a:r>
              <a:rPr lang="en-GB" dirty="0"/>
              <a:t>art id #45213952 </a:t>
            </a:r>
          </a:p>
          <a:p>
            <a:endParaRPr lang="en-GB" dirty="0"/>
          </a:p>
          <a:p>
            <a:r>
              <a:rPr lang="en-GB" dirty="0"/>
              <a:t>Data:</a:t>
            </a:r>
            <a:r>
              <a:rPr lang="en-GB" baseline="0" dirty="0"/>
              <a:t> IFPRI, Statistics on Public Expenditures for Economic Development (SPEED)</a:t>
            </a:r>
            <a:endParaRPr lang="en-GB" dirty="0"/>
          </a:p>
        </p:txBody>
      </p:sp>
      <p:sp>
        <p:nvSpPr>
          <p:cNvPr id="4" name="Slide Number Placeholder 3"/>
          <p:cNvSpPr>
            <a:spLocks noGrp="1"/>
          </p:cNvSpPr>
          <p:nvPr>
            <p:ph type="sldNum" sz="quarter" idx="10"/>
          </p:nvPr>
        </p:nvSpPr>
        <p:spPr/>
        <p:txBody>
          <a:bodyPr/>
          <a:lstStyle/>
          <a:p>
            <a:pPr>
              <a:defRPr/>
            </a:pPr>
            <a:fld id="{7DCA8AAB-0694-4B78-8FC8-3950FAED0702}" type="slidenum">
              <a:rPr lang="en-US" smtClean="0"/>
              <a:pPr>
                <a:defRPr/>
              </a:pPr>
              <a:t>17</a:t>
            </a:fld>
            <a:endParaRPr lang="en-US"/>
          </a:p>
        </p:txBody>
      </p:sp>
    </p:spTree>
    <p:extLst>
      <p:ext uri="{BB962C8B-B14F-4D97-AF65-F5344CB8AC3E}">
        <p14:creationId xmlns:p14="http://schemas.microsoft.com/office/powerpoint/2010/main" val="36474595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DCA8AAB-0694-4B78-8FC8-3950FAED0702}" type="slidenum">
              <a:rPr lang="en-US" smtClean="0"/>
              <a:pPr>
                <a:defRPr/>
              </a:pPr>
              <a:t>18</a:t>
            </a:fld>
            <a:endParaRPr lang="en-US"/>
          </a:p>
        </p:txBody>
      </p:sp>
    </p:spTree>
    <p:extLst>
      <p:ext uri="{BB962C8B-B14F-4D97-AF65-F5344CB8AC3E}">
        <p14:creationId xmlns:p14="http://schemas.microsoft.com/office/powerpoint/2010/main" val="29511376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CDB841EF-47C0-44DC-9DCF-F548741BD764}" type="slidenum">
              <a:rPr lang="en-US" smtClean="0"/>
              <a:pPr eaLnBrk="1" hangingPunct="1"/>
              <a:t>19</a:t>
            </a:fld>
            <a:endParaRPr lang="en-US"/>
          </a:p>
        </p:txBody>
      </p:sp>
    </p:spTree>
    <p:extLst>
      <p:ext uri="{BB962C8B-B14F-4D97-AF65-F5344CB8AC3E}">
        <p14:creationId xmlns:p14="http://schemas.microsoft.com/office/powerpoint/2010/main" val="1988366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GB" dirty="0"/>
              <a:t>"Market scene"</a:t>
            </a:r>
          </a:p>
          <a:p>
            <a:r>
              <a:rPr lang="en-GB" dirty="0"/>
              <a:t>created by Rebecca6475 in Grade 6 at Lincoln Community School</a:t>
            </a:r>
          </a:p>
          <a:p>
            <a:r>
              <a:rPr lang="en-GB" dirty="0"/>
              <a:t>from school project "Glover Market Practise"</a:t>
            </a:r>
          </a:p>
          <a:p>
            <a:r>
              <a:rPr lang="en-GB" dirty="0"/>
              <a:t>art id #27793211</a:t>
            </a:r>
          </a:p>
          <a:p>
            <a:endParaRPr lang="en-GB" dirty="0"/>
          </a:p>
        </p:txBody>
      </p:sp>
      <p:sp>
        <p:nvSpPr>
          <p:cNvPr id="4" name="Slide Number Placeholder 3"/>
          <p:cNvSpPr>
            <a:spLocks noGrp="1"/>
          </p:cNvSpPr>
          <p:nvPr>
            <p:ph type="sldNum" sz="quarter" idx="10"/>
          </p:nvPr>
        </p:nvSpPr>
        <p:spPr/>
        <p:txBody>
          <a:bodyPr/>
          <a:lstStyle/>
          <a:p>
            <a:pPr>
              <a:defRPr/>
            </a:pPr>
            <a:fld id="{7DCA8AAB-0694-4B78-8FC8-3950FAED0702}" type="slidenum">
              <a:rPr lang="en-US" smtClean="0"/>
              <a:pPr>
                <a:defRPr/>
              </a:pPr>
              <a:t>4</a:t>
            </a:fld>
            <a:endParaRPr lang="en-US"/>
          </a:p>
        </p:txBody>
      </p:sp>
    </p:spTree>
    <p:extLst>
      <p:ext uri="{BB962C8B-B14F-4D97-AF65-F5344CB8AC3E}">
        <p14:creationId xmlns:p14="http://schemas.microsoft.com/office/powerpoint/2010/main" val="16117678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created by Anthony12356 in Grade 5 at St. Elizabeth Catholic School</a:t>
            </a:r>
          </a:p>
          <a:p>
            <a:r>
              <a:rPr lang="en-GB" dirty="0"/>
              <a:t>from school project "Thankful Food- 5th Grade"</a:t>
            </a:r>
          </a:p>
          <a:p>
            <a:r>
              <a:rPr lang="en-GB" dirty="0"/>
              <a:t>art id #32137957 </a:t>
            </a:r>
          </a:p>
          <a:p>
            <a:endParaRPr lang="en-GB" dirty="0"/>
          </a:p>
          <a:p>
            <a:r>
              <a:rPr lang="en-GB" dirty="0"/>
              <a:t>From: artsonia.com </a:t>
            </a:r>
          </a:p>
        </p:txBody>
      </p:sp>
      <p:sp>
        <p:nvSpPr>
          <p:cNvPr id="4" name="Slide Number Placeholder 3"/>
          <p:cNvSpPr>
            <a:spLocks noGrp="1"/>
          </p:cNvSpPr>
          <p:nvPr>
            <p:ph type="sldNum" sz="quarter" idx="10"/>
          </p:nvPr>
        </p:nvSpPr>
        <p:spPr/>
        <p:txBody>
          <a:bodyPr/>
          <a:lstStyle/>
          <a:p>
            <a:pPr>
              <a:defRPr/>
            </a:pPr>
            <a:fld id="{7DCA8AAB-0694-4B78-8FC8-3950FAED0702}" type="slidenum">
              <a:rPr lang="en-US" smtClean="0"/>
              <a:pPr>
                <a:defRPr/>
              </a:pPr>
              <a:t>5</a:t>
            </a:fld>
            <a:endParaRPr lang="en-US"/>
          </a:p>
        </p:txBody>
      </p:sp>
    </p:spTree>
    <p:extLst>
      <p:ext uri="{BB962C8B-B14F-4D97-AF65-F5344CB8AC3E}">
        <p14:creationId xmlns:p14="http://schemas.microsoft.com/office/powerpoint/2010/main" val="1205856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created by Mia5071 in Grade 5 at St. Elizabeth Catholic School</a:t>
            </a:r>
          </a:p>
          <a:p>
            <a:r>
              <a:rPr lang="en-GB" dirty="0"/>
              <a:t>from school project "Thankful Food- 5th Grade"</a:t>
            </a:r>
          </a:p>
          <a:p>
            <a:r>
              <a:rPr lang="en-GB" dirty="0"/>
              <a:t>art id #32137940 </a:t>
            </a:r>
          </a:p>
          <a:p>
            <a:endParaRPr lang="en-GB" dirty="0"/>
          </a:p>
          <a:p>
            <a:r>
              <a:rPr lang="en-GB" dirty="0"/>
              <a:t>From: artsonia.com</a:t>
            </a:r>
            <a:r>
              <a:rPr lang="en-GB" baseline="0" dirty="0"/>
              <a:t> </a:t>
            </a:r>
            <a:endParaRPr lang="en-US" dirty="0"/>
          </a:p>
        </p:txBody>
      </p:sp>
      <p:sp>
        <p:nvSpPr>
          <p:cNvPr id="4" name="Slide Number Placeholder 3"/>
          <p:cNvSpPr>
            <a:spLocks noGrp="1"/>
          </p:cNvSpPr>
          <p:nvPr>
            <p:ph type="sldNum" sz="quarter" idx="10"/>
          </p:nvPr>
        </p:nvSpPr>
        <p:spPr/>
        <p:txBody>
          <a:bodyPr/>
          <a:lstStyle/>
          <a:p>
            <a:pPr>
              <a:defRPr/>
            </a:pPr>
            <a:fld id="{FB19D8D5-7C69-EB4A-9EDB-E45BA6A265E2}" type="slidenum">
              <a:rPr lang="en-US" smtClean="0">
                <a:solidFill>
                  <a:srgbClr val="000000"/>
                </a:solidFill>
              </a:rPr>
              <a:pPr>
                <a:defRPr/>
              </a:pPr>
              <a:t>6</a:t>
            </a:fld>
            <a:endParaRPr lang="en-US" dirty="0">
              <a:solidFill>
                <a:srgbClr val="000000"/>
              </a:solidFill>
            </a:endParaRPr>
          </a:p>
        </p:txBody>
      </p:sp>
    </p:spTree>
    <p:extLst>
      <p:ext uri="{BB962C8B-B14F-4D97-AF65-F5344CB8AC3E}">
        <p14:creationId xmlns:p14="http://schemas.microsoft.com/office/powerpoint/2010/main" val="21184446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created by Bobby1674 in Kindergarten at </a:t>
            </a:r>
            <a:r>
              <a:rPr lang="en-GB" dirty="0" err="1"/>
              <a:t>Clippard</a:t>
            </a:r>
            <a:r>
              <a:rPr lang="en-GB" dirty="0"/>
              <a:t> Elementary School</a:t>
            </a:r>
          </a:p>
          <a:p>
            <a:r>
              <a:rPr lang="en-GB" dirty="0"/>
              <a:t>from school project "Kindergarten Farm Landscapes"</a:t>
            </a:r>
          </a:p>
          <a:p>
            <a:r>
              <a:rPr lang="en-GB" dirty="0"/>
              <a:t>art id #33283187 </a:t>
            </a:r>
          </a:p>
          <a:p>
            <a:endParaRPr lang="en-GB" dirty="0"/>
          </a:p>
          <a:p>
            <a:r>
              <a:rPr lang="en-GB" dirty="0"/>
              <a:t>From: artsonia.com </a:t>
            </a:r>
          </a:p>
        </p:txBody>
      </p:sp>
      <p:sp>
        <p:nvSpPr>
          <p:cNvPr id="4" name="Slide Number Placeholder 3"/>
          <p:cNvSpPr>
            <a:spLocks noGrp="1"/>
          </p:cNvSpPr>
          <p:nvPr>
            <p:ph type="sldNum" sz="quarter" idx="10"/>
          </p:nvPr>
        </p:nvSpPr>
        <p:spPr/>
        <p:txBody>
          <a:bodyPr/>
          <a:lstStyle/>
          <a:p>
            <a:pPr>
              <a:defRPr/>
            </a:pPr>
            <a:fld id="{7DCA8AAB-0694-4B78-8FC8-3950FAED0702}" type="slidenum">
              <a:rPr lang="en-US" smtClean="0"/>
              <a:pPr>
                <a:defRPr/>
              </a:pPr>
              <a:t>7</a:t>
            </a:fld>
            <a:endParaRPr lang="en-US"/>
          </a:p>
        </p:txBody>
      </p:sp>
    </p:spTree>
    <p:extLst>
      <p:ext uri="{BB962C8B-B14F-4D97-AF65-F5344CB8AC3E}">
        <p14:creationId xmlns:p14="http://schemas.microsoft.com/office/powerpoint/2010/main" val="16308715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created by Hailey7687 in Grade 3 at Blessed Sacrament School</a:t>
            </a:r>
          </a:p>
          <a:p>
            <a:r>
              <a:rPr lang="en-GB" dirty="0"/>
              <a:t>from school project "3rd gr - Healthy food still life"</a:t>
            </a:r>
          </a:p>
          <a:p>
            <a:r>
              <a:rPr lang="en-GB" dirty="0"/>
              <a:t>art id #29874040 </a:t>
            </a:r>
          </a:p>
        </p:txBody>
      </p:sp>
      <p:sp>
        <p:nvSpPr>
          <p:cNvPr id="4" name="Slide Number Placeholder 3"/>
          <p:cNvSpPr>
            <a:spLocks noGrp="1"/>
          </p:cNvSpPr>
          <p:nvPr>
            <p:ph type="sldNum" sz="quarter" idx="10"/>
          </p:nvPr>
        </p:nvSpPr>
        <p:spPr/>
        <p:txBody>
          <a:bodyPr/>
          <a:lstStyle/>
          <a:p>
            <a:pPr>
              <a:defRPr/>
            </a:pPr>
            <a:fld id="{7DCA8AAB-0694-4B78-8FC8-3950FAED0702}" type="slidenum">
              <a:rPr lang="en-US" smtClean="0"/>
              <a:pPr>
                <a:defRPr/>
              </a:pPr>
              <a:t>8</a:t>
            </a:fld>
            <a:endParaRPr lang="en-US"/>
          </a:p>
        </p:txBody>
      </p:sp>
    </p:spTree>
    <p:extLst>
      <p:ext uri="{BB962C8B-B14F-4D97-AF65-F5344CB8AC3E}">
        <p14:creationId xmlns:p14="http://schemas.microsoft.com/office/powerpoint/2010/main" val="37273042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demand for food by households in Africa is projected to increase 153% on average, in quantity terms. A breakdown by commodity types show that demand for livestock-derived foods will expand more substantially (2.6 times, or 163%) than the demand for grains (115%). Note, however that grain demand from the livestock industry will increase more than that for food, at more than three times (269%) over current levels. The demand for all other plant-based foods increases 170% from 2010 to 2050, driven in part by increased demand for roots and tubers in some countries, and for fruits and vegetables in others as populations and incomes increase in these countries. </a:t>
            </a:r>
          </a:p>
          <a:p>
            <a:endParaRPr lang="en-GB" dirty="0"/>
          </a:p>
          <a:p>
            <a:r>
              <a:rPr lang="en-GB" dirty="0"/>
              <a:t>created by Ben4301 in Grade 5 at Memorial Drive Elementary School</a:t>
            </a:r>
          </a:p>
          <a:p>
            <a:r>
              <a:rPr lang="en-GB" dirty="0"/>
              <a:t>from school project "5- Pop Art Food Collage"</a:t>
            </a:r>
          </a:p>
          <a:p>
            <a:r>
              <a:rPr lang="en-GB" dirty="0"/>
              <a:t>art id #29561970 </a:t>
            </a:r>
          </a:p>
          <a:p>
            <a:endParaRPr lang="en-GB" dirty="0"/>
          </a:p>
        </p:txBody>
      </p:sp>
      <p:sp>
        <p:nvSpPr>
          <p:cNvPr id="4" name="Slide Number Placeholder 3"/>
          <p:cNvSpPr>
            <a:spLocks noGrp="1"/>
          </p:cNvSpPr>
          <p:nvPr>
            <p:ph type="sldNum" sz="quarter" idx="10"/>
          </p:nvPr>
        </p:nvSpPr>
        <p:spPr/>
        <p:txBody>
          <a:bodyPr/>
          <a:lstStyle/>
          <a:p>
            <a:pPr>
              <a:defRPr/>
            </a:pPr>
            <a:fld id="{7DCA8AAB-0694-4B78-8FC8-3950FAED0702}" type="slidenum">
              <a:rPr lang="en-US" smtClean="0"/>
              <a:pPr>
                <a:defRPr/>
              </a:pPr>
              <a:t>9</a:t>
            </a:fld>
            <a:endParaRPr lang="en-US"/>
          </a:p>
        </p:txBody>
      </p:sp>
    </p:spTree>
    <p:extLst>
      <p:ext uri="{BB962C8B-B14F-4D97-AF65-F5344CB8AC3E}">
        <p14:creationId xmlns:p14="http://schemas.microsoft.com/office/powerpoint/2010/main" val="33331970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created by Maha71 in Kindergarten at </a:t>
            </a:r>
            <a:r>
              <a:rPr lang="en-GB" dirty="0">
                <a:hlinkClick r:id="rId3"/>
              </a:rPr>
              <a:t>American International School Of Guangzhou</a:t>
            </a:r>
            <a:r>
              <a:rPr lang="en-GB" dirty="0"/>
              <a:t> </a:t>
            </a:r>
            <a:r>
              <a:rPr lang="en-GB" dirty="0">
                <a:effectLst/>
              </a:rPr>
              <a:t>from school project "The Shape of Me and My Friend" </a:t>
            </a:r>
          </a:p>
          <a:p>
            <a:r>
              <a:rPr lang="en-GB" dirty="0">
                <a:effectLst/>
              </a:rPr>
              <a:t>art id #19422295 </a:t>
            </a:r>
          </a:p>
          <a:p>
            <a:endParaRPr lang="en-GB" dirty="0"/>
          </a:p>
        </p:txBody>
      </p:sp>
      <p:sp>
        <p:nvSpPr>
          <p:cNvPr id="4" name="Slide Number Placeholder 3"/>
          <p:cNvSpPr>
            <a:spLocks noGrp="1"/>
          </p:cNvSpPr>
          <p:nvPr>
            <p:ph type="sldNum" sz="quarter" idx="10"/>
          </p:nvPr>
        </p:nvSpPr>
        <p:spPr/>
        <p:txBody>
          <a:bodyPr/>
          <a:lstStyle/>
          <a:p>
            <a:pPr>
              <a:defRPr/>
            </a:pPr>
            <a:fld id="{7DCA8AAB-0694-4B78-8FC8-3950FAED0702}" type="slidenum">
              <a:rPr lang="en-US" smtClean="0"/>
              <a:pPr>
                <a:defRPr/>
              </a:pPr>
              <a:t>10</a:t>
            </a:fld>
            <a:endParaRPr lang="en-US"/>
          </a:p>
        </p:txBody>
      </p:sp>
    </p:spTree>
    <p:extLst>
      <p:ext uri="{BB962C8B-B14F-4D97-AF65-F5344CB8AC3E}">
        <p14:creationId xmlns:p14="http://schemas.microsoft.com/office/powerpoint/2010/main" val="2199086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Between the 1990s and 2010s, the value of imports increased on average 8% annually for all livestock products, 9% for cereals and 15% for oilseeds. In addition import value for other fodder types (not include in chart) increased more than 10% annually. From back-of-the-envelope calculations using economic model’s projections of net trade quantities and world prices of commodities, it is estimated that by 2030, Africa’s net import bill for cereal, livestock, and oilseed products could increase over 2010s levels by up to 47%, 167% and more than 400%, respectively. Can Africa’s agriculture be improved to meet this food need? What are the compelling reasons to address this?</a:t>
            </a:r>
          </a:p>
          <a:p>
            <a:endParaRPr lang="en-GB" dirty="0"/>
          </a:p>
        </p:txBody>
      </p:sp>
      <p:sp>
        <p:nvSpPr>
          <p:cNvPr id="4" name="Slide Number Placeholder 3"/>
          <p:cNvSpPr>
            <a:spLocks noGrp="1"/>
          </p:cNvSpPr>
          <p:nvPr>
            <p:ph type="sldNum" sz="quarter" idx="10"/>
          </p:nvPr>
        </p:nvSpPr>
        <p:spPr/>
        <p:txBody>
          <a:bodyPr/>
          <a:lstStyle/>
          <a:p>
            <a:pPr>
              <a:defRPr/>
            </a:pPr>
            <a:fld id="{7DCA8AAB-0694-4B78-8FC8-3950FAED0702}" type="slidenum">
              <a:rPr lang="en-US" smtClean="0"/>
              <a:pPr>
                <a:defRPr/>
              </a:pPr>
              <a:t>11</a:t>
            </a:fld>
            <a:endParaRPr lang="en-US"/>
          </a:p>
        </p:txBody>
      </p:sp>
    </p:spTree>
    <p:extLst>
      <p:ext uri="{BB962C8B-B14F-4D97-AF65-F5344CB8AC3E}">
        <p14:creationId xmlns:p14="http://schemas.microsoft.com/office/powerpoint/2010/main" val="28219666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Master" Target="../slideMasters/slideMaster2.xml"/><Relationship Id="rId4" Type="http://schemas.openxmlformats.org/officeDocument/2006/relationships/image" Target="../media/image9.jpe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cid:image001.png@01D16D8C.9C905A10" TargetMode="External"/><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6.jpeg"/><Relationship Id="rId4" Type="http://schemas.openxmlformats.org/officeDocument/2006/relationships/hyperlink" Target="http://www.cgiar.org/about-us/our-funders" TargetMode="Externa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609600" y="76200"/>
            <a:ext cx="81534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a:solidFill>
                  <a:srgbClr val="FFFFFF"/>
                </a:solidFill>
              </a:rPr>
              <a:t>Minimum 0f 30 point</a:t>
            </a:r>
            <a:br>
              <a:rPr lang="en-US" sz="3000" dirty="0">
                <a:solidFill>
                  <a:srgbClr val="FFFFFF"/>
                </a:solidFill>
              </a:rPr>
            </a:br>
            <a:r>
              <a:rPr lang="en-US" sz="3000" dirty="0">
                <a:solidFill>
                  <a:srgbClr val="FFFFFF"/>
                </a:solidFill>
              </a:rPr>
              <a:t> and maximum 3 lines title</a:t>
            </a:r>
            <a:br>
              <a:rPr lang="en-US" sz="3000" dirty="0">
                <a:solidFill>
                  <a:srgbClr val="FFFFFF"/>
                </a:solidFill>
              </a:rPr>
            </a:br>
            <a:r>
              <a:rPr lang="en-US" sz="3000" dirty="0">
                <a:solidFill>
                  <a:srgbClr val="FFFFFF"/>
                </a:solidFill>
              </a:rPr>
              <a:t>Remove or change the pictures</a:t>
            </a:r>
          </a:p>
        </p:txBody>
      </p:sp>
      <p:sp>
        <p:nvSpPr>
          <p:cNvPr id="6" name="Text Placeholder 5"/>
          <p:cNvSpPr>
            <a:spLocks noGrp="1"/>
          </p:cNvSpPr>
          <p:nvPr>
            <p:ph type="body" sz="quarter" idx="11" hasCustomPrompt="1"/>
          </p:nvPr>
        </p:nvSpPr>
        <p:spPr>
          <a:xfrm>
            <a:off x="876300" y="1524000"/>
            <a:ext cx="7620000" cy="839787"/>
          </a:xfrm>
          <a:prstGeom prst="rect">
            <a:avLst/>
          </a:prstGeom>
        </p:spPr>
        <p:txBody>
          <a:bodyPr/>
          <a:lstStyle>
            <a:lvl1pPr marL="0" indent="0" algn="ctr">
              <a:buNone/>
              <a:defRPr sz="2200" i="1" baseline="0">
                <a:solidFill>
                  <a:schemeClr val="bg1"/>
                </a:solidFill>
              </a:defRPr>
            </a:lvl1pPr>
          </a:lstStyle>
          <a:p>
            <a:pPr lvl="0"/>
            <a:r>
              <a:rPr lang="en-US" dirty="0"/>
              <a:t>Authors minimum 18 points in italics</a:t>
            </a:r>
            <a:br>
              <a:rPr lang="en-US" dirty="0"/>
            </a:br>
            <a:r>
              <a:rPr lang="en-US" dirty="0"/>
              <a:t>with a maximum of two lines</a:t>
            </a:r>
          </a:p>
        </p:txBody>
      </p:sp>
      <p:sp>
        <p:nvSpPr>
          <p:cNvPr id="8" name="Text Placeholder 7"/>
          <p:cNvSpPr>
            <a:spLocks noGrp="1"/>
          </p:cNvSpPr>
          <p:nvPr>
            <p:ph type="body" sz="quarter" idx="12" hasCustomPrompt="1"/>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dirty="0"/>
              <a:t>Event</a:t>
            </a:r>
            <a:br>
              <a:rPr lang="en-US" dirty="0"/>
            </a:br>
            <a:r>
              <a:rPr lang="en-US" dirty="0"/>
              <a:t>Location </a:t>
            </a:r>
            <a:br>
              <a:rPr lang="en-US" dirty="0"/>
            </a:br>
            <a:r>
              <a:rPr lang="en-US" dirty="0"/>
              <a:t>Date</a:t>
            </a:r>
          </a:p>
        </p:txBody>
      </p:sp>
      <p:sp>
        <p:nvSpPr>
          <p:cNvPr id="2" name="Rectangle 1"/>
          <p:cNvSpPr/>
          <p:nvPr userDrawn="1"/>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Tree>
    <p:extLst>
      <p:ext uri="{BB962C8B-B14F-4D97-AF65-F5344CB8AC3E}">
        <p14:creationId xmlns:p14="http://schemas.microsoft.com/office/powerpoint/2010/main" val="35600693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77850" y="6348413"/>
            <a:ext cx="363538" cy="4333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00" y="6400800"/>
            <a:ext cx="371475"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2130425"/>
            <a:ext cx="7772400" cy="1470025"/>
          </a:xfrm>
        </p:spPr>
        <p:txBody>
          <a:bodyPr/>
          <a:lstStyle>
            <a:lvl1pPr>
              <a:defRPr baseline="0">
                <a:latin typeface="Calibri" pitchFamily="34" charset="0"/>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a:t>Click to edit Master subtitle style</a:t>
            </a:r>
          </a:p>
        </p:txBody>
      </p:sp>
      <p:sp>
        <p:nvSpPr>
          <p:cNvPr id="6" name="Rectangle 4"/>
          <p:cNvSpPr>
            <a:spLocks noGrp="1" noChangeArrowheads="1"/>
          </p:cNvSpPr>
          <p:nvPr>
            <p:ph type="dt" sz="half" idx="10"/>
          </p:nvPr>
        </p:nvSpPr>
        <p:spPr/>
        <p:txBody>
          <a:bodyPr/>
          <a:lstStyle>
            <a:lvl1pPr>
              <a:defRPr/>
            </a:lvl1pPr>
          </a:lstStyle>
          <a:p>
            <a:pPr>
              <a:defRPr/>
            </a:pPr>
            <a:fld id="{04D7DB13-8DB1-704E-BBB0-395B94E7B2BA}" type="datetime1">
              <a:rPr lang="en-US">
                <a:solidFill>
                  <a:prstClr val="black"/>
                </a:solidFill>
              </a:rPr>
              <a:pPr>
                <a:defRPr/>
              </a:pPr>
              <a:t>3/4/2019</a:t>
            </a:fld>
            <a:endParaRPr lang="en-US" dirty="0">
              <a:solidFill>
                <a:prstClr val="black"/>
              </a:solidFill>
            </a:endParaRPr>
          </a:p>
        </p:txBody>
      </p:sp>
      <p:sp>
        <p:nvSpPr>
          <p:cNvPr id="7" name="Rectangle 5"/>
          <p:cNvSpPr>
            <a:spLocks noGrp="1" noChangeArrowheads="1"/>
          </p:cNvSpPr>
          <p:nvPr>
            <p:ph type="ftr" sz="quarter" idx="11"/>
          </p:nvPr>
        </p:nvSpPr>
        <p:spPr/>
        <p:txBody>
          <a:bodyPr/>
          <a:lstStyle>
            <a:lvl1pPr>
              <a:defRPr/>
            </a:lvl1pPr>
          </a:lstStyle>
          <a:p>
            <a:pPr>
              <a:defRPr/>
            </a:pPr>
            <a:endParaRPr lang="en-US" dirty="0">
              <a:solidFill>
                <a:prstClr val="black"/>
              </a:solidFill>
            </a:endParaRPr>
          </a:p>
        </p:txBody>
      </p:sp>
      <p:sp>
        <p:nvSpPr>
          <p:cNvPr id="8" name="Rectangle 6"/>
          <p:cNvSpPr>
            <a:spLocks noGrp="1" noChangeArrowheads="1"/>
          </p:cNvSpPr>
          <p:nvPr>
            <p:ph type="sldNum" sz="quarter" idx="12"/>
          </p:nvPr>
        </p:nvSpPr>
        <p:spPr/>
        <p:txBody>
          <a:bodyPr/>
          <a:lstStyle>
            <a:lvl1pPr>
              <a:defRPr/>
            </a:lvl1pPr>
          </a:lstStyle>
          <a:p>
            <a:pPr>
              <a:defRPr/>
            </a:pPr>
            <a:fld id="{24CD8F6E-0627-3C42-89E7-CE3C1C024C83}"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11380481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77850" y="6348413"/>
            <a:ext cx="363538" cy="4333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00" y="6400800"/>
            <a:ext cx="371475"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a:spcBef>
                <a:spcPts val="0"/>
              </a:spcBef>
              <a:buClrTx/>
              <a:defRPr/>
            </a:lvl1pPr>
            <a:lvl2pPr>
              <a:spcBef>
                <a:spcPts val="0"/>
              </a:spcBef>
              <a:buClrTx/>
              <a:defRPr/>
            </a:lvl2pPr>
            <a:lvl3pPr>
              <a:spcBef>
                <a:spcPts val="0"/>
              </a:spcBef>
              <a:buClrTx/>
              <a:defRPr/>
            </a:lvl3pPr>
            <a:lvl4pPr>
              <a:spcBef>
                <a:spcPts val="0"/>
              </a:spcBef>
              <a:buClrTx/>
              <a:defRPr/>
            </a:lvl4pPr>
            <a:lvl5pPr>
              <a:spcBef>
                <a:spcPts val="0"/>
              </a:spcBef>
              <a:buClrTx/>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Rectangle 4"/>
          <p:cNvSpPr>
            <a:spLocks noGrp="1" noChangeArrowheads="1"/>
          </p:cNvSpPr>
          <p:nvPr>
            <p:ph type="dt" sz="half" idx="10"/>
          </p:nvPr>
        </p:nvSpPr>
        <p:spPr/>
        <p:txBody>
          <a:bodyPr/>
          <a:lstStyle>
            <a:lvl1pPr>
              <a:defRPr/>
            </a:lvl1pPr>
          </a:lstStyle>
          <a:p>
            <a:pPr>
              <a:defRPr/>
            </a:pPr>
            <a:fld id="{BE75E375-69C8-F04E-8A30-02B9E0111B81}" type="datetime1">
              <a:rPr lang="en-US">
                <a:solidFill>
                  <a:prstClr val="black"/>
                </a:solidFill>
              </a:rPr>
              <a:pPr>
                <a:defRPr/>
              </a:pPr>
              <a:t>3/4/2019</a:t>
            </a:fld>
            <a:endParaRPr lang="en-US" dirty="0">
              <a:solidFill>
                <a:prstClr val="black"/>
              </a:solidFill>
            </a:endParaRPr>
          </a:p>
        </p:txBody>
      </p:sp>
      <p:sp>
        <p:nvSpPr>
          <p:cNvPr id="7" name="Rectangle 5"/>
          <p:cNvSpPr>
            <a:spLocks noGrp="1" noChangeArrowheads="1"/>
          </p:cNvSpPr>
          <p:nvPr>
            <p:ph type="ftr" sz="quarter" idx="11"/>
          </p:nvPr>
        </p:nvSpPr>
        <p:spPr/>
        <p:txBody>
          <a:bodyPr/>
          <a:lstStyle>
            <a:lvl1pPr>
              <a:defRPr/>
            </a:lvl1pPr>
          </a:lstStyle>
          <a:p>
            <a:pPr>
              <a:defRPr/>
            </a:pPr>
            <a:endParaRPr lang="en-US" dirty="0">
              <a:solidFill>
                <a:prstClr val="black"/>
              </a:solidFill>
            </a:endParaRPr>
          </a:p>
        </p:txBody>
      </p:sp>
      <p:sp>
        <p:nvSpPr>
          <p:cNvPr id="8" name="Rectangle 6"/>
          <p:cNvSpPr>
            <a:spLocks noGrp="1" noChangeArrowheads="1"/>
          </p:cNvSpPr>
          <p:nvPr>
            <p:ph type="sldNum" sz="quarter" idx="12"/>
          </p:nvPr>
        </p:nvSpPr>
        <p:spPr/>
        <p:txBody>
          <a:bodyPr/>
          <a:lstStyle>
            <a:lvl1pPr>
              <a:defRPr/>
            </a:lvl1pPr>
          </a:lstStyle>
          <a:p>
            <a:pPr>
              <a:defRPr/>
            </a:pPr>
            <a:fld id="{72148C49-910F-884A-ADB3-6E91C1965AD0}"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1504263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77850" y="6348413"/>
            <a:ext cx="363538" cy="4333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00" y="6400800"/>
            <a:ext cx="371475"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6" name="Rectangle 4"/>
          <p:cNvSpPr>
            <a:spLocks noGrp="1" noChangeArrowheads="1"/>
          </p:cNvSpPr>
          <p:nvPr>
            <p:ph type="dt" sz="half" idx="10"/>
          </p:nvPr>
        </p:nvSpPr>
        <p:spPr/>
        <p:txBody>
          <a:bodyPr/>
          <a:lstStyle>
            <a:lvl1pPr>
              <a:defRPr/>
            </a:lvl1pPr>
          </a:lstStyle>
          <a:p>
            <a:pPr>
              <a:defRPr/>
            </a:pPr>
            <a:fld id="{F2DC69C6-C521-CF49-BFC3-C5C16E56C7EA}" type="datetime1">
              <a:rPr lang="en-US">
                <a:solidFill>
                  <a:prstClr val="black"/>
                </a:solidFill>
              </a:rPr>
              <a:pPr>
                <a:defRPr/>
              </a:pPr>
              <a:t>3/4/2019</a:t>
            </a:fld>
            <a:endParaRPr lang="en-US" dirty="0">
              <a:solidFill>
                <a:prstClr val="black"/>
              </a:solidFill>
            </a:endParaRPr>
          </a:p>
        </p:txBody>
      </p:sp>
      <p:sp>
        <p:nvSpPr>
          <p:cNvPr id="7" name="Rectangle 5"/>
          <p:cNvSpPr>
            <a:spLocks noGrp="1" noChangeArrowheads="1"/>
          </p:cNvSpPr>
          <p:nvPr>
            <p:ph type="ftr" sz="quarter" idx="11"/>
          </p:nvPr>
        </p:nvSpPr>
        <p:spPr/>
        <p:txBody>
          <a:bodyPr/>
          <a:lstStyle>
            <a:lvl1pPr>
              <a:defRPr/>
            </a:lvl1pPr>
          </a:lstStyle>
          <a:p>
            <a:pPr>
              <a:defRPr/>
            </a:pPr>
            <a:endParaRPr lang="en-US" dirty="0">
              <a:solidFill>
                <a:prstClr val="black"/>
              </a:solidFill>
            </a:endParaRPr>
          </a:p>
        </p:txBody>
      </p:sp>
      <p:sp>
        <p:nvSpPr>
          <p:cNvPr id="8" name="Rectangle 6"/>
          <p:cNvSpPr>
            <a:spLocks noGrp="1" noChangeArrowheads="1"/>
          </p:cNvSpPr>
          <p:nvPr>
            <p:ph type="sldNum" sz="quarter" idx="12"/>
          </p:nvPr>
        </p:nvSpPr>
        <p:spPr/>
        <p:txBody>
          <a:bodyPr/>
          <a:lstStyle>
            <a:lvl1pPr>
              <a:defRPr/>
            </a:lvl1pPr>
          </a:lstStyle>
          <a:p>
            <a:pPr>
              <a:defRPr/>
            </a:pPr>
            <a:fld id="{8BF1461B-11F9-1142-A995-745475B228F2}"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31869145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77850" y="6348413"/>
            <a:ext cx="363538" cy="4333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6"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00" y="6400800"/>
            <a:ext cx="371475"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19200" y="1981200"/>
            <a:ext cx="35814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53000" y="1981200"/>
            <a:ext cx="35814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dt" sz="half" idx="10"/>
          </p:nvPr>
        </p:nvSpPr>
        <p:spPr/>
        <p:txBody>
          <a:bodyPr/>
          <a:lstStyle>
            <a:lvl1pPr>
              <a:defRPr/>
            </a:lvl1pPr>
          </a:lstStyle>
          <a:p>
            <a:pPr>
              <a:defRPr/>
            </a:pPr>
            <a:fld id="{A230AA4D-01C1-E54E-83FE-3DB13583C195}" type="datetime1">
              <a:rPr lang="en-US">
                <a:solidFill>
                  <a:prstClr val="black"/>
                </a:solidFill>
              </a:rPr>
              <a:pPr>
                <a:defRPr/>
              </a:pPr>
              <a:t>3/4/2019</a:t>
            </a:fld>
            <a:endParaRPr lang="en-US" dirty="0">
              <a:solidFill>
                <a:prstClr val="black"/>
              </a:solidFill>
            </a:endParaRPr>
          </a:p>
        </p:txBody>
      </p:sp>
      <p:sp>
        <p:nvSpPr>
          <p:cNvPr id="8" name="Rectangle 7"/>
          <p:cNvSpPr>
            <a:spLocks noGrp="1" noChangeArrowheads="1"/>
          </p:cNvSpPr>
          <p:nvPr>
            <p:ph type="ftr" sz="quarter" idx="11"/>
          </p:nvPr>
        </p:nvSpPr>
        <p:spPr/>
        <p:txBody>
          <a:bodyPr/>
          <a:lstStyle>
            <a:lvl1pPr>
              <a:defRPr/>
            </a:lvl1pPr>
          </a:lstStyle>
          <a:p>
            <a:pPr>
              <a:defRPr/>
            </a:pPr>
            <a:endParaRPr lang="en-US" dirty="0">
              <a:solidFill>
                <a:prstClr val="black"/>
              </a:solidFill>
            </a:endParaRPr>
          </a:p>
        </p:txBody>
      </p:sp>
      <p:sp>
        <p:nvSpPr>
          <p:cNvPr id="9" name="Rectangle 8"/>
          <p:cNvSpPr>
            <a:spLocks noGrp="1" noChangeArrowheads="1"/>
          </p:cNvSpPr>
          <p:nvPr>
            <p:ph type="sldNum" sz="quarter" idx="12"/>
          </p:nvPr>
        </p:nvSpPr>
        <p:spPr/>
        <p:txBody>
          <a:bodyPr/>
          <a:lstStyle>
            <a:lvl1pPr>
              <a:defRPr/>
            </a:lvl1pPr>
          </a:lstStyle>
          <a:p>
            <a:pPr>
              <a:defRPr/>
            </a:pPr>
            <a:fld id="{CD573657-4223-CA4C-B3FC-3950CC1FD391}"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35444289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6"/>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77850" y="6348413"/>
            <a:ext cx="363538" cy="4333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8"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00" y="6400800"/>
            <a:ext cx="371475"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Rectangle 4"/>
          <p:cNvSpPr>
            <a:spLocks noGrp="1" noChangeArrowheads="1"/>
          </p:cNvSpPr>
          <p:nvPr>
            <p:ph type="dt" sz="half" idx="10"/>
          </p:nvPr>
        </p:nvSpPr>
        <p:spPr/>
        <p:txBody>
          <a:bodyPr/>
          <a:lstStyle>
            <a:lvl1pPr>
              <a:defRPr/>
            </a:lvl1pPr>
          </a:lstStyle>
          <a:p>
            <a:pPr>
              <a:defRPr/>
            </a:pPr>
            <a:fld id="{D45BE071-1A1C-2648-96D6-48FF9A7A31F1}" type="datetime1">
              <a:rPr lang="en-US">
                <a:solidFill>
                  <a:prstClr val="black"/>
                </a:solidFill>
              </a:rPr>
              <a:pPr>
                <a:defRPr/>
              </a:pPr>
              <a:t>3/4/2019</a:t>
            </a:fld>
            <a:endParaRPr lang="en-US" dirty="0">
              <a:solidFill>
                <a:prstClr val="black"/>
              </a:solidFill>
            </a:endParaRPr>
          </a:p>
        </p:txBody>
      </p:sp>
      <p:sp>
        <p:nvSpPr>
          <p:cNvPr id="10" name="Rectangle 5"/>
          <p:cNvSpPr>
            <a:spLocks noGrp="1" noChangeArrowheads="1"/>
          </p:cNvSpPr>
          <p:nvPr>
            <p:ph type="ftr" sz="quarter" idx="11"/>
          </p:nvPr>
        </p:nvSpPr>
        <p:spPr/>
        <p:txBody>
          <a:bodyPr/>
          <a:lstStyle>
            <a:lvl1pPr>
              <a:defRPr/>
            </a:lvl1pPr>
          </a:lstStyle>
          <a:p>
            <a:pPr>
              <a:defRPr/>
            </a:pPr>
            <a:endParaRPr lang="en-US" dirty="0">
              <a:solidFill>
                <a:prstClr val="black"/>
              </a:solidFill>
            </a:endParaRPr>
          </a:p>
        </p:txBody>
      </p:sp>
      <p:sp>
        <p:nvSpPr>
          <p:cNvPr id="11" name="Rectangle 6"/>
          <p:cNvSpPr>
            <a:spLocks noGrp="1" noChangeArrowheads="1"/>
          </p:cNvSpPr>
          <p:nvPr>
            <p:ph type="sldNum" sz="quarter" idx="12"/>
          </p:nvPr>
        </p:nvSpPr>
        <p:spPr/>
        <p:txBody>
          <a:bodyPr/>
          <a:lstStyle>
            <a:lvl1pPr>
              <a:defRPr/>
            </a:lvl1pPr>
          </a:lstStyle>
          <a:p>
            <a:pPr>
              <a:defRPr/>
            </a:pPr>
            <a:fld id="{329C5C14-3596-A149-A877-C9A1A94BD9E8}"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40654718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77850" y="6348413"/>
            <a:ext cx="363538" cy="4333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4"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00" y="6400800"/>
            <a:ext cx="371475"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5" name="Rectangle 4"/>
          <p:cNvSpPr>
            <a:spLocks noGrp="1" noChangeArrowheads="1"/>
          </p:cNvSpPr>
          <p:nvPr>
            <p:ph type="dt" sz="half" idx="10"/>
          </p:nvPr>
        </p:nvSpPr>
        <p:spPr/>
        <p:txBody>
          <a:bodyPr/>
          <a:lstStyle>
            <a:lvl1pPr>
              <a:defRPr/>
            </a:lvl1pPr>
          </a:lstStyle>
          <a:p>
            <a:pPr>
              <a:defRPr/>
            </a:pPr>
            <a:fld id="{15EBE3D3-CE95-9B4B-9EA6-03D638179505}" type="datetime1">
              <a:rPr lang="en-US">
                <a:solidFill>
                  <a:prstClr val="black"/>
                </a:solidFill>
              </a:rPr>
              <a:pPr>
                <a:defRPr/>
              </a:pPr>
              <a:t>3/4/2019</a:t>
            </a:fld>
            <a:endParaRPr lang="en-US" dirty="0">
              <a:solidFill>
                <a:prstClr val="black"/>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en-US" dirty="0">
              <a:solidFill>
                <a:prstClr val="black"/>
              </a:solidFill>
            </a:endParaRPr>
          </a:p>
        </p:txBody>
      </p:sp>
      <p:sp>
        <p:nvSpPr>
          <p:cNvPr id="7" name="Rectangle 6"/>
          <p:cNvSpPr>
            <a:spLocks noGrp="1" noChangeArrowheads="1"/>
          </p:cNvSpPr>
          <p:nvPr>
            <p:ph type="sldNum" sz="quarter" idx="12"/>
          </p:nvPr>
        </p:nvSpPr>
        <p:spPr/>
        <p:txBody>
          <a:bodyPr/>
          <a:lstStyle>
            <a:lvl1pPr>
              <a:defRPr/>
            </a:lvl1pPr>
          </a:lstStyle>
          <a:p>
            <a:pPr>
              <a:defRPr/>
            </a:pPr>
            <a:fld id="{B7EDBCCB-8698-CB4E-A42B-5D4FE23EFB87}"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3611626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77850" y="6348413"/>
            <a:ext cx="363538" cy="4333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3"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00" y="6400800"/>
            <a:ext cx="371475"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 name="Rectangle 4"/>
          <p:cNvSpPr>
            <a:spLocks noGrp="1" noChangeArrowheads="1"/>
          </p:cNvSpPr>
          <p:nvPr>
            <p:ph type="dt" sz="half" idx="10"/>
          </p:nvPr>
        </p:nvSpPr>
        <p:spPr/>
        <p:txBody>
          <a:bodyPr/>
          <a:lstStyle>
            <a:lvl1pPr>
              <a:defRPr/>
            </a:lvl1pPr>
          </a:lstStyle>
          <a:p>
            <a:pPr>
              <a:defRPr/>
            </a:pPr>
            <a:fld id="{2F4A6AF1-A4E2-7547-B186-BFC9FAEB9A34}" type="datetime1">
              <a:rPr lang="en-US">
                <a:solidFill>
                  <a:prstClr val="black"/>
                </a:solidFill>
              </a:rPr>
              <a:pPr>
                <a:defRPr/>
              </a:pPr>
              <a:t>3/4/2019</a:t>
            </a:fld>
            <a:endParaRPr lang="en-US" dirty="0">
              <a:solidFill>
                <a:prstClr val="black"/>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en-US" dirty="0">
              <a:solidFill>
                <a:prstClr val="black"/>
              </a:solidFill>
            </a:endParaRPr>
          </a:p>
        </p:txBody>
      </p:sp>
      <p:sp>
        <p:nvSpPr>
          <p:cNvPr id="6" name="Rectangle 6"/>
          <p:cNvSpPr>
            <a:spLocks noGrp="1" noChangeArrowheads="1"/>
          </p:cNvSpPr>
          <p:nvPr>
            <p:ph type="sldNum" sz="quarter" idx="12"/>
          </p:nvPr>
        </p:nvSpPr>
        <p:spPr/>
        <p:txBody>
          <a:bodyPr/>
          <a:lstStyle>
            <a:lvl1pPr>
              <a:defRPr/>
            </a:lvl1pPr>
          </a:lstStyle>
          <a:p>
            <a:pPr>
              <a:defRPr/>
            </a:pPr>
            <a:fld id="{532019A3-75A4-B84D-9194-1756C75C214A}"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9064359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5" name="Picture 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77850" y="6348413"/>
            <a:ext cx="363538" cy="4333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6"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00" y="6400800"/>
            <a:ext cx="371475"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Rectangle 6"/>
          <p:cNvSpPr>
            <a:spLocks noGrp="1" noChangeArrowheads="1"/>
          </p:cNvSpPr>
          <p:nvPr>
            <p:ph type="dt" sz="half" idx="10"/>
          </p:nvPr>
        </p:nvSpPr>
        <p:spPr/>
        <p:txBody>
          <a:bodyPr/>
          <a:lstStyle>
            <a:lvl1pPr>
              <a:defRPr/>
            </a:lvl1pPr>
          </a:lstStyle>
          <a:p>
            <a:pPr>
              <a:defRPr/>
            </a:pPr>
            <a:fld id="{756BE529-1A47-9043-AA21-6650AEF15089}" type="datetime1">
              <a:rPr lang="en-US">
                <a:solidFill>
                  <a:prstClr val="black"/>
                </a:solidFill>
              </a:rPr>
              <a:pPr>
                <a:defRPr/>
              </a:pPr>
              <a:t>3/4/2019</a:t>
            </a:fld>
            <a:endParaRPr lang="en-US" dirty="0">
              <a:solidFill>
                <a:prstClr val="black"/>
              </a:solidFill>
            </a:endParaRPr>
          </a:p>
        </p:txBody>
      </p:sp>
      <p:sp>
        <p:nvSpPr>
          <p:cNvPr id="8" name="Rectangle 7"/>
          <p:cNvSpPr>
            <a:spLocks noGrp="1" noChangeArrowheads="1"/>
          </p:cNvSpPr>
          <p:nvPr>
            <p:ph type="ftr" sz="quarter" idx="11"/>
          </p:nvPr>
        </p:nvSpPr>
        <p:spPr/>
        <p:txBody>
          <a:bodyPr/>
          <a:lstStyle>
            <a:lvl1pPr>
              <a:defRPr/>
            </a:lvl1pPr>
          </a:lstStyle>
          <a:p>
            <a:pPr>
              <a:defRPr/>
            </a:pPr>
            <a:endParaRPr lang="en-US" dirty="0">
              <a:solidFill>
                <a:prstClr val="black"/>
              </a:solidFill>
            </a:endParaRPr>
          </a:p>
        </p:txBody>
      </p:sp>
      <p:sp>
        <p:nvSpPr>
          <p:cNvPr id="9" name="Rectangle 8"/>
          <p:cNvSpPr>
            <a:spLocks noGrp="1" noChangeArrowheads="1"/>
          </p:cNvSpPr>
          <p:nvPr>
            <p:ph type="sldNum" sz="quarter" idx="12"/>
          </p:nvPr>
        </p:nvSpPr>
        <p:spPr/>
        <p:txBody>
          <a:bodyPr/>
          <a:lstStyle>
            <a:lvl1pPr>
              <a:defRPr/>
            </a:lvl1pPr>
          </a:lstStyle>
          <a:p>
            <a:pPr>
              <a:defRPr/>
            </a:pPr>
            <a:fld id="{AE2CC7C9-ABA1-2541-8908-78950DF2877D}"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2904722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2CC7588C-A860-A443-B903-8F1F399EEA05}" type="datetime1">
              <a:rPr lang="en-US">
                <a:solidFill>
                  <a:prstClr val="black"/>
                </a:solidFill>
              </a:rPr>
              <a:pPr>
                <a:defRPr/>
              </a:pPr>
              <a:t>3/4/2019</a:t>
            </a:fld>
            <a:endParaRPr lang="en-US" dirty="0">
              <a:solidFill>
                <a:prstClr val="black"/>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solidFill>
                <a:prstClr val="black"/>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D985D20-9527-2A41-8466-03E32EDD5BDE}"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19386234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3485A2A4-48FB-C74A-A384-EB89BF9AD97A}" type="datetime1">
              <a:rPr lang="en-US">
                <a:solidFill>
                  <a:prstClr val="black"/>
                </a:solidFill>
              </a:rPr>
              <a:pPr>
                <a:defRPr/>
              </a:pPr>
              <a:t>3/4/2019</a:t>
            </a:fld>
            <a:endParaRPr lang="en-US" dirty="0">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6B57656-CEBE-2143-83B1-0100D6C5ED21}"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39165281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457200" y="1676400"/>
            <a:ext cx="82296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786136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609600"/>
            <a:ext cx="1828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19200" y="609600"/>
            <a:ext cx="53340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EBA82D65-9D4E-8B40-AEA6-EB58DDF8D297}" type="datetime1">
              <a:rPr lang="en-US">
                <a:solidFill>
                  <a:prstClr val="black"/>
                </a:solidFill>
              </a:rPr>
              <a:pPr>
                <a:defRPr/>
              </a:pPr>
              <a:t>3/4/2019</a:t>
            </a:fld>
            <a:endParaRPr lang="en-US" dirty="0">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solidFill>
                <a:prstClr val="black"/>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5750BAE-2950-0545-B295-19AFD1E7E001}"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27799254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quarter" idx="2"/>
          </p:nvPr>
        </p:nvSpPr>
        <p:spPr>
          <a:xfrm>
            <a:off x="4648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p:cNvSpPr>
            <a:spLocks noGrp="1"/>
          </p:cNvSpPr>
          <p:nvPr>
            <p:ph sz="quarter" idx="3"/>
          </p:nvPr>
        </p:nvSpPr>
        <p:spPr>
          <a:xfrm>
            <a:off x="4648200" y="3938588"/>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Rectangle 4"/>
          <p:cNvSpPr>
            <a:spLocks noGrp="1" noChangeArrowheads="1"/>
          </p:cNvSpPr>
          <p:nvPr>
            <p:ph type="dt" sz="half" idx="10"/>
          </p:nvPr>
        </p:nvSpPr>
        <p:spPr/>
        <p:txBody>
          <a:bodyPr/>
          <a:lstStyle>
            <a:lvl1pPr>
              <a:defRPr>
                <a:latin typeface="Calibri" pitchFamily="34" charset="0"/>
                <a:ea typeface="+mn-ea"/>
                <a:cs typeface="+mn-cs"/>
              </a:defRPr>
            </a:lvl1pPr>
          </a:lstStyle>
          <a:p>
            <a:pPr>
              <a:defRPr/>
            </a:pPr>
            <a:endParaRPr lang="en-US" dirty="0">
              <a:solidFill>
                <a:prstClr val="black"/>
              </a:solidFill>
            </a:endParaRPr>
          </a:p>
        </p:txBody>
      </p:sp>
      <p:sp>
        <p:nvSpPr>
          <p:cNvPr id="7" name="Rectangle 5"/>
          <p:cNvSpPr>
            <a:spLocks noGrp="1" noChangeArrowheads="1"/>
          </p:cNvSpPr>
          <p:nvPr>
            <p:ph type="ftr" sz="quarter" idx="11"/>
          </p:nvPr>
        </p:nvSpPr>
        <p:spPr/>
        <p:txBody>
          <a:bodyPr/>
          <a:lstStyle>
            <a:lvl1pPr>
              <a:defRPr/>
            </a:lvl1pPr>
          </a:lstStyle>
          <a:p>
            <a:pPr>
              <a:defRPr/>
            </a:pPr>
            <a:endParaRPr lang="en-US" dirty="0">
              <a:solidFill>
                <a:prstClr val="black"/>
              </a:solidFill>
            </a:endParaRPr>
          </a:p>
        </p:txBody>
      </p:sp>
      <p:sp>
        <p:nvSpPr>
          <p:cNvPr id="8" name="Rectangle 6"/>
          <p:cNvSpPr>
            <a:spLocks noGrp="1" noChangeArrowheads="1"/>
          </p:cNvSpPr>
          <p:nvPr>
            <p:ph type="sldNum" sz="quarter" idx="12"/>
          </p:nvPr>
        </p:nvSpPr>
        <p:spPr/>
        <p:txBody>
          <a:bodyPr/>
          <a:lstStyle>
            <a:lvl1pPr>
              <a:defRPr/>
            </a:lvl1pPr>
          </a:lstStyle>
          <a:p>
            <a:pPr>
              <a:defRPr/>
            </a:pPr>
            <a:fld id="{FA0E6286-3960-AE47-B750-5F8D3C59097A}"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6403743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5" name="Rectangle 4"/>
          <p:cNvSpPr/>
          <p:nvPr userDrawn="1"/>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sz="2400" dirty="0">
              <a:solidFill>
                <a:prstClr val="white"/>
              </a:solidFill>
            </a:endParaRPr>
          </a:p>
        </p:txBody>
      </p:sp>
      <p:sp>
        <p:nvSpPr>
          <p:cNvPr id="4" name="Text Placeholder 3"/>
          <p:cNvSpPr>
            <a:spLocks noGrp="1"/>
          </p:cNvSpPr>
          <p:nvPr>
            <p:ph type="body" sz="quarter" idx="10"/>
          </p:nvPr>
        </p:nvSpPr>
        <p:spPr>
          <a:xfrm>
            <a:off x="838200" y="76200"/>
            <a:ext cx="76962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lvl="0"/>
            <a:r>
              <a:rPr lang="en-US"/>
              <a:t>Click to edit Master text styles</a:t>
            </a:r>
          </a:p>
        </p:txBody>
      </p:sp>
      <p:sp>
        <p:nvSpPr>
          <p:cNvPr id="6" name="Text Placeholder 5"/>
          <p:cNvSpPr>
            <a:spLocks noGrp="1"/>
          </p:cNvSpPr>
          <p:nvPr>
            <p:ph type="body" sz="quarter" idx="11"/>
          </p:nvPr>
        </p:nvSpPr>
        <p:spPr>
          <a:xfrm>
            <a:off x="876300" y="1524000"/>
            <a:ext cx="7620000" cy="839787"/>
          </a:xfrm>
          <a:prstGeom prst="rect">
            <a:avLst/>
          </a:prstGeom>
        </p:spPr>
        <p:txBody>
          <a:bodyPr/>
          <a:lstStyle>
            <a:lvl1pPr marL="0" indent="0" algn="ctr">
              <a:buNone/>
              <a:defRPr sz="2200" i="1" baseline="0">
                <a:solidFill>
                  <a:schemeClr val="bg1"/>
                </a:solidFill>
              </a:defRPr>
            </a:lvl1pPr>
          </a:lstStyle>
          <a:p>
            <a:pPr lvl="0"/>
            <a:r>
              <a:rPr lang="en-US"/>
              <a:t>Click to edit Master text styles</a:t>
            </a:r>
          </a:p>
        </p:txBody>
      </p:sp>
      <p:sp>
        <p:nvSpPr>
          <p:cNvPr id="8" name="Text Placeholder 7"/>
          <p:cNvSpPr>
            <a:spLocks noGrp="1"/>
          </p:cNvSpPr>
          <p:nvPr>
            <p:ph type="body" sz="quarter" idx="12"/>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a:t>Click to edit Master text styles</a:t>
            </a:r>
          </a:p>
        </p:txBody>
      </p:sp>
      <p:pic>
        <p:nvPicPr>
          <p:cNvPr id="9" name="Picture 8"/>
          <p:cNvPicPr>
            <a:picLocks noChangeAspect="1"/>
          </p:cNvPicPr>
          <p:nvPr userDrawn="1"/>
        </p:nvPicPr>
        <p:blipFill>
          <a:blip r:embed="rId2"/>
          <a:stretch>
            <a:fillRect/>
          </a:stretch>
        </p:blipFill>
        <p:spPr>
          <a:xfrm>
            <a:off x="242425" y="3669811"/>
            <a:ext cx="2767475" cy="2896467"/>
          </a:xfrm>
          <a:prstGeom prst="rect">
            <a:avLst/>
          </a:prstGeom>
        </p:spPr>
      </p:pic>
      <p:pic>
        <p:nvPicPr>
          <p:cNvPr id="10" name="Picture 9"/>
          <p:cNvPicPr>
            <a:picLocks noChangeAspect="1"/>
          </p:cNvPicPr>
          <p:nvPr userDrawn="1"/>
        </p:nvPicPr>
        <p:blipFill>
          <a:blip r:embed="rId3"/>
          <a:stretch>
            <a:fillRect/>
          </a:stretch>
        </p:blipFill>
        <p:spPr>
          <a:xfrm>
            <a:off x="3236262" y="3686983"/>
            <a:ext cx="2916888" cy="2934950"/>
          </a:xfrm>
          <a:prstGeom prst="rect">
            <a:avLst/>
          </a:prstGeom>
        </p:spPr>
      </p:pic>
      <p:pic>
        <p:nvPicPr>
          <p:cNvPr id="11" name="Picture 10"/>
          <p:cNvPicPr>
            <a:picLocks noChangeAspect="1"/>
          </p:cNvPicPr>
          <p:nvPr userDrawn="1"/>
        </p:nvPicPr>
        <p:blipFill>
          <a:blip r:embed="rId4"/>
          <a:stretch>
            <a:fillRect/>
          </a:stretch>
        </p:blipFill>
        <p:spPr>
          <a:xfrm>
            <a:off x="5780466" y="3505200"/>
            <a:ext cx="3313027" cy="3330017"/>
          </a:xfrm>
          <a:prstGeom prst="rect">
            <a:avLst/>
          </a:prstGeom>
        </p:spPr>
      </p:pic>
    </p:spTree>
    <p:extLst>
      <p:ext uri="{BB962C8B-B14F-4D97-AF65-F5344CB8AC3E}">
        <p14:creationId xmlns:p14="http://schemas.microsoft.com/office/powerpoint/2010/main" val="410336878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cSld name="more info and address">
    <p:bg>
      <p:bgPr>
        <a:solidFill>
          <a:schemeClr val="bg1"/>
        </a:solidFill>
        <a:effectLst/>
      </p:bgPr>
    </p:bg>
    <p:spTree>
      <p:nvGrpSpPr>
        <p:cNvPr id="1" name=""/>
        <p:cNvGrpSpPr/>
        <p:nvPr/>
      </p:nvGrpSpPr>
      <p:grpSpPr>
        <a:xfrm>
          <a:off x="0" y="0"/>
          <a:ext cx="0" cy="0"/>
          <a:chOff x="0" y="0"/>
          <a:chExt cx="0" cy="0"/>
        </a:xfrm>
      </p:grpSpPr>
      <p:grpSp>
        <p:nvGrpSpPr>
          <p:cNvPr id="2" name="Group 1"/>
          <p:cNvGrpSpPr>
            <a:grpSpLocks/>
          </p:cNvGrpSpPr>
          <p:nvPr/>
        </p:nvGrpSpPr>
        <p:grpSpPr bwMode="auto">
          <a:xfrm>
            <a:off x="1228860" y="6543675"/>
            <a:ext cx="6705600" cy="231775"/>
            <a:chOff x="1066800" y="6543985"/>
            <a:chExt cx="6705600" cy="230832"/>
          </a:xfrm>
        </p:grpSpPr>
        <p:sp>
          <p:nvSpPr>
            <p:cNvPr id="3" name="TextBox 6"/>
            <p:cNvSpPr txBox="1">
              <a:spLocks noChangeArrowheads="1"/>
            </p:cNvSpPr>
            <p:nvPr/>
          </p:nvSpPr>
          <p:spPr bwMode="auto">
            <a:xfrm>
              <a:off x="1676400" y="6543985"/>
              <a:ext cx="6096000" cy="2308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solidFill>
                    <a:prstClr val="black"/>
                  </a:solidFill>
                  <a:latin typeface="Arial"/>
                  <a:ea typeface="MS PGothic" charset="0"/>
                </a:rPr>
                <a:t>The presentation has a Creative Commons </a:t>
              </a:r>
              <a:r>
                <a:rPr lang="en-US" sz="900" i="1" dirty="0" err="1">
                  <a:solidFill>
                    <a:prstClr val="black"/>
                  </a:solidFill>
                  <a:latin typeface="Arial"/>
                  <a:ea typeface="MS PGothic" charset="0"/>
                </a:rPr>
                <a:t>licence</a:t>
              </a:r>
              <a:r>
                <a:rPr lang="en-US" sz="900" i="1" dirty="0">
                  <a:solidFill>
                    <a:prstClr val="black"/>
                  </a:solidFill>
                  <a:latin typeface="Arial"/>
                  <a:ea typeface="MS PGothic" charset="0"/>
                </a:rPr>
                <a:t>. You are free to re-use or distribute this work, provided credit is given to ILRI.</a:t>
              </a:r>
              <a:endParaRPr lang="en-US" sz="900" dirty="0">
                <a:solidFill>
                  <a:prstClr val="black"/>
                </a:solidFill>
                <a:latin typeface="Arial"/>
                <a:ea typeface="MS PGothic" charset="0"/>
              </a:endParaRPr>
            </a:p>
          </p:txBody>
        </p:sp>
        <p:pic>
          <p:nvPicPr>
            <p:cNvPr id="4" name="Picture 3" descr="P:\Pictures&amp;Resources\Icons\by-nc-sa.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
        <p:nvSpPr>
          <p:cNvPr id="12" name="TextBox 11"/>
          <p:cNvSpPr txBox="1">
            <a:spLocks noChangeArrowheads="1"/>
          </p:cNvSpPr>
          <p:nvPr/>
        </p:nvSpPr>
        <p:spPr bwMode="auto">
          <a:xfrm>
            <a:off x="9660" y="2302888"/>
            <a:ext cx="9144000" cy="58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dirty="0">
                <a:solidFill>
                  <a:prstClr val="black"/>
                </a:solidFill>
                <a:ea typeface="Verdana" pitchFamily="34" charset="0"/>
                <a:cs typeface="Verdana" pitchFamily="34" charset="0"/>
              </a:rPr>
              <a:t>better lives through livestock</a:t>
            </a:r>
          </a:p>
        </p:txBody>
      </p:sp>
      <p:sp>
        <p:nvSpPr>
          <p:cNvPr id="13" name="Rectangle 12"/>
          <p:cNvSpPr>
            <a:spLocks noChangeArrowheads="1"/>
          </p:cNvSpPr>
          <p:nvPr/>
        </p:nvSpPr>
        <p:spPr bwMode="auto">
          <a:xfrm>
            <a:off x="2295660" y="3149024"/>
            <a:ext cx="4572000" cy="584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sz="3200" dirty="0">
                <a:solidFill>
                  <a:srgbClr val="762123"/>
                </a:solidFill>
                <a:latin typeface="Arial"/>
                <a:ea typeface="MS PGothic" charset="0"/>
              </a:rPr>
              <a:t>ilri.org</a:t>
            </a:r>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98736" y="5257800"/>
            <a:ext cx="7165848" cy="1194816"/>
          </a:xfrm>
          <a:prstGeom prst="rect">
            <a:avLst/>
          </a:prstGeom>
        </p:spPr>
      </p:pic>
      <p:pic>
        <p:nvPicPr>
          <p:cNvPr id="9" name="Picture 6"/>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998538" y="5257800"/>
            <a:ext cx="7165975" cy="11953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23870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485900" y="2209800"/>
            <a:ext cx="61722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38397296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228600" y="228600"/>
            <a:ext cx="86106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261938" y="1295400"/>
            <a:ext cx="8577262" cy="4953000"/>
          </a:xfrm>
          <a:prstGeom prst="rect">
            <a:avLst/>
          </a:prstGeom>
          <a:blipFill>
            <a:blip r:embed="rId4"/>
            <a:stretch>
              <a:fillRect/>
            </a:stretch>
          </a:blipFill>
        </p:spPr>
        <p:txBody>
          <a:bodyPr/>
          <a:lstStyle>
            <a:lvl1pPr>
              <a:defRPr/>
            </a:lvl1pPr>
          </a:lstStyle>
          <a:p>
            <a:r>
              <a:rPr lang="en-US" dirty="0"/>
              <a:t>Click on the icon to add map</a:t>
            </a:r>
          </a:p>
        </p:txBody>
      </p:sp>
    </p:spTree>
    <p:extLst>
      <p:ext uri="{BB962C8B-B14F-4D97-AF65-F5344CB8AC3E}">
        <p14:creationId xmlns:p14="http://schemas.microsoft.com/office/powerpoint/2010/main" val="20914281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384800" y="1219200"/>
            <a:ext cx="3759200" cy="56388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a:defRPr>
                <a:solidFill>
                  <a:schemeClr val="bg1"/>
                </a:solidFill>
                <a:latin typeface="+mn-lt"/>
              </a:defRPr>
            </a:lvl1pPr>
          </a:lstStyle>
          <a:p>
            <a:r>
              <a:rPr lang="en-US"/>
              <a:t>Click icon to add picture</a:t>
            </a:r>
            <a:endParaRPr lang="en-US" dirty="0"/>
          </a:p>
        </p:txBody>
      </p:sp>
      <p:sp>
        <p:nvSpPr>
          <p:cNvPr id="4"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515938" y="1295400"/>
            <a:ext cx="4284662"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17487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616369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bg>
      <p:bgPr>
        <a:solidFill>
          <a:schemeClr val="bg1"/>
        </a:solidFill>
        <a:effectLst/>
      </p:bgPr>
    </p:bg>
    <p:spTree>
      <p:nvGrpSpPr>
        <p:cNvPr id="1" name=""/>
        <p:cNvGrpSpPr/>
        <p:nvPr/>
      </p:nvGrpSpPr>
      <p:grpSpPr>
        <a:xfrm>
          <a:off x="0" y="0"/>
          <a:ext cx="0" cy="0"/>
          <a:chOff x="0" y="0"/>
          <a:chExt cx="0" cy="0"/>
        </a:xfrm>
      </p:grpSpPr>
      <p:sp>
        <p:nvSpPr>
          <p:cNvPr id="3" name="TextBox 6"/>
          <p:cNvSpPr txBox="1">
            <a:spLocks noChangeArrowheads="1"/>
          </p:cNvSpPr>
          <p:nvPr/>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sp>
        <p:nvSpPr>
          <p:cNvPr id="12" name="TextBox 11"/>
          <p:cNvSpPr txBox="1">
            <a:spLocks noChangeArrowheads="1"/>
          </p:cNvSpPr>
          <p:nvPr/>
        </p:nvSpPr>
        <p:spPr bwMode="auto">
          <a:xfrm>
            <a:off x="9660" y="2302888"/>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dirty="0">
                <a:ea typeface="Verdana" pitchFamily="34" charset="0"/>
                <a:cs typeface="Verdana" pitchFamily="34" charset="0"/>
              </a:rPr>
              <a:t>better lives through livestock</a:t>
            </a:r>
          </a:p>
        </p:txBody>
      </p:sp>
      <p:sp>
        <p:nvSpPr>
          <p:cNvPr id="13" name="Rectangle 12"/>
          <p:cNvSpPr>
            <a:spLocks noChangeArrowheads="1"/>
          </p:cNvSpPr>
          <p:nvPr/>
        </p:nvSpPr>
        <p:spPr bwMode="auto">
          <a:xfrm>
            <a:off x="2295660" y="3149024"/>
            <a:ext cx="4572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sz="3200" dirty="0">
                <a:solidFill>
                  <a:srgbClr val="762123"/>
                </a:solidFill>
              </a:rPr>
              <a:t>ilri.org</a:t>
            </a:r>
          </a:p>
        </p:txBody>
      </p:sp>
      <p:pic>
        <p:nvPicPr>
          <p:cNvPr id="7" name="Picture 6" descr="cc-by 88x31.png"/>
          <p:cNvPicPr/>
          <p:nvPr userDrawn="1"/>
        </p:nvPicPr>
        <p:blipFill>
          <a:blip r:embed="rId2" r:link="rId3">
            <a:extLst>
              <a:ext uri="{28A0092B-C50C-407E-A947-70E740481C1C}">
                <a14:useLocalDpi xmlns:a14="http://schemas.microsoft.com/office/drawing/2010/main" val="0"/>
              </a:ext>
            </a:extLst>
          </a:blip>
          <a:srcRect/>
          <a:stretch>
            <a:fillRect/>
          </a:stretch>
        </p:blipFill>
        <p:spPr bwMode="auto">
          <a:xfrm>
            <a:off x="1240605" y="6569511"/>
            <a:ext cx="586740" cy="207645"/>
          </a:xfrm>
          <a:prstGeom prst="rect">
            <a:avLst/>
          </a:prstGeom>
          <a:noFill/>
          <a:ln>
            <a:noFill/>
          </a:ln>
        </p:spPr>
      </p:pic>
      <p:sp>
        <p:nvSpPr>
          <p:cNvPr id="8" name="TextBox 6">
            <a:hlinkClick r:id="rId4"/>
          </p:cNvPr>
          <p:cNvSpPr txBox="1">
            <a:spLocks noChangeArrowheads="1"/>
          </p:cNvSpPr>
          <p:nvPr userDrawn="1"/>
        </p:nvSpPr>
        <p:spPr bwMode="auto">
          <a:xfrm>
            <a:off x="1248053" y="3992625"/>
            <a:ext cx="650101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US" sz="1200" kern="1200" dirty="0">
                <a:solidFill>
                  <a:schemeClr val="tx1"/>
                </a:solidFill>
                <a:effectLst/>
                <a:latin typeface="+mn-lt"/>
                <a:ea typeface="+mn-ea"/>
                <a:cs typeface="Arial" charset="0"/>
              </a:rPr>
              <a:t>ILRI thanks all donors and organizations who globally supported its work through their contributions to the </a:t>
            </a:r>
            <a:r>
              <a:rPr lang="en-US" sz="1200" b="1" kern="1200" dirty="0">
                <a:solidFill>
                  <a:srgbClr val="72201E"/>
                </a:solidFill>
                <a:effectLst/>
                <a:latin typeface="+mn-lt"/>
                <a:ea typeface="+mn-ea"/>
                <a:cs typeface="Arial" charset="0"/>
              </a:rPr>
              <a:t>CGIAR system</a:t>
            </a:r>
            <a:endParaRPr lang="en-US" sz="1200" b="1" dirty="0">
              <a:solidFill>
                <a:srgbClr val="72201E"/>
              </a:solidFill>
              <a:latin typeface="+mn-lt"/>
            </a:endParaRPr>
          </a:p>
        </p:txBody>
      </p:sp>
      <p:pic>
        <p:nvPicPr>
          <p:cNvPr id="2" name="Picture 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248053" y="4838762"/>
            <a:ext cx="6501384" cy="1517904"/>
          </a:xfrm>
          <a:prstGeom prst="rect">
            <a:avLst/>
          </a:prstGeom>
        </p:spPr>
      </p:pic>
    </p:spTree>
    <p:extLst>
      <p:ext uri="{BB962C8B-B14F-4D97-AF65-F5344CB8AC3E}">
        <p14:creationId xmlns:p14="http://schemas.microsoft.com/office/powerpoint/2010/main" val="16733918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pic>
        <p:nvPicPr>
          <p:cNvPr id="3"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77850" y="6348413"/>
            <a:ext cx="363538" cy="4333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4"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00" y="6400800"/>
            <a:ext cx="371475"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a:xfrm>
            <a:off x="1181100" y="0"/>
            <a:ext cx="6781800" cy="1143000"/>
          </a:xfrm>
          <a:prstGeom prst="rect">
            <a:avLst/>
          </a:prstGeom>
        </p:spPr>
        <p:txBody>
          <a:bodyPr/>
          <a:lstStyle/>
          <a:p>
            <a:r>
              <a:rPr lang="en-US"/>
              <a:t>Click to edit Master title style</a:t>
            </a:r>
          </a:p>
        </p:txBody>
      </p:sp>
      <p:sp>
        <p:nvSpPr>
          <p:cNvPr id="5" name="Date Placeholder 4"/>
          <p:cNvSpPr>
            <a:spLocks noGrp="1" noChangeArrowheads="1"/>
          </p:cNvSpPr>
          <p:nvPr>
            <p:ph type="dt" sz="half" idx="10"/>
          </p:nvPr>
        </p:nvSpPr>
        <p:spPr>
          <a:xfrm>
            <a:off x="685800" y="6248400"/>
            <a:ext cx="1905000" cy="457200"/>
          </a:xfrm>
          <a:prstGeom prst="rect">
            <a:avLst/>
          </a:prstGeom>
        </p:spPr>
        <p:txBody>
          <a:bodyPr/>
          <a:lstStyle>
            <a:lvl1pPr>
              <a:defRPr/>
            </a:lvl1pPr>
          </a:lstStyle>
          <a:p>
            <a:pPr>
              <a:defRPr/>
            </a:pPr>
            <a:fld id="{15EBE3D3-CE95-9B4B-9EA6-03D638179505}" type="datetime1">
              <a:rPr lang="en-US"/>
              <a:pPr>
                <a:defRPr/>
              </a:pPr>
              <a:t>3/4/2019</a:t>
            </a:fld>
            <a:endParaRPr lang="en-US"/>
          </a:p>
        </p:txBody>
      </p:sp>
      <p:sp>
        <p:nvSpPr>
          <p:cNvPr id="6" name="Footer Placeholder 5"/>
          <p:cNvSpPr>
            <a:spLocks noGrp="1" noChangeArrowheads="1"/>
          </p:cNvSpPr>
          <p:nvPr>
            <p:ph type="ftr" sz="quarter" idx="11"/>
          </p:nvPr>
        </p:nvSpPr>
        <p:spPr>
          <a:xfrm>
            <a:off x="3124200" y="6248400"/>
            <a:ext cx="2895600" cy="457200"/>
          </a:xfrm>
          <a:prstGeom prst="rect">
            <a:avLst/>
          </a:prstGeom>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6553200" y="6248400"/>
            <a:ext cx="1905000" cy="457200"/>
          </a:xfrm>
          <a:prstGeom prst="rect">
            <a:avLst/>
          </a:prstGeom>
        </p:spPr>
        <p:txBody>
          <a:bodyPr/>
          <a:lstStyle>
            <a:lvl1pPr>
              <a:defRPr/>
            </a:lvl1pPr>
          </a:lstStyle>
          <a:p>
            <a:pPr>
              <a:defRPr/>
            </a:pPr>
            <a:fld id="{B7EDBCCB-8698-CB4E-A42B-5D4FE23EFB87}" type="slidenum">
              <a:rPr lang="en-US"/>
              <a:pPr>
                <a:defRPr/>
              </a:pPr>
              <a:t>‹#›</a:t>
            </a:fld>
            <a:endParaRPr lang="en-US"/>
          </a:p>
        </p:txBody>
      </p:sp>
    </p:spTree>
    <p:extLst>
      <p:ext uri="{BB962C8B-B14F-4D97-AF65-F5344CB8AC3E}">
        <p14:creationId xmlns:p14="http://schemas.microsoft.com/office/powerpoint/2010/main" val="25073662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190262C1-6C8B-4C34-9E2C-ABFDAB44FCF8}" type="datetimeFigureOut">
              <a:rPr lang="en-GB"/>
              <a:pPr>
                <a:defRPr/>
              </a:pPr>
              <a:t>04/03/2019</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723E8CD8-6977-428B-B386-7FF66F1C46D7}" type="slidenum">
              <a:rPr lang="en-GB"/>
              <a:pPr>
                <a:defRPr/>
              </a:pPr>
              <a:t>‹#›</a:t>
            </a:fld>
            <a:endParaRPr lang="en-GB"/>
          </a:p>
        </p:txBody>
      </p:sp>
    </p:spTree>
    <p:extLst>
      <p:ext uri="{BB962C8B-B14F-4D97-AF65-F5344CB8AC3E}">
        <p14:creationId xmlns:p14="http://schemas.microsoft.com/office/powerpoint/2010/main" val="1847015232"/>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slideLayout" Target="../slideLayouts/slideLayout22.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slideLayout" Target="../slideLayouts/slideLayout21.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5" Type="http://schemas.openxmlformats.org/officeDocument/2006/relationships/theme" Target="../theme/theme2.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4"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9144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Tree>
  </p:cSld>
  <p:clrMap bg1="lt1" tx1="dk1" bg2="lt2" tx2="dk2" accent1="accent1" accent2="accent2" accent3="accent3" accent4="accent4" accent5="accent5" accent6="accent6" hlink="hlink" folHlink="folHlink"/>
  <p:sldLayoutIdLst>
    <p:sldLayoutId id="2147483706" r:id="rId1"/>
    <p:sldLayoutId id="2147483711" r:id="rId2"/>
    <p:sldLayoutId id="2147483707" r:id="rId3"/>
    <p:sldLayoutId id="2147483704" r:id="rId4"/>
    <p:sldLayoutId id="2147483705" r:id="rId5"/>
    <p:sldLayoutId id="2147483712" r:id="rId6"/>
    <p:sldLayoutId id="2147483708" r:id="rId7"/>
    <p:sldLayoutId id="2147483733" r:id="rId8"/>
    <p:sldLayoutId id="2147483734" r:id="rId9"/>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295400"/>
            <a:ext cx="8305800" cy="4800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Calibri" charset="0"/>
                <a:cs typeface="Arial" charset="0"/>
              </a:defRPr>
            </a:lvl1pPr>
          </a:lstStyle>
          <a:p>
            <a:pPr>
              <a:defRPr/>
            </a:pPr>
            <a:fld id="{DFFF600D-C027-B344-B018-A152600A5EA7}" type="datetime1">
              <a:rPr lang="en-US">
                <a:solidFill>
                  <a:prstClr val="black"/>
                </a:solidFill>
                <a:ea typeface="MS PGothic" charset="0"/>
              </a:rPr>
              <a:pPr>
                <a:defRPr/>
              </a:pPr>
              <a:t>3/4/2019</a:t>
            </a:fld>
            <a:endParaRPr lang="en-US" dirty="0">
              <a:solidFill>
                <a:prstClr val="black"/>
              </a:solidFill>
              <a:ea typeface="MS PGothic" charset="0"/>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Calibri" pitchFamily="34" charset="0"/>
                <a:ea typeface="+mn-ea"/>
                <a:cs typeface="+mn-cs"/>
              </a:defRPr>
            </a:lvl1pPr>
          </a:lstStyle>
          <a:p>
            <a:pPr>
              <a:defRPr/>
            </a:pPr>
            <a:endParaRPr lang="en-US" dirty="0">
              <a:solidFill>
                <a:prstClr val="black"/>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Calibri" charset="0"/>
                <a:cs typeface="Arial" charset="0"/>
              </a:defRPr>
            </a:lvl1pPr>
          </a:lstStyle>
          <a:p>
            <a:pPr>
              <a:defRPr/>
            </a:pPr>
            <a:fld id="{72BA669B-8BD6-D84C-B611-1FF4B17920B8}" type="slidenum">
              <a:rPr lang="en-US">
                <a:solidFill>
                  <a:prstClr val="black"/>
                </a:solidFill>
                <a:ea typeface="MS PGothic" charset="0"/>
              </a:rPr>
              <a:pPr>
                <a:defRPr/>
              </a:pPr>
              <a:t>‹#›</a:t>
            </a:fld>
            <a:endParaRPr lang="en-US" dirty="0">
              <a:solidFill>
                <a:prstClr val="black"/>
              </a:solidFill>
              <a:ea typeface="MS PGothic" charset="0"/>
            </a:endParaRPr>
          </a:p>
        </p:txBody>
      </p:sp>
      <p:sp>
        <p:nvSpPr>
          <p:cNvPr id="8" name="Rectangle 7"/>
          <p:cNvSpPr>
            <a:spLocks noChangeArrowheads="1"/>
          </p:cNvSpPr>
          <p:nvPr userDrawn="1"/>
        </p:nvSpPr>
        <p:spPr bwMode="auto">
          <a:xfrm>
            <a:off x="0" y="0"/>
            <a:ext cx="9144000" cy="981075"/>
          </a:xfrm>
          <a:prstGeom prst="rect">
            <a:avLst/>
          </a:prstGeom>
          <a:solidFill>
            <a:srgbClr val="540500"/>
          </a:solidFill>
          <a:ln>
            <a:noFill/>
          </a:ln>
          <a:effectLst>
            <a:outerShdw blurRad="40000" dist="23000" dir="5400000" rotWithShape="0">
              <a:srgbClr val="000000">
                <a:alpha val="34998"/>
              </a:srgbClr>
            </a:outerShdw>
          </a:effectLst>
          <a:extLs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defRPr/>
            </a:pPr>
            <a:endParaRPr lang="en-US" sz="2400" dirty="0">
              <a:solidFill>
                <a:prstClr val="white"/>
              </a:solidFill>
              <a:latin typeface="Arial"/>
              <a:ea typeface="MS PGothic" charset="0"/>
              <a:cs typeface="Arial"/>
            </a:endParaRPr>
          </a:p>
        </p:txBody>
      </p:sp>
      <p:sp>
        <p:nvSpPr>
          <p:cNvPr id="1031" name="Rectangle 2"/>
          <p:cNvSpPr>
            <a:spLocks noGrp="1" noChangeArrowheads="1"/>
          </p:cNvSpPr>
          <p:nvPr>
            <p:ph type="title"/>
          </p:nvPr>
        </p:nvSpPr>
        <p:spPr bwMode="auto">
          <a:xfrm>
            <a:off x="1181100" y="0"/>
            <a:ext cx="67818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Tree>
    <p:extLst>
      <p:ext uri="{BB962C8B-B14F-4D97-AF65-F5344CB8AC3E}">
        <p14:creationId xmlns:p14="http://schemas.microsoft.com/office/powerpoint/2010/main" val="2508447347"/>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 id="2147483732" r:id="rId14"/>
  </p:sldLayoutIdLst>
  <p:hf hdr="0" ftr="0" dt="0"/>
  <p:txStyles>
    <p:titleStyle>
      <a:lvl1pPr algn="ctr" rtl="0" eaLnBrk="0" fontAlgn="base" hangingPunct="0">
        <a:spcBef>
          <a:spcPct val="0"/>
        </a:spcBef>
        <a:spcAft>
          <a:spcPct val="0"/>
        </a:spcAft>
        <a:defRPr sz="4000">
          <a:solidFill>
            <a:schemeClr val="bg1"/>
          </a:solidFill>
          <a:latin typeface="Calibri" pitchFamily="34" charset="0"/>
          <a:ea typeface="MS PGothic" pitchFamily="34" charset="-128"/>
          <a:cs typeface="MS PGothic" charset="0"/>
        </a:defRPr>
      </a:lvl1pPr>
      <a:lvl2pPr algn="ctr" rtl="0" eaLnBrk="0" fontAlgn="base" hangingPunct="0">
        <a:spcBef>
          <a:spcPct val="0"/>
        </a:spcBef>
        <a:spcAft>
          <a:spcPct val="0"/>
        </a:spcAft>
        <a:defRPr sz="4000">
          <a:solidFill>
            <a:schemeClr val="bg1"/>
          </a:solidFill>
          <a:latin typeface="Calibri" pitchFamily="34" charset="0"/>
          <a:ea typeface="MS PGothic" pitchFamily="34" charset="-128"/>
          <a:cs typeface="MS PGothic" charset="0"/>
        </a:defRPr>
      </a:lvl2pPr>
      <a:lvl3pPr algn="ctr" rtl="0" eaLnBrk="0" fontAlgn="base" hangingPunct="0">
        <a:spcBef>
          <a:spcPct val="0"/>
        </a:spcBef>
        <a:spcAft>
          <a:spcPct val="0"/>
        </a:spcAft>
        <a:defRPr sz="4000">
          <a:solidFill>
            <a:schemeClr val="bg1"/>
          </a:solidFill>
          <a:latin typeface="Calibri" pitchFamily="34" charset="0"/>
          <a:ea typeface="MS PGothic" pitchFamily="34" charset="-128"/>
          <a:cs typeface="MS PGothic" charset="0"/>
        </a:defRPr>
      </a:lvl3pPr>
      <a:lvl4pPr algn="ctr" rtl="0" eaLnBrk="0" fontAlgn="base" hangingPunct="0">
        <a:spcBef>
          <a:spcPct val="0"/>
        </a:spcBef>
        <a:spcAft>
          <a:spcPct val="0"/>
        </a:spcAft>
        <a:defRPr sz="4000">
          <a:solidFill>
            <a:schemeClr val="bg1"/>
          </a:solidFill>
          <a:latin typeface="Calibri" pitchFamily="34" charset="0"/>
          <a:ea typeface="MS PGothic" pitchFamily="34" charset="-128"/>
          <a:cs typeface="MS PGothic" charset="0"/>
        </a:defRPr>
      </a:lvl4pPr>
      <a:lvl5pPr algn="ctr" rtl="0" eaLnBrk="0" fontAlgn="base" hangingPunct="0">
        <a:spcBef>
          <a:spcPct val="0"/>
        </a:spcBef>
        <a:spcAft>
          <a:spcPct val="0"/>
        </a:spcAft>
        <a:defRPr sz="4000">
          <a:solidFill>
            <a:schemeClr val="bg1"/>
          </a:solidFill>
          <a:latin typeface="Calibri" pitchFamily="34" charset="0"/>
          <a:ea typeface="MS PGothic" pitchFamily="34" charset="-128"/>
          <a:cs typeface="MS PGothic" charset="0"/>
        </a:defRPr>
      </a:lvl5pPr>
      <a:lvl6pPr marL="457200" algn="ctr" rtl="0" fontAlgn="base">
        <a:spcBef>
          <a:spcPct val="0"/>
        </a:spcBef>
        <a:spcAft>
          <a:spcPct val="0"/>
        </a:spcAft>
        <a:defRPr sz="4400">
          <a:solidFill>
            <a:srgbClr val="990033"/>
          </a:solidFill>
          <a:latin typeface="Arial" charset="0"/>
        </a:defRPr>
      </a:lvl6pPr>
      <a:lvl7pPr marL="914400" algn="ctr" rtl="0" fontAlgn="base">
        <a:spcBef>
          <a:spcPct val="0"/>
        </a:spcBef>
        <a:spcAft>
          <a:spcPct val="0"/>
        </a:spcAft>
        <a:defRPr sz="4400">
          <a:solidFill>
            <a:srgbClr val="990033"/>
          </a:solidFill>
          <a:latin typeface="Arial" charset="0"/>
        </a:defRPr>
      </a:lvl7pPr>
      <a:lvl8pPr marL="1371600" algn="ctr" rtl="0" fontAlgn="base">
        <a:spcBef>
          <a:spcPct val="0"/>
        </a:spcBef>
        <a:spcAft>
          <a:spcPct val="0"/>
        </a:spcAft>
        <a:defRPr sz="4400">
          <a:solidFill>
            <a:srgbClr val="990033"/>
          </a:solidFill>
          <a:latin typeface="Arial" charset="0"/>
        </a:defRPr>
      </a:lvl8pPr>
      <a:lvl9pPr marL="1828800" algn="ctr" rtl="0" fontAlgn="base">
        <a:spcBef>
          <a:spcPct val="0"/>
        </a:spcBef>
        <a:spcAft>
          <a:spcPct val="0"/>
        </a:spcAft>
        <a:defRPr sz="4400">
          <a:solidFill>
            <a:srgbClr val="990033"/>
          </a:solidFill>
          <a:latin typeface="Arial" charset="0"/>
        </a:defRPr>
      </a:lvl9pPr>
    </p:titleStyle>
    <p:bodyStyle>
      <a:lvl1pPr marL="342900" indent="-342900" algn="l" rtl="0" eaLnBrk="0" fontAlgn="base" hangingPunct="0">
        <a:spcBef>
          <a:spcPct val="20000"/>
        </a:spcBef>
        <a:spcAft>
          <a:spcPct val="0"/>
        </a:spcAft>
        <a:buClr>
          <a:schemeClr val="bg1"/>
        </a:buClr>
        <a:buFont typeface="Wingdings" charset="0"/>
        <a:buChar char="Ø"/>
        <a:defRPr sz="3200">
          <a:solidFill>
            <a:schemeClr val="tx1"/>
          </a:solidFill>
          <a:latin typeface="Calibri" pitchFamily="34" charset="0"/>
          <a:ea typeface="MS PGothic" pitchFamily="34" charset="-128"/>
          <a:cs typeface="MS PGothic" charset="0"/>
        </a:defRPr>
      </a:lvl1pPr>
      <a:lvl2pPr marL="742950" indent="-285750" algn="l" rtl="0" eaLnBrk="0" fontAlgn="base" hangingPunct="0">
        <a:spcBef>
          <a:spcPct val="20000"/>
        </a:spcBef>
        <a:spcAft>
          <a:spcPct val="0"/>
        </a:spcAft>
        <a:buChar char="–"/>
        <a:defRPr sz="2800">
          <a:solidFill>
            <a:schemeClr val="tx1"/>
          </a:solidFill>
          <a:latin typeface="Calibri" pitchFamily="34" charset="0"/>
          <a:ea typeface="MS PGothic" pitchFamily="34" charset="-128"/>
          <a:cs typeface="MS PGothic" charset="0"/>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MS PGothic" pitchFamily="34" charset="-128"/>
          <a:cs typeface="MS PGothic"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MS PGothic" pitchFamily="34" charset="-128"/>
          <a:cs typeface="MS PGothic"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S PGothic" pitchFamily="34" charset="-128"/>
          <a:cs typeface="MS PGothic"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8.xml"/><Relationship Id="rId1" Type="http://schemas.openxmlformats.org/officeDocument/2006/relationships/slideLayout" Target="../slideLayouts/slideLayout11.xml"/><Relationship Id="rId4" Type="http://schemas.openxmlformats.org/officeDocument/2006/relationships/image" Target="../media/image25.jpeg"/></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9.xml"/><Relationship Id="rId1" Type="http://schemas.openxmlformats.org/officeDocument/2006/relationships/slideLayout" Target="../slideLayouts/slideLayout11.xml"/><Relationship Id="rId4" Type="http://schemas.openxmlformats.org/officeDocument/2006/relationships/image" Target="../media/image25.jpeg"/></Relationships>
</file>

<file path=ppt/slides/_rels/slide1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0.xml"/><Relationship Id="rId1" Type="http://schemas.openxmlformats.org/officeDocument/2006/relationships/slideLayout" Target="../slideLayouts/slideLayout11.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1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1.xml"/><Relationship Id="rId1" Type="http://schemas.openxmlformats.org/officeDocument/2006/relationships/slideLayout" Target="../slideLayouts/slideLayout11.xml"/><Relationship Id="rId4" Type="http://schemas.openxmlformats.org/officeDocument/2006/relationships/image" Target="../media/image31.jpeg"/></Relationships>
</file>

<file path=ppt/slides/_rels/slide1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2.xml"/><Relationship Id="rId1" Type="http://schemas.openxmlformats.org/officeDocument/2006/relationships/slideLayout" Target="../slideLayouts/slideLayout11.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15.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3.xml"/><Relationship Id="rId1" Type="http://schemas.openxmlformats.org/officeDocument/2006/relationships/slideLayout" Target="../slideLayouts/slideLayout11.xml"/><Relationship Id="rId5" Type="http://schemas.openxmlformats.org/officeDocument/2006/relationships/chart" Target="../charts/chart4.xml"/><Relationship Id="rId4" Type="http://schemas.openxmlformats.org/officeDocument/2006/relationships/chart" Target="../charts/chart3.xml"/></Relationships>
</file>

<file path=ppt/slides/_rels/slide16.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4.xml"/><Relationship Id="rId1" Type="http://schemas.openxmlformats.org/officeDocument/2006/relationships/slideLayout" Target="../slideLayouts/slideLayout11.xml"/><Relationship Id="rId4" Type="http://schemas.openxmlformats.org/officeDocument/2006/relationships/image" Target="../media/image25.jpeg"/></Relationships>
</file>

<file path=ppt/slides/_rels/slide1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xml"/><Relationship Id="rId1" Type="http://schemas.openxmlformats.org/officeDocument/2006/relationships/slideLayout" Target="../slideLayouts/slideLayout11.xml"/><Relationship Id="rId5" Type="http://schemas.microsoft.com/office/2007/relationships/hdphoto" Target="../media/hdphoto1.wdp"/><Relationship Id="rId4" Type="http://schemas.openxmlformats.org/officeDocument/2006/relationships/image" Target="../media/image20.png"/></Relationships>
</file>

<file path=ppt/slides/_rels/slide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11.xml"/><Relationship Id="rId4" Type="http://schemas.openxmlformats.org/officeDocument/2006/relationships/image" Target="../media/image2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descr="http://images.artsonia.com/art/xlarge/33283187.jpg"/>
          <p:cNvPicPr>
            <a:picLocks noChangeAspect="1" noChangeArrowheads="1"/>
          </p:cNvPicPr>
          <p:nvPr/>
        </p:nvPicPr>
        <p:blipFill rotWithShape="1">
          <a:blip r:embed="rId3">
            <a:extLst>
              <a:ext uri="{28A0092B-C50C-407E-A947-70E740481C1C}">
                <a14:useLocalDpi xmlns:a14="http://schemas.microsoft.com/office/drawing/2010/main" val="0"/>
              </a:ext>
            </a:extLst>
          </a:blip>
          <a:srcRect t="19091" r="1174"/>
          <a:stretch/>
        </p:blipFill>
        <p:spPr bwMode="auto">
          <a:xfrm>
            <a:off x="1" y="3403003"/>
            <a:ext cx="3059832" cy="2474269"/>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9" descr="D:\Publications\LOGO's\ILRI-logo-small.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830205" y="5866286"/>
            <a:ext cx="803779" cy="82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Picture 9" descr="P:\Logos\c\cgiar\cgiar_Logo.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167210" y="5880944"/>
            <a:ext cx="669409" cy="794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Placeholder 4"/>
          <p:cNvSpPr>
            <a:spLocks noGrp="1"/>
          </p:cNvSpPr>
          <p:nvPr>
            <p:ph type="body" sz="quarter" idx="10"/>
          </p:nvPr>
        </p:nvSpPr>
        <p:spPr/>
        <p:txBody>
          <a:bodyPr/>
          <a:lstStyle/>
          <a:p>
            <a:r>
              <a:rPr lang="en-GB" dirty="0"/>
              <a:t>Africa’s agricultural development promises much more than food security</a:t>
            </a:r>
            <a:endParaRPr lang="en-US" dirty="0"/>
          </a:p>
        </p:txBody>
      </p:sp>
      <p:sp>
        <p:nvSpPr>
          <p:cNvPr id="6" name="Text Placeholder 5"/>
          <p:cNvSpPr>
            <a:spLocks noGrp="1"/>
          </p:cNvSpPr>
          <p:nvPr>
            <p:ph type="body" sz="quarter" idx="11"/>
          </p:nvPr>
        </p:nvSpPr>
        <p:spPr>
          <a:xfrm>
            <a:off x="755576" y="1268760"/>
            <a:ext cx="7620000" cy="839787"/>
          </a:xfrm>
        </p:spPr>
        <p:txBody>
          <a:bodyPr/>
          <a:lstStyle/>
          <a:p>
            <a:r>
              <a:rPr lang="en-GB" dirty="0"/>
              <a:t>Jimmy Smith, Director General, </a:t>
            </a:r>
          </a:p>
          <a:p>
            <a:r>
              <a:rPr lang="en-GB" dirty="0"/>
              <a:t>International Livestock Research Institute (ILRI), Kenya</a:t>
            </a:r>
          </a:p>
          <a:p>
            <a:r>
              <a:rPr lang="en-GB" dirty="0"/>
              <a:t>With Dolapo Enahoro, Susan MacMillan, Shirley Tarawali</a:t>
            </a:r>
            <a:endParaRPr lang="en-US" dirty="0"/>
          </a:p>
        </p:txBody>
      </p:sp>
      <p:sp>
        <p:nvSpPr>
          <p:cNvPr id="7" name="Text Placeholder 6"/>
          <p:cNvSpPr>
            <a:spLocks noGrp="1"/>
          </p:cNvSpPr>
          <p:nvPr>
            <p:ph type="body" sz="quarter" idx="12"/>
          </p:nvPr>
        </p:nvSpPr>
        <p:spPr/>
        <p:txBody>
          <a:bodyPr/>
          <a:lstStyle/>
          <a:p>
            <a:r>
              <a:rPr lang="en-US" dirty="0"/>
              <a:t>University of Illinois, Champaign</a:t>
            </a:r>
          </a:p>
          <a:p>
            <a:r>
              <a:rPr lang="en-US" dirty="0"/>
              <a:t>12 October 2016</a:t>
            </a:r>
          </a:p>
        </p:txBody>
      </p:sp>
      <p:pic>
        <p:nvPicPr>
          <p:cNvPr id="11" name="Picture 10"/>
          <p:cNvPicPr>
            <a:picLocks noChangeAspect="1"/>
          </p:cNvPicPr>
          <p:nvPr/>
        </p:nvPicPr>
        <p:blipFill rotWithShape="1">
          <a:blip r:embed="rId6"/>
          <a:srcRect l="36859" r="36062" b="77765"/>
          <a:stretch/>
        </p:blipFill>
        <p:spPr>
          <a:xfrm>
            <a:off x="3024335" y="3403003"/>
            <a:ext cx="2892103" cy="1285379"/>
          </a:xfrm>
          <a:prstGeom prst="rect">
            <a:avLst/>
          </a:prstGeom>
        </p:spPr>
      </p:pic>
      <p:pic>
        <p:nvPicPr>
          <p:cNvPr id="12" name="Picture 11"/>
          <p:cNvPicPr>
            <a:picLocks noChangeAspect="1"/>
          </p:cNvPicPr>
          <p:nvPr/>
        </p:nvPicPr>
        <p:blipFill rotWithShape="1">
          <a:blip r:embed="rId6"/>
          <a:srcRect l="36859" r="36062" b="77765"/>
          <a:stretch/>
        </p:blipFill>
        <p:spPr>
          <a:xfrm>
            <a:off x="3023663" y="4591893"/>
            <a:ext cx="2892103" cy="1285379"/>
          </a:xfrm>
          <a:prstGeom prst="rect">
            <a:avLst/>
          </a:prstGeom>
        </p:spPr>
      </p:pic>
      <p:pic>
        <p:nvPicPr>
          <p:cNvPr id="13" name="Picture 2" descr="http://images.artsonia.com/art/xlarge/32137940.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731233" y="3403003"/>
            <a:ext cx="3448951" cy="247794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a:t>Where is the food coming from?</a:t>
            </a:r>
          </a:p>
        </p:txBody>
      </p:sp>
      <p:sp>
        <p:nvSpPr>
          <p:cNvPr id="4" name="Slide Number Placeholder 3"/>
          <p:cNvSpPr>
            <a:spLocks noGrp="1"/>
          </p:cNvSpPr>
          <p:nvPr>
            <p:ph type="sldNum" sz="quarter" idx="12"/>
          </p:nvPr>
        </p:nvSpPr>
        <p:spPr/>
        <p:txBody>
          <a:bodyPr/>
          <a:lstStyle/>
          <a:p>
            <a:pPr>
              <a:defRPr/>
            </a:pPr>
            <a:fld id="{72148C49-910F-884A-ADB3-6E91C1965AD0}" type="slidenum">
              <a:rPr lang="en-US" smtClean="0">
                <a:solidFill>
                  <a:prstClr val="black"/>
                </a:solidFill>
              </a:rPr>
              <a:pPr>
                <a:defRPr/>
              </a:pPr>
              <a:t>10</a:t>
            </a:fld>
            <a:endParaRPr lang="en-US" dirty="0">
              <a:solidFill>
                <a:prstClr val="black"/>
              </a:solidFill>
            </a:endParaRPr>
          </a:p>
        </p:txBody>
      </p:sp>
      <p:pic>
        <p:nvPicPr>
          <p:cNvPr id="1026" name="Picture 2" descr="Artsonia Art Museum :: Artwork by Maha71: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1760" y="1268760"/>
            <a:ext cx="4286250" cy="35433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rot="20098363">
            <a:off x="436447" y="1103712"/>
            <a:ext cx="1584176" cy="2088232"/>
          </a:xfrm>
          <a:prstGeom prst="rect">
            <a:avLst/>
          </a:prstGeom>
          <a:blipFill>
            <a:blip r:embed="rId4"/>
            <a:tile tx="0" ty="0" sx="100000" sy="100000" flip="none" algn="tl"/>
          </a:blipFill>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 70% of the hungry and poor are also those producing food</a:t>
            </a:r>
          </a:p>
        </p:txBody>
      </p:sp>
      <p:sp>
        <p:nvSpPr>
          <p:cNvPr id="7" name="Rectangle 6"/>
          <p:cNvSpPr/>
          <p:nvPr/>
        </p:nvSpPr>
        <p:spPr>
          <a:xfrm rot="2235632">
            <a:off x="7267425" y="1074319"/>
            <a:ext cx="1584176" cy="2088232"/>
          </a:xfrm>
          <a:prstGeom prst="rect">
            <a:avLst/>
          </a:prstGeom>
          <a:blipFill>
            <a:blip r:embed="rId4"/>
            <a:tile tx="0" ty="0" sx="100000" sy="100000" flip="none" algn="tl"/>
          </a:blipFill>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rPr>
              <a:t> In low income economies at least 70% of meat and milk is from smallholder farms</a:t>
            </a:r>
          </a:p>
        </p:txBody>
      </p:sp>
      <p:sp>
        <p:nvSpPr>
          <p:cNvPr id="8" name="Rectangle 7"/>
          <p:cNvSpPr/>
          <p:nvPr/>
        </p:nvSpPr>
        <p:spPr>
          <a:xfrm rot="2235632">
            <a:off x="721999" y="4705457"/>
            <a:ext cx="1584176" cy="2088232"/>
          </a:xfrm>
          <a:prstGeom prst="rect">
            <a:avLst/>
          </a:prstGeom>
          <a:blipFill>
            <a:blip r:embed="rId4"/>
            <a:tile tx="0" ty="0" sx="100000" sy="100000" flip="none" algn="tl"/>
          </a:blipFill>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rPr>
              <a:t> 90% of the meat, milk and eggs produced are consumed in the same country</a:t>
            </a:r>
          </a:p>
        </p:txBody>
      </p:sp>
      <p:sp>
        <p:nvSpPr>
          <p:cNvPr id="9" name="Rectangle 8"/>
          <p:cNvSpPr/>
          <p:nvPr/>
        </p:nvSpPr>
        <p:spPr>
          <a:xfrm rot="19529242">
            <a:off x="7233772" y="4291122"/>
            <a:ext cx="1584176" cy="2088232"/>
          </a:xfrm>
          <a:prstGeom prst="rect">
            <a:avLst/>
          </a:prstGeom>
          <a:blipFill>
            <a:blip r:embed="rId4"/>
            <a:tile tx="0" ty="0" sx="100000" sy="100000" flip="none" algn="tl"/>
          </a:blipFill>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rPr>
              <a:t> Over half the meat and milk and almost half the cereals are from mixed crop livestock farms</a:t>
            </a:r>
          </a:p>
        </p:txBody>
      </p:sp>
      <p:sp>
        <p:nvSpPr>
          <p:cNvPr id="10" name="Rectangle 9"/>
          <p:cNvSpPr/>
          <p:nvPr/>
        </p:nvSpPr>
        <p:spPr>
          <a:xfrm rot="19583000">
            <a:off x="3758644" y="4910708"/>
            <a:ext cx="1584176" cy="2088232"/>
          </a:xfrm>
          <a:prstGeom prst="rect">
            <a:avLst/>
          </a:prstGeom>
          <a:blipFill>
            <a:blip r:embed="rId4"/>
            <a:tile tx="0" ty="0" sx="100000" sy="100000" flip="none" algn="tl"/>
          </a:blipFill>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rPr>
              <a:t>In many rural economies, women constitute over half the farm work force</a:t>
            </a:r>
          </a:p>
        </p:txBody>
      </p:sp>
    </p:spTree>
    <p:extLst>
      <p:ext uri="{BB962C8B-B14F-4D97-AF65-F5344CB8AC3E}">
        <p14:creationId xmlns:p14="http://schemas.microsoft.com/office/powerpoint/2010/main" val="31088656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1100" y="-99392"/>
            <a:ext cx="6781800" cy="1143000"/>
          </a:xfrm>
        </p:spPr>
        <p:txBody>
          <a:bodyPr/>
          <a:lstStyle/>
          <a:p>
            <a:r>
              <a:rPr lang="en-GB" sz="3200" dirty="0"/>
              <a:t>Africa’s food imports:</a:t>
            </a:r>
            <a:br>
              <a:rPr lang="en-GB" sz="3200" dirty="0"/>
            </a:br>
            <a:r>
              <a:rPr lang="en-GB" sz="3200" dirty="0"/>
              <a:t>a major opportunity (lost?)</a:t>
            </a:r>
          </a:p>
        </p:txBody>
      </p:sp>
      <p:sp>
        <p:nvSpPr>
          <p:cNvPr id="4" name="Slide Number Placeholder 3"/>
          <p:cNvSpPr>
            <a:spLocks noGrp="1"/>
          </p:cNvSpPr>
          <p:nvPr>
            <p:ph type="sldNum" sz="quarter" idx="12"/>
          </p:nvPr>
        </p:nvSpPr>
        <p:spPr/>
        <p:txBody>
          <a:bodyPr/>
          <a:lstStyle/>
          <a:p>
            <a:pPr>
              <a:defRPr/>
            </a:pPr>
            <a:fld id="{72148C49-910F-884A-ADB3-6E91C1965AD0}" type="slidenum">
              <a:rPr lang="en-US" smtClean="0">
                <a:solidFill>
                  <a:prstClr val="black"/>
                </a:solidFill>
              </a:rPr>
              <a:pPr>
                <a:defRPr/>
              </a:pPr>
              <a:t>11</a:t>
            </a:fld>
            <a:endParaRPr lang="en-US" dirty="0">
              <a:solidFill>
                <a:prstClr val="black"/>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825627405"/>
              </p:ext>
            </p:extLst>
          </p:nvPr>
        </p:nvGraphicFramePr>
        <p:xfrm>
          <a:off x="517194" y="1043608"/>
          <a:ext cx="7938075" cy="4704556"/>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p:cNvSpPr/>
          <p:nvPr/>
        </p:nvSpPr>
        <p:spPr>
          <a:xfrm>
            <a:off x="1187624" y="1295400"/>
            <a:ext cx="4572000" cy="646331"/>
          </a:xfrm>
          <a:prstGeom prst="rect">
            <a:avLst/>
          </a:prstGeom>
        </p:spPr>
        <p:txBody>
          <a:bodyPr>
            <a:spAutoFit/>
          </a:bodyPr>
          <a:lstStyle/>
          <a:p>
            <a:r>
              <a:rPr lang="en-GB" dirty="0"/>
              <a:t>Projections on Value of Africa’s food imports to 2030 (million US dollars)</a:t>
            </a:r>
          </a:p>
        </p:txBody>
      </p:sp>
      <p:sp>
        <p:nvSpPr>
          <p:cNvPr id="3" name="TextBox 2"/>
          <p:cNvSpPr txBox="1"/>
          <p:nvPr/>
        </p:nvSpPr>
        <p:spPr>
          <a:xfrm>
            <a:off x="971600" y="5925234"/>
            <a:ext cx="7937879" cy="646331"/>
          </a:xfrm>
          <a:prstGeom prst="rect">
            <a:avLst/>
          </a:prstGeom>
          <a:blipFill>
            <a:blip r:embed="rId4"/>
            <a:tile tx="0" ty="0" sx="100000" sy="100000" flip="none" algn="tl"/>
          </a:blipFill>
          <a:effectLst>
            <a:softEdge rad="127000"/>
          </a:effectLst>
        </p:spPr>
        <p:txBody>
          <a:bodyPr wrap="none" rtlCol="0">
            <a:spAutoFit/>
          </a:bodyPr>
          <a:lstStyle/>
          <a:p>
            <a:r>
              <a:rPr lang="en-GB" dirty="0"/>
              <a:t>……by 2030, Africa’s net import bill for cereal, livestock, and oilseed products could</a:t>
            </a:r>
          </a:p>
          <a:p>
            <a:r>
              <a:rPr lang="en-GB" dirty="0"/>
              <a:t> increase over 2010s levels by up to 47%, 167% and more than 400%, respectively</a:t>
            </a:r>
          </a:p>
        </p:txBody>
      </p:sp>
    </p:spTree>
    <p:extLst>
      <p:ext uri="{BB962C8B-B14F-4D97-AF65-F5344CB8AC3E}">
        <p14:creationId xmlns:p14="http://schemas.microsoft.com/office/powerpoint/2010/main" val="21409587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1100" y="-99392"/>
            <a:ext cx="6781800" cy="1143000"/>
          </a:xfrm>
        </p:spPr>
        <p:txBody>
          <a:bodyPr/>
          <a:lstStyle/>
          <a:p>
            <a:r>
              <a:rPr lang="en-GB" sz="3200" dirty="0"/>
              <a:t>The cost of food imports:</a:t>
            </a:r>
            <a:br>
              <a:rPr lang="en-GB" sz="3200" dirty="0"/>
            </a:br>
            <a:r>
              <a:rPr lang="en-GB" sz="3200" dirty="0"/>
              <a:t>much more than money</a:t>
            </a:r>
          </a:p>
        </p:txBody>
      </p:sp>
      <p:sp>
        <p:nvSpPr>
          <p:cNvPr id="4" name="Slide Number Placeholder 3"/>
          <p:cNvSpPr>
            <a:spLocks noGrp="1"/>
          </p:cNvSpPr>
          <p:nvPr>
            <p:ph type="sldNum" sz="quarter" idx="12"/>
          </p:nvPr>
        </p:nvSpPr>
        <p:spPr/>
        <p:txBody>
          <a:bodyPr/>
          <a:lstStyle/>
          <a:p>
            <a:pPr>
              <a:defRPr/>
            </a:pPr>
            <a:fld id="{72148C49-910F-884A-ADB3-6E91C1965AD0}" type="slidenum">
              <a:rPr lang="en-US" smtClean="0">
                <a:solidFill>
                  <a:prstClr val="black"/>
                </a:solidFill>
              </a:rPr>
              <a:pPr>
                <a:defRPr/>
              </a:pPr>
              <a:t>12</a:t>
            </a:fld>
            <a:endParaRPr lang="en-US" dirty="0">
              <a:solidFill>
                <a:prstClr val="black"/>
              </a:solidFill>
            </a:endParaRPr>
          </a:p>
        </p:txBody>
      </p:sp>
      <p:pic>
        <p:nvPicPr>
          <p:cNvPr id="6146" name="Picture 2" descr="http://images.artsonia.com/art/xlarge/1642502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9459023">
            <a:off x="1123711" y="814597"/>
            <a:ext cx="1907658" cy="2520280"/>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pic>
        <p:nvPicPr>
          <p:cNvPr id="6148" name="Picture 4" descr="http://images.artsonia.com/art/xlarge/1309949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078774">
            <a:off x="5401076" y="1411645"/>
            <a:ext cx="3338186" cy="2593514"/>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pic>
        <p:nvPicPr>
          <p:cNvPr id="6150" name="Picture 6" descr="https://s-media-cache-ak0.pinimg.com/originals/c1/43/d9/c143d9d6aacef57964b7186dfeb3163b.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20986422">
            <a:off x="4908267" y="3514263"/>
            <a:ext cx="2872260" cy="3233952"/>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pic>
        <p:nvPicPr>
          <p:cNvPr id="6152" name="Picture 8" descr="http://images.artsonia.com/art/xlarge/9941107.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1083273">
            <a:off x="723448" y="3371076"/>
            <a:ext cx="3431009" cy="3029845"/>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95963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1100" y="-90264"/>
            <a:ext cx="6781800" cy="1143000"/>
          </a:xfrm>
        </p:spPr>
        <p:txBody>
          <a:bodyPr/>
          <a:lstStyle/>
          <a:p>
            <a:r>
              <a:rPr lang="en-GB" sz="3200" dirty="0"/>
              <a:t>Africa’s untapped potential?</a:t>
            </a:r>
            <a:br>
              <a:rPr lang="en-GB" sz="3200" dirty="0"/>
            </a:br>
            <a:r>
              <a:rPr lang="en-GB" sz="3200" dirty="0"/>
              <a:t>People | Land | Water</a:t>
            </a:r>
          </a:p>
        </p:txBody>
      </p:sp>
      <p:sp>
        <p:nvSpPr>
          <p:cNvPr id="3" name="Content Placeholder 2"/>
          <p:cNvSpPr>
            <a:spLocks noGrp="1"/>
          </p:cNvSpPr>
          <p:nvPr>
            <p:ph idx="1"/>
          </p:nvPr>
        </p:nvSpPr>
        <p:spPr>
          <a:xfrm>
            <a:off x="457200" y="1295400"/>
            <a:ext cx="8305800" cy="4800600"/>
          </a:xfrm>
        </p:spPr>
        <p:txBody>
          <a:bodyPr/>
          <a:lstStyle/>
          <a:p>
            <a:endParaRPr lang="en-GB" dirty="0"/>
          </a:p>
        </p:txBody>
      </p:sp>
      <p:sp>
        <p:nvSpPr>
          <p:cNvPr id="4" name="Slide Number Placeholder 3"/>
          <p:cNvSpPr>
            <a:spLocks noGrp="1"/>
          </p:cNvSpPr>
          <p:nvPr>
            <p:ph type="sldNum" sz="quarter" idx="12"/>
          </p:nvPr>
        </p:nvSpPr>
        <p:spPr>
          <a:xfrm>
            <a:off x="6553200" y="6248400"/>
            <a:ext cx="1905000" cy="457200"/>
          </a:xfrm>
        </p:spPr>
        <p:txBody>
          <a:bodyPr/>
          <a:lstStyle/>
          <a:p>
            <a:pPr>
              <a:defRPr/>
            </a:pPr>
            <a:fld id="{72148C49-910F-884A-ADB3-6E91C1965AD0}" type="slidenum">
              <a:rPr lang="en-US" smtClean="0">
                <a:solidFill>
                  <a:prstClr val="black"/>
                </a:solidFill>
              </a:rPr>
              <a:pPr>
                <a:defRPr/>
              </a:pPr>
              <a:t>13</a:t>
            </a:fld>
            <a:endParaRPr lang="en-US" dirty="0">
              <a:solidFill>
                <a:prstClr val="black"/>
              </a:solidFill>
            </a:endParaRPr>
          </a:p>
        </p:txBody>
      </p:sp>
      <p:pic>
        <p:nvPicPr>
          <p:cNvPr id="2050" name="Picture 2" descr="http://images.artsonia.com/art/xlarge/1441842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75" y="980728"/>
            <a:ext cx="2426429" cy="323856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images.artsonia.com/art/xlarge/14384007.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44223" y="980728"/>
            <a:ext cx="2427777" cy="324036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images.artsonia.com/art/xlarge/1441842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980728"/>
            <a:ext cx="2426429" cy="323856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http://images.artsonia.com/art/xlarge/14384007.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44798" y="980728"/>
            <a:ext cx="2427777" cy="324036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images.artsonia.com/art/xlarge/1441842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77" y="4219288"/>
            <a:ext cx="2426429" cy="323856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http://images.artsonia.com/art/xlarge/14384007.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67421" y="4219288"/>
            <a:ext cx="2427777" cy="324036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http://images.artsonia.com/art/xlarge/1441842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95198" y="4217488"/>
            <a:ext cx="2426429" cy="323856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http://images.artsonia.com/art/xlarge/14384007.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67996" y="4217488"/>
            <a:ext cx="2427777" cy="3240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97651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1100" y="-99392"/>
            <a:ext cx="6781800" cy="1143000"/>
          </a:xfrm>
        </p:spPr>
        <p:txBody>
          <a:bodyPr/>
          <a:lstStyle/>
          <a:p>
            <a:r>
              <a:rPr lang="en-GB" sz="3200" dirty="0"/>
              <a:t>Food and nutritional security:</a:t>
            </a:r>
            <a:br>
              <a:rPr lang="en-GB" sz="3200" dirty="0"/>
            </a:br>
            <a:r>
              <a:rPr lang="en-GB" sz="3200" dirty="0"/>
              <a:t>the heartland of African agriculture</a:t>
            </a:r>
          </a:p>
        </p:txBody>
      </p:sp>
      <p:sp>
        <p:nvSpPr>
          <p:cNvPr id="4" name="Slide Number Placeholder 3"/>
          <p:cNvSpPr>
            <a:spLocks noGrp="1"/>
          </p:cNvSpPr>
          <p:nvPr>
            <p:ph type="sldNum" sz="quarter" idx="12"/>
          </p:nvPr>
        </p:nvSpPr>
        <p:spPr/>
        <p:txBody>
          <a:bodyPr/>
          <a:lstStyle/>
          <a:p>
            <a:pPr>
              <a:defRPr/>
            </a:pPr>
            <a:fld id="{72148C49-910F-884A-ADB3-6E91C1965AD0}" type="slidenum">
              <a:rPr lang="en-US" smtClean="0">
                <a:solidFill>
                  <a:prstClr val="black"/>
                </a:solidFill>
              </a:rPr>
              <a:pPr>
                <a:defRPr/>
              </a:pPr>
              <a:t>14</a:t>
            </a:fld>
            <a:endParaRPr lang="en-US" dirty="0">
              <a:solidFill>
                <a:prstClr val="black"/>
              </a:solidFill>
            </a:endParaRPr>
          </a:p>
        </p:txBody>
      </p:sp>
      <p:pic>
        <p:nvPicPr>
          <p:cNvPr id="7170" name="Picture 2" descr="http://images.artsonia.com/art/xlarge/321818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0232743">
            <a:off x="477284" y="3033300"/>
            <a:ext cx="2936765" cy="2204833"/>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pic>
        <p:nvPicPr>
          <p:cNvPr id="7172" name="Picture 4" descr="http://images.artsonia.com/art/xlarge/26206865.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953569">
            <a:off x="6028279" y="2786304"/>
            <a:ext cx="2915536" cy="2332429"/>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pic>
        <p:nvPicPr>
          <p:cNvPr id="7174" name="Picture 6" descr="International Children's Art Exchang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11760" y="4048123"/>
            <a:ext cx="4244883" cy="2932235"/>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pic>
        <p:nvPicPr>
          <p:cNvPr id="7176" name="Picture 8" descr="http://images.artsonia.com/art/xlarge/47439151.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08524" y="1196752"/>
            <a:ext cx="3047652" cy="2419367"/>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87088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Market Scen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08305" y="934595"/>
            <a:ext cx="7292172" cy="5968364"/>
          </a:xfrm>
          <a:prstGeom prst="rect">
            <a:avLst/>
          </a:prstGeom>
          <a:noFill/>
          <a:extLst>
            <a:ext uri="{909E8E84-426E-40DD-AFC4-6F175D3DCCD1}">
              <a14:hiddenFill xmlns:a14="http://schemas.microsoft.com/office/drawing/2010/main">
                <a:solidFill>
                  <a:srgbClr val="FFFFFF"/>
                </a:solidFill>
              </a14:hiddenFill>
            </a:ext>
          </a:extLst>
        </p:spPr>
      </p:pic>
      <p:pic>
        <p:nvPicPr>
          <p:cNvPr id="8194" name="Picture 2" descr="Market Scen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33" y="934595"/>
            <a:ext cx="7292172" cy="596836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1181100" y="-99392"/>
            <a:ext cx="6781800" cy="1143000"/>
          </a:xfrm>
        </p:spPr>
        <p:txBody>
          <a:bodyPr/>
          <a:lstStyle/>
          <a:p>
            <a:r>
              <a:rPr lang="en-GB" sz="3200" dirty="0"/>
              <a:t>African agriculture: </a:t>
            </a:r>
            <a:br>
              <a:rPr lang="en-GB" sz="3200" dirty="0"/>
            </a:br>
            <a:r>
              <a:rPr lang="en-GB" sz="3200" dirty="0"/>
              <a:t>Beyond food and nutrition security</a:t>
            </a:r>
          </a:p>
        </p:txBody>
      </p:sp>
      <p:sp>
        <p:nvSpPr>
          <p:cNvPr id="4" name="Slide Number Placeholder 3"/>
          <p:cNvSpPr>
            <a:spLocks noGrp="1"/>
          </p:cNvSpPr>
          <p:nvPr>
            <p:ph type="sldNum" sz="quarter" idx="12"/>
          </p:nvPr>
        </p:nvSpPr>
        <p:spPr/>
        <p:txBody>
          <a:bodyPr/>
          <a:lstStyle/>
          <a:p>
            <a:pPr>
              <a:defRPr/>
            </a:pPr>
            <a:fld id="{72148C49-910F-884A-ADB3-6E91C1965AD0}" type="slidenum">
              <a:rPr lang="en-US" smtClean="0">
                <a:solidFill>
                  <a:prstClr val="black"/>
                </a:solidFill>
              </a:rPr>
              <a:pPr>
                <a:defRPr/>
              </a:pPr>
              <a:t>15</a:t>
            </a:fld>
            <a:endParaRPr lang="en-US" dirty="0">
              <a:solidFill>
                <a:prstClr val="black"/>
              </a:solidFill>
            </a:endParaRPr>
          </a:p>
        </p:txBody>
      </p:sp>
      <p:graphicFrame>
        <p:nvGraphicFramePr>
          <p:cNvPr id="7" name="Chart 6"/>
          <p:cNvGraphicFramePr>
            <a:graphicFrameLocks/>
          </p:cNvGraphicFramePr>
          <p:nvPr>
            <p:extLst>
              <p:ext uri="{D42A27DB-BD31-4B8C-83A1-F6EECF244321}">
                <p14:modId xmlns:p14="http://schemas.microsoft.com/office/powerpoint/2010/main" val="305159052"/>
              </p:ext>
            </p:extLst>
          </p:nvPr>
        </p:nvGraphicFramePr>
        <p:xfrm>
          <a:off x="467544" y="2420888"/>
          <a:ext cx="3907419" cy="280831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Chart 7"/>
          <p:cNvGraphicFramePr>
            <a:graphicFrameLocks/>
          </p:cNvGraphicFramePr>
          <p:nvPr>
            <p:extLst>
              <p:ext uri="{D42A27DB-BD31-4B8C-83A1-F6EECF244321}">
                <p14:modId xmlns:p14="http://schemas.microsoft.com/office/powerpoint/2010/main" val="2260405999"/>
              </p:ext>
            </p:extLst>
          </p:nvPr>
        </p:nvGraphicFramePr>
        <p:xfrm>
          <a:off x="4181139" y="2420888"/>
          <a:ext cx="4572000" cy="2808312"/>
        </p:xfrm>
        <a:graphic>
          <a:graphicData uri="http://schemas.openxmlformats.org/drawingml/2006/chart">
            <c:chart xmlns:c="http://schemas.openxmlformats.org/drawingml/2006/chart" xmlns:r="http://schemas.openxmlformats.org/officeDocument/2006/relationships" r:id="rId5"/>
          </a:graphicData>
        </a:graphic>
      </p:graphicFrame>
      <p:sp>
        <p:nvSpPr>
          <p:cNvPr id="9" name="Rectangle 8"/>
          <p:cNvSpPr/>
          <p:nvPr/>
        </p:nvSpPr>
        <p:spPr>
          <a:xfrm>
            <a:off x="2267744" y="1774557"/>
            <a:ext cx="4572000" cy="646331"/>
          </a:xfrm>
          <a:prstGeom prst="rect">
            <a:avLst/>
          </a:prstGeom>
          <a:solidFill>
            <a:schemeClr val="bg1">
              <a:lumMod val="85000"/>
            </a:schemeClr>
          </a:solidFill>
        </p:spPr>
        <p:txBody>
          <a:bodyPr>
            <a:spAutoFit/>
          </a:bodyPr>
          <a:lstStyle/>
          <a:p>
            <a:pPr algn="ctr"/>
            <a:r>
              <a:rPr lang="en-GB" dirty="0"/>
              <a:t>Regional projections to 2050, of total and youth (15 to 24) populations in millions</a:t>
            </a:r>
          </a:p>
        </p:txBody>
      </p:sp>
    </p:spTree>
    <p:extLst>
      <p:ext uri="{BB962C8B-B14F-4D97-AF65-F5344CB8AC3E}">
        <p14:creationId xmlns:p14="http://schemas.microsoft.com/office/powerpoint/2010/main" val="4473256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Global ramifications</a:t>
            </a:r>
          </a:p>
        </p:txBody>
      </p:sp>
      <p:sp>
        <p:nvSpPr>
          <p:cNvPr id="4" name="Slide Number Placeholder 3"/>
          <p:cNvSpPr>
            <a:spLocks noGrp="1"/>
          </p:cNvSpPr>
          <p:nvPr>
            <p:ph type="sldNum" sz="quarter" idx="12"/>
          </p:nvPr>
        </p:nvSpPr>
        <p:spPr/>
        <p:txBody>
          <a:bodyPr/>
          <a:lstStyle/>
          <a:p>
            <a:pPr>
              <a:defRPr/>
            </a:pPr>
            <a:fld id="{72148C49-910F-884A-ADB3-6E91C1965AD0}" type="slidenum">
              <a:rPr lang="en-US" smtClean="0">
                <a:solidFill>
                  <a:prstClr val="black"/>
                </a:solidFill>
              </a:rPr>
              <a:pPr>
                <a:defRPr/>
              </a:pPr>
              <a:t>16</a:t>
            </a:fld>
            <a:endParaRPr lang="en-US" dirty="0">
              <a:solidFill>
                <a:prstClr val="black"/>
              </a:solidFill>
            </a:endParaRPr>
          </a:p>
        </p:txBody>
      </p:sp>
      <p:pic>
        <p:nvPicPr>
          <p:cNvPr id="2050" name="Picture 2" descr="http://images.artsonia.com/art/xlarge/4439905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980728"/>
            <a:ext cx="4646520" cy="295232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images.artsonia.com/art/xlarge/4439905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980728"/>
            <a:ext cx="4646520" cy="295232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images.artsonia.com/art/xlarge/4439905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3933056"/>
            <a:ext cx="4646520" cy="295232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http://images.artsonia.com/art/xlarge/4439905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6521" y="3933056"/>
            <a:ext cx="4646520" cy="2952328"/>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rot="20098363">
            <a:off x="308810" y="2355260"/>
            <a:ext cx="5094013" cy="1345043"/>
          </a:xfrm>
          <a:prstGeom prst="rect">
            <a:avLst/>
          </a:prstGeom>
          <a:blipFill>
            <a:blip r:embed="rId4"/>
            <a:tile tx="0" ty="0" sx="100000" sy="100000" flip="none" algn="tl"/>
          </a:blipFill>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tx1"/>
                </a:solidFill>
                <a:latin typeface="Calibri" panose="020F0502020204030204" pitchFamily="34" charset="0"/>
              </a:rPr>
              <a:t> </a:t>
            </a:r>
            <a:r>
              <a:rPr lang="en-GB" sz="2000" b="1" dirty="0">
                <a:solidFill>
                  <a:schemeClr val="tx1"/>
                </a:solidFill>
                <a:latin typeface="Calibri" panose="020F0502020204030204" pitchFamily="34" charset="0"/>
              </a:rPr>
              <a:t>Africa: refugees, 2014</a:t>
            </a:r>
          </a:p>
          <a:p>
            <a:pPr algn="ctr"/>
            <a:r>
              <a:rPr lang="en-GB" sz="2000" dirty="0">
                <a:solidFill>
                  <a:schemeClr val="tx1"/>
                </a:solidFill>
                <a:latin typeface="Calibri" panose="020F0502020204030204" pitchFamily="34" charset="0"/>
              </a:rPr>
              <a:t>Internally displaced people = 9.9 million</a:t>
            </a:r>
          </a:p>
          <a:p>
            <a:pPr algn="ctr"/>
            <a:r>
              <a:rPr lang="en-GB" sz="2000" dirty="0">
                <a:solidFill>
                  <a:schemeClr val="tx1"/>
                </a:solidFill>
                <a:latin typeface="Calibri" panose="020F0502020204030204" pitchFamily="34" charset="0"/>
              </a:rPr>
              <a:t>Refugees originating from Africa = 4.6 million</a:t>
            </a:r>
          </a:p>
        </p:txBody>
      </p:sp>
      <p:sp>
        <p:nvSpPr>
          <p:cNvPr id="10" name="Rectangle 9"/>
          <p:cNvSpPr/>
          <p:nvPr/>
        </p:nvSpPr>
        <p:spPr>
          <a:xfrm rot="1029177">
            <a:off x="3568327" y="3819306"/>
            <a:ext cx="4798241" cy="1345043"/>
          </a:xfrm>
          <a:prstGeom prst="rect">
            <a:avLst/>
          </a:prstGeom>
          <a:blipFill>
            <a:blip r:embed="rId4"/>
            <a:tile tx="0" ty="0" sx="100000" sy="100000" flip="none" algn="tl"/>
          </a:blipFill>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tx1"/>
                </a:solidFill>
                <a:latin typeface="Calibri" panose="020F0502020204030204" pitchFamily="34" charset="0"/>
              </a:rPr>
              <a:t> </a:t>
            </a:r>
            <a:r>
              <a:rPr lang="en-GB" sz="2000" b="1" dirty="0">
                <a:solidFill>
                  <a:schemeClr val="tx1"/>
                </a:solidFill>
                <a:latin typeface="Calibri" panose="020F0502020204030204" pitchFamily="34" charset="0"/>
              </a:rPr>
              <a:t>Africa: unemployment, 2013</a:t>
            </a:r>
          </a:p>
          <a:p>
            <a:pPr algn="ctr"/>
            <a:r>
              <a:rPr lang="en-GB" sz="2000" dirty="0">
                <a:solidFill>
                  <a:schemeClr val="tx1"/>
                </a:solidFill>
                <a:latin typeface="Calibri" panose="020F0502020204030204" pitchFamily="34" charset="0"/>
              </a:rPr>
              <a:t>Total for the six highest = 11.8 million</a:t>
            </a:r>
          </a:p>
          <a:p>
            <a:pPr algn="ctr"/>
            <a:r>
              <a:rPr lang="en-GB" sz="2000" dirty="0">
                <a:solidFill>
                  <a:schemeClr val="tx1"/>
                </a:solidFill>
                <a:latin typeface="Calibri" panose="020F0502020204030204" pitchFamily="34" charset="0"/>
              </a:rPr>
              <a:t>(Nigeria, South Africa, Uganda, Morocco, Algeria, Ghana)</a:t>
            </a:r>
          </a:p>
        </p:txBody>
      </p:sp>
    </p:spTree>
    <p:extLst>
      <p:ext uri="{BB962C8B-B14F-4D97-AF65-F5344CB8AC3E}">
        <p14:creationId xmlns:p14="http://schemas.microsoft.com/office/powerpoint/2010/main" val="30326928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1100" y="-99392"/>
            <a:ext cx="6781800" cy="1143000"/>
          </a:xfrm>
        </p:spPr>
        <p:txBody>
          <a:bodyPr/>
          <a:lstStyle/>
          <a:p>
            <a:r>
              <a:rPr lang="en-GB" sz="3200" dirty="0"/>
              <a:t>What’s needed?</a:t>
            </a:r>
            <a:br>
              <a:rPr lang="en-GB" sz="3200" dirty="0"/>
            </a:br>
            <a:r>
              <a:rPr lang="en-GB" sz="3200" dirty="0"/>
              <a:t>A ‘Marshall plan’ for Africa’?</a:t>
            </a:r>
          </a:p>
        </p:txBody>
      </p:sp>
      <p:sp>
        <p:nvSpPr>
          <p:cNvPr id="4" name="Slide Number Placeholder 3"/>
          <p:cNvSpPr>
            <a:spLocks noGrp="1"/>
          </p:cNvSpPr>
          <p:nvPr>
            <p:ph type="sldNum" sz="quarter" idx="12"/>
          </p:nvPr>
        </p:nvSpPr>
        <p:spPr/>
        <p:txBody>
          <a:bodyPr/>
          <a:lstStyle/>
          <a:p>
            <a:pPr>
              <a:defRPr/>
            </a:pPr>
            <a:fld id="{72148C49-910F-884A-ADB3-6E91C1965AD0}" type="slidenum">
              <a:rPr lang="en-US" smtClean="0">
                <a:solidFill>
                  <a:prstClr val="black"/>
                </a:solidFill>
              </a:rPr>
              <a:pPr>
                <a:defRPr/>
              </a:pPr>
              <a:t>17</a:t>
            </a:fld>
            <a:endParaRPr lang="en-US" dirty="0">
              <a:solidFill>
                <a:prstClr val="black"/>
              </a:solidFill>
            </a:endParaRPr>
          </a:p>
        </p:txBody>
      </p:sp>
      <p:pic>
        <p:nvPicPr>
          <p:cNvPr id="1026" name="Picture 2" descr="http://images.artsonia.com/art/xlarge/4521395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2768" y="959651"/>
            <a:ext cx="4573488" cy="589834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483768" y="1700808"/>
            <a:ext cx="4456669" cy="4708981"/>
          </a:xfrm>
          <a:prstGeom prst="rect">
            <a:avLst/>
          </a:prstGeom>
          <a:noFill/>
        </p:spPr>
        <p:txBody>
          <a:bodyPr wrap="none" rtlCol="0">
            <a:spAutoFit/>
          </a:bodyPr>
          <a:lstStyle/>
          <a:p>
            <a:r>
              <a:rPr lang="en-GB" sz="2000" b="1" dirty="0">
                <a:latin typeface="Bradley Hand ITC" panose="03070402050302030203" pitchFamily="66" charset="0"/>
              </a:rPr>
              <a:t>Livestock contribute at least 40% of</a:t>
            </a:r>
          </a:p>
          <a:p>
            <a:r>
              <a:rPr lang="en-GB" sz="2000" b="1" dirty="0">
                <a:latin typeface="Bradley Hand ITC" panose="03070402050302030203" pitchFamily="66" charset="0"/>
              </a:rPr>
              <a:t>agricultural GDP in many </a:t>
            </a:r>
          </a:p>
          <a:p>
            <a:r>
              <a:rPr lang="en-GB" sz="2000" b="1" dirty="0">
                <a:latin typeface="Bradley Hand ITC" panose="03070402050302030203" pitchFamily="66" charset="0"/>
              </a:rPr>
              <a:t>African countries</a:t>
            </a:r>
          </a:p>
          <a:p>
            <a:endParaRPr lang="en-GB" sz="2000" b="1" dirty="0">
              <a:latin typeface="Bradley Hand ITC" panose="03070402050302030203" pitchFamily="66" charset="0"/>
            </a:endParaRPr>
          </a:p>
          <a:p>
            <a:r>
              <a:rPr lang="en-GB" sz="2000" b="1" dirty="0">
                <a:latin typeface="Bradley Hand ITC" panose="03070402050302030203" pitchFamily="66" charset="0"/>
              </a:rPr>
              <a:t>ODA investment in agriculture is less</a:t>
            </a:r>
          </a:p>
          <a:p>
            <a:r>
              <a:rPr lang="en-GB" sz="2000" b="1" dirty="0">
                <a:latin typeface="Bradley Hand ITC" panose="03070402050302030203" pitchFamily="66" charset="0"/>
              </a:rPr>
              <a:t>than 5% of the total, and of that, less </a:t>
            </a:r>
          </a:p>
          <a:p>
            <a:r>
              <a:rPr lang="en-GB" sz="2000" b="1" dirty="0">
                <a:latin typeface="Bradley Hand ITC" panose="03070402050302030203" pitchFamily="66" charset="0"/>
              </a:rPr>
              <a:t>than 5% goes to livestock</a:t>
            </a:r>
          </a:p>
          <a:p>
            <a:endParaRPr lang="en-GB" sz="2000" b="1" dirty="0">
              <a:latin typeface="Bradley Hand ITC" panose="03070402050302030203" pitchFamily="66" charset="0"/>
            </a:endParaRPr>
          </a:p>
          <a:p>
            <a:r>
              <a:rPr lang="en-GB" sz="2000" b="1" dirty="0">
                <a:latin typeface="Bradley Hand ITC" panose="03070402050302030203" pitchFamily="66" charset="0"/>
              </a:rPr>
              <a:t>In Africa, average government</a:t>
            </a:r>
          </a:p>
          <a:p>
            <a:r>
              <a:rPr lang="en-GB" sz="2000" b="1" dirty="0">
                <a:latin typeface="Bradley Hand ITC" panose="03070402050302030203" pitchFamily="66" charset="0"/>
              </a:rPr>
              <a:t>expenditure on agriculture was 4.7% in</a:t>
            </a:r>
          </a:p>
          <a:p>
            <a:r>
              <a:rPr lang="en-GB" sz="2000" b="1" dirty="0">
                <a:latin typeface="Bradley Hand ITC" panose="03070402050302030203" pitchFamily="66" charset="0"/>
              </a:rPr>
              <a:t>2012.</a:t>
            </a:r>
          </a:p>
          <a:p>
            <a:endParaRPr lang="en-GB" sz="2000" b="1" dirty="0">
              <a:latin typeface="Bradley Hand ITC" panose="03070402050302030203" pitchFamily="66" charset="0"/>
            </a:endParaRPr>
          </a:p>
          <a:p>
            <a:r>
              <a:rPr lang="en-GB" sz="2000" b="1" dirty="0">
                <a:latin typeface="Bradley Hand ITC" panose="03070402050302030203" pitchFamily="66" charset="0"/>
              </a:rPr>
              <a:t>Only Mali, Senegal and Burkina Faso </a:t>
            </a:r>
          </a:p>
          <a:p>
            <a:r>
              <a:rPr lang="en-GB" sz="2000" b="1" dirty="0">
                <a:latin typeface="Bradley Hand ITC" panose="03070402050302030203" pitchFamily="66" charset="0"/>
              </a:rPr>
              <a:t>spent over 8%, six countries spent</a:t>
            </a:r>
          </a:p>
          <a:p>
            <a:r>
              <a:rPr lang="en-GB" sz="2000" b="1" dirty="0">
                <a:latin typeface="Bradley Hand ITC" panose="03070402050302030203" pitchFamily="66" charset="0"/>
              </a:rPr>
              <a:t>5 – 8%, others all less than 5%</a:t>
            </a:r>
          </a:p>
        </p:txBody>
      </p:sp>
    </p:spTree>
    <p:extLst>
      <p:ext uri="{BB962C8B-B14F-4D97-AF65-F5344CB8AC3E}">
        <p14:creationId xmlns:p14="http://schemas.microsoft.com/office/powerpoint/2010/main" val="22536338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For Illinois?</a:t>
            </a:r>
          </a:p>
        </p:txBody>
      </p:sp>
      <p:sp>
        <p:nvSpPr>
          <p:cNvPr id="4" name="Slide Number Placeholder 3"/>
          <p:cNvSpPr>
            <a:spLocks noGrp="1"/>
          </p:cNvSpPr>
          <p:nvPr>
            <p:ph type="sldNum" sz="quarter" idx="12"/>
          </p:nvPr>
        </p:nvSpPr>
        <p:spPr/>
        <p:txBody>
          <a:bodyPr/>
          <a:lstStyle/>
          <a:p>
            <a:pPr>
              <a:defRPr/>
            </a:pPr>
            <a:fld id="{72148C49-910F-884A-ADB3-6E91C1965AD0}" type="slidenum">
              <a:rPr lang="en-US" smtClean="0">
                <a:solidFill>
                  <a:prstClr val="black"/>
                </a:solidFill>
              </a:rPr>
              <a:pPr>
                <a:defRPr/>
              </a:pPr>
              <a:t>18</a:t>
            </a:fld>
            <a:endParaRPr lang="en-US" dirty="0">
              <a:solidFill>
                <a:prstClr val="black"/>
              </a:solidFill>
            </a:endParaRPr>
          </a:p>
        </p:txBody>
      </p:sp>
      <p:pic>
        <p:nvPicPr>
          <p:cNvPr id="5" name="Picture 4"/>
          <p:cNvPicPr>
            <a:picLocks noChangeAspect="1"/>
          </p:cNvPicPr>
          <p:nvPr/>
        </p:nvPicPr>
        <p:blipFill rotWithShape="1">
          <a:blip r:embed="rId3"/>
          <a:srcRect l="11253" r="11229" b="77765"/>
          <a:stretch/>
        </p:blipFill>
        <p:spPr>
          <a:xfrm>
            <a:off x="-36512" y="908720"/>
            <a:ext cx="9217024" cy="1503040"/>
          </a:xfrm>
          <a:prstGeom prst="rect">
            <a:avLst/>
          </a:prstGeom>
        </p:spPr>
      </p:pic>
      <p:pic>
        <p:nvPicPr>
          <p:cNvPr id="6" name="Picture 5"/>
          <p:cNvPicPr>
            <a:picLocks noChangeAspect="1"/>
          </p:cNvPicPr>
          <p:nvPr/>
        </p:nvPicPr>
        <p:blipFill rotWithShape="1">
          <a:blip r:embed="rId3"/>
          <a:srcRect t="30575"/>
          <a:stretch/>
        </p:blipFill>
        <p:spPr>
          <a:xfrm>
            <a:off x="-1332656" y="2411760"/>
            <a:ext cx="11899841" cy="4473624"/>
          </a:xfrm>
          <a:prstGeom prst="rect">
            <a:avLst/>
          </a:prstGeom>
        </p:spPr>
      </p:pic>
      <p:sp>
        <p:nvSpPr>
          <p:cNvPr id="7" name="TextBox 6"/>
          <p:cNvSpPr txBox="1"/>
          <p:nvPr/>
        </p:nvSpPr>
        <p:spPr>
          <a:xfrm rot="20623891">
            <a:off x="-25246" y="1160501"/>
            <a:ext cx="2282291" cy="369332"/>
          </a:xfrm>
          <a:prstGeom prst="rect">
            <a:avLst/>
          </a:prstGeom>
          <a:noFill/>
        </p:spPr>
        <p:txBody>
          <a:bodyPr wrap="none" rtlCol="0">
            <a:spAutoFit/>
          </a:bodyPr>
          <a:lstStyle/>
          <a:p>
            <a:r>
              <a:rPr lang="en-GB" dirty="0"/>
              <a:t>Capacity development</a:t>
            </a:r>
          </a:p>
        </p:txBody>
      </p:sp>
      <p:sp>
        <p:nvSpPr>
          <p:cNvPr id="8" name="TextBox 7"/>
          <p:cNvSpPr txBox="1"/>
          <p:nvPr/>
        </p:nvSpPr>
        <p:spPr>
          <a:xfrm rot="20623891">
            <a:off x="5868296" y="1459440"/>
            <a:ext cx="3274807" cy="369332"/>
          </a:xfrm>
          <a:prstGeom prst="rect">
            <a:avLst/>
          </a:prstGeom>
          <a:noFill/>
        </p:spPr>
        <p:txBody>
          <a:bodyPr wrap="none" rtlCol="0">
            <a:spAutoFit/>
          </a:bodyPr>
          <a:lstStyle/>
          <a:p>
            <a:r>
              <a:rPr lang="en-GB" dirty="0"/>
              <a:t>Research in developing countries</a:t>
            </a:r>
          </a:p>
        </p:txBody>
      </p:sp>
      <p:sp>
        <p:nvSpPr>
          <p:cNvPr id="9" name="TextBox 8"/>
          <p:cNvSpPr txBox="1"/>
          <p:nvPr/>
        </p:nvSpPr>
        <p:spPr>
          <a:xfrm rot="562391">
            <a:off x="544581" y="1717955"/>
            <a:ext cx="2397772" cy="369332"/>
          </a:xfrm>
          <a:prstGeom prst="rect">
            <a:avLst/>
          </a:prstGeom>
          <a:noFill/>
        </p:spPr>
        <p:txBody>
          <a:bodyPr wrap="none" rtlCol="0">
            <a:spAutoFit/>
          </a:bodyPr>
          <a:lstStyle/>
          <a:p>
            <a:r>
              <a:rPr lang="en-GB" dirty="0"/>
              <a:t>Upstream partnerships</a:t>
            </a:r>
          </a:p>
        </p:txBody>
      </p:sp>
    </p:spTree>
    <p:extLst>
      <p:ext uri="{BB962C8B-B14F-4D97-AF65-F5344CB8AC3E}">
        <p14:creationId xmlns:p14="http://schemas.microsoft.com/office/powerpoint/2010/main" val="3891712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bwMode="auto">
          <a:xfrm>
            <a:off x="3017215" y="4365104"/>
            <a:ext cx="3109569" cy="46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ctr">
              <a:lnSpc>
                <a:spcPts val="3200"/>
              </a:lnSpc>
            </a:pPr>
            <a:r>
              <a:rPr lang="en-GB" sz="2000" dirty="0"/>
              <a:t>Artwork from: Artsonia.com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World 01 [Converted].eps"/>
          <p:cNvPicPr>
            <a:picLocks noChangeAspect="1"/>
          </p:cNvPicPr>
          <p:nvPr/>
        </p:nvPicPr>
        <p:blipFill>
          <a:blip r:embed="rId2">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899592" y="2135758"/>
            <a:ext cx="6939877" cy="3456384"/>
          </a:xfrm>
          <a:prstGeom prst="rect">
            <a:avLst/>
          </a:prstGeom>
        </p:spPr>
      </p:pic>
      <p:cxnSp>
        <p:nvCxnSpPr>
          <p:cNvPr id="33" name="Elbow Connector 32"/>
          <p:cNvCxnSpPr>
            <a:cxnSpLocks noChangeShapeType="1"/>
            <a:stCxn id="12" idx="0"/>
          </p:cNvCxnSpPr>
          <p:nvPr/>
        </p:nvCxnSpPr>
        <p:spPr bwMode="auto">
          <a:xfrm rot="-5400000" flipH="1" flipV="1">
            <a:off x="1997869" y="4782344"/>
            <a:ext cx="936625" cy="395287"/>
          </a:xfrm>
          <a:prstGeom prst="bentConnector3">
            <a:avLst>
              <a:gd name="adj1" fmla="val 101273"/>
            </a:avLst>
          </a:prstGeom>
          <a:noFill/>
          <a:ln w="9525">
            <a:solidFill>
              <a:srgbClr val="7F7F7F"/>
            </a:solidFill>
            <a:miter lim="800000"/>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8" name="Oval 7"/>
          <p:cNvSpPr>
            <a:spLocks noChangeArrowheads="1"/>
          </p:cNvSpPr>
          <p:nvPr/>
        </p:nvSpPr>
        <p:spPr bwMode="auto">
          <a:xfrm>
            <a:off x="2627313" y="3503612"/>
            <a:ext cx="73025" cy="71438"/>
          </a:xfrm>
          <a:prstGeom prst="ellipse">
            <a:avLst/>
          </a:prstGeom>
          <a:solidFill>
            <a:srgbClr val="7F7F7F"/>
          </a:solidFill>
          <a:ln w="9525">
            <a:solidFill>
              <a:schemeClr val="bg1"/>
            </a:solidFill>
            <a:round/>
            <a:headEnd/>
            <a:tailEnd/>
          </a:ln>
          <a:effectLst>
            <a:outerShdw blurRad="40000" dist="23000" dir="5400000" rotWithShape="0">
              <a:srgbClr val="808080">
                <a:alpha val="34999"/>
              </a:srgbClr>
            </a:outerShdw>
          </a:effectLst>
        </p:spPr>
        <p:txBody>
          <a:bodyPr anchor="ctr"/>
          <a:lstStyle/>
          <a:p>
            <a:pPr algn="ctr">
              <a:defRPr/>
            </a:pPr>
            <a:endParaRPr lang="en-US" dirty="0">
              <a:solidFill>
                <a:schemeClr val="accent5">
                  <a:lumMod val="25000"/>
                </a:schemeClr>
              </a:solidFill>
              <a:latin typeface="Calibri"/>
              <a:ea typeface="+mn-ea"/>
              <a:cs typeface="Calibri"/>
            </a:endParaRPr>
          </a:p>
        </p:txBody>
      </p:sp>
      <p:sp>
        <p:nvSpPr>
          <p:cNvPr id="11" name="Oval 10"/>
          <p:cNvSpPr>
            <a:spLocks noChangeArrowheads="1"/>
          </p:cNvSpPr>
          <p:nvPr/>
        </p:nvSpPr>
        <p:spPr bwMode="auto">
          <a:xfrm>
            <a:off x="2700338" y="4224337"/>
            <a:ext cx="71437" cy="71438"/>
          </a:xfrm>
          <a:prstGeom prst="ellipse">
            <a:avLst/>
          </a:prstGeom>
          <a:solidFill>
            <a:srgbClr val="7F7F7F"/>
          </a:solidFill>
          <a:ln w="9525">
            <a:solidFill>
              <a:schemeClr val="bg1"/>
            </a:solidFill>
            <a:round/>
            <a:headEnd/>
            <a:tailEnd/>
          </a:ln>
          <a:effectLst>
            <a:outerShdw blurRad="40000" dist="23000" dir="5400000" rotWithShape="0">
              <a:srgbClr val="808080">
                <a:alpha val="34999"/>
              </a:srgbClr>
            </a:outerShdw>
          </a:effectLst>
        </p:spPr>
        <p:txBody>
          <a:bodyPr anchor="ctr"/>
          <a:lstStyle/>
          <a:p>
            <a:pPr algn="ctr">
              <a:defRPr/>
            </a:pPr>
            <a:endParaRPr lang="en-US" dirty="0">
              <a:solidFill>
                <a:schemeClr val="accent5">
                  <a:lumMod val="25000"/>
                </a:schemeClr>
              </a:solidFill>
              <a:latin typeface="Calibri"/>
              <a:ea typeface="+mn-ea"/>
              <a:cs typeface="Calibri"/>
            </a:endParaRPr>
          </a:p>
        </p:txBody>
      </p:sp>
      <p:sp>
        <p:nvSpPr>
          <p:cNvPr id="12" name="Oval 11"/>
          <p:cNvSpPr>
            <a:spLocks noChangeArrowheads="1"/>
          </p:cNvSpPr>
          <p:nvPr/>
        </p:nvSpPr>
        <p:spPr bwMode="auto">
          <a:xfrm>
            <a:off x="2627313" y="4511675"/>
            <a:ext cx="73025" cy="73025"/>
          </a:xfrm>
          <a:prstGeom prst="ellipse">
            <a:avLst/>
          </a:prstGeom>
          <a:solidFill>
            <a:srgbClr val="7F7F7F"/>
          </a:solidFill>
          <a:ln w="9525">
            <a:solidFill>
              <a:schemeClr val="bg1"/>
            </a:solidFill>
            <a:round/>
            <a:headEnd/>
            <a:tailEnd/>
          </a:ln>
          <a:effectLst>
            <a:outerShdw blurRad="40000" dist="23000" dir="5400000" rotWithShape="0">
              <a:srgbClr val="808080">
                <a:alpha val="34999"/>
              </a:srgbClr>
            </a:outerShdw>
          </a:effectLst>
        </p:spPr>
        <p:txBody>
          <a:bodyPr anchor="ctr"/>
          <a:lstStyle/>
          <a:p>
            <a:pPr algn="ctr">
              <a:defRPr/>
            </a:pPr>
            <a:endParaRPr lang="en-US" dirty="0">
              <a:solidFill>
                <a:schemeClr val="accent5">
                  <a:lumMod val="25000"/>
                </a:schemeClr>
              </a:solidFill>
              <a:latin typeface="Calibri"/>
              <a:ea typeface="+mn-ea"/>
              <a:cs typeface="Calibri"/>
            </a:endParaRPr>
          </a:p>
        </p:txBody>
      </p:sp>
      <p:sp>
        <p:nvSpPr>
          <p:cNvPr id="14" name="Oval 13"/>
          <p:cNvSpPr>
            <a:spLocks noChangeArrowheads="1"/>
          </p:cNvSpPr>
          <p:nvPr/>
        </p:nvSpPr>
        <p:spPr bwMode="auto">
          <a:xfrm>
            <a:off x="4787900" y="3575050"/>
            <a:ext cx="73025" cy="73025"/>
          </a:xfrm>
          <a:prstGeom prst="ellipse">
            <a:avLst/>
          </a:prstGeom>
          <a:solidFill>
            <a:srgbClr val="7F7F7F"/>
          </a:solidFill>
          <a:ln w="9525">
            <a:solidFill>
              <a:schemeClr val="bg1"/>
            </a:solidFill>
            <a:round/>
            <a:headEnd/>
            <a:tailEnd/>
          </a:ln>
          <a:effectLst>
            <a:outerShdw blurRad="40000" dist="23000" dir="5400000" rotWithShape="0">
              <a:srgbClr val="808080">
                <a:alpha val="34999"/>
              </a:srgbClr>
            </a:outerShdw>
          </a:effectLst>
        </p:spPr>
        <p:txBody>
          <a:bodyPr anchor="ctr"/>
          <a:lstStyle/>
          <a:p>
            <a:pPr algn="ctr">
              <a:defRPr/>
            </a:pPr>
            <a:endParaRPr lang="en-US" dirty="0">
              <a:solidFill>
                <a:schemeClr val="accent5">
                  <a:lumMod val="25000"/>
                </a:schemeClr>
              </a:solidFill>
              <a:latin typeface="Calibri"/>
              <a:ea typeface="+mn-ea"/>
              <a:cs typeface="Calibri"/>
            </a:endParaRPr>
          </a:p>
        </p:txBody>
      </p:sp>
      <p:sp>
        <p:nvSpPr>
          <p:cNvPr id="18" name="Oval 17"/>
          <p:cNvSpPr>
            <a:spLocks noChangeArrowheads="1"/>
          </p:cNvSpPr>
          <p:nvPr/>
        </p:nvSpPr>
        <p:spPr bwMode="auto">
          <a:xfrm>
            <a:off x="5651500" y="4008437"/>
            <a:ext cx="73025" cy="71438"/>
          </a:xfrm>
          <a:prstGeom prst="ellipse">
            <a:avLst/>
          </a:prstGeom>
          <a:solidFill>
            <a:srgbClr val="7F7F7F"/>
          </a:solidFill>
          <a:ln w="9525">
            <a:solidFill>
              <a:schemeClr val="bg1"/>
            </a:solidFill>
            <a:round/>
            <a:headEnd/>
            <a:tailEnd/>
          </a:ln>
          <a:effectLst>
            <a:outerShdw blurRad="40000" dist="23000" dir="5400000" rotWithShape="0">
              <a:srgbClr val="808080">
                <a:alpha val="34999"/>
              </a:srgbClr>
            </a:outerShdw>
          </a:effectLst>
        </p:spPr>
        <p:txBody>
          <a:bodyPr anchor="ctr"/>
          <a:lstStyle/>
          <a:p>
            <a:pPr algn="ctr">
              <a:defRPr/>
            </a:pPr>
            <a:endParaRPr lang="en-US" dirty="0">
              <a:solidFill>
                <a:schemeClr val="accent5">
                  <a:lumMod val="25000"/>
                </a:schemeClr>
              </a:solidFill>
              <a:latin typeface="Calibri"/>
              <a:ea typeface="+mn-ea"/>
              <a:cs typeface="Calibri"/>
            </a:endParaRPr>
          </a:p>
        </p:txBody>
      </p:sp>
      <p:sp>
        <p:nvSpPr>
          <p:cNvPr id="20" name="Oval 19"/>
          <p:cNvSpPr>
            <a:spLocks noChangeArrowheads="1"/>
          </p:cNvSpPr>
          <p:nvPr/>
        </p:nvSpPr>
        <p:spPr bwMode="auto">
          <a:xfrm>
            <a:off x="6227763" y="4295775"/>
            <a:ext cx="73025" cy="71437"/>
          </a:xfrm>
          <a:prstGeom prst="ellipse">
            <a:avLst/>
          </a:prstGeom>
          <a:solidFill>
            <a:srgbClr val="7F7F7F"/>
          </a:solidFill>
          <a:ln w="9525">
            <a:solidFill>
              <a:schemeClr val="bg1"/>
            </a:solidFill>
            <a:round/>
            <a:headEnd/>
            <a:tailEnd/>
          </a:ln>
          <a:effectLst>
            <a:outerShdw blurRad="40000" dist="23000" dir="5400000" rotWithShape="0">
              <a:srgbClr val="808080">
                <a:alpha val="34999"/>
              </a:srgbClr>
            </a:outerShdw>
          </a:effectLst>
        </p:spPr>
        <p:txBody>
          <a:bodyPr anchor="ctr"/>
          <a:lstStyle/>
          <a:p>
            <a:pPr algn="ctr">
              <a:defRPr/>
            </a:pPr>
            <a:endParaRPr lang="en-US" dirty="0">
              <a:solidFill>
                <a:schemeClr val="accent5">
                  <a:lumMod val="25000"/>
                </a:schemeClr>
              </a:solidFill>
              <a:latin typeface="Calibri"/>
              <a:ea typeface="+mn-ea"/>
              <a:cs typeface="Calibri"/>
            </a:endParaRPr>
          </a:p>
        </p:txBody>
      </p:sp>
      <p:sp>
        <p:nvSpPr>
          <p:cNvPr id="21" name="Oval 20"/>
          <p:cNvSpPr>
            <a:spLocks noChangeArrowheads="1"/>
          </p:cNvSpPr>
          <p:nvPr/>
        </p:nvSpPr>
        <p:spPr bwMode="auto">
          <a:xfrm>
            <a:off x="6156325" y="4440237"/>
            <a:ext cx="71438" cy="71438"/>
          </a:xfrm>
          <a:prstGeom prst="ellipse">
            <a:avLst/>
          </a:prstGeom>
          <a:solidFill>
            <a:srgbClr val="7F7F7F"/>
          </a:solidFill>
          <a:ln w="9525">
            <a:solidFill>
              <a:schemeClr val="bg1"/>
            </a:solidFill>
            <a:round/>
            <a:headEnd/>
            <a:tailEnd/>
          </a:ln>
          <a:effectLst>
            <a:outerShdw blurRad="40000" dist="23000" dir="5400000" rotWithShape="0">
              <a:srgbClr val="808080">
                <a:alpha val="34999"/>
              </a:srgbClr>
            </a:outerShdw>
          </a:effectLst>
        </p:spPr>
        <p:txBody>
          <a:bodyPr anchor="ctr"/>
          <a:lstStyle/>
          <a:p>
            <a:pPr algn="ctr">
              <a:defRPr/>
            </a:pPr>
            <a:endParaRPr lang="en-US" dirty="0">
              <a:solidFill>
                <a:schemeClr val="accent5">
                  <a:lumMod val="25000"/>
                </a:schemeClr>
              </a:solidFill>
              <a:latin typeface="Calibri"/>
              <a:ea typeface="+mn-ea"/>
              <a:cs typeface="Calibri"/>
            </a:endParaRPr>
          </a:p>
        </p:txBody>
      </p:sp>
      <p:sp>
        <p:nvSpPr>
          <p:cNvPr id="23" name="Oval 22"/>
          <p:cNvSpPr>
            <a:spLocks noChangeArrowheads="1"/>
          </p:cNvSpPr>
          <p:nvPr/>
        </p:nvSpPr>
        <p:spPr bwMode="auto">
          <a:xfrm>
            <a:off x="5651500" y="4151312"/>
            <a:ext cx="73025" cy="73025"/>
          </a:xfrm>
          <a:prstGeom prst="ellipse">
            <a:avLst/>
          </a:prstGeom>
          <a:solidFill>
            <a:srgbClr val="7F7F7F"/>
          </a:solidFill>
          <a:ln w="9525">
            <a:solidFill>
              <a:schemeClr val="bg1"/>
            </a:solidFill>
            <a:round/>
            <a:headEnd/>
            <a:tailEnd/>
          </a:ln>
          <a:effectLst>
            <a:outerShdw blurRad="40000" dist="23000" dir="5400000" rotWithShape="0">
              <a:srgbClr val="808080">
                <a:alpha val="34999"/>
              </a:srgbClr>
            </a:outerShdw>
          </a:effectLst>
        </p:spPr>
        <p:txBody>
          <a:bodyPr anchor="ctr"/>
          <a:lstStyle/>
          <a:p>
            <a:pPr algn="ctr">
              <a:defRPr/>
            </a:pPr>
            <a:endParaRPr lang="en-US" dirty="0">
              <a:solidFill>
                <a:schemeClr val="accent5">
                  <a:lumMod val="25000"/>
                </a:schemeClr>
              </a:solidFill>
              <a:latin typeface="Calibri"/>
              <a:ea typeface="+mn-ea"/>
              <a:cs typeface="Calibri"/>
            </a:endParaRPr>
          </a:p>
        </p:txBody>
      </p:sp>
      <p:cxnSp>
        <p:nvCxnSpPr>
          <p:cNvPr id="31" name="Elbow Connector 30"/>
          <p:cNvCxnSpPr>
            <a:cxnSpLocks noChangeShapeType="1"/>
            <a:stCxn id="8" idx="2"/>
          </p:cNvCxnSpPr>
          <p:nvPr/>
        </p:nvCxnSpPr>
        <p:spPr bwMode="auto">
          <a:xfrm rot="10800000">
            <a:off x="1979613" y="2074862"/>
            <a:ext cx="647700" cy="1465263"/>
          </a:xfrm>
          <a:prstGeom prst="bentConnector2">
            <a:avLst/>
          </a:prstGeom>
          <a:noFill/>
          <a:ln w="9525">
            <a:solidFill>
              <a:srgbClr val="7F7F7F"/>
            </a:solidFill>
            <a:miter lim="800000"/>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38" name="Elbow Connector 37"/>
          <p:cNvCxnSpPr>
            <a:cxnSpLocks noChangeShapeType="1"/>
            <a:endCxn id="10" idx="4"/>
          </p:cNvCxnSpPr>
          <p:nvPr/>
        </p:nvCxnSpPr>
        <p:spPr bwMode="auto">
          <a:xfrm rot="5400000" flipH="1" flipV="1">
            <a:off x="1673225" y="4314825"/>
            <a:ext cx="792163" cy="179387"/>
          </a:xfrm>
          <a:prstGeom prst="bentConnector3">
            <a:avLst>
              <a:gd name="adj1" fmla="val 838"/>
            </a:avLst>
          </a:prstGeom>
          <a:noFill/>
          <a:ln w="9525">
            <a:solidFill>
              <a:srgbClr val="7F7F7F"/>
            </a:solidFill>
            <a:miter lim="800000"/>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34830" name="Rectangle 24"/>
          <p:cNvSpPr>
            <a:spLocks noChangeArrowheads="1"/>
          </p:cNvSpPr>
          <p:nvPr/>
        </p:nvSpPr>
        <p:spPr bwMode="auto">
          <a:xfrm>
            <a:off x="1258888" y="4224337"/>
            <a:ext cx="1225550"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100">
                <a:solidFill>
                  <a:srgbClr val="7F7F7F"/>
                </a:solidFill>
                <a:cs typeface="Calibri" pitchFamily="34" charset="0"/>
              </a:rPr>
              <a:t>CIMMYT</a:t>
            </a:r>
            <a:br>
              <a:rPr lang="en-US" sz="1100">
                <a:solidFill>
                  <a:srgbClr val="7F7F7F"/>
                </a:solidFill>
                <a:cs typeface="Calibri" pitchFamily="34" charset="0"/>
              </a:rPr>
            </a:br>
            <a:r>
              <a:rPr lang="en-US" sz="1100">
                <a:solidFill>
                  <a:srgbClr val="7F7F7F"/>
                </a:solidFill>
                <a:cs typeface="Calibri" pitchFamily="34" charset="0"/>
              </a:rPr>
              <a:t>Mexico City</a:t>
            </a:r>
            <a:br>
              <a:rPr lang="en-US" sz="1100">
                <a:solidFill>
                  <a:srgbClr val="7F7F7F"/>
                </a:solidFill>
                <a:cs typeface="Calibri" pitchFamily="34" charset="0"/>
              </a:rPr>
            </a:br>
            <a:r>
              <a:rPr lang="en-US" sz="1100">
                <a:solidFill>
                  <a:srgbClr val="7F7F7F"/>
                </a:solidFill>
                <a:cs typeface="Calibri" pitchFamily="34" charset="0"/>
              </a:rPr>
              <a:t>Mexico</a:t>
            </a:r>
          </a:p>
        </p:txBody>
      </p:sp>
      <p:sp>
        <p:nvSpPr>
          <p:cNvPr id="34831" name="Rectangle 26"/>
          <p:cNvSpPr>
            <a:spLocks noChangeArrowheads="1"/>
          </p:cNvSpPr>
          <p:nvPr/>
        </p:nvSpPr>
        <p:spPr bwMode="auto">
          <a:xfrm>
            <a:off x="1619250" y="1487487"/>
            <a:ext cx="865188"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100">
                <a:solidFill>
                  <a:srgbClr val="7F7F7F"/>
                </a:solidFill>
                <a:cs typeface="Calibri" pitchFamily="34" charset="0"/>
              </a:rPr>
              <a:t>IFPRI</a:t>
            </a:r>
            <a:br>
              <a:rPr lang="en-US" sz="1100">
                <a:solidFill>
                  <a:srgbClr val="7F7F7F"/>
                </a:solidFill>
                <a:cs typeface="Calibri" pitchFamily="34" charset="0"/>
              </a:rPr>
            </a:br>
            <a:r>
              <a:rPr lang="en-US" sz="1100">
                <a:solidFill>
                  <a:srgbClr val="7F7F7F"/>
                </a:solidFill>
                <a:cs typeface="Calibri" pitchFamily="34" charset="0"/>
              </a:rPr>
              <a:t>Wash. DC</a:t>
            </a:r>
            <a:br>
              <a:rPr lang="en-US" sz="1100">
                <a:solidFill>
                  <a:srgbClr val="7F7F7F"/>
                </a:solidFill>
                <a:cs typeface="Calibri" pitchFamily="34" charset="0"/>
              </a:rPr>
            </a:br>
            <a:r>
              <a:rPr lang="en-US" sz="1100">
                <a:solidFill>
                  <a:srgbClr val="7F7F7F"/>
                </a:solidFill>
                <a:cs typeface="Calibri" pitchFamily="34" charset="0"/>
              </a:rPr>
              <a:t>USA</a:t>
            </a:r>
          </a:p>
        </p:txBody>
      </p:sp>
      <p:sp>
        <p:nvSpPr>
          <p:cNvPr id="34832" name="Rectangle 50"/>
          <p:cNvSpPr>
            <a:spLocks noChangeArrowheads="1"/>
          </p:cNvSpPr>
          <p:nvPr/>
        </p:nvSpPr>
        <p:spPr bwMode="auto">
          <a:xfrm>
            <a:off x="1835150" y="5159375"/>
            <a:ext cx="576263" cy="60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100">
                <a:solidFill>
                  <a:srgbClr val="7F7F7F"/>
                </a:solidFill>
                <a:cs typeface="Calibri" pitchFamily="34" charset="0"/>
              </a:rPr>
              <a:t>CIP</a:t>
            </a:r>
            <a:br>
              <a:rPr lang="en-US" sz="1100">
                <a:solidFill>
                  <a:srgbClr val="7F7F7F"/>
                </a:solidFill>
                <a:cs typeface="Calibri" pitchFamily="34" charset="0"/>
              </a:rPr>
            </a:br>
            <a:r>
              <a:rPr lang="en-US" sz="1100">
                <a:solidFill>
                  <a:srgbClr val="7F7F7F"/>
                </a:solidFill>
                <a:cs typeface="Calibri" pitchFamily="34" charset="0"/>
              </a:rPr>
              <a:t>Lima</a:t>
            </a:r>
            <a:br>
              <a:rPr lang="en-US" sz="1100">
                <a:solidFill>
                  <a:srgbClr val="7F7F7F"/>
                </a:solidFill>
                <a:cs typeface="Calibri" pitchFamily="34" charset="0"/>
              </a:rPr>
            </a:br>
            <a:r>
              <a:rPr lang="en-US" sz="1100">
                <a:solidFill>
                  <a:srgbClr val="7F7F7F"/>
                </a:solidFill>
                <a:cs typeface="Calibri" pitchFamily="34" charset="0"/>
              </a:rPr>
              <a:t>Peru</a:t>
            </a:r>
          </a:p>
        </p:txBody>
      </p:sp>
      <p:cxnSp>
        <p:nvCxnSpPr>
          <p:cNvPr id="54" name="Elbow Connector 53"/>
          <p:cNvCxnSpPr>
            <a:cxnSpLocks noChangeShapeType="1"/>
            <a:stCxn id="11" idx="6"/>
            <a:endCxn id="34834" idx="1"/>
          </p:cNvCxnSpPr>
          <p:nvPr/>
        </p:nvCxnSpPr>
        <p:spPr bwMode="auto">
          <a:xfrm>
            <a:off x="2771775" y="4260850"/>
            <a:ext cx="287338" cy="1428750"/>
          </a:xfrm>
          <a:prstGeom prst="bentConnector3">
            <a:avLst>
              <a:gd name="adj1" fmla="val 50000"/>
            </a:avLst>
          </a:prstGeom>
          <a:noFill/>
          <a:ln w="9525">
            <a:solidFill>
              <a:srgbClr val="7F7F7F"/>
            </a:solidFill>
            <a:miter lim="800000"/>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34834" name="Rectangle 59"/>
          <p:cNvSpPr>
            <a:spLocks noChangeArrowheads="1"/>
          </p:cNvSpPr>
          <p:nvPr/>
        </p:nvSpPr>
        <p:spPr bwMode="auto">
          <a:xfrm>
            <a:off x="3059113" y="5303837"/>
            <a:ext cx="865187"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100">
                <a:solidFill>
                  <a:srgbClr val="7F7F7F"/>
                </a:solidFill>
                <a:cs typeface="Calibri" pitchFamily="34" charset="0"/>
              </a:rPr>
              <a:t>CIAT</a:t>
            </a:r>
            <a:br>
              <a:rPr lang="en-US" sz="1100">
                <a:solidFill>
                  <a:srgbClr val="7F7F7F"/>
                </a:solidFill>
                <a:cs typeface="Calibri" pitchFamily="34" charset="0"/>
              </a:rPr>
            </a:br>
            <a:r>
              <a:rPr lang="en-US" sz="1100">
                <a:solidFill>
                  <a:srgbClr val="7F7F7F"/>
                </a:solidFill>
                <a:cs typeface="Calibri" pitchFamily="34" charset="0"/>
              </a:rPr>
              <a:t>Cali</a:t>
            </a:r>
            <a:br>
              <a:rPr lang="en-US" sz="1100">
                <a:solidFill>
                  <a:srgbClr val="7F7F7F"/>
                </a:solidFill>
                <a:cs typeface="Calibri" pitchFamily="34" charset="0"/>
              </a:rPr>
            </a:br>
            <a:r>
              <a:rPr lang="en-US" sz="1100">
                <a:solidFill>
                  <a:srgbClr val="7F7F7F"/>
                </a:solidFill>
                <a:cs typeface="Calibri" pitchFamily="34" charset="0"/>
              </a:rPr>
              <a:t>Colombia</a:t>
            </a:r>
            <a:br>
              <a:rPr lang="en-US" sz="1100">
                <a:solidFill>
                  <a:srgbClr val="7F7F7F"/>
                </a:solidFill>
                <a:cs typeface="Calibri" pitchFamily="34" charset="0"/>
              </a:rPr>
            </a:br>
            <a:endParaRPr lang="en-US" sz="1100">
              <a:solidFill>
                <a:srgbClr val="7F7F7F"/>
              </a:solidFill>
              <a:cs typeface="Calibri" pitchFamily="34" charset="0"/>
            </a:endParaRPr>
          </a:p>
        </p:txBody>
      </p:sp>
      <p:cxnSp>
        <p:nvCxnSpPr>
          <p:cNvPr id="71" name="Elbow Connector 70"/>
          <p:cNvCxnSpPr>
            <a:cxnSpLocks noChangeShapeType="1"/>
          </p:cNvCxnSpPr>
          <p:nvPr/>
        </p:nvCxnSpPr>
        <p:spPr bwMode="auto">
          <a:xfrm rot="10800000">
            <a:off x="3708400" y="1992312"/>
            <a:ext cx="647700" cy="1465263"/>
          </a:xfrm>
          <a:prstGeom prst="bentConnector2">
            <a:avLst/>
          </a:prstGeom>
          <a:noFill/>
          <a:ln w="9525">
            <a:solidFill>
              <a:srgbClr val="7F7F7F"/>
            </a:solidFill>
            <a:miter lim="800000"/>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34836" name="Rectangle 71"/>
          <p:cNvSpPr>
            <a:spLocks noChangeArrowheads="1"/>
          </p:cNvSpPr>
          <p:nvPr/>
        </p:nvSpPr>
        <p:spPr bwMode="auto">
          <a:xfrm>
            <a:off x="3203575" y="1416050"/>
            <a:ext cx="1081088"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100">
                <a:solidFill>
                  <a:srgbClr val="7F7F7F"/>
                </a:solidFill>
                <a:cs typeface="Calibri" pitchFamily="34" charset="0"/>
              </a:rPr>
              <a:t>Bioversity</a:t>
            </a:r>
            <a:br>
              <a:rPr lang="en-US" sz="1100">
                <a:solidFill>
                  <a:srgbClr val="7F7F7F"/>
                </a:solidFill>
                <a:cs typeface="Calibri" pitchFamily="34" charset="0"/>
              </a:rPr>
            </a:br>
            <a:r>
              <a:rPr lang="en-US" sz="1100">
                <a:solidFill>
                  <a:srgbClr val="7F7F7F"/>
                </a:solidFill>
                <a:cs typeface="Calibri" pitchFamily="34" charset="0"/>
              </a:rPr>
              <a:t>International</a:t>
            </a:r>
            <a:br>
              <a:rPr lang="en-US" sz="1100">
                <a:solidFill>
                  <a:srgbClr val="7F7F7F"/>
                </a:solidFill>
                <a:cs typeface="Calibri" pitchFamily="34" charset="0"/>
              </a:rPr>
            </a:br>
            <a:r>
              <a:rPr lang="en-US" sz="1100">
                <a:solidFill>
                  <a:srgbClr val="7F7F7F"/>
                </a:solidFill>
                <a:cs typeface="Calibri" pitchFamily="34" charset="0"/>
              </a:rPr>
              <a:t>Rome Italy</a:t>
            </a:r>
          </a:p>
        </p:txBody>
      </p:sp>
      <p:cxnSp>
        <p:nvCxnSpPr>
          <p:cNvPr id="81" name="Elbow Connector 80"/>
          <p:cNvCxnSpPr>
            <a:cxnSpLocks noChangeShapeType="1"/>
          </p:cNvCxnSpPr>
          <p:nvPr/>
        </p:nvCxnSpPr>
        <p:spPr bwMode="auto">
          <a:xfrm rot="5400000">
            <a:off x="2825750" y="5249862"/>
            <a:ext cx="2447925" cy="396875"/>
          </a:xfrm>
          <a:prstGeom prst="bentConnector3">
            <a:avLst>
              <a:gd name="adj1" fmla="val 50000"/>
            </a:avLst>
          </a:prstGeom>
          <a:noFill/>
          <a:ln w="9525">
            <a:solidFill>
              <a:srgbClr val="7F7F7F"/>
            </a:solidFill>
            <a:miter lim="800000"/>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34838" name="Rectangle 81"/>
          <p:cNvSpPr>
            <a:spLocks noChangeArrowheads="1"/>
          </p:cNvSpPr>
          <p:nvPr/>
        </p:nvSpPr>
        <p:spPr bwMode="auto">
          <a:xfrm>
            <a:off x="3059113" y="6240462"/>
            <a:ext cx="865187"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100">
                <a:solidFill>
                  <a:srgbClr val="7F7F7F"/>
                </a:solidFill>
                <a:cs typeface="Calibri" pitchFamily="34" charset="0"/>
              </a:rPr>
              <a:t>AfricaRice</a:t>
            </a:r>
            <a:br>
              <a:rPr lang="en-US" sz="1100">
                <a:solidFill>
                  <a:srgbClr val="7F7F7F"/>
                </a:solidFill>
                <a:cs typeface="Calibri" pitchFamily="34" charset="0"/>
              </a:rPr>
            </a:br>
            <a:r>
              <a:rPr lang="en-US" sz="1100">
                <a:solidFill>
                  <a:srgbClr val="7F7F7F"/>
                </a:solidFill>
                <a:cs typeface="Calibri" pitchFamily="34" charset="0"/>
              </a:rPr>
              <a:t>Cotonou</a:t>
            </a:r>
            <a:br>
              <a:rPr lang="en-US" sz="1100">
                <a:solidFill>
                  <a:srgbClr val="7F7F7F"/>
                </a:solidFill>
                <a:cs typeface="Calibri" pitchFamily="34" charset="0"/>
              </a:rPr>
            </a:br>
            <a:r>
              <a:rPr lang="en-US" sz="1100">
                <a:solidFill>
                  <a:srgbClr val="7F7F7F"/>
                </a:solidFill>
                <a:cs typeface="Calibri" pitchFamily="34" charset="0"/>
              </a:rPr>
              <a:t>Benin</a:t>
            </a:r>
            <a:br>
              <a:rPr lang="en-US" sz="1100">
                <a:solidFill>
                  <a:srgbClr val="7F7F7F"/>
                </a:solidFill>
                <a:cs typeface="Calibri" pitchFamily="34" charset="0"/>
              </a:rPr>
            </a:br>
            <a:endParaRPr lang="en-US" sz="1100">
              <a:solidFill>
                <a:srgbClr val="7F7F7F"/>
              </a:solidFill>
              <a:cs typeface="Calibri" pitchFamily="34" charset="0"/>
            </a:endParaRPr>
          </a:p>
        </p:txBody>
      </p:sp>
      <p:sp>
        <p:nvSpPr>
          <p:cNvPr id="16" name="Oval 15"/>
          <p:cNvSpPr>
            <a:spLocks noChangeArrowheads="1"/>
          </p:cNvSpPr>
          <p:nvPr/>
        </p:nvSpPr>
        <p:spPr bwMode="auto">
          <a:xfrm>
            <a:off x="4211638" y="4151312"/>
            <a:ext cx="71437" cy="73025"/>
          </a:xfrm>
          <a:prstGeom prst="ellipse">
            <a:avLst/>
          </a:prstGeom>
          <a:solidFill>
            <a:srgbClr val="7F7F7F"/>
          </a:solidFill>
          <a:ln w="9525">
            <a:solidFill>
              <a:schemeClr val="bg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accent5">
                  <a:lumMod val="25000"/>
                </a:schemeClr>
              </a:solidFill>
              <a:latin typeface="Calibri"/>
              <a:ea typeface="+mn-ea"/>
              <a:cs typeface="Calibri"/>
            </a:endParaRPr>
          </a:p>
        </p:txBody>
      </p:sp>
      <p:sp>
        <p:nvSpPr>
          <p:cNvPr id="10" name="Oval 9"/>
          <p:cNvSpPr>
            <a:spLocks noChangeArrowheads="1"/>
          </p:cNvSpPr>
          <p:nvPr/>
        </p:nvSpPr>
        <p:spPr bwMode="auto">
          <a:xfrm>
            <a:off x="2124075" y="3935412"/>
            <a:ext cx="71438" cy="73025"/>
          </a:xfrm>
          <a:prstGeom prst="ellipse">
            <a:avLst/>
          </a:prstGeom>
          <a:solidFill>
            <a:srgbClr val="7F7F7F"/>
          </a:solidFill>
          <a:ln w="9525">
            <a:solidFill>
              <a:schemeClr val="bg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accent5">
                  <a:lumMod val="25000"/>
                </a:schemeClr>
              </a:solidFill>
              <a:latin typeface="Calibri"/>
              <a:ea typeface="+mn-ea"/>
              <a:cs typeface="Calibri"/>
            </a:endParaRPr>
          </a:p>
        </p:txBody>
      </p:sp>
      <p:sp>
        <p:nvSpPr>
          <p:cNvPr id="13" name="Oval 12"/>
          <p:cNvSpPr>
            <a:spLocks noChangeArrowheads="1"/>
          </p:cNvSpPr>
          <p:nvPr/>
        </p:nvSpPr>
        <p:spPr bwMode="auto">
          <a:xfrm>
            <a:off x="4356100" y="3432175"/>
            <a:ext cx="71438" cy="71437"/>
          </a:xfrm>
          <a:prstGeom prst="ellipse">
            <a:avLst/>
          </a:prstGeom>
          <a:solidFill>
            <a:srgbClr val="7F7F7F"/>
          </a:solidFill>
          <a:ln w="9525">
            <a:solidFill>
              <a:schemeClr val="bg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accent5">
                  <a:lumMod val="25000"/>
                </a:schemeClr>
              </a:solidFill>
              <a:latin typeface="Calibri"/>
              <a:ea typeface="+mn-ea"/>
              <a:cs typeface="Calibri"/>
            </a:endParaRPr>
          </a:p>
        </p:txBody>
      </p:sp>
      <p:cxnSp>
        <p:nvCxnSpPr>
          <p:cNvPr id="85" name="Elbow Connector 84"/>
          <p:cNvCxnSpPr>
            <a:cxnSpLocks noChangeShapeType="1"/>
          </p:cNvCxnSpPr>
          <p:nvPr/>
        </p:nvCxnSpPr>
        <p:spPr bwMode="auto">
          <a:xfrm rot="16200000" flipV="1">
            <a:off x="3431378" y="5142706"/>
            <a:ext cx="2232025" cy="395288"/>
          </a:xfrm>
          <a:prstGeom prst="bentConnector3">
            <a:avLst>
              <a:gd name="adj1" fmla="val -116"/>
            </a:avLst>
          </a:prstGeom>
          <a:noFill/>
          <a:ln w="9525">
            <a:solidFill>
              <a:srgbClr val="7F7F7F"/>
            </a:solidFill>
            <a:miter lim="800000"/>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34843" name="Rectangle 86"/>
          <p:cNvSpPr>
            <a:spLocks noChangeArrowheads="1"/>
          </p:cNvSpPr>
          <p:nvPr/>
        </p:nvSpPr>
        <p:spPr bwMode="auto">
          <a:xfrm>
            <a:off x="4745035" y="6167437"/>
            <a:ext cx="865187"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100" dirty="0">
                <a:solidFill>
                  <a:srgbClr val="7F7F7F"/>
                </a:solidFill>
                <a:cs typeface="Calibri" pitchFamily="34" charset="0"/>
              </a:rPr>
              <a:t>IITA</a:t>
            </a:r>
            <a:br>
              <a:rPr lang="en-US" sz="1100" dirty="0">
                <a:solidFill>
                  <a:srgbClr val="7F7F7F"/>
                </a:solidFill>
                <a:cs typeface="Calibri" pitchFamily="34" charset="0"/>
              </a:rPr>
            </a:br>
            <a:r>
              <a:rPr lang="en-US" sz="1100" dirty="0">
                <a:solidFill>
                  <a:srgbClr val="7F7F7F"/>
                </a:solidFill>
                <a:cs typeface="Calibri" pitchFamily="34" charset="0"/>
              </a:rPr>
              <a:t>Ibadan</a:t>
            </a:r>
            <a:br>
              <a:rPr lang="en-US" sz="1100" dirty="0">
                <a:solidFill>
                  <a:srgbClr val="7F7F7F"/>
                </a:solidFill>
                <a:cs typeface="Calibri" pitchFamily="34" charset="0"/>
              </a:rPr>
            </a:br>
            <a:r>
              <a:rPr lang="en-US" sz="1100" dirty="0">
                <a:solidFill>
                  <a:srgbClr val="7F7F7F"/>
                </a:solidFill>
                <a:cs typeface="Calibri" pitchFamily="34" charset="0"/>
              </a:rPr>
              <a:t>Nigeria</a:t>
            </a:r>
          </a:p>
        </p:txBody>
      </p:sp>
      <p:sp>
        <p:nvSpPr>
          <p:cNvPr id="15" name="Oval 14"/>
          <p:cNvSpPr>
            <a:spLocks noChangeArrowheads="1"/>
          </p:cNvSpPr>
          <p:nvPr/>
        </p:nvSpPr>
        <p:spPr bwMode="auto">
          <a:xfrm>
            <a:off x="4427538" y="4151312"/>
            <a:ext cx="73025" cy="73025"/>
          </a:xfrm>
          <a:prstGeom prst="ellipse">
            <a:avLst/>
          </a:prstGeom>
          <a:solidFill>
            <a:srgbClr val="7F7F7F"/>
          </a:solidFill>
          <a:ln w="9525">
            <a:solidFill>
              <a:schemeClr val="bg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accent5">
                  <a:lumMod val="25000"/>
                </a:schemeClr>
              </a:solidFill>
              <a:latin typeface="Calibri"/>
              <a:ea typeface="+mn-ea"/>
              <a:cs typeface="Calibri"/>
            </a:endParaRPr>
          </a:p>
        </p:txBody>
      </p:sp>
      <p:cxnSp>
        <p:nvCxnSpPr>
          <p:cNvPr id="88" name="Elbow Connector 87"/>
          <p:cNvCxnSpPr>
            <a:cxnSpLocks noChangeShapeType="1"/>
          </p:cNvCxnSpPr>
          <p:nvPr/>
        </p:nvCxnSpPr>
        <p:spPr bwMode="auto">
          <a:xfrm rot="16200000" flipV="1">
            <a:off x="4544330" y="4522784"/>
            <a:ext cx="1152525" cy="612775"/>
          </a:xfrm>
          <a:prstGeom prst="bentConnector3">
            <a:avLst>
              <a:gd name="adj1" fmla="val 50000"/>
            </a:avLst>
          </a:prstGeom>
          <a:noFill/>
          <a:ln w="9525">
            <a:solidFill>
              <a:srgbClr val="5F0500"/>
            </a:solidFill>
            <a:miter lim="800000"/>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34846" name="Rectangle 92"/>
          <p:cNvSpPr>
            <a:spLocks noChangeArrowheads="1"/>
          </p:cNvSpPr>
          <p:nvPr/>
        </p:nvSpPr>
        <p:spPr bwMode="auto">
          <a:xfrm>
            <a:off x="5138055" y="5356447"/>
            <a:ext cx="865188"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100" b="1" dirty="0">
                <a:solidFill>
                  <a:srgbClr val="960000"/>
                </a:solidFill>
                <a:cs typeface="Calibri" pitchFamily="34" charset="0"/>
              </a:rPr>
              <a:t>ILRI</a:t>
            </a:r>
            <a:br>
              <a:rPr lang="en-US" sz="1100" b="1" dirty="0">
                <a:solidFill>
                  <a:srgbClr val="960000"/>
                </a:solidFill>
                <a:cs typeface="Calibri" pitchFamily="34" charset="0"/>
              </a:rPr>
            </a:br>
            <a:r>
              <a:rPr lang="en-US" sz="1100" b="1" dirty="0">
                <a:solidFill>
                  <a:srgbClr val="960000"/>
                </a:solidFill>
                <a:cs typeface="Calibri" pitchFamily="34" charset="0"/>
              </a:rPr>
              <a:t>Nairobi</a:t>
            </a:r>
            <a:br>
              <a:rPr lang="en-US" sz="1100" b="1" dirty="0">
                <a:solidFill>
                  <a:srgbClr val="960000"/>
                </a:solidFill>
                <a:cs typeface="Calibri" pitchFamily="34" charset="0"/>
              </a:rPr>
            </a:br>
            <a:r>
              <a:rPr lang="en-US" sz="1100" b="1" dirty="0">
                <a:solidFill>
                  <a:srgbClr val="960000"/>
                </a:solidFill>
                <a:cs typeface="Calibri" pitchFamily="34" charset="0"/>
              </a:rPr>
              <a:t>Kenya </a:t>
            </a:r>
          </a:p>
          <a:p>
            <a:r>
              <a:rPr lang="en-US" sz="1100" b="1" dirty="0">
                <a:solidFill>
                  <a:srgbClr val="960000"/>
                </a:solidFill>
                <a:cs typeface="Calibri" pitchFamily="34" charset="0"/>
              </a:rPr>
              <a:t>Addis Ababa, Ethiopia </a:t>
            </a:r>
          </a:p>
        </p:txBody>
      </p:sp>
      <p:cxnSp>
        <p:nvCxnSpPr>
          <p:cNvPr id="96" name="Elbow Connector 95"/>
          <p:cNvCxnSpPr>
            <a:cxnSpLocks noChangeShapeType="1"/>
            <a:endCxn id="17" idx="6"/>
          </p:cNvCxnSpPr>
          <p:nvPr/>
        </p:nvCxnSpPr>
        <p:spPr bwMode="auto">
          <a:xfrm rot="16200000" flipV="1">
            <a:off x="4194175" y="5070475"/>
            <a:ext cx="2339975" cy="863600"/>
          </a:xfrm>
          <a:prstGeom prst="bentConnector2">
            <a:avLst/>
          </a:prstGeom>
          <a:noFill/>
          <a:ln w="9525">
            <a:solidFill>
              <a:srgbClr val="7F7F7F"/>
            </a:solidFill>
            <a:miter lim="800000"/>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34848" name="Rectangle 100"/>
          <p:cNvSpPr>
            <a:spLocks noChangeArrowheads="1"/>
          </p:cNvSpPr>
          <p:nvPr/>
        </p:nvSpPr>
        <p:spPr bwMode="auto">
          <a:xfrm>
            <a:off x="5795963" y="6096000"/>
            <a:ext cx="1152525"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100" b="1" dirty="0">
                <a:solidFill>
                  <a:schemeClr val="bg1">
                    <a:lumMod val="50000"/>
                  </a:schemeClr>
                </a:solidFill>
                <a:cs typeface="Calibri" pitchFamily="34" charset="0"/>
              </a:rPr>
              <a:t>World Agroforestry</a:t>
            </a:r>
            <a:br>
              <a:rPr lang="en-US" sz="1100" b="1" dirty="0">
                <a:solidFill>
                  <a:schemeClr val="bg1">
                    <a:lumMod val="50000"/>
                  </a:schemeClr>
                </a:solidFill>
                <a:cs typeface="Calibri" pitchFamily="34" charset="0"/>
              </a:rPr>
            </a:br>
            <a:r>
              <a:rPr lang="en-US" sz="1100" b="1" dirty="0">
                <a:solidFill>
                  <a:schemeClr val="bg1">
                    <a:lumMod val="50000"/>
                  </a:schemeClr>
                </a:solidFill>
                <a:cs typeface="Calibri" pitchFamily="34" charset="0"/>
              </a:rPr>
              <a:t>Nairobi</a:t>
            </a:r>
            <a:br>
              <a:rPr lang="en-US" sz="1100" b="1" dirty="0">
                <a:solidFill>
                  <a:schemeClr val="bg1">
                    <a:lumMod val="50000"/>
                  </a:schemeClr>
                </a:solidFill>
                <a:cs typeface="Calibri" pitchFamily="34" charset="0"/>
              </a:rPr>
            </a:br>
            <a:r>
              <a:rPr lang="en-US" sz="1100" b="1" dirty="0">
                <a:solidFill>
                  <a:schemeClr val="bg1">
                    <a:lumMod val="50000"/>
                  </a:schemeClr>
                </a:solidFill>
                <a:cs typeface="Calibri" pitchFamily="34" charset="0"/>
              </a:rPr>
              <a:t>Kenya</a:t>
            </a:r>
          </a:p>
        </p:txBody>
      </p:sp>
      <p:cxnSp>
        <p:nvCxnSpPr>
          <p:cNvPr id="111" name="Elbow Connector 110"/>
          <p:cNvCxnSpPr>
            <a:cxnSpLocks noChangeShapeType="1"/>
            <a:stCxn id="14" idx="0"/>
          </p:cNvCxnSpPr>
          <p:nvPr/>
        </p:nvCxnSpPr>
        <p:spPr bwMode="auto">
          <a:xfrm flipH="1" flipV="1">
            <a:off x="4824413" y="1847850"/>
            <a:ext cx="0" cy="1727200"/>
          </a:xfrm>
          <a:prstGeom prst="straightConnector1">
            <a:avLst/>
          </a:prstGeom>
          <a:noFill/>
          <a:ln w="9525">
            <a:solidFill>
              <a:srgbClr val="7F7F7F"/>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34850" name="Rectangle 116"/>
          <p:cNvSpPr>
            <a:spLocks noChangeArrowheads="1"/>
          </p:cNvSpPr>
          <p:nvPr/>
        </p:nvSpPr>
        <p:spPr bwMode="auto">
          <a:xfrm>
            <a:off x="4211638" y="1271587"/>
            <a:ext cx="1223962"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100" dirty="0">
                <a:solidFill>
                  <a:srgbClr val="7F7F7F"/>
                </a:solidFill>
                <a:cs typeface="Calibri" pitchFamily="34" charset="0"/>
              </a:rPr>
              <a:t>ICARDA</a:t>
            </a:r>
            <a:br>
              <a:rPr lang="en-US" sz="1100" dirty="0">
                <a:solidFill>
                  <a:srgbClr val="7F7F7F"/>
                </a:solidFill>
                <a:cs typeface="Calibri" pitchFamily="34" charset="0"/>
              </a:rPr>
            </a:br>
            <a:r>
              <a:rPr lang="en-US" sz="1100" dirty="0">
                <a:solidFill>
                  <a:srgbClr val="7F7F7F"/>
                </a:solidFill>
                <a:cs typeface="Calibri" pitchFamily="34" charset="0"/>
              </a:rPr>
              <a:t>Beirut </a:t>
            </a:r>
          </a:p>
          <a:p>
            <a:r>
              <a:rPr lang="en-US" sz="1100" dirty="0">
                <a:solidFill>
                  <a:srgbClr val="7F7F7F"/>
                </a:solidFill>
                <a:cs typeface="Calibri" pitchFamily="34" charset="0"/>
              </a:rPr>
              <a:t>Lebanon</a:t>
            </a:r>
          </a:p>
        </p:txBody>
      </p:sp>
      <p:cxnSp>
        <p:nvCxnSpPr>
          <p:cNvPr id="118" name="Elbow Connector 110"/>
          <p:cNvCxnSpPr>
            <a:cxnSpLocks noChangeShapeType="1"/>
          </p:cNvCxnSpPr>
          <p:nvPr/>
        </p:nvCxnSpPr>
        <p:spPr bwMode="auto">
          <a:xfrm flipH="1" flipV="1">
            <a:off x="5688013" y="2279650"/>
            <a:ext cx="0" cy="1727200"/>
          </a:xfrm>
          <a:prstGeom prst="straightConnector1">
            <a:avLst/>
          </a:prstGeom>
          <a:noFill/>
          <a:ln w="9525">
            <a:solidFill>
              <a:srgbClr val="7F7F7F"/>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34852" name="Rectangle 118"/>
          <p:cNvSpPr>
            <a:spLocks noChangeArrowheads="1"/>
          </p:cNvSpPr>
          <p:nvPr/>
        </p:nvSpPr>
        <p:spPr bwMode="auto">
          <a:xfrm>
            <a:off x="5202237" y="1631950"/>
            <a:ext cx="1025526"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100" dirty="0">
                <a:solidFill>
                  <a:srgbClr val="7F7F7F"/>
                </a:solidFill>
                <a:cs typeface="Calibri" pitchFamily="34" charset="0"/>
              </a:rPr>
              <a:t>ICRISAT</a:t>
            </a:r>
            <a:br>
              <a:rPr lang="en-US" sz="1100" dirty="0">
                <a:solidFill>
                  <a:srgbClr val="7F7F7F"/>
                </a:solidFill>
                <a:cs typeface="Calibri" pitchFamily="34" charset="0"/>
              </a:rPr>
            </a:br>
            <a:r>
              <a:rPr lang="en-US" sz="1100" dirty="0" err="1">
                <a:solidFill>
                  <a:srgbClr val="7F7F7F"/>
                </a:solidFill>
                <a:cs typeface="Calibri" pitchFamily="34" charset="0"/>
              </a:rPr>
              <a:t>Patancheru</a:t>
            </a:r>
            <a:br>
              <a:rPr lang="en-US" sz="1100" dirty="0">
                <a:solidFill>
                  <a:srgbClr val="7F7F7F"/>
                </a:solidFill>
                <a:cs typeface="Calibri" pitchFamily="34" charset="0"/>
              </a:rPr>
            </a:br>
            <a:r>
              <a:rPr lang="en-US" sz="1100" dirty="0">
                <a:solidFill>
                  <a:srgbClr val="7F7F7F"/>
                </a:solidFill>
                <a:cs typeface="Calibri" pitchFamily="34" charset="0"/>
              </a:rPr>
              <a:t>India</a:t>
            </a:r>
          </a:p>
        </p:txBody>
      </p:sp>
      <p:cxnSp>
        <p:nvCxnSpPr>
          <p:cNvPr id="123" name="Elbow Connector 122"/>
          <p:cNvCxnSpPr>
            <a:cxnSpLocks noChangeShapeType="1"/>
          </p:cNvCxnSpPr>
          <p:nvPr/>
        </p:nvCxnSpPr>
        <p:spPr bwMode="auto">
          <a:xfrm rot="5400000" flipH="1" flipV="1">
            <a:off x="5026819" y="2904331"/>
            <a:ext cx="2006600" cy="633412"/>
          </a:xfrm>
          <a:prstGeom prst="bentConnector3">
            <a:avLst>
              <a:gd name="adj1" fmla="val -74"/>
            </a:avLst>
          </a:prstGeom>
          <a:noFill/>
          <a:ln w="9525">
            <a:solidFill>
              <a:srgbClr val="7F7F7F"/>
            </a:solidFill>
            <a:miter lim="800000"/>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34854" name="Rectangle 129"/>
          <p:cNvSpPr>
            <a:spLocks noChangeArrowheads="1"/>
          </p:cNvSpPr>
          <p:nvPr/>
        </p:nvSpPr>
        <p:spPr bwMode="auto">
          <a:xfrm>
            <a:off x="6156325" y="1631950"/>
            <a:ext cx="863600"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100" dirty="0">
                <a:solidFill>
                  <a:srgbClr val="7F7F7F"/>
                </a:solidFill>
                <a:cs typeface="Calibri" pitchFamily="34" charset="0"/>
              </a:rPr>
              <a:t>IWMI</a:t>
            </a:r>
            <a:br>
              <a:rPr lang="en-US" sz="1100" dirty="0">
                <a:solidFill>
                  <a:srgbClr val="7F7F7F"/>
                </a:solidFill>
                <a:cs typeface="Calibri" pitchFamily="34" charset="0"/>
              </a:rPr>
            </a:br>
            <a:r>
              <a:rPr lang="en-US" sz="1100" dirty="0">
                <a:solidFill>
                  <a:srgbClr val="7F7F7F"/>
                </a:solidFill>
                <a:cs typeface="Calibri" pitchFamily="34" charset="0"/>
              </a:rPr>
              <a:t>Colombo</a:t>
            </a:r>
            <a:br>
              <a:rPr lang="en-US" sz="1100" dirty="0">
                <a:solidFill>
                  <a:srgbClr val="7F7F7F"/>
                </a:solidFill>
                <a:cs typeface="Calibri" pitchFamily="34" charset="0"/>
              </a:rPr>
            </a:br>
            <a:r>
              <a:rPr lang="en-US" sz="1100" dirty="0">
                <a:solidFill>
                  <a:srgbClr val="7F7F7F"/>
                </a:solidFill>
                <a:cs typeface="Calibri" pitchFamily="34" charset="0"/>
              </a:rPr>
              <a:t>Sri Lanka</a:t>
            </a:r>
          </a:p>
        </p:txBody>
      </p:sp>
      <p:cxnSp>
        <p:nvCxnSpPr>
          <p:cNvPr id="131" name="Elbow Connector 130"/>
          <p:cNvCxnSpPr>
            <a:cxnSpLocks noChangeShapeType="1"/>
          </p:cNvCxnSpPr>
          <p:nvPr/>
        </p:nvCxnSpPr>
        <p:spPr bwMode="auto">
          <a:xfrm rot="5400000" flipH="1" flipV="1">
            <a:off x="5757069" y="2821781"/>
            <a:ext cx="2006600" cy="633412"/>
          </a:xfrm>
          <a:prstGeom prst="bentConnector3">
            <a:avLst>
              <a:gd name="adj1" fmla="val 57310"/>
            </a:avLst>
          </a:prstGeom>
          <a:noFill/>
          <a:ln w="9525">
            <a:solidFill>
              <a:srgbClr val="7F7F7F"/>
            </a:solidFill>
            <a:miter lim="800000"/>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22" name="Oval 21"/>
          <p:cNvSpPr>
            <a:spLocks noChangeArrowheads="1"/>
          </p:cNvSpPr>
          <p:nvPr/>
        </p:nvSpPr>
        <p:spPr bwMode="auto">
          <a:xfrm>
            <a:off x="6443663" y="4079875"/>
            <a:ext cx="73025" cy="71437"/>
          </a:xfrm>
          <a:prstGeom prst="ellipse">
            <a:avLst/>
          </a:prstGeom>
          <a:solidFill>
            <a:srgbClr val="7F7F7F"/>
          </a:solidFill>
          <a:ln w="9525">
            <a:solidFill>
              <a:schemeClr val="bg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chemeClr val="accent5">
                  <a:lumMod val="25000"/>
                </a:schemeClr>
              </a:solidFill>
              <a:latin typeface="Calibri"/>
              <a:ea typeface="+mn-ea"/>
              <a:cs typeface="Calibri"/>
            </a:endParaRPr>
          </a:p>
        </p:txBody>
      </p:sp>
      <p:sp>
        <p:nvSpPr>
          <p:cNvPr id="34857" name="Rectangle 131"/>
          <p:cNvSpPr>
            <a:spLocks noChangeArrowheads="1"/>
          </p:cNvSpPr>
          <p:nvPr/>
        </p:nvSpPr>
        <p:spPr bwMode="auto">
          <a:xfrm>
            <a:off x="6875463" y="1487487"/>
            <a:ext cx="1009650"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100">
                <a:solidFill>
                  <a:srgbClr val="7F7F7F"/>
                </a:solidFill>
                <a:cs typeface="Calibri" pitchFamily="34" charset="0"/>
              </a:rPr>
              <a:t>IRRI</a:t>
            </a:r>
            <a:br>
              <a:rPr lang="en-US" sz="1100">
                <a:solidFill>
                  <a:srgbClr val="7F7F7F"/>
                </a:solidFill>
                <a:cs typeface="Calibri" pitchFamily="34" charset="0"/>
              </a:rPr>
            </a:br>
            <a:r>
              <a:rPr lang="en-US" sz="1100">
                <a:solidFill>
                  <a:srgbClr val="7F7F7F"/>
                </a:solidFill>
                <a:cs typeface="Calibri" pitchFamily="34" charset="0"/>
              </a:rPr>
              <a:t>Los Banos</a:t>
            </a:r>
            <a:br>
              <a:rPr lang="en-US" sz="1100">
                <a:solidFill>
                  <a:srgbClr val="7F7F7F"/>
                </a:solidFill>
                <a:cs typeface="Calibri" pitchFamily="34" charset="0"/>
              </a:rPr>
            </a:br>
            <a:r>
              <a:rPr lang="en-US" sz="1100">
                <a:solidFill>
                  <a:srgbClr val="7F7F7F"/>
                </a:solidFill>
                <a:cs typeface="Calibri" pitchFamily="34" charset="0"/>
              </a:rPr>
              <a:t>Phillippines</a:t>
            </a:r>
          </a:p>
        </p:txBody>
      </p:sp>
      <p:cxnSp>
        <p:nvCxnSpPr>
          <p:cNvPr id="133" name="Elbow Connector 132"/>
          <p:cNvCxnSpPr>
            <a:cxnSpLocks noChangeShapeType="1"/>
            <a:stCxn id="20" idx="6"/>
            <a:endCxn id="34859" idx="1"/>
          </p:cNvCxnSpPr>
          <p:nvPr/>
        </p:nvCxnSpPr>
        <p:spPr bwMode="auto">
          <a:xfrm flipV="1">
            <a:off x="6300788" y="3371850"/>
            <a:ext cx="1603375" cy="960437"/>
          </a:xfrm>
          <a:prstGeom prst="bentConnector3">
            <a:avLst>
              <a:gd name="adj1" fmla="val 50000"/>
            </a:avLst>
          </a:prstGeom>
          <a:noFill/>
          <a:ln w="9525">
            <a:solidFill>
              <a:srgbClr val="7F7F7F"/>
            </a:solidFill>
            <a:miter lim="800000"/>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34859" name="Rectangle 139"/>
          <p:cNvSpPr>
            <a:spLocks noChangeArrowheads="1"/>
          </p:cNvSpPr>
          <p:nvPr/>
        </p:nvSpPr>
        <p:spPr bwMode="auto">
          <a:xfrm>
            <a:off x="7904163" y="3071812"/>
            <a:ext cx="1008062"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100">
                <a:solidFill>
                  <a:srgbClr val="7F7F7F"/>
                </a:solidFill>
                <a:cs typeface="Calibri" pitchFamily="34" charset="0"/>
              </a:rPr>
              <a:t>World Fish</a:t>
            </a:r>
            <a:br>
              <a:rPr lang="en-US" sz="1100">
                <a:solidFill>
                  <a:srgbClr val="7F7F7F"/>
                </a:solidFill>
                <a:cs typeface="Calibri" pitchFamily="34" charset="0"/>
              </a:rPr>
            </a:br>
            <a:r>
              <a:rPr lang="en-US" sz="1100">
                <a:solidFill>
                  <a:srgbClr val="7F7F7F"/>
                </a:solidFill>
                <a:cs typeface="Calibri" pitchFamily="34" charset="0"/>
              </a:rPr>
              <a:t>Penang</a:t>
            </a:r>
            <a:br>
              <a:rPr lang="en-US" sz="1100">
                <a:solidFill>
                  <a:srgbClr val="7F7F7F"/>
                </a:solidFill>
                <a:cs typeface="Calibri" pitchFamily="34" charset="0"/>
              </a:rPr>
            </a:br>
            <a:r>
              <a:rPr lang="en-US" sz="1100">
                <a:solidFill>
                  <a:srgbClr val="7F7F7F"/>
                </a:solidFill>
                <a:cs typeface="Calibri" pitchFamily="34" charset="0"/>
              </a:rPr>
              <a:t>Malaysia</a:t>
            </a:r>
          </a:p>
        </p:txBody>
      </p:sp>
      <p:cxnSp>
        <p:nvCxnSpPr>
          <p:cNvPr id="146" name="Elbow Connector 145"/>
          <p:cNvCxnSpPr>
            <a:cxnSpLocks noChangeShapeType="1"/>
            <a:endCxn id="21" idx="6"/>
          </p:cNvCxnSpPr>
          <p:nvPr/>
        </p:nvCxnSpPr>
        <p:spPr bwMode="auto">
          <a:xfrm rot="16200000" flipV="1">
            <a:off x="5562601" y="5141912"/>
            <a:ext cx="2195512" cy="865187"/>
          </a:xfrm>
          <a:prstGeom prst="bentConnector2">
            <a:avLst/>
          </a:prstGeom>
          <a:noFill/>
          <a:ln w="9525">
            <a:solidFill>
              <a:srgbClr val="7F7F7F"/>
            </a:solidFill>
            <a:miter lim="800000"/>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34861" name="Rectangle 147"/>
          <p:cNvSpPr>
            <a:spLocks noChangeArrowheads="1"/>
          </p:cNvSpPr>
          <p:nvPr/>
        </p:nvSpPr>
        <p:spPr bwMode="auto">
          <a:xfrm>
            <a:off x="7092950" y="6096000"/>
            <a:ext cx="1150938"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100">
                <a:solidFill>
                  <a:srgbClr val="7F7F7F"/>
                </a:solidFill>
                <a:cs typeface="Calibri" pitchFamily="34" charset="0"/>
              </a:rPr>
              <a:t>CIFOR</a:t>
            </a:r>
            <a:br>
              <a:rPr lang="en-US" sz="1100">
                <a:solidFill>
                  <a:srgbClr val="7F7F7F"/>
                </a:solidFill>
                <a:cs typeface="Calibri" pitchFamily="34" charset="0"/>
              </a:rPr>
            </a:br>
            <a:r>
              <a:rPr lang="en-US" sz="1100">
                <a:solidFill>
                  <a:srgbClr val="7F7F7F"/>
                </a:solidFill>
                <a:cs typeface="Calibri" pitchFamily="34" charset="0"/>
              </a:rPr>
              <a:t>Bogor</a:t>
            </a:r>
            <a:br>
              <a:rPr lang="en-US" sz="1100">
                <a:solidFill>
                  <a:srgbClr val="7F7F7F"/>
                </a:solidFill>
                <a:cs typeface="Calibri" pitchFamily="34" charset="0"/>
              </a:rPr>
            </a:br>
            <a:r>
              <a:rPr lang="en-US" sz="1100">
                <a:solidFill>
                  <a:srgbClr val="7F7F7F"/>
                </a:solidFill>
                <a:cs typeface="Calibri" pitchFamily="34" charset="0"/>
              </a:rPr>
              <a:t>Indonesia</a:t>
            </a:r>
          </a:p>
        </p:txBody>
      </p:sp>
      <p:sp>
        <p:nvSpPr>
          <p:cNvPr id="151" name="Rectangle 150"/>
          <p:cNvSpPr>
            <a:spLocks noChangeArrowheads="1"/>
          </p:cNvSpPr>
          <p:nvPr/>
        </p:nvSpPr>
        <p:spPr bwMode="auto">
          <a:xfrm>
            <a:off x="0" y="268287"/>
            <a:ext cx="9144000" cy="981075"/>
          </a:xfrm>
          <a:prstGeom prst="rect">
            <a:avLst/>
          </a:prstGeom>
          <a:solidFill>
            <a:srgbClr val="5F0500"/>
          </a:solid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en-US">
              <a:solidFill>
                <a:schemeClr val="lt1"/>
              </a:solidFill>
              <a:latin typeface="Calibri"/>
              <a:ea typeface="+mn-ea"/>
              <a:cs typeface="Calibri"/>
            </a:endParaRPr>
          </a:p>
        </p:txBody>
      </p:sp>
      <p:sp>
        <p:nvSpPr>
          <p:cNvPr id="34863" name="TextBox 4"/>
          <p:cNvSpPr txBox="1">
            <a:spLocks noChangeArrowheads="1"/>
          </p:cNvSpPr>
          <p:nvPr/>
        </p:nvSpPr>
        <p:spPr bwMode="auto">
          <a:xfrm>
            <a:off x="396081" y="170478"/>
            <a:ext cx="8351837"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n-US" sz="3200" dirty="0">
                <a:solidFill>
                  <a:schemeClr val="bg1"/>
                </a:solidFill>
                <a:latin typeface="Calibri" pitchFamily="34" charset="0"/>
                <a:cs typeface="Calibri" pitchFamily="34" charset="0"/>
              </a:rPr>
              <a:t>CGIAR: a global agricultural research partnership</a:t>
            </a:r>
          </a:p>
          <a:p>
            <a:pPr algn="ctr" eaLnBrk="1" hangingPunct="1"/>
            <a:r>
              <a:rPr lang="en-US" sz="3200" dirty="0">
                <a:solidFill>
                  <a:schemeClr val="bg1"/>
                </a:solidFill>
                <a:latin typeface="Calibri" pitchFamily="34" charset="0"/>
                <a:cs typeface="Calibri" pitchFamily="34" charset="0"/>
              </a:rPr>
              <a:t>15 CGIAR Research </a:t>
            </a:r>
            <a:r>
              <a:rPr lang="en-US" sz="3200" dirty="0" err="1">
                <a:solidFill>
                  <a:schemeClr val="bg1"/>
                </a:solidFill>
                <a:latin typeface="Calibri" pitchFamily="34" charset="0"/>
                <a:cs typeface="Calibri" pitchFamily="34" charset="0"/>
              </a:rPr>
              <a:t>Centres</a:t>
            </a:r>
            <a:endParaRPr lang="en-US" sz="3200" dirty="0">
              <a:solidFill>
                <a:schemeClr val="bg1"/>
              </a:solidFill>
              <a:latin typeface="Calibri" pitchFamily="34" charset="0"/>
              <a:cs typeface="Calibri" pitchFamily="34" charset="0"/>
            </a:endParaRPr>
          </a:p>
        </p:txBody>
      </p:sp>
      <p:sp>
        <p:nvSpPr>
          <p:cNvPr id="17" name="Oval 16"/>
          <p:cNvSpPr>
            <a:spLocks noChangeArrowheads="1"/>
          </p:cNvSpPr>
          <p:nvPr/>
        </p:nvSpPr>
        <p:spPr bwMode="auto">
          <a:xfrm>
            <a:off x="4860925" y="4295775"/>
            <a:ext cx="71438" cy="71437"/>
          </a:xfrm>
          <a:prstGeom prst="ellipse">
            <a:avLst/>
          </a:prstGeom>
          <a:solidFill>
            <a:srgbClr val="7F7F7F"/>
          </a:solidFill>
          <a:ln w="9525">
            <a:solidFill>
              <a:schemeClr val="bg1"/>
            </a:solidFill>
            <a:round/>
            <a:headEnd/>
            <a:tailEnd/>
          </a:ln>
          <a:effectLst>
            <a:outerShdw blurRad="40000" dist="23000" dir="5400000" rotWithShape="0">
              <a:srgbClr val="808080">
                <a:alpha val="34999"/>
              </a:srgbClr>
            </a:outerShdw>
          </a:effectLst>
        </p:spPr>
        <p:txBody>
          <a:bodyPr anchor="ctr"/>
          <a:lstStyle/>
          <a:p>
            <a:pPr algn="ctr">
              <a:defRPr/>
            </a:pPr>
            <a:endParaRPr lang="en-US">
              <a:solidFill>
                <a:srgbClr val="C00000"/>
              </a:solidFill>
              <a:latin typeface="Calibri"/>
              <a:ea typeface="+mn-ea"/>
              <a:cs typeface="Calibri"/>
            </a:endParaRPr>
          </a:p>
        </p:txBody>
      </p:sp>
    </p:spTree>
    <p:extLst>
      <p:ext uri="{BB962C8B-B14F-4D97-AF65-F5344CB8AC3E}">
        <p14:creationId xmlns:p14="http://schemas.microsoft.com/office/powerpoint/2010/main" val="3893059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31968"/>
            <a:ext cx="9144000" cy="5177352"/>
          </a:xfrm>
          <a:prstGeom prst="rect">
            <a:avLst/>
          </a:prstGeom>
        </p:spPr>
      </p:pic>
      <p:sp>
        <p:nvSpPr>
          <p:cNvPr id="7" name="Rectangle 6"/>
          <p:cNvSpPr>
            <a:spLocks noChangeArrowheads="1"/>
          </p:cNvSpPr>
          <p:nvPr/>
        </p:nvSpPr>
        <p:spPr bwMode="auto">
          <a:xfrm>
            <a:off x="0" y="0"/>
            <a:ext cx="9144000" cy="981075"/>
          </a:xfrm>
          <a:prstGeom prst="rect">
            <a:avLst/>
          </a:prstGeom>
          <a:solidFill>
            <a:srgbClr val="5F0500"/>
          </a:solidFill>
          <a:ln>
            <a:noFill/>
          </a:ln>
          <a:effectLst>
            <a:outerShdw blurRad="40000" dist="23000" dir="5400000" rotWithShape="0">
              <a:srgbClr val="80808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endParaRPr lang="en-US">
              <a:solidFill>
                <a:schemeClr val="lt1"/>
              </a:solidFill>
              <a:latin typeface="Calibri"/>
              <a:ea typeface="+mn-ea"/>
              <a:cs typeface="Calibri"/>
            </a:endParaRPr>
          </a:p>
        </p:txBody>
      </p:sp>
      <p:sp>
        <p:nvSpPr>
          <p:cNvPr id="35846" name="TextBox 4"/>
          <p:cNvSpPr txBox="1">
            <a:spLocks noChangeArrowheads="1"/>
          </p:cNvSpPr>
          <p:nvPr/>
        </p:nvSpPr>
        <p:spPr bwMode="auto">
          <a:xfrm>
            <a:off x="468313" y="188913"/>
            <a:ext cx="82073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ea typeface="MS PGothic" pitchFamily="34" charset="-128"/>
              </a:defRPr>
            </a:lvl1pPr>
            <a:lvl2pPr marL="742950" indent="-285750" eaLnBrk="0" hangingPunct="0">
              <a:defRPr sz="2400">
                <a:solidFill>
                  <a:schemeClr val="tx1"/>
                </a:solidFill>
                <a:latin typeface="Times New Roman" pitchFamily="18" charset="0"/>
                <a:ea typeface="MS PGothic" pitchFamily="34" charset="-128"/>
              </a:defRPr>
            </a:lvl2pPr>
            <a:lvl3pPr marL="1143000" indent="-228600" eaLnBrk="0" hangingPunct="0">
              <a:defRPr sz="2400">
                <a:solidFill>
                  <a:schemeClr val="tx1"/>
                </a:solidFill>
                <a:latin typeface="Times New Roman" pitchFamily="18" charset="0"/>
                <a:ea typeface="MS PGothic" pitchFamily="34" charset="-128"/>
              </a:defRPr>
            </a:lvl3pPr>
            <a:lvl4pPr marL="1600200" indent="-228600" eaLnBrk="0" hangingPunct="0">
              <a:defRPr sz="2400">
                <a:solidFill>
                  <a:schemeClr val="tx1"/>
                </a:solidFill>
                <a:latin typeface="Times New Roman" pitchFamily="18" charset="0"/>
                <a:ea typeface="MS PGothic" pitchFamily="34" charset="-128"/>
              </a:defRPr>
            </a:lvl4pPr>
            <a:lvl5pPr marL="2057400" indent="-228600" eaLnBrk="0" hangingPunct="0">
              <a:defRPr sz="2400">
                <a:solidFill>
                  <a:schemeClr val="tx1"/>
                </a:solidFill>
                <a:latin typeface="Times New Roman"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pPr algn="ctr" eaLnBrk="1" hangingPunct="1"/>
            <a:r>
              <a:rPr lang="en-US" sz="3600" dirty="0">
                <a:solidFill>
                  <a:schemeClr val="bg1"/>
                </a:solidFill>
                <a:latin typeface="Calibri" pitchFamily="34" charset="0"/>
                <a:cs typeface="Calibri" pitchFamily="34" charset="0"/>
              </a:rPr>
              <a:t>ILRI: a global livestock mandate</a:t>
            </a:r>
          </a:p>
        </p:txBody>
      </p:sp>
      <p:sp>
        <p:nvSpPr>
          <p:cNvPr id="35878" name="Rectangle 2"/>
          <p:cNvSpPr>
            <a:spLocks noChangeArrowheads="1"/>
          </p:cNvSpPr>
          <p:nvPr/>
        </p:nvSpPr>
        <p:spPr bwMode="auto">
          <a:xfrm>
            <a:off x="5076056" y="3719301"/>
            <a:ext cx="2376388" cy="289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GB" sz="1400" dirty="0">
                <a:solidFill>
                  <a:srgbClr val="800000"/>
                </a:solidFill>
              </a:rPr>
              <a:t>Main campuses: Nairobi and Addis Ababa</a:t>
            </a:r>
          </a:p>
          <a:p>
            <a:r>
              <a:rPr lang="en-US" sz="1400" dirty="0"/>
              <a:t> </a:t>
            </a:r>
            <a:endParaRPr lang="en-GB" sz="1400" dirty="0"/>
          </a:p>
          <a:p>
            <a:r>
              <a:rPr lang="en-GB" sz="1400" dirty="0"/>
              <a:t>Offices in 16 other countries</a:t>
            </a:r>
          </a:p>
          <a:p>
            <a:endParaRPr lang="en-GB" sz="1400" dirty="0"/>
          </a:p>
          <a:p>
            <a:r>
              <a:rPr lang="en-GB" sz="1400" dirty="0"/>
              <a:t>About 750 staff</a:t>
            </a:r>
          </a:p>
          <a:p>
            <a:endParaRPr lang="en-GB" sz="1400" dirty="0"/>
          </a:p>
          <a:p>
            <a:r>
              <a:rPr lang="en-GB" sz="1400" dirty="0"/>
              <a:t>High end biotechnology (vaccines, genomics, feeds); food safety and </a:t>
            </a:r>
            <a:r>
              <a:rPr lang="en-GB" sz="1400" dirty="0" err="1"/>
              <a:t>zoonoses</a:t>
            </a:r>
            <a:r>
              <a:rPr lang="en-GB" sz="1400" dirty="0"/>
              <a:t>; environment, livelihoods, policies, markets, gender….</a:t>
            </a:r>
          </a:p>
          <a:p>
            <a:endParaRPr lang="en-GB" sz="1400" dirty="0"/>
          </a:p>
        </p:txBody>
      </p:sp>
      <p:sp>
        <p:nvSpPr>
          <p:cNvPr id="2" name="TextBox 1"/>
          <p:cNvSpPr txBox="1"/>
          <p:nvPr/>
        </p:nvSpPr>
        <p:spPr bwMode="auto">
          <a:xfrm>
            <a:off x="1763688" y="6379658"/>
            <a:ext cx="5638788"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spAutoFit/>
          </a:bodyPr>
          <a:lstStyle/>
          <a:p>
            <a:pPr algn="ctr">
              <a:lnSpc>
                <a:spcPts val="3200"/>
              </a:lnSpc>
            </a:pPr>
            <a:r>
              <a:rPr lang="en-GB" sz="3000" i="1" dirty="0"/>
              <a:t>….better lives through livestock…..</a:t>
            </a:r>
          </a:p>
        </p:txBody>
      </p:sp>
    </p:spTree>
    <p:extLst>
      <p:ext uri="{BB962C8B-B14F-4D97-AF65-F5344CB8AC3E}">
        <p14:creationId xmlns:p14="http://schemas.microsoft.com/office/powerpoint/2010/main" val="26964455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Market scen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2" y="-3133"/>
            <a:ext cx="3348879" cy="688851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Market scen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5856" y="-3133"/>
            <a:ext cx="3348879" cy="688851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Market scen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8224" y="-3133"/>
            <a:ext cx="3348879" cy="688851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rotWithShape="1">
          <a:blip r:embed="rId4">
            <a:grayscl/>
            <a:extLst>
              <a:ext uri="{BEBA8EAE-BF5A-486C-A8C5-ECC9F3942E4B}">
                <a14:imgProps xmlns:a14="http://schemas.microsoft.com/office/drawing/2010/main">
                  <a14:imgLayer r:embed="rId5">
                    <a14:imgEffect>
                      <a14:colorTemperature colorTemp="11200"/>
                    </a14:imgEffect>
                    <a14:imgEffect>
                      <a14:saturation sat="347000"/>
                    </a14:imgEffect>
                  </a14:imgLayer>
                </a14:imgProps>
              </a:ext>
              <a:ext uri="{28A0092B-C50C-407E-A947-70E740481C1C}">
                <a14:useLocalDpi xmlns:a14="http://schemas.microsoft.com/office/drawing/2010/main" val="0"/>
              </a:ext>
            </a:extLst>
          </a:blip>
          <a:stretch/>
        </p:blipFill>
        <p:spPr bwMode="auto">
          <a:xfrm>
            <a:off x="72007" y="980728"/>
            <a:ext cx="9046781" cy="4934607"/>
          </a:xfrm>
          <a:prstGeom prst="rect">
            <a:avLst/>
          </a:prstGeom>
          <a:noFill/>
          <a:ln>
            <a:noFill/>
          </a:ln>
          <a:extLst/>
        </p:spPr>
      </p:pic>
      <p:sp>
        <p:nvSpPr>
          <p:cNvPr id="5" name="Title 4"/>
          <p:cNvSpPr>
            <a:spLocks noGrp="1"/>
          </p:cNvSpPr>
          <p:nvPr>
            <p:ph type="title"/>
          </p:nvPr>
        </p:nvSpPr>
        <p:spPr>
          <a:xfrm>
            <a:off x="-828600" y="980728"/>
            <a:ext cx="9144000" cy="974904"/>
          </a:xfrm>
        </p:spPr>
        <p:txBody>
          <a:bodyPr/>
          <a:lstStyle/>
          <a:p>
            <a:r>
              <a:rPr lang="en-GB" sz="3200" b="1" dirty="0">
                <a:solidFill>
                  <a:schemeClr val="tx1"/>
                </a:solidFill>
              </a:rPr>
              <a:t>How to feed 10 billion people?</a:t>
            </a:r>
          </a:p>
        </p:txBody>
      </p:sp>
    </p:spTree>
    <p:extLst>
      <p:ext uri="{BB962C8B-B14F-4D97-AF65-F5344CB8AC3E}">
        <p14:creationId xmlns:p14="http://schemas.microsoft.com/office/powerpoint/2010/main" val="21431591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3999" cy="974904"/>
          </a:xfrm>
        </p:spPr>
        <p:txBody>
          <a:bodyPr/>
          <a:lstStyle/>
          <a:p>
            <a:pPr>
              <a:lnSpc>
                <a:spcPct val="90000"/>
              </a:lnSpc>
            </a:pPr>
            <a:r>
              <a:rPr lang="en-GB" sz="3200" dirty="0"/>
              <a:t>Food price crisis 2007/08:</a:t>
            </a:r>
            <a:br>
              <a:rPr lang="en-GB" sz="3200" dirty="0"/>
            </a:br>
            <a:r>
              <a:rPr lang="en-GB" sz="3200" dirty="0"/>
              <a:t>What can we learn?</a:t>
            </a:r>
          </a:p>
        </p:txBody>
      </p:sp>
      <p:pic>
        <p:nvPicPr>
          <p:cNvPr id="5122" name="Picture 2" descr="http://images.artsonia.com/art/xlarge/3213795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7094" y="1692745"/>
            <a:ext cx="6191250" cy="440055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rot="20877336">
            <a:off x="745163" y="1446305"/>
            <a:ext cx="1463862" cy="830997"/>
          </a:xfrm>
          <a:prstGeom prst="rect">
            <a:avLst/>
          </a:prstGeom>
          <a:noFill/>
        </p:spPr>
        <p:txBody>
          <a:bodyPr wrap="none" rtlCol="0">
            <a:spAutoFit/>
          </a:bodyPr>
          <a:lstStyle/>
          <a:p>
            <a:r>
              <a:rPr lang="en-GB" sz="4800" b="1" dirty="0">
                <a:latin typeface="Comic Sans MS" panose="030F0702030302020204" pitchFamily="66" charset="0"/>
              </a:rPr>
              <a:t>$$$</a:t>
            </a:r>
          </a:p>
        </p:txBody>
      </p:sp>
      <p:sp>
        <p:nvSpPr>
          <p:cNvPr id="6" name="TextBox 5"/>
          <p:cNvSpPr txBox="1"/>
          <p:nvPr/>
        </p:nvSpPr>
        <p:spPr>
          <a:xfrm rot="20877336">
            <a:off x="805300" y="3572586"/>
            <a:ext cx="1463862" cy="830997"/>
          </a:xfrm>
          <a:prstGeom prst="rect">
            <a:avLst/>
          </a:prstGeom>
          <a:noFill/>
        </p:spPr>
        <p:txBody>
          <a:bodyPr wrap="none" rtlCol="0">
            <a:spAutoFit/>
          </a:bodyPr>
          <a:lstStyle/>
          <a:p>
            <a:r>
              <a:rPr lang="en-GB" sz="4800" b="1" dirty="0">
                <a:latin typeface="Comic Sans MS" panose="030F0702030302020204" pitchFamily="66" charset="0"/>
              </a:rPr>
              <a:t>$$$</a:t>
            </a:r>
          </a:p>
        </p:txBody>
      </p:sp>
      <p:sp>
        <p:nvSpPr>
          <p:cNvPr id="7" name="TextBox 6"/>
          <p:cNvSpPr txBox="1"/>
          <p:nvPr/>
        </p:nvSpPr>
        <p:spPr>
          <a:xfrm rot="20877336">
            <a:off x="805300" y="5677797"/>
            <a:ext cx="1463862" cy="830997"/>
          </a:xfrm>
          <a:prstGeom prst="rect">
            <a:avLst/>
          </a:prstGeom>
          <a:noFill/>
        </p:spPr>
        <p:txBody>
          <a:bodyPr wrap="none" rtlCol="0">
            <a:spAutoFit/>
          </a:bodyPr>
          <a:lstStyle/>
          <a:p>
            <a:r>
              <a:rPr lang="en-GB" sz="4800" b="1" dirty="0">
                <a:latin typeface="Comic Sans MS" panose="030F0702030302020204" pitchFamily="66" charset="0"/>
              </a:rPr>
              <a:t>$$$</a:t>
            </a:r>
          </a:p>
        </p:txBody>
      </p:sp>
      <p:sp>
        <p:nvSpPr>
          <p:cNvPr id="8" name="TextBox 7"/>
          <p:cNvSpPr txBox="1"/>
          <p:nvPr/>
        </p:nvSpPr>
        <p:spPr>
          <a:xfrm rot="20877336">
            <a:off x="3973652" y="5836555"/>
            <a:ext cx="1463862" cy="830997"/>
          </a:xfrm>
          <a:prstGeom prst="rect">
            <a:avLst/>
          </a:prstGeom>
          <a:noFill/>
        </p:spPr>
        <p:txBody>
          <a:bodyPr wrap="none" rtlCol="0">
            <a:spAutoFit/>
          </a:bodyPr>
          <a:lstStyle/>
          <a:p>
            <a:r>
              <a:rPr lang="en-GB" sz="4800" b="1" dirty="0">
                <a:latin typeface="Comic Sans MS" panose="030F0702030302020204" pitchFamily="66" charset="0"/>
              </a:rPr>
              <a:t>$$$</a:t>
            </a:r>
          </a:p>
        </p:txBody>
      </p:sp>
      <p:sp>
        <p:nvSpPr>
          <p:cNvPr id="10" name="TextBox 9"/>
          <p:cNvSpPr txBox="1"/>
          <p:nvPr/>
        </p:nvSpPr>
        <p:spPr>
          <a:xfrm rot="20877336">
            <a:off x="3840067" y="1346276"/>
            <a:ext cx="1463862" cy="830997"/>
          </a:xfrm>
          <a:prstGeom prst="rect">
            <a:avLst/>
          </a:prstGeom>
          <a:noFill/>
        </p:spPr>
        <p:txBody>
          <a:bodyPr wrap="none" rtlCol="0">
            <a:spAutoFit/>
          </a:bodyPr>
          <a:lstStyle/>
          <a:p>
            <a:r>
              <a:rPr lang="en-GB" sz="4800" b="1" dirty="0">
                <a:latin typeface="Comic Sans MS" panose="030F0702030302020204" pitchFamily="66" charset="0"/>
              </a:rPr>
              <a:t>$$$</a:t>
            </a:r>
          </a:p>
        </p:txBody>
      </p:sp>
      <p:sp>
        <p:nvSpPr>
          <p:cNvPr id="12" name="TextBox 11"/>
          <p:cNvSpPr txBox="1"/>
          <p:nvPr/>
        </p:nvSpPr>
        <p:spPr>
          <a:xfrm rot="20877336">
            <a:off x="6853972" y="1326451"/>
            <a:ext cx="1463862" cy="830997"/>
          </a:xfrm>
          <a:prstGeom prst="rect">
            <a:avLst/>
          </a:prstGeom>
          <a:noFill/>
        </p:spPr>
        <p:txBody>
          <a:bodyPr wrap="none" rtlCol="0">
            <a:spAutoFit/>
          </a:bodyPr>
          <a:lstStyle/>
          <a:p>
            <a:r>
              <a:rPr lang="en-GB" sz="4800" b="1" dirty="0">
                <a:latin typeface="Comic Sans MS" panose="030F0702030302020204" pitchFamily="66" charset="0"/>
              </a:rPr>
              <a:t>$$$</a:t>
            </a:r>
          </a:p>
        </p:txBody>
      </p:sp>
      <p:sp>
        <p:nvSpPr>
          <p:cNvPr id="13" name="TextBox 12"/>
          <p:cNvSpPr txBox="1"/>
          <p:nvPr/>
        </p:nvSpPr>
        <p:spPr>
          <a:xfrm rot="20877336">
            <a:off x="7069996" y="3390521"/>
            <a:ext cx="1463862" cy="830997"/>
          </a:xfrm>
          <a:prstGeom prst="rect">
            <a:avLst/>
          </a:prstGeom>
          <a:noFill/>
        </p:spPr>
        <p:txBody>
          <a:bodyPr wrap="none" rtlCol="0">
            <a:spAutoFit/>
          </a:bodyPr>
          <a:lstStyle/>
          <a:p>
            <a:r>
              <a:rPr lang="en-GB" sz="4800" b="1" dirty="0">
                <a:latin typeface="Comic Sans MS" panose="030F0702030302020204" pitchFamily="66" charset="0"/>
              </a:rPr>
              <a:t>$$$</a:t>
            </a:r>
          </a:p>
        </p:txBody>
      </p:sp>
      <p:sp>
        <p:nvSpPr>
          <p:cNvPr id="14" name="TextBox 13"/>
          <p:cNvSpPr txBox="1"/>
          <p:nvPr/>
        </p:nvSpPr>
        <p:spPr>
          <a:xfrm rot="20877336">
            <a:off x="6989179" y="5536158"/>
            <a:ext cx="1463862" cy="830997"/>
          </a:xfrm>
          <a:prstGeom prst="rect">
            <a:avLst/>
          </a:prstGeom>
          <a:noFill/>
        </p:spPr>
        <p:txBody>
          <a:bodyPr wrap="none" rtlCol="0">
            <a:spAutoFit/>
          </a:bodyPr>
          <a:lstStyle/>
          <a:p>
            <a:r>
              <a:rPr lang="en-GB" sz="4800" b="1" dirty="0">
                <a:latin typeface="Comic Sans MS" panose="030F0702030302020204" pitchFamily="66" charset="0"/>
              </a:rPr>
              <a:t>$$$</a:t>
            </a:r>
          </a:p>
        </p:txBody>
      </p:sp>
    </p:spTree>
    <p:extLst>
      <p:ext uri="{BB962C8B-B14F-4D97-AF65-F5344CB8AC3E}">
        <p14:creationId xmlns:p14="http://schemas.microsoft.com/office/powerpoint/2010/main" val="13283419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bwMode="auto">
          <a:xfrm>
            <a:off x="12831" y="8578"/>
            <a:ext cx="9144000" cy="9877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000">
                <a:solidFill>
                  <a:schemeClr val="bg1"/>
                </a:solidFill>
                <a:latin typeface="Calibri" pitchFamily="34" charset="0"/>
                <a:ea typeface="MS PGothic" pitchFamily="34" charset="-128"/>
                <a:cs typeface="MS PGothic" charset="0"/>
              </a:defRPr>
            </a:lvl1pPr>
            <a:lvl2pPr algn="ctr" rtl="0" eaLnBrk="0" fontAlgn="base" hangingPunct="0">
              <a:spcBef>
                <a:spcPct val="0"/>
              </a:spcBef>
              <a:spcAft>
                <a:spcPct val="0"/>
              </a:spcAft>
              <a:defRPr sz="4000">
                <a:solidFill>
                  <a:schemeClr val="bg1"/>
                </a:solidFill>
                <a:latin typeface="Calibri" pitchFamily="34" charset="0"/>
                <a:ea typeface="MS PGothic" pitchFamily="34" charset="-128"/>
                <a:cs typeface="MS PGothic" charset="0"/>
              </a:defRPr>
            </a:lvl2pPr>
            <a:lvl3pPr algn="ctr" rtl="0" eaLnBrk="0" fontAlgn="base" hangingPunct="0">
              <a:spcBef>
                <a:spcPct val="0"/>
              </a:spcBef>
              <a:spcAft>
                <a:spcPct val="0"/>
              </a:spcAft>
              <a:defRPr sz="4000">
                <a:solidFill>
                  <a:schemeClr val="bg1"/>
                </a:solidFill>
                <a:latin typeface="Calibri" pitchFamily="34" charset="0"/>
                <a:ea typeface="MS PGothic" pitchFamily="34" charset="-128"/>
                <a:cs typeface="MS PGothic" charset="0"/>
              </a:defRPr>
            </a:lvl3pPr>
            <a:lvl4pPr algn="ctr" rtl="0" eaLnBrk="0" fontAlgn="base" hangingPunct="0">
              <a:spcBef>
                <a:spcPct val="0"/>
              </a:spcBef>
              <a:spcAft>
                <a:spcPct val="0"/>
              </a:spcAft>
              <a:defRPr sz="4000">
                <a:solidFill>
                  <a:schemeClr val="bg1"/>
                </a:solidFill>
                <a:latin typeface="Calibri" pitchFamily="34" charset="0"/>
                <a:ea typeface="MS PGothic" pitchFamily="34" charset="-128"/>
                <a:cs typeface="MS PGothic" charset="0"/>
              </a:defRPr>
            </a:lvl4pPr>
            <a:lvl5pPr algn="ctr" rtl="0" eaLnBrk="0" fontAlgn="base" hangingPunct="0">
              <a:spcBef>
                <a:spcPct val="0"/>
              </a:spcBef>
              <a:spcAft>
                <a:spcPct val="0"/>
              </a:spcAft>
              <a:defRPr sz="4000">
                <a:solidFill>
                  <a:schemeClr val="bg1"/>
                </a:solidFill>
                <a:latin typeface="Calibri" pitchFamily="34" charset="0"/>
                <a:ea typeface="MS PGothic" pitchFamily="34" charset="-128"/>
                <a:cs typeface="MS PGothic" charset="0"/>
              </a:defRPr>
            </a:lvl5pPr>
            <a:lvl6pPr marL="457200" algn="ctr" rtl="0" fontAlgn="base">
              <a:spcBef>
                <a:spcPct val="0"/>
              </a:spcBef>
              <a:spcAft>
                <a:spcPct val="0"/>
              </a:spcAft>
              <a:defRPr sz="4400">
                <a:solidFill>
                  <a:srgbClr val="990033"/>
                </a:solidFill>
                <a:latin typeface="Arial" charset="0"/>
              </a:defRPr>
            </a:lvl6pPr>
            <a:lvl7pPr marL="914400" algn="ctr" rtl="0" fontAlgn="base">
              <a:spcBef>
                <a:spcPct val="0"/>
              </a:spcBef>
              <a:spcAft>
                <a:spcPct val="0"/>
              </a:spcAft>
              <a:defRPr sz="4400">
                <a:solidFill>
                  <a:srgbClr val="990033"/>
                </a:solidFill>
                <a:latin typeface="Arial" charset="0"/>
              </a:defRPr>
            </a:lvl7pPr>
            <a:lvl8pPr marL="1371600" algn="ctr" rtl="0" fontAlgn="base">
              <a:spcBef>
                <a:spcPct val="0"/>
              </a:spcBef>
              <a:spcAft>
                <a:spcPct val="0"/>
              </a:spcAft>
              <a:defRPr sz="4400">
                <a:solidFill>
                  <a:srgbClr val="990033"/>
                </a:solidFill>
                <a:latin typeface="Arial" charset="0"/>
              </a:defRPr>
            </a:lvl8pPr>
            <a:lvl9pPr marL="1828800" algn="ctr" rtl="0" fontAlgn="base">
              <a:spcBef>
                <a:spcPct val="0"/>
              </a:spcBef>
              <a:spcAft>
                <a:spcPct val="0"/>
              </a:spcAft>
              <a:defRPr sz="4400">
                <a:solidFill>
                  <a:srgbClr val="990033"/>
                </a:solidFill>
                <a:latin typeface="Arial" charset="0"/>
              </a:defRPr>
            </a:lvl9pPr>
          </a:lstStyle>
          <a:p>
            <a:pPr>
              <a:lnSpc>
                <a:spcPct val="90000"/>
              </a:lnSpc>
            </a:pPr>
            <a:r>
              <a:rPr lang="en-GB" sz="3200" dirty="0">
                <a:solidFill>
                  <a:prstClr val="white"/>
                </a:solidFill>
              </a:rPr>
              <a:t>The crisis:</a:t>
            </a:r>
            <a:br>
              <a:rPr lang="en-GB" sz="3200" dirty="0">
                <a:solidFill>
                  <a:prstClr val="white"/>
                </a:solidFill>
              </a:rPr>
            </a:br>
            <a:r>
              <a:rPr lang="en-GB" sz="3200" dirty="0">
                <a:solidFill>
                  <a:prstClr val="white"/>
                </a:solidFill>
              </a:rPr>
              <a:t>The doubling of food prices</a:t>
            </a:r>
          </a:p>
        </p:txBody>
      </p:sp>
      <p:pic>
        <p:nvPicPr>
          <p:cNvPr id="4098" name="Picture 2" descr="http://images.artsonia.com/art/xlarge/3213794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94" y="996310"/>
            <a:ext cx="2367698" cy="170110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images.artsonia.com/art/xlarge/3213794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99965" y="996310"/>
            <a:ext cx="2367698" cy="170110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images.artsonia.com/art/xlarge/3213794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80494" y="996310"/>
            <a:ext cx="2367698" cy="170110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http://images.artsonia.com/art/xlarge/3213794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71965" y="996310"/>
            <a:ext cx="2367698" cy="170110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images.artsonia.com/art/xlarge/3213794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94" y="2697410"/>
            <a:ext cx="2367698" cy="170110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http://images.artsonia.com/art/xlarge/3213794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99965" y="2697409"/>
            <a:ext cx="2367698" cy="170110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http://images.artsonia.com/art/xlarge/3213794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80494" y="2697410"/>
            <a:ext cx="2367698" cy="170110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http://images.artsonia.com/art/xlarge/3213794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71965" y="2697409"/>
            <a:ext cx="2367698" cy="1701101"/>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http://images.artsonia.com/art/xlarge/3213794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94" y="4398511"/>
            <a:ext cx="2367698" cy="1701101"/>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http://images.artsonia.com/art/xlarge/3213794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99965" y="4398510"/>
            <a:ext cx="2367698" cy="1701101"/>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http://images.artsonia.com/art/xlarge/3213794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80494" y="4398511"/>
            <a:ext cx="2367698" cy="1701101"/>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http://images.artsonia.com/art/xlarge/3213794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71965" y="4398510"/>
            <a:ext cx="2367698" cy="1701101"/>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http://images.artsonia.com/art/xlarge/3213794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94" y="6099609"/>
            <a:ext cx="2367698" cy="1701101"/>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http://images.artsonia.com/art/xlarge/3213794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99965" y="6099608"/>
            <a:ext cx="2367698" cy="1701101"/>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http://images.artsonia.com/art/xlarge/3213794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80494" y="6099609"/>
            <a:ext cx="2367698" cy="1701101"/>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http://images.artsonia.com/art/xlarge/3213794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71965" y="6099608"/>
            <a:ext cx="2367698" cy="17011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1853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87732"/>
          </a:xfrm>
        </p:spPr>
        <p:txBody>
          <a:bodyPr/>
          <a:lstStyle/>
          <a:p>
            <a:pPr>
              <a:lnSpc>
                <a:spcPct val="90000"/>
              </a:lnSpc>
            </a:pPr>
            <a:r>
              <a:rPr lang="en-GB" sz="3200" dirty="0"/>
              <a:t>Food comes from the supermarket</a:t>
            </a:r>
            <a:br>
              <a:rPr lang="en-GB" sz="3200" dirty="0"/>
            </a:br>
            <a:r>
              <a:rPr lang="en-GB" sz="3200" dirty="0"/>
              <a:t>(NOT)</a:t>
            </a:r>
          </a:p>
        </p:txBody>
      </p:sp>
      <p:pic>
        <p:nvPicPr>
          <p:cNvPr id="3074" name="Picture 2" descr="http://images.artsonia.com/art/xlarge/3328318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2399" y="1003974"/>
            <a:ext cx="5903937" cy="58312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17686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1100" y="-99392"/>
            <a:ext cx="6781800" cy="1143000"/>
          </a:xfrm>
        </p:spPr>
        <p:txBody>
          <a:bodyPr/>
          <a:lstStyle/>
          <a:p>
            <a:r>
              <a:rPr lang="en-GB" sz="2800" dirty="0"/>
              <a:t>Feeding the World: 60% more food</a:t>
            </a:r>
            <a:br>
              <a:rPr lang="en-GB" sz="2800" dirty="0"/>
            </a:br>
            <a:r>
              <a:rPr lang="en-GB" sz="2800" dirty="0"/>
              <a:t>productivity gains, not expansion</a:t>
            </a:r>
          </a:p>
        </p:txBody>
      </p:sp>
      <p:sp>
        <p:nvSpPr>
          <p:cNvPr id="4" name="Slide Number Placeholder 3"/>
          <p:cNvSpPr>
            <a:spLocks noGrp="1"/>
          </p:cNvSpPr>
          <p:nvPr>
            <p:ph type="sldNum" sz="quarter" idx="12"/>
          </p:nvPr>
        </p:nvSpPr>
        <p:spPr/>
        <p:txBody>
          <a:bodyPr/>
          <a:lstStyle/>
          <a:p>
            <a:pPr>
              <a:defRPr/>
            </a:pPr>
            <a:fld id="{72148C49-910F-884A-ADB3-6E91C1965AD0}" type="slidenum">
              <a:rPr lang="en-US" smtClean="0">
                <a:solidFill>
                  <a:prstClr val="black"/>
                </a:solidFill>
              </a:rPr>
              <a:pPr>
                <a:defRPr/>
              </a:pPr>
              <a:t>8</a:t>
            </a:fld>
            <a:endParaRPr lang="en-US" dirty="0">
              <a:solidFill>
                <a:prstClr val="black"/>
              </a:solidFill>
            </a:endParaRPr>
          </a:p>
        </p:txBody>
      </p:sp>
      <p:pic>
        <p:nvPicPr>
          <p:cNvPr id="1026" name="Picture 2" descr="http://images.artsonia.com/art/xlarge/2987404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971498"/>
            <a:ext cx="9144000" cy="6133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53862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1100" y="-90264"/>
            <a:ext cx="6781800" cy="1143000"/>
          </a:xfrm>
        </p:spPr>
        <p:txBody>
          <a:bodyPr/>
          <a:lstStyle/>
          <a:p>
            <a:r>
              <a:rPr lang="en-GB" dirty="0"/>
              <a:t>Demand for food in Africa</a:t>
            </a:r>
          </a:p>
        </p:txBody>
      </p:sp>
      <p:sp>
        <p:nvSpPr>
          <p:cNvPr id="4" name="Slide Number Placeholder 3"/>
          <p:cNvSpPr>
            <a:spLocks noGrp="1"/>
          </p:cNvSpPr>
          <p:nvPr>
            <p:ph type="sldNum" sz="quarter" idx="12"/>
          </p:nvPr>
        </p:nvSpPr>
        <p:spPr/>
        <p:txBody>
          <a:bodyPr/>
          <a:lstStyle/>
          <a:p>
            <a:pPr>
              <a:defRPr/>
            </a:pPr>
            <a:fld id="{72148C49-910F-884A-ADB3-6E91C1965AD0}" type="slidenum">
              <a:rPr lang="en-US" smtClean="0">
                <a:solidFill>
                  <a:prstClr val="black"/>
                </a:solidFill>
              </a:rPr>
              <a:pPr>
                <a:defRPr/>
              </a:pPr>
              <a:t>9</a:t>
            </a:fld>
            <a:endParaRPr lang="en-US" dirty="0">
              <a:solidFill>
                <a:prstClr val="black"/>
              </a:solidFill>
            </a:endParaRPr>
          </a:p>
        </p:txBody>
      </p:sp>
      <p:graphicFrame>
        <p:nvGraphicFramePr>
          <p:cNvPr id="5" name="Chart 4"/>
          <p:cNvGraphicFramePr>
            <a:graphicFrameLocks/>
          </p:cNvGraphicFramePr>
          <p:nvPr>
            <p:extLst>
              <p:ext uri="{D42A27DB-BD31-4B8C-83A1-F6EECF244321}">
                <p14:modId xmlns:p14="http://schemas.microsoft.com/office/powerpoint/2010/main" val="2526495622"/>
              </p:ext>
            </p:extLst>
          </p:nvPr>
        </p:nvGraphicFramePr>
        <p:xfrm>
          <a:off x="971601" y="1052736"/>
          <a:ext cx="8172399" cy="4682316"/>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p:cNvSpPr/>
          <p:nvPr/>
        </p:nvSpPr>
        <p:spPr>
          <a:xfrm>
            <a:off x="2195736" y="1196752"/>
            <a:ext cx="4113818" cy="369332"/>
          </a:xfrm>
          <a:prstGeom prst="rect">
            <a:avLst/>
          </a:prstGeom>
        </p:spPr>
        <p:txBody>
          <a:bodyPr wrap="none">
            <a:spAutoFit/>
          </a:bodyPr>
          <a:lstStyle/>
          <a:p>
            <a:r>
              <a:rPr lang="en-US" dirty="0"/>
              <a:t>million metric </a:t>
            </a:r>
            <a:r>
              <a:rPr lang="en-US" dirty="0" err="1"/>
              <a:t>tonnes</a:t>
            </a:r>
            <a:r>
              <a:rPr lang="en-US" dirty="0"/>
              <a:t>, projections to 2050</a:t>
            </a:r>
          </a:p>
        </p:txBody>
      </p:sp>
      <p:pic>
        <p:nvPicPr>
          <p:cNvPr id="10242" name="Picture 2" descr="http://images.artsonia.com/art/xlarge/2956197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5614" y="980728"/>
            <a:ext cx="1699138" cy="258046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http://images.artsonia.com/art/xlarge/2956197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5614" y="3429000"/>
            <a:ext cx="1699138" cy="258046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images.artsonia.com/art/xlarge/2956197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6200000">
            <a:off x="188128" y="5218202"/>
            <a:ext cx="1699138" cy="258046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http://images.artsonia.com/art/xlarge/2956197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6200000">
            <a:off x="2720230" y="5218202"/>
            <a:ext cx="1699138" cy="258046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http://images.artsonia.com/art/xlarge/2956197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6200000">
            <a:off x="5252332" y="5218203"/>
            <a:ext cx="1699138" cy="258046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http://images.artsonia.com/art/xlarge/2956197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6200000">
            <a:off x="7736070" y="5218202"/>
            <a:ext cx="1699138" cy="2580466"/>
          </a:xfrm>
          <a:prstGeom prst="rect">
            <a:avLst/>
          </a:prstGeom>
          <a:noFill/>
          <a:extLst>
            <a:ext uri="{909E8E84-426E-40DD-AFC4-6F175D3DCCD1}">
              <a14:hiddenFill xmlns:a14="http://schemas.microsoft.com/office/drawing/2010/main">
                <a:solidFill>
                  <a:srgbClr val="FFFFFF"/>
                </a:solidFill>
              </a14:hiddenFill>
            </a:ext>
          </a:extLst>
        </p:spPr>
      </p:pic>
      <p:sp>
        <p:nvSpPr>
          <p:cNvPr id="3" name="Oval Callout 2"/>
          <p:cNvSpPr/>
          <p:nvPr/>
        </p:nvSpPr>
        <p:spPr>
          <a:xfrm>
            <a:off x="4139952" y="1710100"/>
            <a:ext cx="1584176" cy="1070828"/>
          </a:xfrm>
          <a:prstGeom prst="wedgeEllipseCallout">
            <a:avLst>
              <a:gd name="adj1" fmla="val -143181"/>
              <a:gd name="adj2" fmla="val 239376"/>
            </a:avLst>
          </a:prstGeom>
          <a:solidFill>
            <a:schemeClr val="bg1">
              <a:lumMod val="9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Callout 12"/>
          <p:cNvSpPr/>
          <p:nvPr/>
        </p:nvSpPr>
        <p:spPr>
          <a:xfrm>
            <a:off x="4139952" y="1710100"/>
            <a:ext cx="1584176" cy="1070828"/>
          </a:xfrm>
          <a:prstGeom prst="wedgeEllipseCallout">
            <a:avLst>
              <a:gd name="adj1" fmla="val 103366"/>
              <a:gd name="adj2" fmla="val 212553"/>
            </a:avLst>
          </a:prstGeom>
          <a:solidFill>
            <a:schemeClr val="bg1">
              <a:lumMod val="9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rPr>
              <a:t>Livestock: 163% increase </a:t>
            </a:r>
          </a:p>
        </p:txBody>
      </p:sp>
    </p:spTree>
    <p:extLst>
      <p:ext uri="{BB962C8B-B14F-4D97-AF65-F5344CB8AC3E}">
        <p14:creationId xmlns:p14="http://schemas.microsoft.com/office/powerpoint/2010/main" val="3568386102"/>
      </p:ext>
    </p:extLst>
  </p:cSld>
  <p:clrMapOvr>
    <a:masterClrMapping/>
  </p:clrMapOvr>
</p:sld>
</file>

<file path=ppt/theme/theme1.xml><?xml version="1.0" encoding="utf-8"?>
<a:theme xmlns:a="http://schemas.openxmlformats.org/drawingml/2006/main" name="ilri_powerpoint_template_Feb2013">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extLst>
    <a:ext uri="{05A4C25C-085E-4340-85A3-A5531E510DB2}">
      <thm15:themeFamily xmlns:thm15="http://schemas.microsoft.com/office/thememl/2012/main" name="Presentation1" id="{D657C7C5-6068-4F8F-A213-8779461531B9}" vid="{69500791-311C-46AE-98B7-67BB1C7A39DC}"/>
    </a:ext>
  </a:extLst>
</a:theme>
</file>

<file path=ppt/theme/theme2.xml><?xml version="1.0" encoding="utf-8"?>
<a:theme xmlns:a="http://schemas.openxmlformats.org/drawingml/2006/main" name="Default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fca73bb26319a383f0ca6a4bffdc501e">
  <xsd:schema xmlns:xsd="http://www.w3.org/2001/XMLSchema" xmlns:xs="http://www.w3.org/2001/XMLSchema" xmlns:p="http://schemas.microsoft.com/office/2006/metadata/properties" xmlns:ns2="9f5e9607-a28b-487e-b093-da60e75ee109" targetNamespace="http://schemas.microsoft.com/office/2006/metadata/properties" ma:root="true" ma:fieldsID="eff026812a92945e04c02a7a0b9b476f"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CD979DA-C907-47EF-9F2B-3EEC14230EED}">
  <ds:schemaRefs>
    <ds:schemaRef ds:uri="http://schemas.microsoft.com/office/infopath/2007/PartnerControls"/>
    <ds:schemaRef ds:uri="9f5e9607-a28b-487e-b093-da60e75ee109"/>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www.w3.org/XML/1998/namespace"/>
    <ds:schemaRef ds:uri="http://purl.org/dc/dcmitype/"/>
  </ds:schemaRefs>
</ds:datastoreItem>
</file>

<file path=customXml/itemProps2.xml><?xml version="1.0" encoding="utf-8"?>
<ds:datastoreItem xmlns:ds="http://schemas.openxmlformats.org/officeDocument/2006/customXml" ds:itemID="{133D44FD-ABE2-45CA-990B-E55889CCA812}">
  <ds:schemaRefs>
    <ds:schemaRef ds:uri="http://schemas.microsoft.com/sharepoint/v3/contenttype/forms"/>
  </ds:schemaRefs>
</ds:datastoreItem>
</file>

<file path=customXml/itemProps3.xml><?xml version="1.0" encoding="utf-8"?>
<ds:datastoreItem xmlns:ds="http://schemas.openxmlformats.org/officeDocument/2006/customXml" ds:itemID="{89DDF020-5A75-401C-9581-87F1F240C52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ilri_powerpoint_template</Template>
  <TotalTime>1848</TotalTime>
  <Words>1471</Words>
  <Application>Microsoft Office PowerPoint</Application>
  <PresentationFormat>On-screen Show (4:3)</PresentationFormat>
  <Paragraphs>207</Paragraphs>
  <Slides>19</Slides>
  <Notes>17</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19</vt:i4>
      </vt:variant>
    </vt:vector>
  </HeadingPairs>
  <TitlesOfParts>
    <vt:vector size="26" baseType="lpstr">
      <vt:lpstr>Arial</vt:lpstr>
      <vt:lpstr>Bradley Hand ITC</vt:lpstr>
      <vt:lpstr>Calibri</vt:lpstr>
      <vt:lpstr>Comic Sans MS</vt:lpstr>
      <vt:lpstr>Wingdings</vt:lpstr>
      <vt:lpstr>ilri_powerpoint_template_Feb2013</vt:lpstr>
      <vt:lpstr>Default Design</vt:lpstr>
      <vt:lpstr>PowerPoint Presentation</vt:lpstr>
      <vt:lpstr>PowerPoint Presentation</vt:lpstr>
      <vt:lpstr>PowerPoint Presentation</vt:lpstr>
      <vt:lpstr>How to feed 10 billion people?</vt:lpstr>
      <vt:lpstr>Food price crisis 2007/08: What can we learn?</vt:lpstr>
      <vt:lpstr>PowerPoint Presentation</vt:lpstr>
      <vt:lpstr>Food comes from the supermarket (NOT)</vt:lpstr>
      <vt:lpstr>Feeding the World: 60% more food productivity gains, not expansion</vt:lpstr>
      <vt:lpstr>Demand for food in Africa</vt:lpstr>
      <vt:lpstr>Where is the food coming from?</vt:lpstr>
      <vt:lpstr>Africa’s food imports: a major opportunity (lost?)</vt:lpstr>
      <vt:lpstr>The cost of food imports: much more than money</vt:lpstr>
      <vt:lpstr>Africa’s untapped potential? People | Land | Water</vt:lpstr>
      <vt:lpstr>Food and nutritional security: the heartland of African agriculture</vt:lpstr>
      <vt:lpstr>African agriculture:  Beyond food and nutrition security</vt:lpstr>
      <vt:lpstr>Global ramifications</vt:lpstr>
      <vt:lpstr>What’s needed? A ‘Marshall plan’ for Africa’?</vt:lpstr>
      <vt:lpstr>For Illinois?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Tarawali, Shirley (ILRI)</dc:creator>
  <cp:lastModifiedBy>Mulat, Bizuwork (ILRI)</cp:lastModifiedBy>
  <cp:revision>43</cp:revision>
  <dcterms:created xsi:type="dcterms:W3CDTF">2016-09-21T08:32:00Z</dcterms:created>
  <dcterms:modified xsi:type="dcterms:W3CDTF">2019-03-04T07:45:23Z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y fmtid="{D5CDD505-2E9C-101B-9397-08002B2CF9AE}" pid="3" name="NXPowerLiteLastOptimized">
    <vt:lpwstr>1842346</vt:lpwstr>
  </property>
  <property fmtid="{D5CDD505-2E9C-101B-9397-08002B2CF9AE}" pid="4" name="NXPowerLiteSettings">
    <vt:lpwstr>F7000400038000</vt:lpwstr>
  </property>
  <property fmtid="{D5CDD505-2E9C-101B-9397-08002B2CF9AE}" pid="5" name="NXPowerLiteVersion">
    <vt:lpwstr>D6.1.2</vt:lpwstr>
  </property>
</Properties>
</file>