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99" r:id="rId5"/>
  </p:sldMasterIdLst>
  <p:notesMasterIdLst>
    <p:notesMasterId r:id="rId17"/>
  </p:notesMasterIdLst>
  <p:sldIdLst>
    <p:sldId id="496" r:id="rId6"/>
    <p:sldId id="521" r:id="rId7"/>
    <p:sldId id="522" r:id="rId8"/>
    <p:sldId id="523" r:id="rId9"/>
    <p:sldId id="455" r:id="rId10"/>
    <p:sldId id="525" r:id="rId11"/>
    <p:sldId id="527" r:id="rId12"/>
    <p:sldId id="526" r:id="rId13"/>
    <p:sldId id="511" r:id="rId14"/>
    <p:sldId id="524" r:id="rId15"/>
    <p:sldId id="508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by DG " id="{EB67CB54-C824-4B22-AEE4-FD3DB85363E2}">
          <p14:sldIdLst>
            <p14:sldId id="496"/>
            <p14:sldId id="521"/>
            <p14:sldId id="522"/>
            <p14:sldId id="523"/>
            <p14:sldId id="455"/>
            <p14:sldId id="525"/>
            <p14:sldId id="527"/>
            <p14:sldId id="526"/>
            <p14:sldId id="511"/>
            <p14:sldId id="524"/>
            <p14:sldId id="508"/>
          </p14:sldIdLst>
        </p14:section>
        <p14:section name="Background Slides - FOR INFO" id="{8A8E5A80-B344-49F5-A665-CB156BDD953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F0151E-0C2B-E46E-610E-5583E9C9BA4D}" name="GOETSCHALCKX Nick (INTPA)" initials="GN(" userId="S::Nick.GOETSCHALCKX@ec.europa.eu::ab3f55af-6b7a-4d6e-a586-448bf502855d" providerId="AD"/>
  <p188:author id="{4D76CDD6-9FE0-D6ED-DB7E-F7F50087B08F}" name="PLANAS HERRERA Luis (ENV)" initials="P(" userId="S::luis.planas-herrera@ec.europa.eu::0c4b3b4d-d49e-4ec5-b09d-57aa0c18f001" providerId="AD"/>
  <p188:author id="{BB9D43DE-A6CA-3169-990E-73085C380F4E}" name="Delphine SALLARD" initials="DS" userId="S::Delphine.Sallard@ec.europa.eu::72abb129-29db-4b03-9cca-9a45ed875832" providerId="AD"/>
  <p188:author id="{9B1F55E5-C298-F7FC-BB8A-698AF24AC5DD}" name="GRLAS Bojan (ENV)" initials="GB(" userId="S::Bojan.GRLAS@ec.europa.eu::cbef5eec-8dbf-42d9-8746-70ae325428ca" providerId="AD"/>
  <p188:author id="{924C04EA-F67D-FC54-32D5-0BAC4C295959}" name="GRIMMINGER Mara (ENV)" initials="" userId="S::Mara.GRIMMINGER@ec.europa.eu::c88820a9-054d-40a8-ab65-9f38df14b4e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66FF"/>
    <a:srgbClr val="0033CC"/>
    <a:srgbClr val="0099CC"/>
    <a:srgbClr val="3399FF"/>
    <a:srgbClr val="55CB71"/>
    <a:srgbClr val="410EFA"/>
    <a:srgbClr val="6A6F45"/>
    <a:srgbClr val="606A17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3C3D35-8B98-2883-DD16-46B678783530}" v="5" dt="2024-11-14T09:09:13.331"/>
    <p1510:client id="{0C707CBC-1E1A-3CDE-CA5B-E6C612409ADC}" v="1" dt="2024-11-14T09:06:59.555"/>
    <p1510:client id="{2451A624-612E-4B29-90F0-6040D923A6DE}" v="2" dt="2024-11-14T10:53:52.6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0013" autoAdjust="0"/>
  </p:normalViewPr>
  <p:slideViewPr>
    <p:cSldViewPr snapToGrid="0">
      <p:cViewPr varScale="1">
        <p:scale>
          <a:sx n="100" d="100"/>
          <a:sy n="100" d="100"/>
        </p:scale>
        <p:origin x="7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A4A7CBB-C6B6-4583-92DE-5B1A44A845C4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66A97A-C2B0-4EC5-9C02-CAAC9A2C3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8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26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26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26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42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105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60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3DE3B-FAF0-40C5-99F3-96F68524CA21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6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2BC62-1095-4FDE-98F3-9E717D452978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07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FED9-8D14-4782-ABDC-D6F71204408E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38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39693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281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1087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339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578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52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15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5022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0481-1CC0-4DDA-950B-026C709D82D7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3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96073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10518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47491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2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6" y="258043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1" y="1992575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7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61" y="6619166"/>
            <a:ext cx="707409" cy="240595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51"/>
            <a:ext cx="10065224" cy="897755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2" y="5557905"/>
            <a:ext cx="5040313" cy="528999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90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37" y="2699026"/>
            <a:ext cx="12192000" cy="409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2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5"/>
            <a:ext cx="12192000" cy="2890800"/>
          </a:xfrm>
          <a:prstGeom prst="rect">
            <a:avLst/>
          </a:prstGeom>
          <a:solidFill>
            <a:srgbClr val="7E8C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6" y="258043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1" y="1992576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7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61" y="6619166"/>
            <a:ext cx="707409" cy="240595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70"/>
            <a:ext cx="10065224" cy="897755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2" y="5783537"/>
            <a:ext cx="5040313" cy="528999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3735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7E8C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221"/>
            <a:ext cx="12192000" cy="6059195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6"/>
            <a:ext cx="12197347" cy="5783239"/>
          </a:xfrm>
          <a:prstGeom prst="rect">
            <a:avLst/>
          </a:prstGeom>
          <a:solidFill>
            <a:srgbClr val="606A1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2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1" y="1992575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7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61" y="6619166"/>
            <a:ext cx="707409" cy="240595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51"/>
            <a:ext cx="10065224" cy="897755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6" y="258043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2" y="5557905"/>
            <a:ext cx="5040313" cy="528999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136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852" y="6045867"/>
            <a:ext cx="1716200" cy="45054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6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3"/>
            <a:ext cx="0" cy="3295935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92" y="3602039"/>
            <a:ext cx="10156297" cy="1655763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14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6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4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3" y="4160830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75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12192000" cy="3428999"/>
          </a:xfrm>
          <a:prstGeom prst="rect">
            <a:avLst/>
          </a:prstGeom>
          <a:solidFill>
            <a:srgbClr val="7E8C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6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4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3" y="4160830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88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44287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51877" y="6154920"/>
            <a:ext cx="721659" cy="365125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b="1">
                <a:solidFill>
                  <a:srgbClr val="606A1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3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97D23-7774-480A-94F4-2BFE385B449E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700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1" y="1825626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US" sz="4000" b="1" kern="1200" dirty="0" smtClean="0">
                <a:solidFill>
                  <a:srgbClr val="606A1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7600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6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1" y="1825626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lang="en-GB" sz="4000" b="1" kern="1200" dirty="0">
                <a:solidFill>
                  <a:srgbClr val="606A1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581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6"/>
            <a:ext cx="3358489" cy="37631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82" y="1825626"/>
            <a:ext cx="3358489" cy="37631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4" y="1825626"/>
            <a:ext cx="3358489" cy="37631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539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8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8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100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7004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9" y="1992575"/>
            <a:ext cx="8550323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9" y="743804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5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022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8" y="1825628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7" y="482862"/>
            <a:ext cx="4669267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1" y="-46380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90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5" y="2284671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4" y="2284671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9" y="2284671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5" y="4038687"/>
            <a:ext cx="266955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41" y="4041947"/>
            <a:ext cx="266955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5" y="4037439"/>
            <a:ext cx="2669559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7902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2" y="2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3" y="482862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71" y="2159960"/>
            <a:ext cx="2461591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71" y="3968884"/>
            <a:ext cx="2461591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50" y="2159960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3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60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51" y="3968883"/>
            <a:ext cx="2461591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4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3" y="2159960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791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6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6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892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00A8B-F443-4118-83BE-95C1425EE169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3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6B1E-8A0B-4EC0-8AF9-2D61716810E9}" type="datetime1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2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AFF5-7017-43A5-BF2C-9DAFCC492DAA}" type="datetime1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3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E5BA-A42F-4A73-A59A-4D5E018DB0E9}" type="datetime1">
              <a:rPr lang="en-US" smtClean="0"/>
              <a:t>11/14/2024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0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0A7EC-DF5B-496E-A427-D4F6386CA7B6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6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BB6B-E66A-429C-918B-DA73AF678D49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6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D1754-62A9-44E5-BF0A-07A58A3BBA91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5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D1754-62A9-44E5-BF0A-07A58A3BBA91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69402-0E1E-4F80-9FBE-AED328BB407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164" y="604272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6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663" r:id="rId13"/>
    <p:sldLayoutId id="2147483664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1</a:t>
            </a:fld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67879" y="2011172"/>
            <a:ext cx="10065224" cy="1139854"/>
          </a:xfr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EU SUPPORT TO ETHIOPIA’S LIVESTOCK SECTOR 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</a:rPr>
              <a:t>LOOKING BACK-TO-THE-FUTURE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344160" y="5557905"/>
            <a:ext cx="5792155" cy="528999"/>
          </a:xfrm>
        </p:spPr>
        <p:txBody>
          <a:bodyPr/>
          <a:lstStyle/>
          <a:p>
            <a:r>
              <a:rPr lang="en-GB" sz="2400" dirty="0"/>
              <a:t>November 2024</a:t>
            </a:r>
          </a:p>
          <a:p>
            <a:endParaRPr lang="en-GB" dirty="0"/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1071091" y="3420472"/>
            <a:ext cx="10065224" cy="15039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i="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b="1" dirty="0">
                <a:solidFill>
                  <a:schemeClr val="bg1"/>
                </a:solidFill>
              </a:rPr>
              <a:t>Project Inception Workshop,</a:t>
            </a:r>
          </a:p>
          <a:p>
            <a:pPr algn="ctr"/>
            <a:r>
              <a:rPr lang="en-GB" sz="3200" b="1" dirty="0">
                <a:solidFill>
                  <a:schemeClr val="bg1"/>
                </a:solidFill>
              </a:rPr>
              <a:t>Restoration of Livestock Services in Conflict and Drought Affected Areas of Ethiopia (RESTORE) </a:t>
            </a:r>
          </a:p>
          <a:p>
            <a:pPr algn="ctr"/>
            <a:r>
              <a:rPr lang="en-GB" sz="3200" b="1" dirty="0" err="1">
                <a:solidFill>
                  <a:schemeClr val="bg1"/>
                </a:solidFill>
              </a:rPr>
              <a:t>Teriessa</a:t>
            </a:r>
            <a:r>
              <a:rPr lang="en-GB" sz="3200" b="1" dirty="0">
                <a:solidFill>
                  <a:schemeClr val="bg1"/>
                </a:solidFill>
              </a:rPr>
              <a:t> JALLETA (ESSA-ADDIS ABABA)</a:t>
            </a:r>
            <a:endParaRPr lang="en-GB" sz="3200" b="1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r>
              <a:rPr lang="en-GB" sz="32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374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9550"/>
            <a:ext cx="10515600" cy="1045999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RESTORE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78967"/>
            <a:ext cx="10905699" cy="4427885"/>
          </a:xfrm>
        </p:spPr>
        <p:txBody>
          <a:bodyPr>
            <a:normAutofit/>
          </a:bodyPr>
          <a:lstStyle/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10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739121"/>
              </p:ext>
            </p:extLst>
          </p:nvPr>
        </p:nvGraphicFramePr>
        <p:xfrm>
          <a:off x="838200" y="1515549"/>
          <a:ext cx="10515600" cy="4874581"/>
        </p:xfrm>
        <a:graphic>
          <a:graphicData uri="http://schemas.openxmlformats.org/drawingml/2006/table">
            <a:tbl>
              <a:tblPr firstRow="1" firstCol="1" bandRow="1"/>
              <a:tblGrid>
                <a:gridCol w="8855172">
                  <a:extLst>
                    <a:ext uri="{9D8B030D-6E8A-4147-A177-3AD203B41FA5}">
                      <a16:colId xmlns:a16="http://schemas.microsoft.com/office/drawing/2014/main" val="1976897457"/>
                    </a:ext>
                  </a:extLst>
                </a:gridCol>
                <a:gridCol w="1660428">
                  <a:extLst>
                    <a:ext uri="{9D8B030D-6E8A-4147-A177-3AD203B41FA5}">
                      <a16:colId xmlns:a16="http://schemas.microsoft.com/office/drawing/2014/main" val="2595094382"/>
                    </a:ext>
                  </a:extLst>
                </a:gridCol>
              </a:tblGrid>
              <a:tr h="3774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Title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(EUR)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57442"/>
                  </a:ext>
                </a:extLst>
              </a:tr>
              <a:tr h="754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Restoration of Livestock Services in Conflict and Drought Affected Areas of Ethiopia (RESTORE) ILRI/EVA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9,000,000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680323"/>
                  </a:ext>
                </a:extLst>
              </a:tr>
              <a:tr h="754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Restoration of Livestock Services in Drought Affected Areas of Somali Region – RESTORE Somali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1,651,910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238403"/>
                  </a:ext>
                </a:extLst>
              </a:tr>
              <a:tr h="754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Restoration of Livestock Services in Drought Affected areas of Oromia Region – RESTORE Oromia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1,639,416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759101"/>
                  </a:ext>
                </a:extLst>
              </a:tr>
              <a:tr h="754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Restoration of Livestock Services in conflict affected areas of Amhara Region – RESTORE Amhara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1,660,957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2860875"/>
                  </a:ext>
                </a:extLst>
              </a:tr>
              <a:tr h="377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RESTORE Technical Assistance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2,000,000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161846"/>
                  </a:ext>
                </a:extLst>
              </a:tr>
              <a:tr h="377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15,950,000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25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8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8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marL="0" indent="0" algn="ctr">
              <a:buNone/>
            </a:pPr>
            <a:r>
              <a:rPr lang="en-GB" sz="8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69402-0E1E-4F80-9FBE-AED328BB4071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166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E75E74-CB5C-A3F7-7D53-CC5D4C47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1200"/>
          </a:xfrm>
          <a:solidFill>
            <a:srgbClr val="0066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THE LIVESTOCK SECTOR, CONTEXT AND RATIONALE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CD372-D2E3-CC36-A2B7-C26A9F7A1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52525"/>
            <a:ext cx="9996056" cy="4748213"/>
          </a:xfrm>
        </p:spPr>
        <p:txBody>
          <a:bodyPr>
            <a:noAutofit/>
          </a:bodyPr>
          <a:lstStyle/>
          <a:p>
            <a:r>
              <a:rPr lang="en-US" dirty="0"/>
              <a:t>Huge number of livestock – tremendous potential </a:t>
            </a:r>
          </a:p>
          <a:p>
            <a:pPr lvl="1"/>
            <a:r>
              <a:rPr lang="en-GB" dirty="0"/>
              <a:t>significant component of the economy, contributing substantially to the national GDP and exports, </a:t>
            </a:r>
          </a:p>
          <a:p>
            <a:pPr lvl="1"/>
            <a:r>
              <a:rPr lang="en-GB" dirty="0"/>
              <a:t>crucial for the livelihoods of millions of rural households</a:t>
            </a:r>
            <a:endParaRPr lang="en-US" dirty="0"/>
          </a:p>
          <a:p>
            <a:r>
              <a:rPr lang="en-GB" dirty="0"/>
              <a:t>However, it has not reached the levels of income from livestock due to various reasons/gaps in:</a:t>
            </a:r>
          </a:p>
          <a:p>
            <a:pPr lvl="1"/>
            <a:r>
              <a:rPr lang="en-GB" dirty="0"/>
              <a:t>Creating an enabling policy environment;</a:t>
            </a:r>
          </a:p>
          <a:p>
            <a:pPr lvl="1"/>
            <a:r>
              <a:rPr lang="en-GB" dirty="0"/>
              <a:t>Rationalizing public and private provision of veterinary services;</a:t>
            </a:r>
          </a:p>
          <a:p>
            <a:pPr lvl="1"/>
            <a:r>
              <a:rPr lang="en-GB" dirty="0"/>
              <a:t>Satisfying the capacity building needs of public and private livestock service providers;</a:t>
            </a:r>
          </a:p>
          <a:p>
            <a:pPr lvl="1"/>
            <a:r>
              <a:rPr lang="en-GB" dirty="0"/>
              <a:t>Enhancing the food safety of livestock commodities traded along internal market chain; etc.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71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E75E74-CB5C-A3F7-7D53-CC5D4C47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1200"/>
          </a:xfrm>
          <a:solidFill>
            <a:srgbClr val="0066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</a:rPr>
              <a:t>ETHIOPIA-LIVESTOCK SECTOR CONTEXT AND RATIONALE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CD372-D2E3-CC36-A2B7-C26A9F7A1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8750"/>
            <a:ext cx="10515600" cy="4748213"/>
          </a:xfrm>
          <a:ln>
            <a:solidFill>
              <a:srgbClr val="0066FF"/>
            </a:solidFill>
          </a:ln>
        </p:spPr>
        <p:txBody>
          <a:bodyPr>
            <a:noAutofit/>
          </a:bodyPr>
          <a:lstStyle/>
          <a:p>
            <a:r>
              <a:rPr lang="en-GB" sz="3200" dirty="0"/>
              <a:t>The EU has long supported Ethiopia’s livestock sector as part of its broader agenda to </a:t>
            </a:r>
            <a:r>
              <a:rPr lang="en-GB" sz="3200" dirty="0">
                <a:solidFill>
                  <a:srgbClr val="00FF00"/>
                </a:solidFill>
              </a:rPr>
              <a:t>enhance food security, improve livelihoods, and strengthen resilience </a:t>
            </a:r>
            <a:r>
              <a:rPr lang="en-GB" sz="3200" dirty="0"/>
              <a:t>in rural communities; </a:t>
            </a:r>
          </a:p>
          <a:p>
            <a:r>
              <a:rPr lang="en-GB" sz="3200" dirty="0"/>
              <a:t>The EU assistance aims to </a:t>
            </a:r>
            <a:r>
              <a:rPr lang="en-GB" sz="3200" dirty="0">
                <a:solidFill>
                  <a:srgbClr val="00FF00"/>
                </a:solidFill>
              </a:rPr>
              <a:t>modernizing livestock practices, improving productivity, and sustainability</a:t>
            </a:r>
            <a:r>
              <a:rPr lang="en-GB" sz="3200" dirty="0"/>
              <a:t>; </a:t>
            </a:r>
          </a:p>
          <a:p>
            <a:r>
              <a:rPr lang="en-GB" sz="3200" dirty="0"/>
              <a:t>Aligned to the Government Livestock Master Plan (</a:t>
            </a:r>
            <a:r>
              <a:rPr lang="en-GB" sz="3200" dirty="0" err="1"/>
              <a:t>LMP</a:t>
            </a:r>
            <a:r>
              <a:rPr lang="en-GB" sz="3200" dirty="0"/>
              <a:t>) and Agricultural and Rural Development Policy of Ethiopia</a:t>
            </a:r>
          </a:p>
        </p:txBody>
      </p:sp>
    </p:spTree>
    <p:extLst>
      <p:ext uri="{BB962C8B-B14F-4D97-AF65-F5344CB8AC3E}">
        <p14:creationId xmlns:p14="http://schemas.microsoft.com/office/powerpoint/2010/main" val="96629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E75E74-CB5C-A3F7-7D53-CC5D4C47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1200"/>
          </a:xfrm>
          <a:solidFill>
            <a:srgbClr val="0066FF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rmAutofit fontScale="90000"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EU SUPPORT TO SECTOR: LOOKING BACK-TO-THE FUTURE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8CD372-D2E3-CC36-A2B7-C26A9F7A1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43693"/>
            <a:ext cx="10515600" cy="2041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The EU Support</a:t>
            </a:r>
          </a:p>
          <a:p>
            <a:r>
              <a:rPr lang="en-GB" dirty="0"/>
              <a:t>Some key areas where the EU has been involved:</a:t>
            </a:r>
          </a:p>
          <a:p>
            <a:pPr lvl="1"/>
            <a:r>
              <a:rPr lang="en-GB" sz="2800" dirty="0"/>
              <a:t>Strengthening veterinary services and disease control;</a:t>
            </a:r>
          </a:p>
          <a:p>
            <a:pPr lvl="1"/>
            <a:r>
              <a:rPr lang="en-GB" sz="2800" dirty="0"/>
              <a:t>Disease eradication and vaccination campaigns;</a:t>
            </a:r>
          </a:p>
          <a:p>
            <a:pPr lvl="1"/>
            <a:r>
              <a:rPr lang="en-GB" sz="2800" dirty="0"/>
              <a:t>Improving livestock production and productivity;</a:t>
            </a:r>
          </a:p>
          <a:p>
            <a:pPr lvl="1"/>
            <a:r>
              <a:rPr lang="en-GB" sz="2800" dirty="0"/>
              <a:t>Market access and value chain development;</a:t>
            </a:r>
          </a:p>
          <a:p>
            <a:pPr lvl="1"/>
            <a:r>
              <a:rPr lang="en-GB" sz="2800" dirty="0"/>
              <a:t>Promoting sustainable pastoralism;</a:t>
            </a:r>
          </a:p>
          <a:p>
            <a:pPr lvl="1"/>
            <a:r>
              <a:rPr lang="en-GB" sz="2800" dirty="0"/>
              <a:t>Building institutional capacity and policy support;</a:t>
            </a:r>
          </a:p>
          <a:p>
            <a:pPr lvl="1"/>
            <a:r>
              <a:rPr lang="en-GB" sz="2800" dirty="0"/>
              <a:t>Gender and youth inclusion in livestock sector development;</a:t>
            </a:r>
          </a:p>
          <a:p>
            <a:pPr lvl="1"/>
            <a:r>
              <a:rPr lang="en-GB" sz="2800" dirty="0"/>
              <a:t>Crisis response and food security initiatives; and</a:t>
            </a:r>
          </a:p>
          <a:p>
            <a:pPr lvl="1"/>
            <a:r>
              <a:rPr lang="en-GB" sz="2800" dirty="0"/>
              <a:t>Food security programs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8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1447"/>
            <a:ext cx="10515600" cy="1045999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EU SUPPORT TO THE LIVESTOCK SECTOR,</a:t>
            </a:r>
            <a:br>
              <a:rPr lang="en-GB" sz="3600" dirty="0">
                <a:solidFill>
                  <a:prstClr val="white"/>
                </a:solidFill>
              </a:rPr>
            </a:br>
            <a:r>
              <a:rPr lang="en-GB" sz="3600" dirty="0">
                <a:solidFill>
                  <a:prstClr val="white"/>
                </a:solidFill>
              </a:rPr>
              <a:t>LOOKING BACK-TO-THE FUTURE 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78967"/>
            <a:ext cx="10905699" cy="45170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900" b="1" dirty="0"/>
              <a:t>Some recent past EU-funded programmes in the sector</a:t>
            </a:r>
            <a:r>
              <a:rPr lang="en-GB" sz="3200" dirty="0"/>
              <a:t>: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1) Improving and Integrating Animal Health Services in the Livestock Value Chain through Public Private Dialogue in Ethiopia (</a:t>
            </a:r>
            <a:r>
              <a:rPr lang="en-GB" sz="3200" b="1" dirty="0" err="1">
                <a:solidFill>
                  <a:srgbClr val="00FF00"/>
                </a:solidFill>
              </a:rPr>
              <a:t>LVC-PPD</a:t>
            </a:r>
            <a:r>
              <a:rPr lang="en-GB" sz="3200" b="1" dirty="0">
                <a:solidFill>
                  <a:srgbClr val="00FF00"/>
                </a:solidFill>
              </a:rPr>
              <a:t>) - EUR 10.2 million (2010 – 2015)</a:t>
            </a:r>
          </a:p>
          <a:p>
            <a:pPr lvl="1"/>
            <a:r>
              <a:rPr lang="en-GB" sz="2800" dirty="0"/>
              <a:t>Its implementation strategy hinges on </a:t>
            </a:r>
            <a:r>
              <a:rPr lang="en-GB" sz="2800" dirty="0">
                <a:solidFill>
                  <a:srgbClr val="00FF00"/>
                </a:solidFill>
              </a:rPr>
              <a:t>public-private policy dialogue</a:t>
            </a:r>
            <a:r>
              <a:rPr lang="en-GB" sz="2800" dirty="0"/>
              <a:t>, an approach that is increasingly recognized as having the potential to stimulate economic development</a:t>
            </a:r>
          </a:p>
          <a:p>
            <a:pPr lvl="1"/>
            <a:r>
              <a:rPr lang="en-GB" sz="2800" dirty="0"/>
              <a:t>The program was directly implemented by the MoA with one component implemented by EVA mainly on rationalization of the veterinary service</a:t>
            </a:r>
          </a:p>
          <a:p>
            <a:r>
              <a:rPr lang="en-US" sz="3200" dirty="0"/>
              <a:t>Based on lessons and recommendations, another subsequent programme designed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5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9550"/>
            <a:ext cx="10515600" cy="1045999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EU SUPPORT TO SECTOR: LOOKING BACK-TO-THE FUTURE 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78967"/>
            <a:ext cx="10905699" cy="44278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2) Pursuing Pastoral Resilience (</a:t>
            </a:r>
            <a:r>
              <a:rPr lang="en-GB" sz="3200" b="1" dirty="0" err="1">
                <a:solidFill>
                  <a:srgbClr val="00FF00"/>
                </a:solidFill>
              </a:rPr>
              <a:t>PPR</a:t>
            </a:r>
            <a:r>
              <a:rPr lang="en-GB" sz="3200" b="1" dirty="0">
                <a:solidFill>
                  <a:srgbClr val="00FF00"/>
                </a:solidFill>
              </a:rPr>
              <a:t>) through improved animal health service delivery in pastoral areas of Ethiopia, EUR 9.25 million (2014 - 2019)</a:t>
            </a:r>
          </a:p>
          <a:p>
            <a:pPr lvl="1"/>
            <a:r>
              <a:rPr lang="en-GB" sz="2800" dirty="0"/>
              <a:t>The </a:t>
            </a:r>
            <a:r>
              <a:rPr lang="en-GB" sz="2800" dirty="0" err="1"/>
              <a:t>PPR</a:t>
            </a:r>
            <a:r>
              <a:rPr lang="en-GB" sz="2800" dirty="0"/>
              <a:t> aims to strengthening of the </a:t>
            </a:r>
            <a:r>
              <a:rPr lang="en-GB" sz="2800" dirty="0">
                <a:solidFill>
                  <a:srgbClr val="00FF00"/>
                </a:solidFill>
              </a:rPr>
              <a:t>disease surveillance system </a:t>
            </a:r>
            <a:r>
              <a:rPr lang="en-GB" sz="2800" dirty="0"/>
              <a:t>for most </a:t>
            </a:r>
            <a:r>
              <a:rPr lang="en-GB" sz="2800" dirty="0" err="1"/>
              <a:t>TADs</a:t>
            </a:r>
            <a:r>
              <a:rPr lang="en-GB" sz="2800" dirty="0"/>
              <a:t> (in particular </a:t>
            </a:r>
            <a:r>
              <a:rPr lang="en-GB" sz="2800" dirty="0" err="1"/>
              <a:t>PPR</a:t>
            </a:r>
            <a:r>
              <a:rPr lang="en-GB" sz="2800" dirty="0"/>
              <a:t>, </a:t>
            </a:r>
            <a:r>
              <a:rPr lang="en-GB" sz="2800" dirty="0" err="1"/>
              <a:t>SGP</a:t>
            </a:r>
            <a:r>
              <a:rPr lang="en-GB" sz="2800" dirty="0"/>
              <a:t>, </a:t>
            </a:r>
            <a:r>
              <a:rPr lang="en-GB" sz="2800" dirty="0" err="1"/>
              <a:t>CCPP</a:t>
            </a:r>
            <a:r>
              <a:rPr lang="en-GB" sz="2800" dirty="0"/>
              <a:t> and </a:t>
            </a:r>
            <a:r>
              <a:rPr lang="en-GB" sz="2800" dirty="0" err="1"/>
              <a:t>FMD</a:t>
            </a:r>
            <a:r>
              <a:rPr lang="en-GB" sz="2800" dirty="0"/>
              <a:t>) while control focus primarily on </a:t>
            </a:r>
            <a:r>
              <a:rPr lang="en-GB" sz="2800" dirty="0" err="1"/>
              <a:t>PPR</a:t>
            </a:r>
            <a:r>
              <a:rPr lang="en-GB" sz="2800" dirty="0"/>
              <a:t> and secondly on </a:t>
            </a:r>
            <a:r>
              <a:rPr lang="en-GB" sz="2800" dirty="0" err="1"/>
              <a:t>SGP</a:t>
            </a:r>
            <a:r>
              <a:rPr lang="en-GB" sz="2800" dirty="0"/>
              <a:t> in pastoral areas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3) RESET (Resilience Building And Creation Of Economic Opportunities in Ethiopia, EUR 47 million (2015-2022) </a:t>
            </a:r>
          </a:p>
          <a:p>
            <a:pPr lvl="1"/>
            <a:r>
              <a:rPr lang="en-GB" sz="2800" dirty="0"/>
              <a:t>Aiming at strengthening </a:t>
            </a:r>
            <a:r>
              <a:rPr lang="en-GB" sz="2800" dirty="0">
                <a:solidFill>
                  <a:srgbClr val="00FF00"/>
                </a:solidFill>
              </a:rPr>
              <a:t>economic opportunities and resilience of the most vulnerable communities to human-induced and natural disaster crises</a:t>
            </a:r>
            <a:r>
              <a:rPr lang="en-GB" sz="2800" dirty="0"/>
              <a:t>, through measures that will increase livelihoods and employment, and better access to basic services.</a:t>
            </a:r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6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9550"/>
            <a:ext cx="10515600" cy="1045999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EU SUPPORT TO SECTOR: LOOKING BACK-TO-THE FUTURE 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78967"/>
            <a:ext cx="10905699" cy="4427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4) HEARD (Health of Ethiopian Animals for Rural Development), EUR 15 million (2018 - 2022)</a:t>
            </a:r>
            <a:r>
              <a:rPr lang="en-GB" sz="3200" dirty="0"/>
              <a:t> </a:t>
            </a:r>
          </a:p>
          <a:p>
            <a:pPr lvl="1"/>
            <a:r>
              <a:rPr lang="en-GB" sz="2800" dirty="0"/>
              <a:t>Designed based on the experiences and lessons gained from the </a:t>
            </a:r>
            <a:r>
              <a:rPr lang="en-GB" sz="2800" dirty="0" err="1"/>
              <a:t>LVC-PPD</a:t>
            </a:r>
            <a:r>
              <a:rPr lang="en-GB" sz="2800" dirty="0"/>
              <a:t> and </a:t>
            </a:r>
            <a:r>
              <a:rPr lang="en-GB" sz="2800" dirty="0" err="1"/>
              <a:t>PPR</a:t>
            </a:r>
            <a:r>
              <a:rPr lang="en-GB" sz="2800" dirty="0"/>
              <a:t>, with focus on capacity building at grass root levels</a:t>
            </a:r>
          </a:p>
          <a:p>
            <a:pPr lvl="1"/>
            <a:r>
              <a:rPr lang="en-GB" sz="2800" dirty="0"/>
              <a:t>Strengthen the </a:t>
            </a:r>
            <a:r>
              <a:rPr lang="en-GB" sz="2800" dirty="0">
                <a:solidFill>
                  <a:srgbClr val="00FF00"/>
                </a:solidFill>
              </a:rPr>
              <a:t>quality of public and private veterinary services </a:t>
            </a:r>
            <a:r>
              <a:rPr lang="en-GB" sz="2800" dirty="0"/>
              <a:t>through the creation of an enabled and rationalized environment)</a:t>
            </a:r>
          </a:p>
          <a:p>
            <a:pPr lvl="1"/>
            <a:r>
              <a:rPr lang="en-GB" sz="2800" dirty="0">
                <a:solidFill>
                  <a:srgbClr val="00FF00"/>
                </a:solidFill>
              </a:rPr>
              <a:t>Up-skilling technical competencies of the veterinary service providers</a:t>
            </a:r>
          </a:p>
          <a:p>
            <a:pPr lvl="1"/>
            <a:r>
              <a:rPr lang="en-GB" sz="2800" dirty="0"/>
              <a:t>Addressing specific</a:t>
            </a:r>
            <a:r>
              <a:rPr lang="en-GB" sz="2800" dirty="0">
                <a:solidFill>
                  <a:srgbClr val="00FF00"/>
                </a:solidFill>
              </a:rPr>
              <a:t> food safety concerns i</a:t>
            </a:r>
            <a:r>
              <a:rPr lang="en-GB" sz="2800" dirty="0"/>
              <a:t>n the internal and export market chains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7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69550"/>
            <a:ext cx="10515600" cy="1045999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prstClr val="white"/>
                </a:solidFill>
              </a:rPr>
              <a:t>EU SUPPORT TO SECTOR: LOOKING BACK-TO-THE FUTURE 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15549"/>
            <a:ext cx="10905699" cy="4491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5) Leather Initiative for Sustainable Employment Creation (</a:t>
            </a:r>
            <a:r>
              <a:rPr lang="en-GB" sz="3200" b="1" dirty="0" err="1">
                <a:solidFill>
                  <a:srgbClr val="00FF00"/>
                </a:solidFill>
              </a:rPr>
              <a:t>LISEC</a:t>
            </a:r>
            <a:r>
              <a:rPr lang="en-GB" sz="3200" b="1" dirty="0">
                <a:solidFill>
                  <a:srgbClr val="00FF00"/>
                </a:solidFill>
              </a:rPr>
              <a:t>) in Ethiopia, EUR 13.5 million, (2018-2024)</a:t>
            </a:r>
          </a:p>
          <a:p>
            <a:pPr lvl="1"/>
            <a:r>
              <a:rPr lang="en-GB" sz="2800" dirty="0"/>
              <a:t>To create greater </a:t>
            </a:r>
            <a:r>
              <a:rPr lang="en-GB" sz="2800" dirty="0">
                <a:solidFill>
                  <a:srgbClr val="00FF00"/>
                </a:solidFill>
              </a:rPr>
              <a:t>economic and decent employment opportunities </a:t>
            </a:r>
            <a:r>
              <a:rPr lang="en-GB" sz="2800" dirty="0"/>
              <a:t>for young men and women through the development of the Ethiopian leather industry and the </a:t>
            </a:r>
            <a:r>
              <a:rPr lang="en-GB" sz="2800" dirty="0" err="1"/>
              <a:t>Modjo</a:t>
            </a:r>
            <a:r>
              <a:rPr lang="en-GB" sz="2800" dirty="0"/>
              <a:t> leather industrial park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00FF00"/>
                </a:solidFill>
              </a:rPr>
              <a:t>6) Restoration of Livestock Services in Conflict and Drought Affected Areas of Ethiopia (RESTORE), EUR 16 million</a:t>
            </a:r>
          </a:p>
          <a:p>
            <a:pPr lvl="1"/>
            <a:r>
              <a:rPr lang="en-GB" sz="2800" dirty="0"/>
              <a:t>sustainable development of the livestock system through </a:t>
            </a:r>
            <a:r>
              <a:rPr lang="en-GB" sz="2800" dirty="0">
                <a:solidFill>
                  <a:srgbClr val="00FF00"/>
                </a:solidFill>
              </a:rPr>
              <a:t>restoration of lost livestock assets and livestock service delivery systems </a:t>
            </a:r>
            <a:r>
              <a:rPr lang="en-GB" sz="2800" dirty="0"/>
              <a:t>destroyed in conflict and drought-affected parts of the country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8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9160" y="242677"/>
            <a:ext cx="9989371" cy="1045999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3200" dirty="0">
                <a:solidFill>
                  <a:prstClr val="white"/>
                </a:solidFill>
              </a:rPr>
              <a:t>EU SUPPORT TO SECTOR: LOOKING BACK-TO-THE FUTURE </a:t>
            </a:r>
            <a:endParaRPr lang="en-US" sz="4000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1" y="1480459"/>
            <a:ext cx="9429750" cy="4732852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40"/>
            <a:fld id="{F46C79FD-C571-418B-AB0F-5EE936C85276}" type="slidenum">
              <a:rPr lang="en-GB">
                <a:solidFill>
                  <a:srgbClr val="4D4D4D">
                    <a:tint val="75000"/>
                  </a:srgbClr>
                </a:solidFill>
                <a:latin typeface="Arial"/>
              </a:rPr>
              <a:pPr defTabSz="1219140"/>
              <a:t>9</a:t>
            </a:fld>
            <a:endParaRPr lang="en-GB" dirty="0">
              <a:solidFill>
                <a:srgbClr val="4D4D4D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528" y="6213311"/>
            <a:ext cx="2206943" cy="506012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40F4487F-2F60-0440-8776-CAC73089486C}"/>
              </a:ext>
            </a:extLst>
          </p:cNvPr>
          <p:cNvSpPr txBox="1">
            <a:spLocks/>
          </p:cNvSpPr>
          <p:nvPr/>
        </p:nvSpPr>
        <p:spPr>
          <a:xfrm>
            <a:off x="1371601" y="1740310"/>
            <a:ext cx="3035755" cy="102255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chemeClr val="bg1"/>
                </a:solidFill>
              </a:rPr>
              <a:t>Livestock Value Chain through Public Private Dialogue in Ethiopia (</a:t>
            </a:r>
            <a:r>
              <a:rPr lang="en-GB" sz="1600" dirty="0" err="1">
                <a:solidFill>
                  <a:schemeClr val="bg1"/>
                </a:solidFill>
              </a:rPr>
              <a:t>LVC-PPD</a:t>
            </a:r>
            <a:r>
              <a:rPr lang="en-GB" sz="1600" dirty="0">
                <a:solidFill>
                  <a:schemeClr val="bg1"/>
                </a:solidFill>
              </a:rPr>
              <a:t>)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CA727F25-0609-2848-9636-C2010E4B4EB6}"/>
              </a:ext>
            </a:extLst>
          </p:cNvPr>
          <p:cNvSpPr txBox="1">
            <a:spLocks/>
          </p:cNvSpPr>
          <p:nvPr/>
        </p:nvSpPr>
        <p:spPr>
          <a:xfrm>
            <a:off x="4742213" y="1740311"/>
            <a:ext cx="3081408" cy="10225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chemeClr val="bg1"/>
                </a:solidFill>
              </a:rPr>
              <a:t>Pursuing Pastoral Resilience (</a:t>
            </a:r>
            <a:r>
              <a:rPr lang="en-GB" sz="1800" dirty="0" err="1">
                <a:solidFill>
                  <a:schemeClr val="bg1"/>
                </a:solidFill>
              </a:rPr>
              <a:t>PPR</a:t>
            </a:r>
            <a:r>
              <a:rPr lang="en-GB" sz="1800" dirty="0">
                <a:solidFill>
                  <a:schemeClr val="bg1"/>
                </a:solidFill>
              </a:rPr>
              <a:t>) through improved animal health service delivery in pastoral areas of Ethiopia 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D2BCDC2-E31D-D241-B468-F7AF0F521F79}"/>
              </a:ext>
            </a:extLst>
          </p:cNvPr>
          <p:cNvSpPr txBox="1">
            <a:spLocks/>
          </p:cNvSpPr>
          <p:nvPr/>
        </p:nvSpPr>
        <p:spPr>
          <a:xfrm>
            <a:off x="8692382" y="3369250"/>
            <a:ext cx="2366149" cy="7123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dirty="0">
                <a:solidFill>
                  <a:schemeClr val="bg1"/>
                </a:solidFill>
              </a:rPr>
              <a:t>Non-EU funded programmes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1C50C69-30C6-B840-985E-8D2E08B5334C}"/>
              </a:ext>
            </a:extLst>
          </p:cNvPr>
          <p:cNvSpPr txBox="1">
            <a:spLocks/>
          </p:cNvSpPr>
          <p:nvPr/>
        </p:nvSpPr>
        <p:spPr>
          <a:xfrm>
            <a:off x="8240290" y="1740311"/>
            <a:ext cx="2895918" cy="9223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solidFill>
                  <a:schemeClr val="bg1"/>
                </a:solidFill>
              </a:rPr>
              <a:t>Health of Ethiopian Animals for Rural Development (HEARD)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1C50C69-30C6-B840-985E-8D2E08B5334C}"/>
              </a:ext>
            </a:extLst>
          </p:cNvPr>
          <p:cNvSpPr txBox="1">
            <a:spLocks/>
          </p:cNvSpPr>
          <p:nvPr/>
        </p:nvSpPr>
        <p:spPr>
          <a:xfrm>
            <a:off x="1724025" y="4858566"/>
            <a:ext cx="9412183" cy="1201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200" dirty="0">
                <a:solidFill>
                  <a:schemeClr val="bg1"/>
                </a:solidFill>
              </a:rPr>
              <a:t>Restoration of Livestock Services in Conflict and Drought Affected Areas of Ethiopia (RESTORE)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9D2BCDC2-E31D-D241-B468-F7AF0F521F79}"/>
              </a:ext>
            </a:extLst>
          </p:cNvPr>
          <p:cNvSpPr txBox="1">
            <a:spLocks/>
          </p:cNvSpPr>
          <p:nvPr/>
        </p:nvSpPr>
        <p:spPr>
          <a:xfrm>
            <a:off x="1420214" y="3034460"/>
            <a:ext cx="2762623" cy="10131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200" dirty="0">
                <a:solidFill>
                  <a:schemeClr val="bg1"/>
                </a:solidFill>
              </a:rPr>
              <a:t>RESET + </a:t>
            </a:r>
            <a:r>
              <a:rPr lang="en-GB" sz="3200" dirty="0" err="1">
                <a:solidFill>
                  <a:schemeClr val="bg1"/>
                </a:solidFill>
              </a:rPr>
              <a:t>LISEC</a:t>
            </a:r>
            <a:endParaRPr lang="en-GB" sz="3200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772644" y="4083742"/>
            <a:ext cx="0" cy="774824"/>
          </a:xfrm>
          <a:prstGeom prst="straightConnector1">
            <a:avLst/>
          </a:prstGeom>
          <a:ln w="28575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 flipV="1">
            <a:off x="4166797" y="3714158"/>
            <a:ext cx="4525585" cy="11261"/>
          </a:xfrm>
          <a:prstGeom prst="straightConnector1">
            <a:avLst/>
          </a:prstGeom>
          <a:ln w="25400">
            <a:solidFill>
              <a:schemeClr val="accent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9415303" y="2662638"/>
            <a:ext cx="0" cy="677570"/>
          </a:xfrm>
          <a:prstGeom prst="straightConnector1">
            <a:avLst/>
          </a:prstGeom>
          <a:ln w="254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ight Arrow 37"/>
          <p:cNvSpPr/>
          <p:nvPr/>
        </p:nvSpPr>
        <p:spPr>
          <a:xfrm>
            <a:off x="4384153" y="2068939"/>
            <a:ext cx="439872" cy="246815"/>
          </a:xfrm>
          <a:prstGeom prst="rightArrow">
            <a:avLst>
              <a:gd name="adj1" fmla="val 50000"/>
              <a:gd name="adj2" fmla="val 58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>
            <a:off x="7836577" y="2001708"/>
            <a:ext cx="485494" cy="280782"/>
          </a:xfrm>
          <a:prstGeom prst="rightArrow">
            <a:avLst>
              <a:gd name="adj1" fmla="val 50000"/>
              <a:gd name="adj2" fmla="val 6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 rot="5400000">
            <a:off x="3225830" y="3677041"/>
            <a:ext cx="2122493" cy="2405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Arrow 40"/>
          <p:cNvSpPr/>
          <p:nvPr/>
        </p:nvSpPr>
        <p:spPr>
          <a:xfrm rot="5400000">
            <a:off x="5150059" y="3676653"/>
            <a:ext cx="2095700" cy="268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41"/>
          <p:cNvSpPr/>
          <p:nvPr/>
        </p:nvSpPr>
        <p:spPr>
          <a:xfrm rot="5400000">
            <a:off x="2765950" y="4342231"/>
            <a:ext cx="832322" cy="243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42"/>
          <p:cNvSpPr/>
          <p:nvPr/>
        </p:nvSpPr>
        <p:spPr>
          <a:xfrm rot="5400000">
            <a:off x="7366503" y="3614470"/>
            <a:ext cx="2199666" cy="288529"/>
          </a:xfrm>
          <a:prstGeom prst="righ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urved Down Arrow 45"/>
          <p:cNvSpPr/>
          <p:nvPr/>
        </p:nvSpPr>
        <p:spPr>
          <a:xfrm>
            <a:off x="2910348" y="1314436"/>
            <a:ext cx="6001569" cy="40011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8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e11865b-31c9-4e58-a9fc-e83f0dfe39f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7852EDAE0D7347BE0E847B64537C63" ma:contentTypeVersion="16" ma:contentTypeDescription="Create a new document." ma:contentTypeScope="" ma:versionID="3fa596b791238bdc03635445a6ad18f8">
  <xsd:schema xmlns:xsd="http://www.w3.org/2001/XMLSchema" xmlns:xs="http://www.w3.org/2001/XMLSchema" xmlns:p="http://schemas.microsoft.com/office/2006/metadata/properties" xmlns:ns3="fe11865b-31c9-4e58-a9fc-e83f0dfe39f1" xmlns:ns4="04d8cc10-28ff-4f25-8de2-bdc92c8b0de2" targetNamespace="http://schemas.microsoft.com/office/2006/metadata/properties" ma:root="true" ma:fieldsID="7a77948a11df147169b1147cff9d5b15" ns3:_="" ns4:_="">
    <xsd:import namespace="fe11865b-31c9-4e58-a9fc-e83f0dfe39f1"/>
    <xsd:import namespace="04d8cc10-28ff-4f25-8de2-bdc92c8b0de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ystemTags" minOccurs="0"/>
                <xsd:element ref="ns3:MediaServiceLocation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11865b-31c9-4e58-a9fc-e83f0dfe39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d8cc10-28ff-4f25-8de2-bdc92c8b0de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A44D7-8A4F-4F06-B1B2-6901107BB4D9}">
  <ds:schemaRefs>
    <ds:schemaRef ds:uri="04d8cc10-28ff-4f25-8de2-bdc92c8b0de2"/>
    <ds:schemaRef ds:uri="http://purl.org/dc/elements/1.1/"/>
    <ds:schemaRef ds:uri="http://schemas.microsoft.com/office/2006/documentManagement/types"/>
    <ds:schemaRef ds:uri="http://www.w3.org/XML/1998/namespace"/>
    <ds:schemaRef ds:uri="fe11865b-31c9-4e58-a9fc-e83f0dfe39f1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427802-6E74-4692-A706-4D30DF532D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24A637-BFE6-4C6A-AFEE-9F857AF8A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11865b-31c9-4e58-a9fc-e83f0dfe39f1"/>
    <ds:schemaRef ds:uri="04d8cc10-28ff-4f25-8de2-bdc92c8b0d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5306</TotalTime>
  <Words>862</Words>
  <Application>Microsoft Office PowerPoint</Application>
  <PresentationFormat>Widescreen</PresentationFormat>
  <Paragraphs>90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1_Office Theme</vt:lpstr>
      <vt:lpstr>PowerPoint Presentation</vt:lpstr>
      <vt:lpstr>THE LIVESTOCK SECTOR, CONTEXT AND RATIONALE</vt:lpstr>
      <vt:lpstr>ETHIOPIA-LIVESTOCK SECTOR CONTEXT AND RATIONALE</vt:lpstr>
      <vt:lpstr>EU SUPPORT TO SECTOR: LOOKING BACK-TO-THE FUTURE </vt:lpstr>
      <vt:lpstr>EU SUPPORT TO THE LIVESTOCK SECTOR, LOOKING BACK-TO-THE FUTURE </vt:lpstr>
      <vt:lpstr>EU SUPPORT TO SECTOR: LOOKING BACK-TO-THE FUTURE </vt:lpstr>
      <vt:lpstr>EU SUPPORT TO SECTOR: LOOKING BACK-TO-THE FUTURE </vt:lpstr>
      <vt:lpstr>EU SUPPORT TO SECTOR: LOOKING BACK-TO-THE FUTURE </vt:lpstr>
      <vt:lpstr>EU SUPPORT TO SECTOR: LOOKING BACK-TO-THE FUTURE </vt:lpstr>
      <vt:lpstr>RESTORE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COCOA INITIATIVE</dc:title>
  <dc:creator>LESOIL Luc (TRADE-EXT)</dc:creator>
  <cp:lastModifiedBy>Cherinet, Goshu  (ILRI)</cp:lastModifiedBy>
  <cp:revision>224</cp:revision>
  <cp:lastPrinted>2024-09-19T05:25:15Z</cp:lastPrinted>
  <dcterms:created xsi:type="dcterms:W3CDTF">2020-09-03T11:34:28Z</dcterms:created>
  <dcterms:modified xsi:type="dcterms:W3CDTF">2024-11-14T10:53:52Z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0x0101007A7852EDAE0D7347BE0E847B64537C63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2023-02-15T08:24:23Z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c27bbbca-8a63-4980-9ab9-a9130ee44a7b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ediaServiceImageTags">
    <vt:lpwstr/>
  </property>
</Properties>
</file>