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33" r:id="rId2"/>
    <p:sldMasterId id="2147483745" r:id="rId3"/>
    <p:sldMasterId id="2147483771" r:id="rId4"/>
    <p:sldMasterId id="2147483783" r:id="rId5"/>
  </p:sldMasterIdLst>
  <p:notesMasterIdLst>
    <p:notesMasterId r:id="rId46"/>
  </p:notesMasterIdLst>
  <p:sldIdLst>
    <p:sldId id="326" r:id="rId6"/>
    <p:sldId id="393" r:id="rId7"/>
    <p:sldId id="432" r:id="rId8"/>
    <p:sldId id="394" r:id="rId9"/>
    <p:sldId id="395" r:id="rId10"/>
    <p:sldId id="366" r:id="rId11"/>
    <p:sldId id="368" r:id="rId12"/>
    <p:sldId id="431" r:id="rId13"/>
    <p:sldId id="365" r:id="rId14"/>
    <p:sldId id="396" r:id="rId15"/>
    <p:sldId id="424" r:id="rId16"/>
    <p:sldId id="423" r:id="rId17"/>
    <p:sldId id="422" r:id="rId18"/>
    <p:sldId id="297" r:id="rId19"/>
    <p:sldId id="324" r:id="rId20"/>
    <p:sldId id="401" r:id="rId21"/>
    <p:sldId id="421" r:id="rId22"/>
    <p:sldId id="402" r:id="rId23"/>
    <p:sldId id="403" r:id="rId24"/>
    <p:sldId id="404" r:id="rId25"/>
    <p:sldId id="406" r:id="rId26"/>
    <p:sldId id="408" r:id="rId27"/>
    <p:sldId id="409" r:id="rId28"/>
    <p:sldId id="410" r:id="rId29"/>
    <p:sldId id="411" r:id="rId30"/>
    <p:sldId id="434" r:id="rId31"/>
    <p:sldId id="405" r:id="rId32"/>
    <p:sldId id="427" r:id="rId33"/>
    <p:sldId id="407" r:id="rId34"/>
    <p:sldId id="417" r:id="rId35"/>
    <p:sldId id="433" r:id="rId36"/>
    <p:sldId id="398" r:id="rId37"/>
    <p:sldId id="399" r:id="rId38"/>
    <p:sldId id="343" r:id="rId39"/>
    <p:sldId id="426" r:id="rId40"/>
    <p:sldId id="347" r:id="rId41"/>
    <p:sldId id="348" r:id="rId42"/>
    <p:sldId id="428" r:id="rId43"/>
    <p:sldId id="429" r:id="rId44"/>
    <p:sldId id="362"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48" autoAdjust="0"/>
    <p:restoredTop sz="94434" autoAdjust="0"/>
  </p:normalViewPr>
  <p:slideViewPr>
    <p:cSldViewPr snapToGrid="0">
      <p:cViewPr varScale="1">
        <p:scale>
          <a:sx n="114" d="100"/>
          <a:sy n="114" d="100"/>
        </p:scale>
        <p:origin x="804" y="108"/>
      </p:cViewPr>
      <p:guideLst/>
    </p:cSldViewPr>
  </p:slideViewPr>
  <p:notesTextViewPr>
    <p:cViewPr>
      <p:scale>
        <a:sx n="1" d="1"/>
        <a:sy n="1" d="1"/>
      </p:scale>
      <p:origin x="0" y="0"/>
    </p:cViewPr>
  </p:notesTextViewPr>
  <p:sorterViewPr>
    <p:cViewPr varScale="1">
      <p:scale>
        <a:sx n="100" d="100"/>
        <a:sy n="100" d="100"/>
      </p:scale>
      <p:origin x="0" y="-61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viewProps" Target="viewProps.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dirty="0"/>
              <a:t>Percent of total sources of power for land preparation</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stacked"/>
        <c:varyColors val="0"/>
        <c:ser>
          <c:idx val="0"/>
          <c:order val="0"/>
          <c:tx>
            <c:strRef>
              <c:f>Sheet1!$B$2</c:f>
              <c:strCache>
                <c:ptCount val="1"/>
                <c:pt idx="0">
                  <c:v>Human muscle </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Sheet1!$A$3:$A$6</c:f>
              <c:strCache>
                <c:ptCount val="4"/>
                <c:pt idx="0">
                  <c:v>Sub-Saharan Africa</c:v>
                </c:pt>
                <c:pt idx="1">
                  <c:v>East Asia</c:v>
                </c:pt>
                <c:pt idx="2">
                  <c:v>South Asia</c:v>
                </c:pt>
                <c:pt idx="3">
                  <c:v>Latin America and the Caribbean</c:v>
                </c:pt>
              </c:strCache>
            </c:strRef>
          </c:cat>
          <c:val>
            <c:numRef>
              <c:f>Sheet1!$B$3:$B$6</c:f>
              <c:numCache>
                <c:formatCode>General</c:formatCode>
                <c:ptCount val="4"/>
                <c:pt idx="0">
                  <c:v>65</c:v>
                </c:pt>
                <c:pt idx="1">
                  <c:v>40</c:v>
                </c:pt>
                <c:pt idx="2">
                  <c:v>30</c:v>
                </c:pt>
                <c:pt idx="3">
                  <c:v>25</c:v>
                </c:pt>
              </c:numCache>
            </c:numRef>
          </c:val>
          <c:extLst>
            <c:ext xmlns:c16="http://schemas.microsoft.com/office/drawing/2014/chart" uri="{C3380CC4-5D6E-409C-BE32-E72D297353CC}">
              <c16:uniqueId val="{00000000-9530-4E87-8BE2-D7AF318933BD}"/>
            </c:ext>
          </c:extLst>
        </c:ser>
        <c:ser>
          <c:idx val="1"/>
          <c:order val="1"/>
          <c:tx>
            <c:strRef>
              <c:f>Sheet1!$C$2</c:f>
              <c:strCache>
                <c:ptCount val="1"/>
                <c:pt idx="0">
                  <c:v>power Draught anima</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900"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Sheet1!$A$3:$A$6</c:f>
              <c:strCache>
                <c:ptCount val="4"/>
                <c:pt idx="0">
                  <c:v>Sub-Saharan Africa</c:v>
                </c:pt>
                <c:pt idx="1">
                  <c:v>East Asia</c:v>
                </c:pt>
                <c:pt idx="2">
                  <c:v>South Asia</c:v>
                </c:pt>
                <c:pt idx="3">
                  <c:v>Latin America and the Caribbean</c:v>
                </c:pt>
              </c:strCache>
            </c:strRef>
          </c:cat>
          <c:val>
            <c:numRef>
              <c:f>Sheet1!$C$3:$C$6</c:f>
              <c:numCache>
                <c:formatCode>General</c:formatCode>
                <c:ptCount val="4"/>
                <c:pt idx="0">
                  <c:v>25</c:v>
                </c:pt>
                <c:pt idx="1">
                  <c:v>40</c:v>
                </c:pt>
                <c:pt idx="2">
                  <c:v>30</c:v>
                </c:pt>
                <c:pt idx="3">
                  <c:v>25</c:v>
                </c:pt>
              </c:numCache>
            </c:numRef>
          </c:val>
          <c:extLst>
            <c:ext xmlns:c16="http://schemas.microsoft.com/office/drawing/2014/chart" uri="{C3380CC4-5D6E-409C-BE32-E72D297353CC}">
              <c16:uniqueId val="{00000001-9530-4E87-8BE2-D7AF318933BD}"/>
            </c:ext>
          </c:extLst>
        </c:ser>
        <c:ser>
          <c:idx val="2"/>
          <c:order val="2"/>
          <c:tx>
            <c:strRef>
              <c:f>Sheet1!$D$2</c:f>
              <c:strCache>
                <c:ptCount val="1"/>
                <c:pt idx="0">
                  <c:v>Engine power</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1"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Sheet1!$A$3:$A$6</c:f>
              <c:strCache>
                <c:ptCount val="4"/>
                <c:pt idx="0">
                  <c:v>Sub-Saharan Africa</c:v>
                </c:pt>
                <c:pt idx="1">
                  <c:v>East Asia</c:v>
                </c:pt>
                <c:pt idx="2">
                  <c:v>South Asia</c:v>
                </c:pt>
                <c:pt idx="3">
                  <c:v>Latin America and the Caribbean</c:v>
                </c:pt>
              </c:strCache>
            </c:strRef>
          </c:cat>
          <c:val>
            <c:numRef>
              <c:f>Sheet1!$D$3:$D$6</c:f>
              <c:numCache>
                <c:formatCode>General</c:formatCode>
                <c:ptCount val="4"/>
                <c:pt idx="0">
                  <c:v>10</c:v>
                </c:pt>
                <c:pt idx="1">
                  <c:v>20</c:v>
                </c:pt>
                <c:pt idx="2">
                  <c:v>40</c:v>
                </c:pt>
                <c:pt idx="3">
                  <c:v>50</c:v>
                </c:pt>
              </c:numCache>
            </c:numRef>
          </c:val>
          <c:extLst>
            <c:ext xmlns:c16="http://schemas.microsoft.com/office/drawing/2014/chart" uri="{C3380CC4-5D6E-409C-BE32-E72D297353CC}">
              <c16:uniqueId val="{00000002-9530-4E87-8BE2-D7AF318933BD}"/>
            </c:ext>
          </c:extLst>
        </c:ser>
        <c:dLbls>
          <c:showLegendKey val="0"/>
          <c:showVal val="0"/>
          <c:showCatName val="0"/>
          <c:showSerName val="0"/>
          <c:showPercent val="0"/>
          <c:showBubbleSize val="0"/>
        </c:dLbls>
        <c:gapWidth val="150"/>
        <c:overlap val="100"/>
        <c:axId val="477969504"/>
        <c:axId val="477969896"/>
      </c:barChart>
      <c:catAx>
        <c:axId val="477969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477969896"/>
        <c:crosses val="autoZero"/>
        <c:auto val="1"/>
        <c:lblAlgn val="ctr"/>
        <c:lblOffset val="100"/>
        <c:noMultiLvlLbl val="0"/>
      </c:catAx>
      <c:valAx>
        <c:axId val="4779698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47796950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a:noFill/>
    </a:ln>
    <a:effectLst/>
  </c:spPr>
  <c:txPr>
    <a:bodyPr/>
    <a:lstStyle/>
    <a:p>
      <a:pPr>
        <a:defRPr b="1">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674EA4-F905-48D8-8D4A-00A93F78D5D7}" type="datetimeFigureOut">
              <a:rPr lang="en-GB" smtClean="0"/>
              <a:t>28/11/2017</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FC5ED4-73C9-4DD7-97E5-A0E3F5CBB313}" type="slidenum">
              <a:rPr lang="en-GB" smtClean="0"/>
              <a:t>‹#›</a:t>
            </a:fld>
            <a:endParaRPr lang="en-GB" dirty="0"/>
          </a:p>
        </p:txBody>
      </p:sp>
    </p:spTree>
    <p:extLst>
      <p:ext uri="{BB962C8B-B14F-4D97-AF65-F5344CB8AC3E}">
        <p14:creationId xmlns:p14="http://schemas.microsoft.com/office/powerpoint/2010/main" val="2209423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C8D2DD5-8E42-4C40-B1E4-F047690C29D4}" type="slidenum">
              <a:rPr lang="es-ES">
                <a:solidFill>
                  <a:prstClr val="black"/>
                </a:solidFill>
              </a:rPr>
              <a:pPr>
                <a:spcBef>
                  <a:spcPct val="0"/>
                </a:spcBef>
              </a:pPr>
              <a:t>6</a:t>
            </a:fld>
            <a:endParaRPr lang="es-ES" dirty="0">
              <a:solidFill>
                <a:prstClr val="black"/>
              </a:solidFill>
            </a:endParaRPr>
          </a:p>
        </p:txBody>
      </p:sp>
    </p:spTree>
    <p:extLst>
      <p:ext uri="{BB962C8B-B14F-4D97-AF65-F5344CB8AC3E}">
        <p14:creationId xmlns:p14="http://schemas.microsoft.com/office/powerpoint/2010/main" val="2838693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C8D2DD5-8E42-4C40-B1E4-F047690C29D4}" type="slidenum">
              <a:rPr lang="es-ES">
                <a:solidFill>
                  <a:prstClr val="black"/>
                </a:solidFill>
              </a:rPr>
              <a:pPr>
                <a:spcBef>
                  <a:spcPct val="0"/>
                </a:spcBef>
              </a:pPr>
              <a:t>7</a:t>
            </a:fld>
            <a:endParaRPr lang="es-ES" dirty="0">
              <a:solidFill>
                <a:prstClr val="black"/>
              </a:solidFill>
            </a:endParaRPr>
          </a:p>
        </p:txBody>
      </p:sp>
    </p:spTree>
    <p:extLst>
      <p:ext uri="{BB962C8B-B14F-4D97-AF65-F5344CB8AC3E}">
        <p14:creationId xmlns:p14="http://schemas.microsoft.com/office/powerpoint/2010/main" val="11511416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C8D2DD5-8E42-4C40-B1E4-F047690C29D4}" type="slidenum">
              <a:rPr lang="es-ES">
                <a:solidFill>
                  <a:prstClr val="black"/>
                </a:solidFill>
              </a:rPr>
              <a:pPr>
                <a:spcBef>
                  <a:spcPct val="0"/>
                </a:spcBef>
              </a:pPr>
              <a:t>9</a:t>
            </a:fld>
            <a:endParaRPr lang="es-ES" dirty="0">
              <a:solidFill>
                <a:prstClr val="black"/>
              </a:solidFill>
            </a:endParaRPr>
          </a:p>
        </p:txBody>
      </p:sp>
    </p:spTree>
    <p:extLst>
      <p:ext uri="{BB962C8B-B14F-4D97-AF65-F5344CB8AC3E}">
        <p14:creationId xmlns:p14="http://schemas.microsoft.com/office/powerpoint/2010/main" val="699383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r>
              <a:rPr lang="en-GB" dirty="0"/>
              <a:t>Small mechanization should be recognised as a dynamic process where different operations  can be seen as an entry point for 2WT based mechanization or alternatively a way of diversifying the 2WT based planting operations into an additional lucrative line of business. </a:t>
            </a:r>
          </a:p>
          <a:p>
            <a:pPr lvl="0"/>
            <a:r>
              <a:rPr lang="en-GB" dirty="0"/>
              <a:t>Hire service business also needs to be understood as dynamic adapting to changes in supply and demand. For instance custom hire charges are likely to drop as more SPs come into the business. </a:t>
            </a:r>
          </a:p>
          <a:p>
            <a:pPr lvl="0"/>
            <a:r>
              <a:rPr lang="en-GB" dirty="0"/>
              <a:t>Farmers may also begin to purchase their own low costs machines  reducing the demand for hire services. SPs are likely to adapt to this changing market by moving into other lines of operation.   </a:t>
            </a:r>
          </a:p>
          <a:p>
            <a:pPr eaLnBrk="1" hangingPunct="1">
              <a:spcBef>
                <a:spcPct val="0"/>
              </a:spcBef>
            </a:pPr>
            <a:endParaRPr lang="en-US" dirty="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5E1476E-BCBF-4A87-91C1-CC7B02128932}" type="slidenum">
              <a:rPr lang="es-ES">
                <a:solidFill>
                  <a:prstClr val="black"/>
                </a:solidFill>
              </a:rPr>
              <a:pPr>
                <a:spcBef>
                  <a:spcPct val="0"/>
                </a:spcBef>
              </a:pPr>
              <a:t>34</a:t>
            </a:fld>
            <a:endParaRPr lang="es-ES" dirty="0">
              <a:solidFill>
                <a:prstClr val="black"/>
              </a:solidFill>
            </a:endParaRPr>
          </a:p>
        </p:txBody>
      </p:sp>
    </p:spTree>
    <p:extLst>
      <p:ext uri="{BB962C8B-B14F-4D97-AF65-F5344CB8AC3E}">
        <p14:creationId xmlns:p14="http://schemas.microsoft.com/office/powerpoint/2010/main" val="1386870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1FC5ED4-73C9-4DD7-97E5-A0E3F5CBB313}" type="slidenum">
              <a:rPr lang="en-GB" smtClean="0"/>
              <a:t>37</a:t>
            </a:fld>
            <a:endParaRPr lang="en-GB" dirty="0"/>
          </a:p>
        </p:txBody>
      </p:sp>
    </p:spTree>
    <p:extLst>
      <p:ext uri="{BB962C8B-B14F-4D97-AF65-F5344CB8AC3E}">
        <p14:creationId xmlns:p14="http://schemas.microsoft.com/office/powerpoint/2010/main" val="2195843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1FC5ED4-73C9-4DD7-97E5-A0E3F5CBB313}" type="slidenum">
              <a:rPr lang="en-GB" smtClean="0"/>
              <a:t>38</a:t>
            </a:fld>
            <a:endParaRPr lang="en-GB" dirty="0"/>
          </a:p>
        </p:txBody>
      </p:sp>
    </p:spTree>
    <p:extLst>
      <p:ext uri="{BB962C8B-B14F-4D97-AF65-F5344CB8AC3E}">
        <p14:creationId xmlns:p14="http://schemas.microsoft.com/office/powerpoint/2010/main" val="3226513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1FC5ED4-73C9-4DD7-97E5-A0E3F5CBB313}" type="slidenum">
              <a:rPr lang="en-GB" smtClean="0"/>
              <a:t>39</a:t>
            </a:fld>
            <a:endParaRPr lang="en-GB" dirty="0"/>
          </a:p>
        </p:txBody>
      </p:sp>
    </p:spTree>
    <p:extLst>
      <p:ext uri="{BB962C8B-B14F-4D97-AF65-F5344CB8AC3E}">
        <p14:creationId xmlns:p14="http://schemas.microsoft.com/office/powerpoint/2010/main" val="1791071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Master" Target="../slideMasters/slideMaster3.xml"/><Relationship Id="rId4" Type="http://schemas.openxmlformats.org/officeDocument/2006/relationships/image" Target="../media/image2.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Master" Target="../slideMasters/slideMaster4.xml"/><Relationship Id="rId4" Type="http://schemas.openxmlformats.org/officeDocument/2006/relationships/image" Target="../media/image2.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jpeg"/><Relationship Id="rId1" Type="http://schemas.openxmlformats.org/officeDocument/2006/relationships/slideMaster" Target="../slideMasters/slideMaster5.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C884AD2-9C63-4B7C-832E-D2B8B6A11287}" type="datetimeFigureOut">
              <a:rPr lang="en-GB" smtClean="0"/>
              <a:t>28/11/2017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E7B053C-3E04-4841-BE2B-046D53453D1B}" type="slidenum">
              <a:rPr lang="en-GB" smtClean="0"/>
              <a:t>‹#›</a:t>
            </a:fld>
            <a:endParaRPr lang="en-GB" dirty="0"/>
          </a:p>
        </p:txBody>
      </p:sp>
    </p:spTree>
    <p:extLst>
      <p:ext uri="{BB962C8B-B14F-4D97-AF65-F5344CB8AC3E}">
        <p14:creationId xmlns:p14="http://schemas.microsoft.com/office/powerpoint/2010/main" val="35122584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884AD2-9C63-4B7C-832E-D2B8B6A11287}" type="datetimeFigureOut">
              <a:rPr lang="en-GB" smtClean="0"/>
              <a:t>28/11/2017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E7B053C-3E04-4841-BE2B-046D53453D1B}" type="slidenum">
              <a:rPr lang="en-GB" smtClean="0"/>
              <a:t>‹#›</a:t>
            </a:fld>
            <a:endParaRPr lang="en-GB" dirty="0"/>
          </a:p>
        </p:txBody>
      </p:sp>
    </p:spTree>
    <p:extLst>
      <p:ext uri="{BB962C8B-B14F-4D97-AF65-F5344CB8AC3E}">
        <p14:creationId xmlns:p14="http://schemas.microsoft.com/office/powerpoint/2010/main" val="1245053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884AD2-9C63-4B7C-832E-D2B8B6A11287}" type="datetimeFigureOut">
              <a:rPr lang="en-GB" smtClean="0"/>
              <a:t>28/11/2017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E7B053C-3E04-4841-BE2B-046D53453D1B}" type="slidenum">
              <a:rPr lang="en-GB" smtClean="0"/>
              <a:t>‹#›</a:t>
            </a:fld>
            <a:endParaRPr lang="en-GB" dirty="0"/>
          </a:p>
        </p:txBody>
      </p:sp>
    </p:spTree>
    <p:extLst>
      <p:ext uri="{BB962C8B-B14F-4D97-AF65-F5344CB8AC3E}">
        <p14:creationId xmlns:p14="http://schemas.microsoft.com/office/powerpoint/2010/main" val="1914987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x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4" name="Text Placeholder 3"/>
          <p:cNvSpPr>
            <a:spLocks noGrp="1"/>
          </p:cNvSpPr>
          <p:nvPr>
            <p:ph type="body" sz="quarter" idx="10"/>
          </p:nvPr>
        </p:nvSpPr>
        <p:spPr>
          <a:xfrm>
            <a:off x="609600" y="1524000"/>
            <a:ext cx="10972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5438418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Closing panel">
    <p:spTree>
      <p:nvGrpSpPr>
        <p:cNvPr id="1" name=""/>
        <p:cNvGrpSpPr/>
        <p:nvPr/>
      </p:nvGrpSpPr>
      <p:grpSpPr>
        <a:xfrm>
          <a:off x="0" y="0"/>
          <a:ext cx="0" cy="0"/>
          <a:chOff x="0" y="0"/>
          <a:chExt cx="0" cy="0"/>
        </a:xfrm>
      </p:grpSpPr>
      <p:pic>
        <p:nvPicPr>
          <p:cNvPr id="2" name="Picture 5" descr="Final Pocket Folder Art2.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3200" y="152400"/>
            <a:ext cx="66040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3"/>
          <p:cNvSpPr txBox="1">
            <a:spLocks/>
          </p:cNvSpPr>
          <p:nvPr/>
        </p:nvSpPr>
        <p:spPr bwMode="auto">
          <a:xfrm>
            <a:off x="7518400" y="2124075"/>
            <a:ext cx="3962400" cy="3352800"/>
          </a:xfrm>
          <a:prstGeom prst="rect">
            <a:avLst/>
          </a:prstGeom>
          <a:noFill/>
          <a:ln>
            <a:noFill/>
          </a:ln>
          <a:extLst/>
        </p:spPr>
        <p:txBody>
          <a:bodyPr/>
          <a:lstStyle>
            <a:lvl1pPr eaLnBrk="0" hangingPunct="0">
              <a:spcBef>
                <a:spcPct val="20000"/>
              </a:spcBef>
              <a:buFont typeface="Arial" pitchFamily="34" charset="0"/>
              <a:buChar char="•"/>
              <a:defRPr sz="2000">
                <a:solidFill>
                  <a:schemeClr val="tx1"/>
                </a:solidFill>
                <a:latin typeface="Arial" pitchFamily="34" charset="0"/>
                <a:cs typeface="Arial" pitchFamily="34" charset="0"/>
              </a:defRPr>
            </a:lvl1pPr>
            <a:lvl2pPr marL="742950" indent="-285750" eaLnBrk="0" hangingPunct="0">
              <a:spcBef>
                <a:spcPct val="20000"/>
              </a:spcBef>
              <a:buFont typeface="Arial" pitchFamily="34" charset="0"/>
              <a:buChar char="–"/>
              <a:defRPr sz="2000">
                <a:solidFill>
                  <a:schemeClr val="tx1"/>
                </a:solidFill>
                <a:latin typeface="Arial" pitchFamily="34" charset="0"/>
                <a:cs typeface="Arial" pitchFamily="34" charset="0"/>
              </a:defRPr>
            </a:lvl2pPr>
            <a:lvl3pPr marL="11430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9pPr>
          </a:lstStyle>
          <a:p>
            <a:pPr algn="ctr" eaLnBrk="1" fontAlgn="auto" hangingPunct="1">
              <a:spcBef>
                <a:spcPct val="0"/>
              </a:spcBef>
              <a:spcAft>
                <a:spcPts val="0"/>
              </a:spcAft>
              <a:buFontTx/>
              <a:buNone/>
              <a:defRPr/>
            </a:pPr>
            <a:r>
              <a:rPr lang="en-US" altLang="es-ES" sz="4000" b="1" dirty="0">
                <a:solidFill>
                  <a:srgbClr val="76BD44"/>
                </a:solidFill>
              </a:rPr>
              <a:t>Thank you for your interest!</a:t>
            </a:r>
            <a:endParaRPr lang="es-ES" altLang="es-ES" sz="4000" b="1" dirty="0">
              <a:solidFill>
                <a:srgbClr val="76BD44"/>
              </a:solidFill>
            </a:endParaRPr>
          </a:p>
        </p:txBody>
      </p:sp>
    </p:spTree>
    <p:extLst>
      <p:ext uri="{BB962C8B-B14F-4D97-AF65-F5344CB8AC3E}">
        <p14:creationId xmlns:p14="http://schemas.microsoft.com/office/powerpoint/2010/main" val="3019737353"/>
      </p:ext>
    </p:extLst>
  </p:cSld>
  <p:clrMapOvr>
    <a:masterClrMapping/>
  </p:clrMapOvr>
  <p:transitio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Slide and Author name">
    <p:spTree>
      <p:nvGrpSpPr>
        <p:cNvPr id="1" name=""/>
        <p:cNvGrpSpPr/>
        <p:nvPr/>
      </p:nvGrpSpPr>
      <p:grpSpPr>
        <a:xfrm>
          <a:off x="0" y="0"/>
          <a:ext cx="0" cy="0"/>
          <a:chOff x="0" y="0"/>
          <a:chExt cx="0" cy="0"/>
        </a:xfrm>
      </p:grpSpPr>
      <p:pic>
        <p:nvPicPr>
          <p:cNvPr id="12" name="Picture 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2225"/>
            <a:ext cx="12192000" cy="682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76200"/>
            <a:ext cx="12192000" cy="678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9550400" y="6365876"/>
            <a:ext cx="22352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914400" y="1676401"/>
            <a:ext cx="10363200" cy="1470025"/>
          </a:xfrm>
        </p:spPr>
        <p:txBody>
          <a:bodyPr/>
          <a:lstStyle>
            <a:lvl1pPr>
              <a:defRPr b="1">
                <a:solidFill>
                  <a:schemeClr val="accent1"/>
                </a:solidFill>
              </a:defRPr>
            </a:lvl1pPr>
          </a:lstStyle>
          <a:p>
            <a:r>
              <a:rPr lang="en-US"/>
              <a:t>Click to edit Master title style</a:t>
            </a:r>
            <a:endParaRPr lang="es-ES" dirty="0"/>
          </a:p>
        </p:txBody>
      </p:sp>
      <p:sp>
        <p:nvSpPr>
          <p:cNvPr id="8" name="Subtitle 2"/>
          <p:cNvSpPr>
            <a:spLocks noGrp="1"/>
          </p:cNvSpPr>
          <p:nvPr>
            <p:ph type="subTitle" idx="1"/>
          </p:nvPr>
        </p:nvSpPr>
        <p:spPr>
          <a:xfrm>
            <a:off x="1828800" y="3432176"/>
            <a:ext cx="8534400" cy="682625"/>
          </a:xfrm>
        </p:spPr>
        <p:txBody>
          <a:bodyPr>
            <a:normAutofit/>
          </a:bodyPr>
          <a:lstStyle>
            <a:lvl1pPr marL="0" indent="0" algn="ctr">
              <a:buNone/>
              <a:defRPr sz="2200" b="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s-ES" dirty="0"/>
          </a:p>
        </p:txBody>
      </p:sp>
      <p:sp>
        <p:nvSpPr>
          <p:cNvPr id="9" name="Text Placeholder 8"/>
          <p:cNvSpPr>
            <a:spLocks noGrp="1"/>
          </p:cNvSpPr>
          <p:nvPr>
            <p:ph type="body" sz="quarter" idx="10"/>
          </p:nvPr>
        </p:nvSpPr>
        <p:spPr>
          <a:xfrm>
            <a:off x="2946400" y="4267200"/>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
        <p:nvSpPr>
          <p:cNvPr id="10" name="Text Placeholder 8"/>
          <p:cNvSpPr>
            <a:spLocks noGrp="1"/>
          </p:cNvSpPr>
          <p:nvPr>
            <p:ph type="body" sz="quarter" idx="11"/>
          </p:nvPr>
        </p:nvSpPr>
        <p:spPr>
          <a:xfrm>
            <a:off x="2946400" y="4833257"/>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
        <p:nvSpPr>
          <p:cNvPr id="11" name="Text Placeholder 8"/>
          <p:cNvSpPr>
            <a:spLocks noGrp="1"/>
          </p:cNvSpPr>
          <p:nvPr>
            <p:ph type="body" sz="quarter" idx="12"/>
          </p:nvPr>
        </p:nvSpPr>
        <p:spPr>
          <a:xfrm>
            <a:off x="2946400" y="5410200"/>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5174460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4" name="Text Placeholder 3"/>
          <p:cNvSpPr>
            <a:spLocks noGrp="1"/>
          </p:cNvSpPr>
          <p:nvPr>
            <p:ph type="body" sz="quarter" idx="10"/>
          </p:nvPr>
        </p:nvSpPr>
        <p:spPr>
          <a:xfrm>
            <a:off x="609600" y="1524000"/>
            <a:ext cx="10972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16542531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big picture">
    <p:spTree>
      <p:nvGrpSpPr>
        <p:cNvPr id="1" name=""/>
        <p:cNvGrpSpPr/>
        <p:nvPr/>
      </p:nvGrpSpPr>
      <p:grpSpPr>
        <a:xfrm>
          <a:off x="0" y="0"/>
          <a:ext cx="0" cy="0"/>
          <a:chOff x="0" y="0"/>
          <a:chExt cx="0" cy="0"/>
        </a:xfrm>
      </p:grpSpPr>
      <p:sp>
        <p:nvSpPr>
          <p:cNvPr id="7" name="Title 1"/>
          <p:cNvSpPr>
            <a:spLocks noGrp="1"/>
          </p:cNvSpPr>
          <p:nvPr>
            <p:ph type="title"/>
          </p:nvPr>
        </p:nvSpPr>
        <p:spPr>
          <a:xfrm>
            <a:off x="609600" y="274638"/>
            <a:ext cx="10972800" cy="1143000"/>
          </a:xfrm>
        </p:spPr>
        <p:txBody>
          <a:bodyPr>
            <a:normAutofit/>
          </a:bodyPr>
          <a:lstStyle>
            <a:lvl1pPr>
              <a:defRPr sz="3800" b="1">
                <a:latin typeface="Arial" panose="020B0604020202020204" pitchFamily="34" charset="0"/>
                <a:cs typeface="Arial" panose="020B0604020202020204" pitchFamily="34" charset="0"/>
              </a:defRPr>
            </a:lvl1pPr>
          </a:lstStyle>
          <a:p>
            <a:r>
              <a:rPr lang="en-US"/>
              <a:t>Click to edit Master title style</a:t>
            </a:r>
            <a:endParaRPr lang="es-ES" dirty="0"/>
          </a:p>
        </p:txBody>
      </p:sp>
      <p:sp>
        <p:nvSpPr>
          <p:cNvPr id="8" name="Picture Placeholder 8"/>
          <p:cNvSpPr>
            <a:spLocks noGrp="1"/>
          </p:cNvSpPr>
          <p:nvPr>
            <p:ph type="pic" sz="quarter" idx="10"/>
          </p:nvPr>
        </p:nvSpPr>
        <p:spPr>
          <a:xfrm>
            <a:off x="609600" y="1524000"/>
            <a:ext cx="10972800" cy="4495800"/>
          </a:xfrm>
        </p:spPr>
        <p:txBody>
          <a:bodyPr rtlCol="0">
            <a:normAutofit/>
          </a:bodyPr>
          <a:lstStyle>
            <a:lvl1pPr>
              <a:defRPr sz="2000"/>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25204515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picture and bullets">
    <p:spTree>
      <p:nvGrpSpPr>
        <p:cNvPr id="1" name=""/>
        <p:cNvGrpSpPr/>
        <p:nvPr/>
      </p:nvGrpSpPr>
      <p:grpSpPr>
        <a:xfrm>
          <a:off x="0" y="0"/>
          <a:ext cx="0" cy="0"/>
          <a:chOff x="0" y="0"/>
          <a:chExt cx="0" cy="0"/>
        </a:xfrm>
      </p:grpSpPr>
      <p:sp>
        <p:nvSpPr>
          <p:cNvPr id="7"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8" name="Text Placeholder 2"/>
          <p:cNvSpPr>
            <a:spLocks noGrp="1"/>
          </p:cNvSpPr>
          <p:nvPr>
            <p:ph type="body" idx="1"/>
          </p:nvPr>
        </p:nvSpPr>
        <p:spPr>
          <a:xfrm>
            <a:off x="6197600" y="1527638"/>
            <a:ext cx="5386917"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p:cNvSpPr>
            <a:spLocks noGrp="1"/>
          </p:cNvSpPr>
          <p:nvPr>
            <p:ph sz="half" idx="2"/>
          </p:nvPr>
        </p:nvSpPr>
        <p:spPr>
          <a:xfrm>
            <a:off x="6197600" y="2286000"/>
            <a:ext cx="5386917" cy="3810001"/>
          </a:xfrm>
        </p:spPr>
        <p:txBody>
          <a:bodyPr/>
          <a:lstStyle>
            <a:lvl1pPr>
              <a:defRPr sz="1800">
                <a:latin typeface="Arial" panose="020B0604020202020204" pitchFamily="34" charset="0"/>
                <a:cs typeface="Arial" panose="020B0604020202020204" pitchFamily="34" charset="0"/>
              </a:defRPr>
            </a:lvl1pPr>
            <a:lvl2pPr>
              <a:defRPr sz="2000">
                <a:latin typeface="Times New Roman" panose="02020603050405020304" pitchFamily="18" charset="0"/>
                <a:cs typeface="Times New Roman" panose="02020603050405020304" pitchFamily="18" charset="0"/>
              </a:defRPr>
            </a:lvl2pPr>
            <a:lvl3pPr>
              <a:defRPr sz="1800" i="1">
                <a:latin typeface="Times New Roman" panose="02020603050405020304" pitchFamily="18" charset="0"/>
                <a:cs typeface="Times New Roman" panose="02020603050405020304" pitchFamily="18" charset="0"/>
              </a:defRPr>
            </a:lvl3pPr>
            <a:lvl4pPr>
              <a:defRPr sz="1600">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0" name="Picture Placeholder 10"/>
          <p:cNvSpPr>
            <a:spLocks noGrp="1"/>
          </p:cNvSpPr>
          <p:nvPr>
            <p:ph type="pic" sz="quarter" idx="13"/>
          </p:nvPr>
        </p:nvSpPr>
        <p:spPr>
          <a:xfrm>
            <a:off x="609600" y="1524000"/>
            <a:ext cx="5384800" cy="4572000"/>
          </a:xfrm>
        </p:spPr>
        <p:txBody>
          <a:bodyPr rtlCol="0">
            <a:normAutofit/>
          </a:bodyPr>
          <a:lstStyle>
            <a:lvl1pPr>
              <a:defRPr sz="2000"/>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42398415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609600" y="1524000"/>
            <a:ext cx="5386917" cy="639762"/>
          </a:xfrm>
        </p:spPr>
        <p:txBody>
          <a:bodyPr anchor="b">
            <a:noAutofit/>
          </a:bodyPr>
          <a:lstStyle>
            <a:lvl1pPr marL="0" indent="0">
              <a:buNone/>
              <a:defRPr sz="2000" b="0"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p:cNvSpPr>
            <a:spLocks noGrp="1"/>
          </p:cNvSpPr>
          <p:nvPr>
            <p:ph sz="half" idx="2"/>
          </p:nvPr>
        </p:nvSpPr>
        <p:spPr>
          <a:xfrm>
            <a:off x="609600" y="2286000"/>
            <a:ext cx="5386917" cy="3810001"/>
          </a:xfrm>
        </p:spPr>
        <p:txBody>
          <a:bodyPr/>
          <a:lstStyle>
            <a:lvl1pPr>
              <a:defRPr sz="1800">
                <a:latin typeface="Arial" panose="020B0604020202020204" pitchFamily="34" charset="0"/>
                <a:cs typeface="Arial" panose="020B0604020202020204" pitchFamily="34" charset="0"/>
              </a:defRPr>
            </a:lvl1pPr>
            <a:lvl2pPr>
              <a:defRPr sz="2000">
                <a:latin typeface="Times New Roman" panose="02020603050405020304" pitchFamily="18" charset="0"/>
                <a:cs typeface="Times New Roman" panose="02020603050405020304" pitchFamily="18" charset="0"/>
              </a:defRPr>
            </a:lvl2pPr>
            <a:lvl3pPr>
              <a:defRPr sz="1800" i="1">
                <a:latin typeface="Times New Roman" panose="02020603050405020304" pitchFamily="18" charset="0"/>
                <a:cs typeface="Times New Roman" panose="02020603050405020304" pitchFamily="18" charset="0"/>
              </a:defRPr>
            </a:lvl3pPr>
            <a:lvl4pPr>
              <a:defRPr sz="1600">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0" name="Picture Placeholder 10"/>
          <p:cNvSpPr>
            <a:spLocks noGrp="1"/>
          </p:cNvSpPr>
          <p:nvPr>
            <p:ph type="pic" sz="quarter" idx="13"/>
          </p:nvPr>
        </p:nvSpPr>
        <p:spPr>
          <a:xfrm>
            <a:off x="6197600" y="1524000"/>
            <a:ext cx="5384800" cy="4572000"/>
          </a:xfrm>
        </p:spPr>
        <p:txBody>
          <a:bodyPr rtlCol="0">
            <a:normAutofit/>
          </a:bodyPr>
          <a:lstStyle>
            <a:lvl1pPr>
              <a:defRPr sz="2000"/>
            </a:lvl1pPr>
          </a:lstStyle>
          <a:p>
            <a:pPr lvl="0"/>
            <a:r>
              <a:rPr lang="en-US" noProof="0" dirty="0"/>
              <a:t>Click icon to add picture</a:t>
            </a:r>
            <a:endParaRPr lang="es-ES" noProof="0" dirty="0"/>
          </a:p>
        </p:txBody>
      </p:sp>
      <p:sp>
        <p:nvSpPr>
          <p:cNvPr id="11" name="Title 1"/>
          <p:cNvSpPr>
            <a:spLocks noGrp="1"/>
          </p:cNvSpPr>
          <p:nvPr>
            <p:ph type="title"/>
          </p:nvPr>
        </p:nvSpPr>
        <p:spPr>
          <a:xfrm>
            <a:off x="609600" y="274638"/>
            <a:ext cx="10972800" cy="1143000"/>
          </a:xfrm>
        </p:spPr>
        <p:txBody>
          <a:bodyPr>
            <a:normAutofit/>
          </a:bodyPr>
          <a:lstStyle>
            <a:lvl1pPr>
              <a:defRPr sz="3800"/>
            </a:lvl1pPr>
          </a:lstStyle>
          <a:p>
            <a:r>
              <a:rPr lang="en-US"/>
              <a:t>Click to edit Master title style</a:t>
            </a:r>
            <a:endParaRPr lang="es-ES" dirty="0"/>
          </a:p>
        </p:txBody>
      </p:sp>
    </p:spTree>
    <p:extLst>
      <p:ext uri="{BB962C8B-B14F-4D97-AF65-F5344CB8AC3E}">
        <p14:creationId xmlns:p14="http://schemas.microsoft.com/office/powerpoint/2010/main" val="37988547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subtitle and bullets">
    <p:spTree>
      <p:nvGrpSpPr>
        <p:cNvPr id="1" name=""/>
        <p:cNvGrpSpPr/>
        <p:nvPr/>
      </p:nvGrpSpPr>
      <p:grpSpPr>
        <a:xfrm>
          <a:off x="0" y="0"/>
          <a:ext cx="0" cy="0"/>
          <a:chOff x="0" y="0"/>
          <a:chExt cx="0" cy="0"/>
        </a:xfrm>
      </p:grpSpPr>
      <p:sp>
        <p:nvSpPr>
          <p:cNvPr id="14"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15" name="Content Placeholder 2"/>
          <p:cNvSpPr>
            <a:spLocks noGrp="1"/>
          </p:cNvSpPr>
          <p:nvPr>
            <p:ph idx="1"/>
          </p:nvPr>
        </p:nvSpPr>
        <p:spPr>
          <a:xfrm>
            <a:off x="609600" y="2255838"/>
            <a:ext cx="5283200" cy="3763963"/>
          </a:xfrm>
        </p:spPr>
        <p:txBody>
          <a:bodyPr/>
          <a:lstStyle>
            <a:lvl1pPr>
              <a:defRPr sz="2200"/>
            </a:lvl1pPr>
            <a:lvl2pPr>
              <a:defRPr sz="1800"/>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Content Placeholder 2"/>
          <p:cNvSpPr>
            <a:spLocks noGrp="1"/>
          </p:cNvSpPr>
          <p:nvPr>
            <p:ph idx="10"/>
          </p:nvPr>
        </p:nvSpPr>
        <p:spPr>
          <a:xfrm>
            <a:off x="6328229" y="2255838"/>
            <a:ext cx="5283200" cy="3763963"/>
          </a:xfrm>
        </p:spPr>
        <p:txBody>
          <a:bodyPr/>
          <a:lstStyle>
            <a:lvl1pPr>
              <a:defRPr sz="2200"/>
            </a:lvl1pPr>
            <a:lvl2pPr>
              <a:defRPr sz="1800"/>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17" name="Text Placeholder 22"/>
          <p:cNvSpPr>
            <a:spLocks noGrp="1"/>
          </p:cNvSpPr>
          <p:nvPr>
            <p:ph type="body" sz="quarter" idx="15"/>
          </p:nvPr>
        </p:nvSpPr>
        <p:spPr>
          <a:xfrm>
            <a:off x="609600" y="1524000"/>
            <a:ext cx="11074400" cy="609600"/>
          </a:xfrm>
        </p:spPr>
        <p:txBody>
          <a:bodyPr>
            <a:normAutofit/>
          </a:bodyPr>
          <a:lstStyle>
            <a:lvl1pPr marL="0" indent="0" algn="ctr">
              <a:buNone/>
              <a:defRPr sz="20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689062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C884AD2-9C63-4B7C-832E-D2B8B6A11287}" type="datetimeFigureOut">
              <a:rPr lang="en-GB" smtClean="0"/>
              <a:t>28/11/2017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E7B053C-3E04-4841-BE2B-046D53453D1B}" type="slidenum">
              <a:rPr lang="en-GB" smtClean="0"/>
              <a:t>‹#›</a:t>
            </a:fld>
            <a:endParaRPr lang="en-GB" dirty="0"/>
          </a:p>
        </p:txBody>
      </p:sp>
    </p:spTree>
    <p:extLst>
      <p:ext uri="{BB962C8B-B14F-4D97-AF65-F5344CB8AC3E}">
        <p14:creationId xmlns:p14="http://schemas.microsoft.com/office/powerpoint/2010/main" val="32059502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subtitle and text">
    <p:spTree>
      <p:nvGrpSpPr>
        <p:cNvPr id="1" name=""/>
        <p:cNvGrpSpPr/>
        <p:nvPr/>
      </p:nvGrpSpPr>
      <p:grpSpPr>
        <a:xfrm>
          <a:off x="0" y="0"/>
          <a:ext cx="0" cy="0"/>
          <a:chOff x="0" y="0"/>
          <a:chExt cx="0" cy="0"/>
        </a:xfrm>
      </p:grpSpPr>
      <p:sp>
        <p:nvSpPr>
          <p:cNvPr id="6"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7" name="Text Placeholder 22"/>
          <p:cNvSpPr>
            <a:spLocks noGrp="1"/>
          </p:cNvSpPr>
          <p:nvPr>
            <p:ph type="body" sz="quarter" idx="15"/>
          </p:nvPr>
        </p:nvSpPr>
        <p:spPr>
          <a:xfrm>
            <a:off x="609600" y="1524000"/>
            <a:ext cx="11074400" cy="609600"/>
          </a:xfrm>
        </p:spPr>
        <p:txBody>
          <a:bodyPr>
            <a:normAutofit/>
          </a:bodyPr>
          <a:lstStyle>
            <a:lvl1pPr marL="0" indent="0" algn="ctr">
              <a:buNone/>
              <a:defRPr sz="22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8" name="Text Placeholder 22"/>
          <p:cNvSpPr>
            <a:spLocks noGrp="1"/>
          </p:cNvSpPr>
          <p:nvPr>
            <p:ph type="body" sz="quarter" idx="16"/>
          </p:nvPr>
        </p:nvSpPr>
        <p:spPr>
          <a:xfrm>
            <a:off x="609600" y="4495800"/>
            <a:ext cx="11074400" cy="609600"/>
          </a:xfrm>
        </p:spPr>
        <p:txBody>
          <a:bodyPr>
            <a:normAutofit/>
          </a:bodyPr>
          <a:lstStyle>
            <a:lvl1pPr marL="0" indent="0" algn="ctr">
              <a:buNone/>
              <a:defRPr sz="20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20766093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text and three pictures">
    <p:spTree>
      <p:nvGrpSpPr>
        <p:cNvPr id="1" name=""/>
        <p:cNvGrpSpPr/>
        <p:nvPr/>
      </p:nvGrpSpPr>
      <p:grpSpPr>
        <a:xfrm>
          <a:off x="0" y="0"/>
          <a:ext cx="0" cy="0"/>
          <a:chOff x="0" y="0"/>
          <a:chExt cx="0" cy="0"/>
        </a:xfrm>
      </p:grpSpPr>
      <p:sp>
        <p:nvSpPr>
          <p:cNvPr id="5" name="Text Placeholder 3"/>
          <p:cNvSpPr>
            <a:spLocks noGrp="1"/>
          </p:cNvSpPr>
          <p:nvPr>
            <p:ph type="body" sz="half" idx="2"/>
          </p:nvPr>
        </p:nvSpPr>
        <p:spPr>
          <a:xfrm>
            <a:off x="609600" y="1600200"/>
            <a:ext cx="6807200" cy="4191000"/>
          </a:xfrm>
        </p:spPr>
        <p:txBody>
          <a:bodyPr>
            <a:normAutofit/>
          </a:bodyPr>
          <a:lstStyle>
            <a:lvl1pPr marL="0" indent="0">
              <a:buNone/>
              <a:defRPr sz="20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Picture Placeholder 10"/>
          <p:cNvSpPr>
            <a:spLocks noGrp="1"/>
          </p:cNvSpPr>
          <p:nvPr>
            <p:ph type="pic" sz="quarter" idx="13"/>
          </p:nvPr>
        </p:nvSpPr>
        <p:spPr>
          <a:xfrm>
            <a:off x="7721601" y="1600200"/>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7"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8" name="Picture Placeholder 10"/>
          <p:cNvSpPr>
            <a:spLocks noGrp="1"/>
          </p:cNvSpPr>
          <p:nvPr>
            <p:ph type="pic" sz="quarter" idx="14"/>
          </p:nvPr>
        </p:nvSpPr>
        <p:spPr>
          <a:xfrm>
            <a:off x="7721601" y="3008586"/>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9" name="Picture Placeholder 10"/>
          <p:cNvSpPr>
            <a:spLocks noGrp="1"/>
          </p:cNvSpPr>
          <p:nvPr>
            <p:ph type="pic" sz="quarter" idx="15"/>
          </p:nvPr>
        </p:nvSpPr>
        <p:spPr>
          <a:xfrm>
            <a:off x="7721601" y="4419600"/>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6337022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three pictures and text">
    <p:spTree>
      <p:nvGrpSpPr>
        <p:cNvPr id="1" name=""/>
        <p:cNvGrpSpPr/>
        <p:nvPr/>
      </p:nvGrpSpPr>
      <p:grpSpPr>
        <a:xfrm>
          <a:off x="0" y="0"/>
          <a:ext cx="0" cy="0"/>
          <a:chOff x="0" y="0"/>
          <a:chExt cx="0" cy="0"/>
        </a:xfrm>
      </p:grpSpPr>
      <p:sp>
        <p:nvSpPr>
          <p:cNvPr id="8" name="Text Placeholder 3"/>
          <p:cNvSpPr>
            <a:spLocks noGrp="1"/>
          </p:cNvSpPr>
          <p:nvPr>
            <p:ph type="body" sz="half" idx="2"/>
          </p:nvPr>
        </p:nvSpPr>
        <p:spPr>
          <a:xfrm>
            <a:off x="609600" y="3505200"/>
            <a:ext cx="10972800" cy="2438400"/>
          </a:xfrm>
        </p:spPr>
        <p:txBody>
          <a:bodyPr>
            <a:normAutofit/>
          </a:bodyPr>
          <a:lstStyle>
            <a:lvl1pPr marL="0" indent="0">
              <a:buNone/>
              <a:defRPr sz="20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Picture Placeholder 10"/>
          <p:cNvSpPr>
            <a:spLocks noGrp="1"/>
          </p:cNvSpPr>
          <p:nvPr>
            <p:ph type="pic" sz="quarter" idx="13"/>
          </p:nvPr>
        </p:nvSpPr>
        <p:spPr>
          <a:xfrm>
            <a:off x="609601"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10"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11" name="Picture Placeholder 10"/>
          <p:cNvSpPr>
            <a:spLocks noGrp="1"/>
          </p:cNvSpPr>
          <p:nvPr>
            <p:ph type="pic" sz="quarter" idx="14"/>
          </p:nvPr>
        </p:nvSpPr>
        <p:spPr>
          <a:xfrm>
            <a:off x="4368800"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12" name="Picture Placeholder 10"/>
          <p:cNvSpPr>
            <a:spLocks noGrp="1"/>
          </p:cNvSpPr>
          <p:nvPr>
            <p:ph type="pic" sz="quarter" idx="15"/>
          </p:nvPr>
        </p:nvSpPr>
        <p:spPr>
          <a:xfrm>
            <a:off x="8128000"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35620647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4" name="Chart Placeholder 3"/>
          <p:cNvSpPr>
            <a:spLocks noGrp="1"/>
          </p:cNvSpPr>
          <p:nvPr>
            <p:ph type="chart" sz="quarter" idx="10"/>
          </p:nvPr>
        </p:nvSpPr>
        <p:spPr>
          <a:xfrm>
            <a:off x="609600" y="1524000"/>
            <a:ext cx="10972800" cy="4419600"/>
          </a:xfrm>
        </p:spPr>
        <p:txBody>
          <a:bodyPr rtlCol="0">
            <a:normAutofit/>
          </a:bodyPr>
          <a:lstStyle>
            <a:lvl1pPr>
              <a:defRPr sz="2000"/>
            </a:lvl1pPr>
          </a:lstStyle>
          <a:p>
            <a:pPr lvl="0"/>
            <a:r>
              <a:rPr lang="en-US" noProof="0" dirty="0"/>
              <a:t>Click icon to add chart</a:t>
            </a:r>
            <a:endParaRPr lang="es-ES" noProof="0" dirty="0"/>
          </a:p>
        </p:txBody>
      </p:sp>
    </p:spTree>
    <p:extLst>
      <p:ext uri="{BB962C8B-B14F-4D97-AF65-F5344CB8AC3E}">
        <p14:creationId xmlns:p14="http://schemas.microsoft.com/office/powerpoint/2010/main" val="928052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Closing panel">
    <p:spTree>
      <p:nvGrpSpPr>
        <p:cNvPr id="1" name=""/>
        <p:cNvGrpSpPr/>
        <p:nvPr/>
      </p:nvGrpSpPr>
      <p:grpSpPr>
        <a:xfrm>
          <a:off x="0" y="0"/>
          <a:ext cx="0" cy="0"/>
          <a:chOff x="0" y="0"/>
          <a:chExt cx="0" cy="0"/>
        </a:xfrm>
      </p:grpSpPr>
      <p:pic>
        <p:nvPicPr>
          <p:cNvPr id="2" name="Picture 5" descr="Final Pocket Folder Art2.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3200" y="152400"/>
            <a:ext cx="66040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3"/>
          <p:cNvSpPr txBox="1">
            <a:spLocks/>
          </p:cNvSpPr>
          <p:nvPr/>
        </p:nvSpPr>
        <p:spPr bwMode="auto">
          <a:xfrm>
            <a:off x="7518400" y="2124075"/>
            <a:ext cx="39624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2000">
                <a:solidFill>
                  <a:schemeClr val="tx1"/>
                </a:solidFill>
                <a:latin typeface="Arial" pitchFamily="34" charset="0"/>
                <a:cs typeface="Arial" pitchFamily="34" charset="0"/>
              </a:defRPr>
            </a:lvl1pPr>
            <a:lvl2pPr marL="742950" indent="-285750" eaLnBrk="0" hangingPunct="0">
              <a:spcBef>
                <a:spcPct val="20000"/>
              </a:spcBef>
              <a:buFont typeface="Arial" pitchFamily="34" charset="0"/>
              <a:buChar char="–"/>
              <a:defRPr sz="2000">
                <a:solidFill>
                  <a:schemeClr val="tx1"/>
                </a:solidFill>
                <a:latin typeface="Arial" pitchFamily="34" charset="0"/>
                <a:cs typeface="Arial" pitchFamily="34" charset="0"/>
              </a:defRPr>
            </a:lvl2pPr>
            <a:lvl3pPr marL="11430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9pPr>
          </a:lstStyle>
          <a:p>
            <a:pPr algn="ctr" eaLnBrk="1" hangingPunct="1">
              <a:spcBef>
                <a:spcPct val="0"/>
              </a:spcBef>
              <a:buFontTx/>
              <a:buNone/>
              <a:defRPr/>
            </a:pPr>
            <a:r>
              <a:rPr lang="en-US" altLang="es-ES" sz="4000" b="1" dirty="0">
                <a:solidFill>
                  <a:srgbClr val="76BD44"/>
                </a:solidFill>
              </a:rPr>
              <a:t>Thank you for your interest!</a:t>
            </a:r>
            <a:endParaRPr lang="es-ES" altLang="es-ES" sz="4000" b="1" dirty="0">
              <a:solidFill>
                <a:srgbClr val="76BD44"/>
              </a:solidFill>
            </a:endParaRPr>
          </a:p>
        </p:txBody>
      </p:sp>
    </p:spTree>
    <p:extLst>
      <p:ext uri="{BB962C8B-B14F-4D97-AF65-F5344CB8AC3E}">
        <p14:creationId xmlns:p14="http://schemas.microsoft.com/office/powerpoint/2010/main" val="12498281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Slide and Author name">
    <p:spTree>
      <p:nvGrpSpPr>
        <p:cNvPr id="1" name=""/>
        <p:cNvGrpSpPr/>
        <p:nvPr/>
      </p:nvGrpSpPr>
      <p:grpSpPr>
        <a:xfrm>
          <a:off x="0" y="0"/>
          <a:ext cx="0" cy="0"/>
          <a:chOff x="0" y="0"/>
          <a:chExt cx="0" cy="0"/>
        </a:xfrm>
      </p:grpSpPr>
      <p:pic>
        <p:nvPicPr>
          <p:cNvPr id="12" name="Picture 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2225"/>
            <a:ext cx="12192000" cy="682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0" y="1501776"/>
            <a:ext cx="121920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9550400" y="6365876"/>
            <a:ext cx="22352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914400" y="1676401"/>
            <a:ext cx="10363200" cy="1470025"/>
          </a:xfrm>
        </p:spPr>
        <p:txBody>
          <a:bodyPr/>
          <a:lstStyle>
            <a:lvl1pPr>
              <a:defRPr b="1">
                <a:solidFill>
                  <a:schemeClr val="accent1"/>
                </a:solidFill>
              </a:defRPr>
            </a:lvl1pPr>
          </a:lstStyle>
          <a:p>
            <a:r>
              <a:rPr lang="en-US"/>
              <a:t>Click to edit Master title style</a:t>
            </a:r>
            <a:endParaRPr lang="es-ES" dirty="0"/>
          </a:p>
        </p:txBody>
      </p:sp>
      <p:sp>
        <p:nvSpPr>
          <p:cNvPr id="8" name="Subtitle 2"/>
          <p:cNvSpPr>
            <a:spLocks noGrp="1"/>
          </p:cNvSpPr>
          <p:nvPr>
            <p:ph type="subTitle" idx="1"/>
          </p:nvPr>
        </p:nvSpPr>
        <p:spPr>
          <a:xfrm>
            <a:off x="1828800" y="3432176"/>
            <a:ext cx="8534400" cy="682625"/>
          </a:xfrm>
        </p:spPr>
        <p:txBody>
          <a:bodyPr>
            <a:normAutofit/>
          </a:bodyPr>
          <a:lstStyle>
            <a:lvl1pPr marL="0" indent="0" algn="ctr">
              <a:buNone/>
              <a:defRPr sz="2200" b="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s-ES" dirty="0"/>
          </a:p>
        </p:txBody>
      </p:sp>
      <p:sp>
        <p:nvSpPr>
          <p:cNvPr id="9" name="Text Placeholder 8"/>
          <p:cNvSpPr>
            <a:spLocks noGrp="1"/>
          </p:cNvSpPr>
          <p:nvPr>
            <p:ph type="body" sz="quarter" idx="10"/>
          </p:nvPr>
        </p:nvSpPr>
        <p:spPr>
          <a:xfrm>
            <a:off x="2946400" y="4267200"/>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
        <p:nvSpPr>
          <p:cNvPr id="10" name="Text Placeholder 8"/>
          <p:cNvSpPr>
            <a:spLocks noGrp="1"/>
          </p:cNvSpPr>
          <p:nvPr>
            <p:ph type="body" sz="quarter" idx="11"/>
          </p:nvPr>
        </p:nvSpPr>
        <p:spPr>
          <a:xfrm>
            <a:off x="2946400" y="4833257"/>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
        <p:nvSpPr>
          <p:cNvPr id="11" name="Text Placeholder 8"/>
          <p:cNvSpPr>
            <a:spLocks noGrp="1"/>
          </p:cNvSpPr>
          <p:nvPr>
            <p:ph type="body" sz="quarter" idx="12"/>
          </p:nvPr>
        </p:nvSpPr>
        <p:spPr>
          <a:xfrm>
            <a:off x="2946400" y="5410200"/>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36264252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4" name="Text Placeholder 3"/>
          <p:cNvSpPr>
            <a:spLocks noGrp="1"/>
          </p:cNvSpPr>
          <p:nvPr>
            <p:ph type="body" sz="quarter" idx="10"/>
          </p:nvPr>
        </p:nvSpPr>
        <p:spPr>
          <a:xfrm>
            <a:off x="609600" y="1524000"/>
            <a:ext cx="10972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1175841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big picture">
    <p:spTree>
      <p:nvGrpSpPr>
        <p:cNvPr id="1" name=""/>
        <p:cNvGrpSpPr/>
        <p:nvPr/>
      </p:nvGrpSpPr>
      <p:grpSpPr>
        <a:xfrm>
          <a:off x="0" y="0"/>
          <a:ext cx="0" cy="0"/>
          <a:chOff x="0" y="0"/>
          <a:chExt cx="0" cy="0"/>
        </a:xfrm>
      </p:grpSpPr>
      <p:sp>
        <p:nvSpPr>
          <p:cNvPr id="7" name="Title 1"/>
          <p:cNvSpPr>
            <a:spLocks noGrp="1"/>
          </p:cNvSpPr>
          <p:nvPr>
            <p:ph type="title"/>
          </p:nvPr>
        </p:nvSpPr>
        <p:spPr>
          <a:xfrm>
            <a:off x="609600" y="274638"/>
            <a:ext cx="10972800" cy="1143000"/>
          </a:xfrm>
        </p:spPr>
        <p:txBody>
          <a:bodyPr>
            <a:normAutofit/>
          </a:bodyPr>
          <a:lstStyle>
            <a:lvl1pPr>
              <a:defRPr sz="3800" b="1">
                <a:latin typeface="Arial" panose="020B0604020202020204" pitchFamily="34" charset="0"/>
                <a:cs typeface="Arial" panose="020B0604020202020204" pitchFamily="34" charset="0"/>
              </a:defRPr>
            </a:lvl1pPr>
          </a:lstStyle>
          <a:p>
            <a:r>
              <a:rPr lang="en-US"/>
              <a:t>Click to edit Master title style</a:t>
            </a:r>
            <a:endParaRPr lang="es-ES" dirty="0"/>
          </a:p>
        </p:txBody>
      </p:sp>
      <p:sp>
        <p:nvSpPr>
          <p:cNvPr id="8" name="Picture Placeholder 8"/>
          <p:cNvSpPr>
            <a:spLocks noGrp="1"/>
          </p:cNvSpPr>
          <p:nvPr>
            <p:ph type="pic" sz="quarter" idx="10"/>
          </p:nvPr>
        </p:nvSpPr>
        <p:spPr>
          <a:xfrm>
            <a:off x="609600" y="1524000"/>
            <a:ext cx="10972800" cy="4495800"/>
          </a:xfrm>
        </p:spPr>
        <p:txBody>
          <a:bodyPr rtlCol="0">
            <a:normAutofit/>
          </a:bodyPr>
          <a:lstStyle>
            <a:lvl1pPr>
              <a:defRPr sz="2000"/>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20967880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picture and bullets">
    <p:spTree>
      <p:nvGrpSpPr>
        <p:cNvPr id="1" name=""/>
        <p:cNvGrpSpPr/>
        <p:nvPr/>
      </p:nvGrpSpPr>
      <p:grpSpPr>
        <a:xfrm>
          <a:off x="0" y="0"/>
          <a:ext cx="0" cy="0"/>
          <a:chOff x="0" y="0"/>
          <a:chExt cx="0" cy="0"/>
        </a:xfrm>
      </p:grpSpPr>
      <p:sp>
        <p:nvSpPr>
          <p:cNvPr id="7"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8" name="Text Placeholder 2"/>
          <p:cNvSpPr>
            <a:spLocks noGrp="1"/>
          </p:cNvSpPr>
          <p:nvPr>
            <p:ph type="body" idx="1"/>
          </p:nvPr>
        </p:nvSpPr>
        <p:spPr>
          <a:xfrm>
            <a:off x="6197600" y="1527638"/>
            <a:ext cx="5386917"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p:cNvSpPr>
            <a:spLocks noGrp="1"/>
          </p:cNvSpPr>
          <p:nvPr>
            <p:ph sz="half" idx="2"/>
          </p:nvPr>
        </p:nvSpPr>
        <p:spPr>
          <a:xfrm>
            <a:off x="6197600" y="2286000"/>
            <a:ext cx="5386917" cy="3810001"/>
          </a:xfrm>
        </p:spPr>
        <p:txBody>
          <a:bodyPr/>
          <a:lstStyle>
            <a:lvl1pPr>
              <a:defRPr sz="1800">
                <a:latin typeface="Arial" panose="020B0604020202020204" pitchFamily="34" charset="0"/>
                <a:cs typeface="Arial" panose="020B0604020202020204" pitchFamily="34" charset="0"/>
              </a:defRPr>
            </a:lvl1pPr>
            <a:lvl2pPr>
              <a:defRPr sz="2000">
                <a:latin typeface="Times New Roman" panose="02020603050405020304" pitchFamily="18" charset="0"/>
                <a:cs typeface="Times New Roman" panose="02020603050405020304" pitchFamily="18" charset="0"/>
              </a:defRPr>
            </a:lvl2pPr>
            <a:lvl3pPr>
              <a:defRPr sz="1800" i="1">
                <a:latin typeface="Times New Roman" panose="02020603050405020304" pitchFamily="18" charset="0"/>
                <a:cs typeface="Times New Roman" panose="02020603050405020304" pitchFamily="18" charset="0"/>
              </a:defRPr>
            </a:lvl3pPr>
            <a:lvl4pPr>
              <a:defRPr sz="1600">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0" name="Picture Placeholder 10"/>
          <p:cNvSpPr>
            <a:spLocks noGrp="1"/>
          </p:cNvSpPr>
          <p:nvPr>
            <p:ph type="pic" sz="quarter" idx="13"/>
          </p:nvPr>
        </p:nvSpPr>
        <p:spPr>
          <a:xfrm>
            <a:off x="609600" y="1524000"/>
            <a:ext cx="5384800" cy="4572000"/>
          </a:xfrm>
        </p:spPr>
        <p:txBody>
          <a:bodyPr rtlCol="0">
            <a:normAutofit/>
          </a:bodyPr>
          <a:lstStyle>
            <a:lvl1pPr>
              <a:defRPr sz="2000"/>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26396665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609600" y="1524000"/>
            <a:ext cx="5386917" cy="639762"/>
          </a:xfrm>
        </p:spPr>
        <p:txBody>
          <a:bodyPr anchor="b">
            <a:noAutofit/>
          </a:bodyPr>
          <a:lstStyle>
            <a:lvl1pPr marL="0" indent="0">
              <a:buNone/>
              <a:defRPr sz="2000" b="0"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p:cNvSpPr>
            <a:spLocks noGrp="1"/>
          </p:cNvSpPr>
          <p:nvPr>
            <p:ph sz="half" idx="2"/>
          </p:nvPr>
        </p:nvSpPr>
        <p:spPr>
          <a:xfrm>
            <a:off x="609600" y="2286000"/>
            <a:ext cx="5386917" cy="3810001"/>
          </a:xfrm>
        </p:spPr>
        <p:txBody>
          <a:bodyPr/>
          <a:lstStyle>
            <a:lvl1pPr>
              <a:defRPr sz="1800">
                <a:latin typeface="Arial" panose="020B0604020202020204" pitchFamily="34" charset="0"/>
                <a:cs typeface="Arial" panose="020B0604020202020204" pitchFamily="34" charset="0"/>
              </a:defRPr>
            </a:lvl1pPr>
            <a:lvl2pPr>
              <a:defRPr sz="2000">
                <a:latin typeface="Times New Roman" panose="02020603050405020304" pitchFamily="18" charset="0"/>
                <a:cs typeface="Times New Roman" panose="02020603050405020304" pitchFamily="18" charset="0"/>
              </a:defRPr>
            </a:lvl2pPr>
            <a:lvl3pPr>
              <a:defRPr sz="1800" i="1">
                <a:latin typeface="Times New Roman" panose="02020603050405020304" pitchFamily="18" charset="0"/>
                <a:cs typeface="Times New Roman" panose="02020603050405020304" pitchFamily="18" charset="0"/>
              </a:defRPr>
            </a:lvl3pPr>
            <a:lvl4pPr>
              <a:defRPr sz="1600">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0" name="Picture Placeholder 10"/>
          <p:cNvSpPr>
            <a:spLocks noGrp="1"/>
          </p:cNvSpPr>
          <p:nvPr>
            <p:ph type="pic" sz="quarter" idx="13"/>
          </p:nvPr>
        </p:nvSpPr>
        <p:spPr>
          <a:xfrm>
            <a:off x="6197600" y="1524000"/>
            <a:ext cx="5384800" cy="4572000"/>
          </a:xfrm>
        </p:spPr>
        <p:txBody>
          <a:bodyPr rtlCol="0">
            <a:normAutofit/>
          </a:bodyPr>
          <a:lstStyle>
            <a:lvl1pPr>
              <a:defRPr sz="2000"/>
            </a:lvl1pPr>
          </a:lstStyle>
          <a:p>
            <a:pPr lvl="0"/>
            <a:r>
              <a:rPr lang="en-US" noProof="0" dirty="0"/>
              <a:t>Click icon to add picture</a:t>
            </a:r>
            <a:endParaRPr lang="es-ES" noProof="0" dirty="0"/>
          </a:p>
        </p:txBody>
      </p:sp>
      <p:sp>
        <p:nvSpPr>
          <p:cNvPr id="11" name="Title 1"/>
          <p:cNvSpPr>
            <a:spLocks noGrp="1"/>
          </p:cNvSpPr>
          <p:nvPr>
            <p:ph type="title"/>
          </p:nvPr>
        </p:nvSpPr>
        <p:spPr>
          <a:xfrm>
            <a:off x="609600" y="274638"/>
            <a:ext cx="10972800" cy="1143000"/>
          </a:xfrm>
        </p:spPr>
        <p:txBody>
          <a:bodyPr>
            <a:normAutofit/>
          </a:bodyPr>
          <a:lstStyle>
            <a:lvl1pPr>
              <a:defRPr sz="3800"/>
            </a:lvl1pPr>
          </a:lstStyle>
          <a:p>
            <a:r>
              <a:rPr lang="en-US"/>
              <a:t>Click to edit Master title style</a:t>
            </a:r>
            <a:endParaRPr lang="es-ES" dirty="0"/>
          </a:p>
        </p:txBody>
      </p:sp>
    </p:spTree>
    <p:extLst>
      <p:ext uri="{BB962C8B-B14F-4D97-AF65-F5344CB8AC3E}">
        <p14:creationId xmlns:p14="http://schemas.microsoft.com/office/powerpoint/2010/main" val="2370040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C884AD2-9C63-4B7C-832E-D2B8B6A11287}" type="datetimeFigureOut">
              <a:rPr lang="en-GB" smtClean="0"/>
              <a:t>28/11/2017</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CE7B053C-3E04-4841-BE2B-046D53453D1B}" type="slidenum">
              <a:rPr lang="en-GB" smtClean="0"/>
              <a:t>‹#›</a:t>
            </a:fld>
            <a:endParaRPr lang="en-GB" dirty="0"/>
          </a:p>
        </p:txBody>
      </p:sp>
    </p:spTree>
    <p:extLst>
      <p:ext uri="{BB962C8B-B14F-4D97-AF65-F5344CB8AC3E}">
        <p14:creationId xmlns:p14="http://schemas.microsoft.com/office/powerpoint/2010/main" val="12705688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ubtitle and bullets">
    <p:spTree>
      <p:nvGrpSpPr>
        <p:cNvPr id="1" name=""/>
        <p:cNvGrpSpPr/>
        <p:nvPr/>
      </p:nvGrpSpPr>
      <p:grpSpPr>
        <a:xfrm>
          <a:off x="0" y="0"/>
          <a:ext cx="0" cy="0"/>
          <a:chOff x="0" y="0"/>
          <a:chExt cx="0" cy="0"/>
        </a:xfrm>
      </p:grpSpPr>
      <p:sp>
        <p:nvSpPr>
          <p:cNvPr id="14"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15" name="Content Placeholder 2"/>
          <p:cNvSpPr>
            <a:spLocks noGrp="1"/>
          </p:cNvSpPr>
          <p:nvPr>
            <p:ph idx="1"/>
          </p:nvPr>
        </p:nvSpPr>
        <p:spPr>
          <a:xfrm>
            <a:off x="609600" y="2255838"/>
            <a:ext cx="5283200" cy="3763963"/>
          </a:xfrm>
        </p:spPr>
        <p:txBody>
          <a:bodyPr/>
          <a:lstStyle>
            <a:lvl1pPr>
              <a:defRPr sz="2200"/>
            </a:lvl1pPr>
            <a:lvl2pPr>
              <a:defRPr sz="1800"/>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Content Placeholder 2"/>
          <p:cNvSpPr>
            <a:spLocks noGrp="1"/>
          </p:cNvSpPr>
          <p:nvPr>
            <p:ph idx="10"/>
          </p:nvPr>
        </p:nvSpPr>
        <p:spPr>
          <a:xfrm>
            <a:off x="6328229" y="2255838"/>
            <a:ext cx="5283200" cy="3763963"/>
          </a:xfrm>
        </p:spPr>
        <p:txBody>
          <a:bodyPr/>
          <a:lstStyle>
            <a:lvl1pPr>
              <a:defRPr sz="2200"/>
            </a:lvl1pPr>
            <a:lvl2pPr>
              <a:defRPr sz="1800"/>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17" name="Text Placeholder 22"/>
          <p:cNvSpPr>
            <a:spLocks noGrp="1"/>
          </p:cNvSpPr>
          <p:nvPr>
            <p:ph type="body" sz="quarter" idx="15"/>
          </p:nvPr>
        </p:nvSpPr>
        <p:spPr>
          <a:xfrm>
            <a:off x="609600" y="1524000"/>
            <a:ext cx="11074400" cy="609600"/>
          </a:xfrm>
        </p:spPr>
        <p:txBody>
          <a:bodyPr>
            <a:normAutofit/>
          </a:bodyPr>
          <a:lstStyle>
            <a:lvl1pPr marL="0" indent="0" algn="ctr">
              <a:buNone/>
              <a:defRPr sz="20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37246912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ubtitle and text">
    <p:spTree>
      <p:nvGrpSpPr>
        <p:cNvPr id="1" name=""/>
        <p:cNvGrpSpPr/>
        <p:nvPr/>
      </p:nvGrpSpPr>
      <p:grpSpPr>
        <a:xfrm>
          <a:off x="0" y="0"/>
          <a:ext cx="0" cy="0"/>
          <a:chOff x="0" y="0"/>
          <a:chExt cx="0" cy="0"/>
        </a:xfrm>
      </p:grpSpPr>
      <p:sp>
        <p:nvSpPr>
          <p:cNvPr id="6"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7" name="Text Placeholder 22"/>
          <p:cNvSpPr>
            <a:spLocks noGrp="1"/>
          </p:cNvSpPr>
          <p:nvPr>
            <p:ph type="body" sz="quarter" idx="15"/>
          </p:nvPr>
        </p:nvSpPr>
        <p:spPr>
          <a:xfrm>
            <a:off x="609600" y="1524000"/>
            <a:ext cx="11074400" cy="609600"/>
          </a:xfrm>
        </p:spPr>
        <p:txBody>
          <a:bodyPr>
            <a:normAutofit/>
          </a:bodyPr>
          <a:lstStyle>
            <a:lvl1pPr marL="0" indent="0" algn="ctr">
              <a:buNone/>
              <a:defRPr sz="22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8" name="Text Placeholder 22"/>
          <p:cNvSpPr>
            <a:spLocks noGrp="1"/>
          </p:cNvSpPr>
          <p:nvPr>
            <p:ph type="body" sz="quarter" idx="16"/>
          </p:nvPr>
        </p:nvSpPr>
        <p:spPr>
          <a:xfrm>
            <a:off x="609600" y="4495800"/>
            <a:ext cx="11074400" cy="609600"/>
          </a:xfrm>
        </p:spPr>
        <p:txBody>
          <a:bodyPr>
            <a:normAutofit/>
          </a:bodyPr>
          <a:lstStyle>
            <a:lvl1pPr marL="0" indent="0" algn="ctr">
              <a:buNone/>
              <a:defRPr sz="20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2815618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text and three pictures">
    <p:spTree>
      <p:nvGrpSpPr>
        <p:cNvPr id="1" name=""/>
        <p:cNvGrpSpPr/>
        <p:nvPr/>
      </p:nvGrpSpPr>
      <p:grpSpPr>
        <a:xfrm>
          <a:off x="0" y="0"/>
          <a:ext cx="0" cy="0"/>
          <a:chOff x="0" y="0"/>
          <a:chExt cx="0" cy="0"/>
        </a:xfrm>
      </p:grpSpPr>
      <p:sp>
        <p:nvSpPr>
          <p:cNvPr id="5" name="Text Placeholder 3"/>
          <p:cNvSpPr>
            <a:spLocks noGrp="1"/>
          </p:cNvSpPr>
          <p:nvPr>
            <p:ph type="body" sz="half" idx="2"/>
          </p:nvPr>
        </p:nvSpPr>
        <p:spPr>
          <a:xfrm>
            <a:off x="609600" y="1600200"/>
            <a:ext cx="6807200" cy="4191000"/>
          </a:xfrm>
        </p:spPr>
        <p:txBody>
          <a:bodyPr>
            <a:normAutofit/>
          </a:bodyPr>
          <a:lstStyle>
            <a:lvl1pPr marL="0" indent="0">
              <a:buNone/>
              <a:defRPr sz="20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Picture Placeholder 10"/>
          <p:cNvSpPr>
            <a:spLocks noGrp="1"/>
          </p:cNvSpPr>
          <p:nvPr>
            <p:ph type="pic" sz="quarter" idx="13"/>
          </p:nvPr>
        </p:nvSpPr>
        <p:spPr>
          <a:xfrm>
            <a:off x="7721601" y="1600200"/>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7"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8" name="Picture Placeholder 10"/>
          <p:cNvSpPr>
            <a:spLocks noGrp="1"/>
          </p:cNvSpPr>
          <p:nvPr>
            <p:ph type="pic" sz="quarter" idx="14"/>
          </p:nvPr>
        </p:nvSpPr>
        <p:spPr>
          <a:xfrm>
            <a:off x="7721601" y="3008586"/>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9" name="Picture Placeholder 10"/>
          <p:cNvSpPr>
            <a:spLocks noGrp="1"/>
          </p:cNvSpPr>
          <p:nvPr>
            <p:ph type="pic" sz="quarter" idx="15"/>
          </p:nvPr>
        </p:nvSpPr>
        <p:spPr>
          <a:xfrm>
            <a:off x="7721601" y="4419600"/>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19311026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three pictures and text">
    <p:spTree>
      <p:nvGrpSpPr>
        <p:cNvPr id="1" name=""/>
        <p:cNvGrpSpPr/>
        <p:nvPr/>
      </p:nvGrpSpPr>
      <p:grpSpPr>
        <a:xfrm>
          <a:off x="0" y="0"/>
          <a:ext cx="0" cy="0"/>
          <a:chOff x="0" y="0"/>
          <a:chExt cx="0" cy="0"/>
        </a:xfrm>
      </p:grpSpPr>
      <p:sp>
        <p:nvSpPr>
          <p:cNvPr id="8" name="Text Placeholder 3"/>
          <p:cNvSpPr>
            <a:spLocks noGrp="1"/>
          </p:cNvSpPr>
          <p:nvPr>
            <p:ph type="body" sz="half" idx="2"/>
          </p:nvPr>
        </p:nvSpPr>
        <p:spPr>
          <a:xfrm>
            <a:off x="609600" y="3505200"/>
            <a:ext cx="10972800" cy="2438400"/>
          </a:xfrm>
        </p:spPr>
        <p:txBody>
          <a:bodyPr>
            <a:normAutofit/>
          </a:bodyPr>
          <a:lstStyle>
            <a:lvl1pPr marL="0" indent="0">
              <a:buNone/>
              <a:defRPr sz="20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Picture Placeholder 10"/>
          <p:cNvSpPr>
            <a:spLocks noGrp="1"/>
          </p:cNvSpPr>
          <p:nvPr>
            <p:ph type="pic" sz="quarter" idx="13"/>
          </p:nvPr>
        </p:nvSpPr>
        <p:spPr>
          <a:xfrm>
            <a:off x="609601"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10"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11" name="Picture Placeholder 10"/>
          <p:cNvSpPr>
            <a:spLocks noGrp="1"/>
          </p:cNvSpPr>
          <p:nvPr>
            <p:ph type="pic" sz="quarter" idx="14"/>
          </p:nvPr>
        </p:nvSpPr>
        <p:spPr>
          <a:xfrm>
            <a:off x="4368800"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12" name="Picture Placeholder 10"/>
          <p:cNvSpPr>
            <a:spLocks noGrp="1"/>
          </p:cNvSpPr>
          <p:nvPr>
            <p:ph type="pic" sz="quarter" idx="15"/>
          </p:nvPr>
        </p:nvSpPr>
        <p:spPr>
          <a:xfrm>
            <a:off x="8128000"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16387452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4" name="Chart Placeholder 3"/>
          <p:cNvSpPr>
            <a:spLocks noGrp="1"/>
          </p:cNvSpPr>
          <p:nvPr>
            <p:ph type="chart" sz="quarter" idx="10"/>
          </p:nvPr>
        </p:nvSpPr>
        <p:spPr>
          <a:xfrm>
            <a:off x="609600" y="1524000"/>
            <a:ext cx="10972800" cy="4419600"/>
          </a:xfrm>
        </p:spPr>
        <p:txBody>
          <a:bodyPr rtlCol="0">
            <a:normAutofit/>
          </a:bodyPr>
          <a:lstStyle>
            <a:lvl1pPr>
              <a:defRPr sz="2000"/>
            </a:lvl1pPr>
          </a:lstStyle>
          <a:p>
            <a:pPr lvl="0"/>
            <a:r>
              <a:rPr lang="en-US" noProof="0" dirty="0"/>
              <a:t>Click icon to add chart</a:t>
            </a:r>
            <a:endParaRPr lang="es-ES" noProof="0" dirty="0"/>
          </a:p>
        </p:txBody>
      </p:sp>
    </p:spTree>
    <p:extLst>
      <p:ext uri="{BB962C8B-B14F-4D97-AF65-F5344CB8AC3E}">
        <p14:creationId xmlns:p14="http://schemas.microsoft.com/office/powerpoint/2010/main" val="4382456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losing panel">
    <p:spTree>
      <p:nvGrpSpPr>
        <p:cNvPr id="1" name=""/>
        <p:cNvGrpSpPr/>
        <p:nvPr/>
      </p:nvGrpSpPr>
      <p:grpSpPr>
        <a:xfrm>
          <a:off x="0" y="0"/>
          <a:ext cx="0" cy="0"/>
          <a:chOff x="0" y="0"/>
          <a:chExt cx="0" cy="0"/>
        </a:xfrm>
      </p:grpSpPr>
      <p:pic>
        <p:nvPicPr>
          <p:cNvPr id="2" name="Picture 5" descr="Final Pocket Folder Art2.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3200" y="152400"/>
            <a:ext cx="66040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3"/>
          <p:cNvSpPr txBox="1">
            <a:spLocks/>
          </p:cNvSpPr>
          <p:nvPr/>
        </p:nvSpPr>
        <p:spPr bwMode="auto">
          <a:xfrm>
            <a:off x="7518400" y="2124075"/>
            <a:ext cx="3962400" cy="3352800"/>
          </a:xfrm>
          <a:prstGeom prst="rect">
            <a:avLst/>
          </a:prstGeom>
          <a:noFill/>
          <a:ln>
            <a:noFill/>
          </a:ln>
          <a:extLst>
            <a:ext uri="{909E8E84-426E-40dd-AFC4-6F175D3DCCD1}"/>
            <a:ext uri="{91240B29-F687-4f45-9708-019B960494DF}"/>
          </a:extLst>
        </p:spPr>
        <p:txBody>
          <a:bodyPr/>
          <a:lstStyle>
            <a:lvl1pPr eaLnBrk="0" hangingPunct="0">
              <a:spcBef>
                <a:spcPct val="20000"/>
              </a:spcBef>
              <a:buFont typeface="Arial" pitchFamily="34" charset="0"/>
              <a:buChar char="•"/>
              <a:defRPr sz="2000">
                <a:solidFill>
                  <a:schemeClr val="tx1"/>
                </a:solidFill>
                <a:latin typeface="Arial" pitchFamily="34" charset="0"/>
                <a:cs typeface="Arial" pitchFamily="34" charset="0"/>
              </a:defRPr>
            </a:lvl1pPr>
            <a:lvl2pPr marL="742950" indent="-285750" eaLnBrk="0" hangingPunct="0">
              <a:spcBef>
                <a:spcPct val="20000"/>
              </a:spcBef>
              <a:buFont typeface="Arial" pitchFamily="34" charset="0"/>
              <a:buChar char="–"/>
              <a:defRPr sz="2000">
                <a:solidFill>
                  <a:schemeClr val="tx1"/>
                </a:solidFill>
                <a:latin typeface="Arial" pitchFamily="34" charset="0"/>
                <a:cs typeface="Arial" pitchFamily="34" charset="0"/>
              </a:defRPr>
            </a:lvl2pPr>
            <a:lvl3pPr marL="11430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9pPr>
          </a:lstStyle>
          <a:p>
            <a:pPr algn="ctr" eaLnBrk="1" hangingPunct="1">
              <a:spcBef>
                <a:spcPct val="0"/>
              </a:spcBef>
              <a:buFontTx/>
              <a:buNone/>
              <a:defRPr/>
            </a:pPr>
            <a:r>
              <a:rPr lang="en-US" altLang="es-ES" sz="4000" b="1" dirty="0">
                <a:solidFill>
                  <a:srgbClr val="76BD44"/>
                </a:solidFill>
              </a:rPr>
              <a:t>Thank you for your interest!</a:t>
            </a:r>
            <a:endParaRPr lang="es-ES" altLang="es-ES" sz="4000" b="1" dirty="0">
              <a:solidFill>
                <a:srgbClr val="76BD44"/>
              </a:solidFill>
            </a:endParaRPr>
          </a:p>
        </p:txBody>
      </p:sp>
      <p:sp>
        <p:nvSpPr>
          <p:cNvPr id="4" name="TextBox 3"/>
          <p:cNvSpPr txBox="1">
            <a:spLocks noChangeArrowheads="1"/>
          </p:cNvSpPr>
          <p:nvPr userDrawn="1"/>
        </p:nvSpPr>
        <p:spPr bwMode="auto">
          <a:xfrm>
            <a:off x="7010400" y="6172200"/>
            <a:ext cx="4876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eaLnBrk="1" fontAlgn="base" hangingPunct="1">
              <a:spcBef>
                <a:spcPct val="0"/>
              </a:spcBef>
              <a:spcAft>
                <a:spcPct val="0"/>
              </a:spcAft>
              <a:defRPr/>
            </a:pPr>
            <a:r>
              <a:rPr lang="en-US" sz="800" i="1" dirty="0">
                <a:solidFill>
                  <a:prstClr val="black"/>
                </a:solidFill>
                <a:latin typeface="Palatino" charset="0"/>
              </a:rPr>
              <a:t>Photo Credits (top left to bottom right): Julia Cumes/CIMMYT, Awais Yaqub/CIMMYT</a:t>
            </a:r>
            <a:r>
              <a:rPr lang="en-US" sz="800" b="1" i="1" dirty="0">
                <a:solidFill>
                  <a:prstClr val="black"/>
                </a:solidFill>
                <a:latin typeface="Palatino" charset="0"/>
              </a:rPr>
              <a:t>, </a:t>
            </a:r>
            <a:r>
              <a:rPr lang="en-US" sz="800" i="1" dirty="0">
                <a:solidFill>
                  <a:prstClr val="black"/>
                </a:solidFill>
                <a:latin typeface="Palatino" charset="0"/>
              </a:rPr>
              <a:t>CIMMYT archives, Marcelo Ortiz/CIMMYT, David Hansen/University of Minnesota, CIMMYT archives, CIMMYT archives (maize), Ranak Martin/CIMMYT, CIMMYT archives.</a:t>
            </a:r>
          </a:p>
        </p:txBody>
      </p:sp>
    </p:spTree>
    <p:extLst>
      <p:ext uri="{BB962C8B-B14F-4D97-AF65-F5344CB8AC3E}">
        <p14:creationId xmlns:p14="http://schemas.microsoft.com/office/powerpoint/2010/main" val="8209576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sz="4000" b="1">
                <a:latin typeface="Candara" panose="020E050203030302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0F0778B3-DDB4-49BC-9879-B548223A2874}" type="datetimeFigureOut">
              <a:rPr lang="en-US" smtClean="0"/>
              <a:pPr/>
              <a:t>11/28/2017</a:t>
            </a:fld>
            <a:endParaRPr lang="en-US" dirty="0"/>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373A096A-6B16-4FF2-B5E7-42FB02B5C1C3}" type="slidenum">
              <a:rPr lang="en-US" smtClean="0"/>
              <a:pPr/>
              <a:t>‹#›</a:t>
            </a:fld>
            <a:endParaRPr lang="en-US" dirty="0"/>
          </a:p>
        </p:txBody>
      </p:sp>
    </p:spTree>
    <p:extLst>
      <p:ext uri="{BB962C8B-B14F-4D97-AF65-F5344CB8AC3E}">
        <p14:creationId xmlns:p14="http://schemas.microsoft.com/office/powerpoint/2010/main" val="392260858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 Slide and Author name">
    <p:spTree>
      <p:nvGrpSpPr>
        <p:cNvPr id="1" name=""/>
        <p:cNvGrpSpPr/>
        <p:nvPr/>
      </p:nvGrpSpPr>
      <p:grpSpPr>
        <a:xfrm>
          <a:off x="0" y="0"/>
          <a:ext cx="0" cy="0"/>
          <a:chOff x="0" y="0"/>
          <a:chExt cx="0" cy="0"/>
        </a:xfrm>
      </p:grpSpPr>
      <p:pic>
        <p:nvPicPr>
          <p:cNvPr id="12" name="Picture 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2225"/>
            <a:ext cx="12192000" cy="682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0" y="1501776"/>
            <a:ext cx="121920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9550400" y="6365876"/>
            <a:ext cx="22352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914400" y="1676401"/>
            <a:ext cx="10363200" cy="1470025"/>
          </a:xfrm>
        </p:spPr>
        <p:txBody>
          <a:bodyPr/>
          <a:lstStyle>
            <a:lvl1pPr>
              <a:defRPr b="1">
                <a:solidFill>
                  <a:schemeClr val="accent1"/>
                </a:solidFill>
              </a:defRPr>
            </a:lvl1pPr>
          </a:lstStyle>
          <a:p>
            <a:r>
              <a:rPr lang="en-US"/>
              <a:t>Click to edit Master title style</a:t>
            </a:r>
            <a:endParaRPr lang="es-ES" dirty="0"/>
          </a:p>
        </p:txBody>
      </p:sp>
      <p:sp>
        <p:nvSpPr>
          <p:cNvPr id="8" name="Subtitle 2"/>
          <p:cNvSpPr>
            <a:spLocks noGrp="1"/>
          </p:cNvSpPr>
          <p:nvPr>
            <p:ph type="subTitle" idx="1"/>
          </p:nvPr>
        </p:nvSpPr>
        <p:spPr>
          <a:xfrm>
            <a:off x="1828800" y="3432176"/>
            <a:ext cx="8534400" cy="682625"/>
          </a:xfrm>
        </p:spPr>
        <p:txBody>
          <a:bodyPr>
            <a:normAutofit/>
          </a:bodyPr>
          <a:lstStyle>
            <a:lvl1pPr marL="0" indent="0" algn="ctr">
              <a:buNone/>
              <a:defRPr sz="2200" b="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s-ES" dirty="0"/>
          </a:p>
        </p:txBody>
      </p:sp>
      <p:sp>
        <p:nvSpPr>
          <p:cNvPr id="9" name="Text Placeholder 8"/>
          <p:cNvSpPr>
            <a:spLocks noGrp="1"/>
          </p:cNvSpPr>
          <p:nvPr>
            <p:ph type="body" sz="quarter" idx="10"/>
          </p:nvPr>
        </p:nvSpPr>
        <p:spPr>
          <a:xfrm>
            <a:off x="2946400" y="4267200"/>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
        <p:nvSpPr>
          <p:cNvPr id="10" name="Text Placeholder 8"/>
          <p:cNvSpPr>
            <a:spLocks noGrp="1"/>
          </p:cNvSpPr>
          <p:nvPr>
            <p:ph type="body" sz="quarter" idx="11"/>
          </p:nvPr>
        </p:nvSpPr>
        <p:spPr>
          <a:xfrm>
            <a:off x="2946400" y="4833257"/>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
        <p:nvSpPr>
          <p:cNvPr id="11" name="Text Placeholder 8"/>
          <p:cNvSpPr>
            <a:spLocks noGrp="1"/>
          </p:cNvSpPr>
          <p:nvPr>
            <p:ph type="body" sz="quarter" idx="12"/>
          </p:nvPr>
        </p:nvSpPr>
        <p:spPr>
          <a:xfrm>
            <a:off x="2946400" y="5410200"/>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16098961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4" name="Text Placeholder 3"/>
          <p:cNvSpPr>
            <a:spLocks noGrp="1"/>
          </p:cNvSpPr>
          <p:nvPr>
            <p:ph type="body" sz="quarter" idx="10"/>
          </p:nvPr>
        </p:nvSpPr>
        <p:spPr>
          <a:xfrm>
            <a:off x="609600" y="1524000"/>
            <a:ext cx="10972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24053086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big picture">
    <p:spTree>
      <p:nvGrpSpPr>
        <p:cNvPr id="1" name=""/>
        <p:cNvGrpSpPr/>
        <p:nvPr/>
      </p:nvGrpSpPr>
      <p:grpSpPr>
        <a:xfrm>
          <a:off x="0" y="0"/>
          <a:ext cx="0" cy="0"/>
          <a:chOff x="0" y="0"/>
          <a:chExt cx="0" cy="0"/>
        </a:xfrm>
      </p:grpSpPr>
      <p:sp>
        <p:nvSpPr>
          <p:cNvPr id="7" name="Title 1"/>
          <p:cNvSpPr>
            <a:spLocks noGrp="1"/>
          </p:cNvSpPr>
          <p:nvPr>
            <p:ph type="title"/>
          </p:nvPr>
        </p:nvSpPr>
        <p:spPr>
          <a:xfrm>
            <a:off x="609600" y="274638"/>
            <a:ext cx="10972800" cy="1143000"/>
          </a:xfrm>
        </p:spPr>
        <p:txBody>
          <a:bodyPr>
            <a:normAutofit/>
          </a:bodyPr>
          <a:lstStyle>
            <a:lvl1pPr>
              <a:defRPr sz="3800" b="1">
                <a:latin typeface="Arial" panose="020B0604020202020204" pitchFamily="34" charset="0"/>
                <a:cs typeface="Arial" panose="020B0604020202020204" pitchFamily="34" charset="0"/>
              </a:defRPr>
            </a:lvl1pPr>
          </a:lstStyle>
          <a:p>
            <a:r>
              <a:rPr lang="en-US"/>
              <a:t>Click to edit Master title style</a:t>
            </a:r>
            <a:endParaRPr lang="es-ES" dirty="0"/>
          </a:p>
        </p:txBody>
      </p:sp>
      <p:sp>
        <p:nvSpPr>
          <p:cNvPr id="8" name="Picture Placeholder 8"/>
          <p:cNvSpPr>
            <a:spLocks noGrp="1"/>
          </p:cNvSpPr>
          <p:nvPr>
            <p:ph type="pic" sz="quarter" idx="10"/>
          </p:nvPr>
        </p:nvSpPr>
        <p:spPr>
          <a:xfrm>
            <a:off x="609600" y="1524000"/>
            <a:ext cx="10972800" cy="4495800"/>
          </a:xfrm>
        </p:spPr>
        <p:txBody>
          <a:bodyPr rtlCol="0">
            <a:normAutofit/>
          </a:bodyPr>
          <a:lstStyle>
            <a:lvl1pPr>
              <a:defRPr sz="2000"/>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2193325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C884AD2-9C63-4B7C-832E-D2B8B6A11287}" type="datetimeFigureOut">
              <a:rPr lang="en-GB" smtClean="0"/>
              <a:t>28/11/2017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E7B053C-3E04-4841-BE2B-046D53453D1B}" type="slidenum">
              <a:rPr lang="en-GB" smtClean="0"/>
              <a:t>‹#›</a:t>
            </a:fld>
            <a:endParaRPr lang="en-GB" dirty="0"/>
          </a:p>
        </p:txBody>
      </p:sp>
    </p:spTree>
    <p:extLst>
      <p:ext uri="{BB962C8B-B14F-4D97-AF65-F5344CB8AC3E}">
        <p14:creationId xmlns:p14="http://schemas.microsoft.com/office/powerpoint/2010/main" val="129010460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picture and bullets">
    <p:spTree>
      <p:nvGrpSpPr>
        <p:cNvPr id="1" name=""/>
        <p:cNvGrpSpPr/>
        <p:nvPr/>
      </p:nvGrpSpPr>
      <p:grpSpPr>
        <a:xfrm>
          <a:off x="0" y="0"/>
          <a:ext cx="0" cy="0"/>
          <a:chOff x="0" y="0"/>
          <a:chExt cx="0" cy="0"/>
        </a:xfrm>
      </p:grpSpPr>
      <p:sp>
        <p:nvSpPr>
          <p:cNvPr id="7"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8" name="Text Placeholder 2"/>
          <p:cNvSpPr>
            <a:spLocks noGrp="1"/>
          </p:cNvSpPr>
          <p:nvPr>
            <p:ph type="body" idx="1"/>
          </p:nvPr>
        </p:nvSpPr>
        <p:spPr>
          <a:xfrm>
            <a:off x="6197600" y="1527638"/>
            <a:ext cx="5386917"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p:cNvSpPr>
            <a:spLocks noGrp="1"/>
          </p:cNvSpPr>
          <p:nvPr>
            <p:ph sz="half" idx="2"/>
          </p:nvPr>
        </p:nvSpPr>
        <p:spPr>
          <a:xfrm>
            <a:off x="6197600" y="2286000"/>
            <a:ext cx="5386917" cy="3810001"/>
          </a:xfrm>
        </p:spPr>
        <p:txBody>
          <a:bodyPr/>
          <a:lstStyle>
            <a:lvl1pPr>
              <a:defRPr sz="1800">
                <a:latin typeface="Arial" panose="020B0604020202020204" pitchFamily="34" charset="0"/>
                <a:cs typeface="Arial" panose="020B0604020202020204" pitchFamily="34" charset="0"/>
              </a:defRPr>
            </a:lvl1pPr>
            <a:lvl2pPr>
              <a:defRPr sz="2000">
                <a:latin typeface="Times New Roman" panose="02020603050405020304" pitchFamily="18" charset="0"/>
                <a:cs typeface="Times New Roman" panose="02020603050405020304" pitchFamily="18" charset="0"/>
              </a:defRPr>
            </a:lvl2pPr>
            <a:lvl3pPr>
              <a:defRPr sz="1800" i="1">
                <a:latin typeface="Times New Roman" panose="02020603050405020304" pitchFamily="18" charset="0"/>
                <a:cs typeface="Times New Roman" panose="02020603050405020304" pitchFamily="18" charset="0"/>
              </a:defRPr>
            </a:lvl3pPr>
            <a:lvl4pPr>
              <a:defRPr sz="1600">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0" name="Picture Placeholder 10"/>
          <p:cNvSpPr>
            <a:spLocks noGrp="1"/>
          </p:cNvSpPr>
          <p:nvPr>
            <p:ph type="pic" sz="quarter" idx="13"/>
          </p:nvPr>
        </p:nvSpPr>
        <p:spPr>
          <a:xfrm>
            <a:off x="609600" y="1524000"/>
            <a:ext cx="5384800" cy="4572000"/>
          </a:xfrm>
        </p:spPr>
        <p:txBody>
          <a:bodyPr rtlCol="0">
            <a:normAutofit/>
          </a:bodyPr>
          <a:lstStyle>
            <a:lvl1pPr>
              <a:defRPr sz="2000"/>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8264163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609600" y="1524000"/>
            <a:ext cx="5386917" cy="639762"/>
          </a:xfrm>
        </p:spPr>
        <p:txBody>
          <a:bodyPr anchor="b">
            <a:noAutofit/>
          </a:bodyPr>
          <a:lstStyle>
            <a:lvl1pPr marL="0" indent="0">
              <a:buNone/>
              <a:defRPr sz="2000" b="0"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p:cNvSpPr>
            <a:spLocks noGrp="1"/>
          </p:cNvSpPr>
          <p:nvPr>
            <p:ph sz="half" idx="2"/>
          </p:nvPr>
        </p:nvSpPr>
        <p:spPr>
          <a:xfrm>
            <a:off x="609600" y="2286000"/>
            <a:ext cx="5386917" cy="3810001"/>
          </a:xfrm>
        </p:spPr>
        <p:txBody>
          <a:bodyPr/>
          <a:lstStyle>
            <a:lvl1pPr>
              <a:defRPr sz="1800">
                <a:latin typeface="Arial" panose="020B0604020202020204" pitchFamily="34" charset="0"/>
                <a:cs typeface="Arial" panose="020B0604020202020204" pitchFamily="34" charset="0"/>
              </a:defRPr>
            </a:lvl1pPr>
            <a:lvl2pPr>
              <a:defRPr sz="2000">
                <a:latin typeface="Times New Roman" panose="02020603050405020304" pitchFamily="18" charset="0"/>
                <a:cs typeface="Times New Roman" panose="02020603050405020304" pitchFamily="18" charset="0"/>
              </a:defRPr>
            </a:lvl2pPr>
            <a:lvl3pPr>
              <a:defRPr sz="1800" i="1">
                <a:latin typeface="Times New Roman" panose="02020603050405020304" pitchFamily="18" charset="0"/>
                <a:cs typeface="Times New Roman" panose="02020603050405020304" pitchFamily="18" charset="0"/>
              </a:defRPr>
            </a:lvl3pPr>
            <a:lvl4pPr>
              <a:defRPr sz="1600">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0" name="Picture Placeholder 10"/>
          <p:cNvSpPr>
            <a:spLocks noGrp="1"/>
          </p:cNvSpPr>
          <p:nvPr>
            <p:ph type="pic" sz="quarter" idx="13"/>
          </p:nvPr>
        </p:nvSpPr>
        <p:spPr>
          <a:xfrm>
            <a:off x="6197600" y="1524000"/>
            <a:ext cx="5384800" cy="4572000"/>
          </a:xfrm>
        </p:spPr>
        <p:txBody>
          <a:bodyPr rtlCol="0">
            <a:normAutofit/>
          </a:bodyPr>
          <a:lstStyle>
            <a:lvl1pPr>
              <a:defRPr sz="2000"/>
            </a:lvl1pPr>
          </a:lstStyle>
          <a:p>
            <a:pPr lvl="0"/>
            <a:r>
              <a:rPr lang="en-US" noProof="0" dirty="0"/>
              <a:t>Click icon to add picture</a:t>
            </a:r>
            <a:endParaRPr lang="es-ES" noProof="0" dirty="0"/>
          </a:p>
        </p:txBody>
      </p:sp>
      <p:sp>
        <p:nvSpPr>
          <p:cNvPr id="11" name="Title 1"/>
          <p:cNvSpPr>
            <a:spLocks noGrp="1"/>
          </p:cNvSpPr>
          <p:nvPr>
            <p:ph type="title"/>
          </p:nvPr>
        </p:nvSpPr>
        <p:spPr>
          <a:xfrm>
            <a:off x="609600" y="274638"/>
            <a:ext cx="10972800" cy="1143000"/>
          </a:xfrm>
        </p:spPr>
        <p:txBody>
          <a:bodyPr>
            <a:normAutofit/>
          </a:bodyPr>
          <a:lstStyle>
            <a:lvl1pPr>
              <a:defRPr sz="3800"/>
            </a:lvl1pPr>
          </a:lstStyle>
          <a:p>
            <a:r>
              <a:rPr lang="en-US"/>
              <a:t>Click to edit Master title style</a:t>
            </a:r>
            <a:endParaRPr lang="es-ES" dirty="0"/>
          </a:p>
        </p:txBody>
      </p:sp>
    </p:spTree>
    <p:extLst>
      <p:ext uri="{BB962C8B-B14F-4D97-AF65-F5344CB8AC3E}">
        <p14:creationId xmlns:p14="http://schemas.microsoft.com/office/powerpoint/2010/main" val="360186406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ubtitle and bullets">
    <p:spTree>
      <p:nvGrpSpPr>
        <p:cNvPr id="1" name=""/>
        <p:cNvGrpSpPr/>
        <p:nvPr/>
      </p:nvGrpSpPr>
      <p:grpSpPr>
        <a:xfrm>
          <a:off x="0" y="0"/>
          <a:ext cx="0" cy="0"/>
          <a:chOff x="0" y="0"/>
          <a:chExt cx="0" cy="0"/>
        </a:xfrm>
      </p:grpSpPr>
      <p:sp>
        <p:nvSpPr>
          <p:cNvPr id="14"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15" name="Content Placeholder 2"/>
          <p:cNvSpPr>
            <a:spLocks noGrp="1"/>
          </p:cNvSpPr>
          <p:nvPr>
            <p:ph idx="1"/>
          </p:nvPr>
        </p:nvSpPr>
        <p:spPr>
          <a:xfrm>
            <a:off x="609600" y="2255838"/>
            <a:ext cx="5283200" cy="3763963"/>
          </a:xfrm>
        </p:spPr>
        <p:txBody>
          <a:bodyPr/>
          <a:lstStyle>
            <a:lvl1pPr>
              <a:defRPr sz="2200"/>
            </a:lvl1pPr>
            <a:lvl2pPr>
              <a:defRPr sz="1800"/>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Content Placeholder 2"/>
          <p:cNvSpPr>
            <a:spLocks noGrp="1"/>
          </p:cNvSpPr>
          <p:nvPr>
            <p:ph idx="10"/>
          </p:nvPr>
        </p:nvSpPr>
        <p:spPr>
          <a:xfrm>
            <a:off x="6328229" y="2255838"/>
            <a:ext cx="5283200" cy="3763963"/>
          </a:xfrm>
        </p:spPr>
        <p:txBody>
          <a:bodyPr/>
          <a:lstStyle>
            <a:lvl1pPr>
              <a:defRPr sz="2200"/>
            </a:lvl1pPr>
            <a:lvl2pPr>
              <a:defRPr sz="1800"/>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17" name="Text Placeholder 22"/>
          <p:cNvSpPr>
            <a:spLocks noGrp="1"/>
          </p:cNvSpPr>
          <p:nvPr>
            <p:ph type="body" sz="quarter" idx="15"/>
          </p:nvPr>
        </p:nvSpPr>
        <p:spPr>
          <a:xfrm>
            <a:off x="609600" y="1524000"/>
            <a:ext cx="11074400" cy="609600"/>
          </a:xfrm>
        </p:spPr>
        <p:txBody>
          <a:bodyPr>
            <a:normAutofit/>
          </a:bodyPr>
          <a:lstStyle>
            <a:lvl1pPr marL="0" indent="0" algn="ctr">
              <a:buNone/>
              <a:defRPr sz="20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237378349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ubtitle and text">
    <p:spTree>
      <p:nvGrpSpPr>
        <p:cNvPr id="1" name=""/>
        <p:cNvGrpSpPr/>
        <p:nvPr/>
      </p:nvGrpSpPr>
      <p:grpSpPr>
        <a:xfrm>
          <a:off x="0" y="0"/>
          <a:ext cx="0" cy="0"/>
          <a:chOff x="0" y="0"/>
          <a:chExt cx="0" cy="0"/>
        </a:xfrm>
      </p:grpSpPr>
      <p:sp>
        <p:nvSpPr>
          <p:cNvPr id="6"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7" name="Text Placeholder 22"/>
          <p:cNvSpPr>
            <a:spLocks noGrp="1"/>
          </p:cNvSpPr>
          <p:nvPr>
            <p:ph type="body" sz="quarter" idx="15"/>
          </p:nvPr>
        </p:nvSpPr>
        <p:spPr>
          <a:xfrm>
            <a:off x="609600" y="1524000"/>
            <a:ext cx="11074400" cy="609600"/>
          </a:xfrm>
        </p:spPr>
        <p:txBody>
          <a:bodyPr>
            <a:normAutofit/>
          </a:bodyPr>
          <a:lstStyle>
            <a:lvl1pPr marL="0" indent="0" algn="ctr">
              <a:buNone/>
              <a:defRPr sz="22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8" name="Text Placeholder 22"/>
          <p:cNvSpPr>
            <a:spLocks noGrp="1"/>
          </p:cNvSpPr>
          <p:nvPr>
            <p:ph type="body" sz="quarter" idx="16"/>
          </p:nvPr>
        </p:nvSpPr>
        <p:spPr>
          <a:xfrm>
            <a:off x="609600" y="4495800"/>
            <a:ext cx="11074400" cy="609600"/>
          </a:xfrm>
        </p:spPr>
        <p:txBody>
          <a:bodyPr>
            <a:normAutofit/>
          </a:bodyPr>
          <a:lstStyle>
            <a:lvl1pPr marL="0" indent="0" algn="ctr">
              <a:buNone/>
              <a:defRPr sz="20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68681887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text and three pictures">
    <p:spTree>
      <p:nvGrpSpPr>
        <p:cNvPr id="1" name=""/>
        <p:cNvGrpSpPr/>
        <p:nvPr/>
      </p:nvGrpSpPr>
      <p:grpSpPr>
        <a:xfrm>
          <a:off x="0" y="0"/>
          <a:ext cx="0" cy="0"/>
          <a:chOff x="0" y="0"/>
          <a:chExt cx="0" cy="0"/>
        </a:xfrm>
      </p:grpSpPr>
      <p:sp>
        <p:nvSpPr>
          <p:cNvPr id="5" name="Text Placeholder 3"/>
          <p:cNvSpPr>
            <a:spLocks noGrp="1"/>
          </p:cNvSpPr>
          <p:nvPr>
            <p:ph type="body" sz="half" idx="2"/>
          </p:nvPr>
        </p:nvSpPr>
        <p:spPr>
          <a:xfrm>
            <a:off x="609600" y="1600200"/>
            <a:ext cx="6807200" cy="4191000"/>
          </a:xfrm>
        </p:spPr>
        <p:txBody>
          <a:bodyPr>
            <a:normAutofit/>
          </a:bodyPr>
          <a:lstStyle>
            <a:lvl1pPr marL="0" indent="0">
              <a:buNone/>
              <a:defRPr sz="20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Picture Placeholder 10"/>
          <p:cNvSpPr>
            <a:spLocks noGrp="1"/>
          </p:cNvSpPr>
          <p:nvPr>
            <p:ph type="pic" sz="quarter" idx="13"/>
          </p:nvPr>
        </p:nvSpPr>
        <p:spPr>
          <a:xfrm>
            <a:off x="7721601" y="1600200"/>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7"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8" name="Picture Placeholder 10"/>
          <p:cNvSpPr>
            <a:spLocks noGrp="1"/>
          </p:cNvSpPr>
          <p:nvPr>
            <p:ph type="pic" sz="quarter" idx="14"/>
          </p:nvPr>
        </p:nvSpPr>
        <p:spPr>
          <a:xfrm>
            <a:off x="7721601" y="3008586"/>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9" name="Picture Placeholder 10"/>
          <p:cNvSpPr>
            <a:spLocks noGrp="1"/>
          </p:cNvSpPr>
          <p:nvPr>
            <p:ph type="pic" sz="quarter" idx="15"/>
          </p:nvPr>
        </p:nvSpPr>
        <p:spPr>
          <a:xfrm>
            <a:off x="7721601" y="4419600"/>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9160692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three pictures and text">
    <p:spTree>
      <p:nvGrpSpPr>
        <p:cNvPr id="1" name=""/>
        <p:cNvGrpSpPr/>
        <p:nvPr/>
      </p:nvGrpSpPr>
      <p:grpSpPr>
        <a:xfrm>
          <a:off x="0" y="0"/>
          <a:ext cx="0" cy="0"/>
          <a:chOff x="0" y="0"/>
          <a:chExt cx="0" cy="0"/>
        </a:xfrm>
      </p:grpSpPr>
      <p:sp>
        <p:nvSpPr>
          <p:cNvPr id="8" name="Text Placeholder 3"/>
          <p:cNvSpPr>
            <a:spLocks noGrp="1"/>
          </p:cNvSpPr>
          <p:nvPr>
            <p:ph type="body" sz="half" idx="2"/>
          </p:nvPr>
        </p:nvSpPr>
        <p:spPr>
          <a:xfrm>
            <a:off x="609600" y="3505200"/>
            <a:ext cx="10972800" cy="2438400"/>
          </a:xfrm>
        </p:spPr>
        <p:txBody>
          <a:bodyPr>
            <a:normAutofit/>
          </a:bodyPr>
          <a:lstStyle>
            <a:lvl1pPr marL="0" indent="0">
              <a:buNone/>
              <a:defRPr sz="20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Picture Placeholder 10"/>
          <p:cNvSpPr>
            <a:spLocks noGrp="1"/>
          </p:cNvSpPr>
          <p:nvPr>
            <p:ph type="pic" sz="quarter" idx="13"/>
          </p:nvPr>
        </p:nvSpPr>
        <p:spPr>
          <a:xfrm>
            <a:off x="609601"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10"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11" name="Picture Placeholder 10"/>
          <p:cNvSpPr>
            <a:spLocks noGrp="1"/>
          </p:cNvSpPr>
          <p:nvPr>
            <p:ph type="pic" sz="quarter" idx="14"/>
          </p:nvPr>
        </p:nvSpPr>
        <p:spPr>
          <a:xfrm>
            <a:off x="4368800"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12" name="Picture Placeholder 10"/>
          <p:cNvSpPr>
            <a:spLocks noGrp="1"/>
          </p:cNvSpPr>
          <p:nvPr>
            <p:ph type="pic" sz="quarter" idx="15"/>
          </p:nvPr>
        </p:nvSpPr>
        <p:spPr>
          <a:xfrm>
            <a:off x="8128000"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28481971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4" name="Chart Placeholder 3"/>
          <p:cNvSpPr>
            <a:spLocks noGrp="1"/>
          </p:cNvSpPr>
          <p:nvPr>
            <p:ph type="chart" sz="quarter" idx="10"/>
          </p:nvPr>
        </p:nvSpPr>
        <p:spPr>
          <a:xfrm>
            <a:off x="609600" y="1524000"/>
            <a:ext cx="10972800" cy="4419600"/>
          </a:xfrm>
        </p:spPr>
        <p:txBody>
          <a:bodyPr rtlCol="0">
            <a:normAutofit/>
          </a:bodyPr>
          <a:lstStyle>
            <a:lvl1pPr>
              <a:defRPr sz="2000"/>
            </a:lvl1pPr>
          </a:lstStyle>
          <a:p>
            <a:pPr lvl="0"/>
            <a:r>
              <a:rPr lang="en-US" noProof="0" dirty="0"/>
              <a:t>Click icon to add chart</a:t>
            </a:r>
            <a:endParaRPr lang="es-ES" noProof="0" dirty="0"/>
          </a:p>
        </p:txBody>
      </p:sp>
    </p:spTree>
    <p:extLst>
      <p:ext uri="{BB962C8B-B14F-4D97-AF65-F5344CB8AC3E}">
        <p14:creationId xmlns:p14="http://schemas.microsoft.com/office/powerpoint/2010/main" val="32522329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losing panel">
    <p:spTree>
      <p:nvGrpSpPr>
        <p:cNvPr id="1" name=""/>
        <p:cNvGrpSpPr/>
        <p:nvPr/>
      </p:nvGrpSpPr>
      <p:grpSpPr>
        <a:xfrm>
          <a:off x="0" y="0"/>
          <a:ext cx="0" cy="0"/>
          <a:chOff x="0" y="0"/>
          <a:chExt cx="0" cy="0"/>
        </a:xfrm>
      </p:grpSpPr>
      <p:pic>
        <p:nvPicPr>
          <p:cNvPr id="2" name="Picture 5" descr="Final Pocket Folder Art2.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3200" y="152400"/>
            <a:ext cx="66040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3"/>
          <p:cNvSpPr txBox="1">
            <a:spLocks/>
          </p:cNvSpPr>
          <p:nvPr/>
        </p:nvSpPr>
        <p:spPr bwMode="auto">
          <a:xfrm>
            <a:off x="7518400" y="2124075"/>
            <a:ext cx="3962400" cy="3352800"/>
          </a:xfrm>
          <a:prstGeom prst="rect">
            <a:avLst/>
          </a:prstGeom>
          <a:noFill/>
          <a:ln>
            <a:noFill/>
          </a:ln>
          <a:extLst>
            <a:ext uri="{909E8E84-426E-40dd-AFC4-6F175D3DCCD1}"/>
            <a:ext uri="{91240B29-F687-4f45-9708-019B960494DF}"/>
          </a:extLst>
        </p:spPr>
        <p:txBody>
          <a:bodyPr/>
          <a:lstStyle>
            <a:lvl1pPr eaLnBrk="0" hangingPunct="0">
              <a:spcBef>
                <a:spcPct val="20000"/>
              </a:spcBef>
              <a:buFont typeface="Arial" pitchFamily="34" charset="0"/>
              <a:buChar char="•"/>
              <a:defRPr sz="2000">
                <a:solidFill>
                  <a:schemeClr val="tx1"/>
                </a:solidFill>
                <a:latin typeface="Arial" pitchFamily="34" charset="0"/>
                <a:cs typeface="Arial" pitchFamily="34" charset="0"/>
              </a:defRPr>
            </a:lvl1pPr>
            <a:lvl2pPr marL="742950" indent="-285750" eaLnBrk="0" hangingPunct="0">
              <a:spcBef>
                <a:spcPct val="20000"/>
              </a:spcBef>
              <a:buFont typeface="Arial" pitchFamily="34" charset="0"/>
              <a:buChar char="–"/>
              <a:defRPr sz="2000">
                <a:solidFill>
                  <a:schemeClr val="tx1"/>
                </a:solidFill>
                <a:latin typeface="Arial" pitchFamily="34" charset="0"/>
                <a:cs typeface="Arial" pitchFamily="34" charset="0"/>
              </a:defRPr>
            </a:lvl2pPr>
            <a:lvl3pPr marL="11430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9pPr>
          </a:lstStyle>
          <a:p>
            <a:pPr algn="ctr" eaLnBrk="1" hangingPunct="1">
              <a:spcBef>
                <a:spcPct val="0"/>
              </a:spcBef>
              <a:buFontTx/>
              <a:buNone/>
              <a:defRPr/>
            </a:pPr>
            <a:r>
              <a:rPr lang="en-US" altLang="es-ES" sz="4000" b="1" dirty="0">
                <a:solidFill>
                  <a:srgbClr val="76BD44"/>
                </a:solidFill>
              </a:rPr>
              <a:t>Thank you for your interest!</a:t>
            </a:r>
            <a:endParaRPr lang="es-ES" altLang="es-ES" sz="4000" b="1" dirty="0">
              <a:solidFill>
                <a:srgbClr val="76BD44"/>
              </a:solidFill>
            </a:endParaRPr>
          </a:p>
        </p:txBody>
      </p:sp>
      <p:sp>
        <p:nvSpPr>
          <p:cNvPr id="4" name="TextBox 3"/>
          <p:cNvSpPr txBox="1">
            <a:spLocks noChangeArrowheads="1"/>
          </p:cNvSpPr>
          <p:nvPr userDrawn="1"/>
        </p:nvSpPr>
        <p:spPr bwMode="auto">
          <a:xfrm>
            <a:off x="7010400" y="6172200"/>
            <a:ext cx="4876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eaLnBrk="1" fontAlgn="base" hangingPunct="1">
              <a:spcBef>
                <a:spcPct val="0"/>
              </a:spcBef>
              <a:spcAft>
                <a:spcPct val="0"/>
              </a:spcAft>
              <a:defRPr/>
            </a:pPr>
            <a:r>
              <a:rPr lang="en-US" sz="800" i="1" dirty="0">
                <a:solidFill>
                  <a:prstClr val="black"/>
                </a:solidFill>
                <a:latin typeface="Palatino" charset="0"/>
              </a:rPr>
              <a:t>Photo Credits (top left to bottom right): Julia Cumes/CIMMYT, Awais Yaqub/CIMMYT</a:t>
            </a:r>
            <a:r>
              <a:rPr lang="en-US" sz="800" b="1" i="1" dirty="0">
                <a:solidFill>
                  <a:prstClr val="black"/>
                </a:solidFill>
                <a:latin typeface="Palatino" charset="0"/>
              </a:rPr>
              <a:t>, </a:t>
            </a:r>
            <a:r>
              <a:rPr lang="en-US" sz="800" i="1" dirty="0">
                <a:solidFill>
                  <a:prstClr val="black"/>
                </a:solidFill>
                <a:latin typeface="Palatino" charset="0"/>
              </a:rPr>
              <a:t>CIMMYT archives, Marcelo Ortiz/CIMMYT, David Hansen/University of Minnesota, CIMMYT archives, CIMMYT archives (maize), Ranak Martin/CIMMYT, CIMMYT archives.</a:t>
            </a:r>
          </a:p>
        </p:txBody>
      </p:sp>
    </p:spTree>
    <p:extLst>
      <p:ext uri="{BB962C8B-B14F-4D97-AF65-F5344CB8AC3E}">
        <p14:creationId xmlns:p14="http://schemas.microsoft.com/office/powerpoint/2010/main" val="127477812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609600" y="1524001"/>
            <a:ext cx="10972800" cy="2148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2424931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and Author name">
    <p:spTree>
      <p:nvGrpSpPr>
        <p:cNvPr id="1" name=""/>
        <p:cNvGrpSpPr/>
        <p:nvPr/>
      </p:nvGrpSpPr>
      <p:grpSpPr>
        <a:xfrm>
          <a:off x="0" y="0"/>
          <a:ext cx="0" cy="0"/>
          <a:chOff x="0" y="0"/>
          <a:chExt cx="0" cy="0"/>
        </a:xfrm>
      </p:grpSpPr>
      <p:pic>
        <p:nvPicPr>
          <p:cNvPr id="12" name="Picture 5"/>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22225"/>
            <a:ext cx="12192000" cy="682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6"/>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0" y="1501776"/>
            <a:ext cx="12192000" cy="482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9550400" y="6365876"/>
            <a:ext cx="22352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914400" y="1676401"/>
            <a:ext cx="10363200" cy="1470025"/>
          </a:xfrm>
        </p:spPr>
        <p:txBody>
          <a:bodyPr/>
          <a:lstStyle>
            <a:lvl1pPr>
              <a:defRPr b="1">
                <a:solidFill>
                  <a:schemeClr val="accent1"/>
                </a:solidFill>
              </a:defRPr>
            </a:lvl1pPr>
          </a:lstStyle>
          <a:p>
            <a:r>
              <a:rPr lang="en-US"/>
              <a:t>Click to edit Master title style</a:t>
            </a:r>
            <a:endParaRPr lang="es-ES" dirty="0"/>
          </a:p>
        </p:txBody>
      </p:sp>
      <p:sp>
        <p:nvSpPr>
          <p:cNvPr id="8" name="Subtitle 2"/>
          <p:cNvSpPr>
            <a:spLocks noGrp="1"/>
          </p:cNvSpPr>
          <p:nvPr>
            <p:ph type="subTitle" idx="1"/>
          </p:nvPr>
        </p:nvSpPr>
        <p:spPr>
          <a:xfrm>
            <a:off x="1828800" y="3432176"/>
            <a:ext cx="8534400" cy="682625"/>
          </a:xfrm>
        </p:spPr>
        <p:txBody>
          <a:bodyPr>
            <a:normAutofit/>
          </a:bodyPr>
          <a:lstStyle>
            <a:lvl1pPr marL="0" indent="0" algn="ctr">
              <a:buNone/>
              <a:defRPr sz="2200" b="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s-ES" dirty="0"/>
          </a:p>
        </p:txBody>
      </p:sp>
      <p:sp>
        <p:nvSpPr>
          <p:cNvPr id="9" name="Text Placeholder 8"/>
          <p:cNvSpPr>
            <a:spLocks noGrp="1"/>
          </p:cNvSpPr>
          <p:nvPr>
            <p:ph type="body" sz="quarter" idx="10"/>
          </p:nvPr>
        </p:nvSpPr>
        <p:spPr>
          <a:xfrm>
            <a:off x="2946400" y="4267200"/>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
        <p:nvSpPr>
          <p:cNvPr id="10" name="Text Placeholder 8"/>
          <p:cNvSpPr>
            <a:spLocks noGrp="1"/>
          </p:cNvSpPr>
          <p:nvPr>
            <p:ph type="body" sz="quarter" idx="11"/>
          </p:nvPr>
        </p:nvSpPr>
        <p:spPr>
          <a:xfrm>
            <a:off x="2946400" y="4833257"/>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
        <p:nvSpPr>
          <p:cNvPr id="11" name="Text Placeholder 8"/>
          <p:cNvSpPr>
            <a:spLocks noGrp="1"/>
          </p:cNvSpPr>
          <p:nvPr>
            <p:ph type="body" sz="quarter" idx="12"/>
          </p:nvPr>
        </p:nvSpPr>
        <p:spPr>
          <a:xfrm>
            <a:off x="2946400" y="5410200"/>
            <a:ext cx="5994400" cy="457200"/>
          </a:xfrm>
        </p:spPr>
        <p:txBody>
          <a:bodyPr>
            <a:normAutofit/>
          </a:bodyPr>
          <a:lstStyle>
            <a:lvl1pPr marL="0" indent="0" algn="ctr">
              <a:buNone/>
              <a:defRPr sz="1600">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44696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C884AD2-9C63-4B7C-832E-D2B8B6A11287}" type="datetimeFigureOut">
              <a:rPr lang="en-GB" smtClean="0"/>
              <a:t>28/11/2017</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CE7B053C-3E04-4841-BE2B-046D53453D1B}" type="slidenum">
              <a:rPr lang="en-GB" smtClean="0"/>
              <a:t>‹#›</a:t>
            </a:fld>
            <a:endParaRPr lang="en-GB" dirty="0"/>
          </a:p>
        </p:txBody>
      </p:sp>
    </p:spTree>
    <p:extLst>
      <p:ext uri="{BB962C8B-B14F-4D97-AF65-F5344CB8AC3E}">
        <p14:creationId xmlns:p14="http://schemas.microsoft.com/office/powerpoint/2010/main" val="122491198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4" name="Text Placeholder 3"/>
          <p:cNvSpPr>
            <a:spLocks noGrp="1"/>
          </p:cNvSpPr>
          <p:nvPr>
            <p:ph type="body" sz="quarter" idx="10"/>
          </p:nvPr>
        </p:nvSpPr>
        <p:spPr>
          <a:xfrm>
            <a:off x="609600" y="1524000"/>
            <a:ext cx="10972800" cy="4419600"/>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1444181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nd big picture">
    <p:spTree>
      <p:nvGrpSpPr>
        <p:cNvPr id="1" name=""/>
        <p:cNvGrpSpPr/>
        <p:nvPr/>
      </p:nvGrpSpPr>
      <p:grpSpPr>
        <a:xfrm>
          <a:off x="0" y="0"/>
          <a:ext cx="0" cy="0"/>
          <a:chOff x="0" y="0"/>
          <a:chExt cx="0" cy="0"/>
        </a:xfrm>
      </p:grpSpPr>
      <p:sp>
        <p:nvSpPr>
          <p:cNvPr id="7" name="Title 1"/>
          <p:cNvSpPr>
            <a:spLocks noGrp="1"/>
          </p:cNvSpPr>
          <p:nvPr>
            <p:ph type="title"/>
          </p:nvPr>
        </p:nvSpPr>
        <p:spPr>
          <a:xfrm>
            <a:off x="609600" y="274638"/>
            <a:ext cx="10972800" cy="1143000"/>
          </a:xfrm>
        </p:spPr>
        <p:txBody>
          <a:bodyPr>
            <a:normAutofit/>
          </a:bodyPr>
          <a:lstStyle>
            <a:lvl1pPr>
              <a:defRPr sz="3800" b="1">
                <a:latin typeface="Arial" panose="020B0604020202020204" pitchFamily="34" charset="0"/>
                <a:cs typeface="Arial" panose="020B0604020202020204" pitchFamily="34" charset="0"/>
              </a:defRPr>
            </a:lvl1pPr>
          </a:lstStyle>
          <a:p>
            <a:r>
              <a:rPr lang="en-US"/>
              <a:t>Click to edit Master title style</a:t>
            </a:r>
            <a:endParaRPr lang="es-ES" dirty="0"/>
          </a:p>
        </p:txBody>
      </p:sp>
      <p:sp>
        <p:nvSpPr>
          <p:cNvPr id="8" name="Picture Placeholder 8"/>
          <p:cNvSpPr>
            <a:spLocks noGrp="1"/>
          </p:cNvSpPr>
          <p:nvPr>
            <p:ph type="pic" sz="quarter" idx="10"/>
          </p:nvPr>
        </p:nvSpPr>
        <p:spPr>
          <a:xfrm>
            <a:off x="609600" y="1524000"/>
            <a:ext cx="10972800" cy="4495800"/>
          </a:xfrm>
        </p:spPr>
        <p:txBody>
          <a:bodyPr rtlCol="0">
            <a:normAutofit/>
          </a:bodyPr>
          <a:lstStyle>
            <a:lvl1pPr>
              <a:defRPr sz="2000"/>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30744548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picture and bullets">
    <p:spTree>
      <p:nvGrpSpPr>
        <p:cNvPr id="1" name=""/>
        <p:cNvGrpSpPr/>
        <p:nvPr/>
      </p:nvGrpSpPr>
      <p:grpSpPr>
        <a:xfrm>
          <a:off x="0" y="0"/>
          <a:ext cx="0" cy="0"/>
          <a:chOff x="0" y="0"/>
          <a:chExt cx="0" cy="0"/>
        </a:xfrm>
      </p:grpSpPr>
      <p:sp>
        <p:nvSpPr>
          <p:cNvPr id="7"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8" name="Text Placeholder 2"/>
          <p:cNvSpPr>
            <a:spLocks noGrp="1"/>
          </p:cNvSpPr>
          <p:nvPr>
            <p:ph type="body" idx="1"/>
          </p:nvPr>
        </p:nvSpPr>
        <p:spPr>
          <a:xfrm>
            <a:off x="6197600" y="1527638"/>
            <a:ext cx="5386917" cy="639762"/>
          </a:xfrm>
        </p:spPr>
        <p:txBody>
          <a:bodyPr anchor="b">
            <a:noAutofit/>
          </a:bodyPr>
          <a:lstStyle>
            <a:lvl1pPr marL="0" indent="0">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p:cNvSpPr>
            <a:spLocks noGrp="1"/>
          </p:cNvSpPr>
          <p:nvPr>
            <p:ph sz="half" idx="2"/>
          </p:nvPr>
        </p:nvSpPr>
        <p:spPr>
          <a:xfrm>
            <a:off x="6197600" y="2286000"/>
            <a:ext cx="5386917" cy="3810001"/>
          </a:xfrm>
        </p:spPr>
        <p:txBody>
          <a:bodyPr/>
          <a:lstStyle>
            <a:lvl1pPr>
              <a:defRPr sz="1800">
                <a:latin typeface="Arial" panose="020B0604020202020204" pitchFamily="34" charset="0"/>
                <a:cs typeface="Arial" panose="020B0604020202020204" pitchFamily="34" charset="0"/>
              </a:defRPr>
            </a:lvl1pPr>
            <a:lvl2pPr>
              <a:defRPr sz="2000">
                <a:latin typeface="Times New Roman" panose="02020603050405020304" pitchFamily="18" charset="0"/>
                <a:cs typeface="Times New Roman" panose="02020603050405020304" pitchFamily="18" charset="0"/>
              </a:defRPr>
            </a:lvl2pPr>
            <a:lvl3pPr>
              <a:defRPr sz="1800" i="1">
                <a:latin typeface="Times New Roman" panose="02020603050405020304" pitchFamily="18" charset="0"/>
                <a:cs typeface="Times New Roman" panose="02020603050405020304" pitchFamily="18" charset="0"/>
              </a:defRPr>
            </a:lvl3pPr>
            <a:lvl4pPr>
              <a:defRPr sz="1600">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0" name="Picture Placeholder 10"/>
          <p:cNvSpPr>
            <a:spLocks noGrp="1"/>
          </p:cNvSpPr>
          <p:nvPr>
            <p:ph type="pic" sz="quarter" idx="13"/>
          </p:nvPr>
        </p:nvSpPr>
        <p:spPr>
          <a:xfrm>
            <a:off x="609600" y="1524000"/>
            <a:ext cx="5384800" cy="4572000"/>
          </a:xfrm>
        </p:spPr>
        <p:txBody>
          <a:bodyPr rtlCol="0">
            <a:normAutofit/>
          </a:bodyPr>
          <a:lstStyle>
            <a:lvl1pPr>
              <a:defRPr sz="2000"/>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123251446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ext Placeholder 2"/>
          <p:cNvSpPr>
            <a:spLocks noGrp="1"/>
          </p:cNvSpPr>
          <p:nvPr>
            <p:ph type="body" idx="1"/>
          </p:nvPr>
        </p:nvSpPr>
        <p:spPr>
          <a:xfrm>
            <a:off x="609600" y="1524000"/>
            <a:ext cx="5386917" cy="639762"/>
          </a:xfrm>
        </p:spPr>
        <p:txBody>
          <a:bodyPr anchor="b">
            <a:noAutofit/>
          </a:bodyPr>
          <a:lstStyle>
            <a:lvl1pPr marL="0" indent="0">
              <a:buNone/>
              <a:defRPr sz="2000" b="0" i="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9" name="Content Placeholder 3"/>
          <p:cNvSpPr>
            <a:spLocks noGrp="1"/>
          </p:cNvSpPr>
          <p:nvPr>
            <p:ph sz="half" idx="2"/>
          </p:nvPr>
        </p:nvSpPr>
        <p:spPr>
          <a:xfrm>
            <a:off x="609600" y="2286000"/>
            <a:ext cx="5386917" cy="3810001"/>
          </a:xfrm>
        </p:spPr>
        <p:txBody>
          <a:bodyPr/>
          <a:lstStyle>
            <a:lvl1pPr>
              <a:defRPr sz="1800">
                <a:latin typeface="Arial" panose="020B0604020202020204" pitchFamily="34" charset="0"/>
                <a:cs typeface="Arial" panose="020B0604020202020204" pitchFamily="34" charset="0"/>
              </a:defRPr>
            </a:lvl1pPr>
            <a:lvl2pPr>
              <a:defRPr sz="2000">
                <a:latin typeface="Times New Roman" panose="02020603050405020304" pitchFamily="18" charset="0"/>
                <a:cs typeface="Times New Roman" panose="02020603050405020304" pitchFamily="18" charset="0"/>
              </a:defRPr>
            </a:lvl2pPr>
            <a:lvl3pPr>
              <a:defRPr sz="1800" i="1">
                <a:latin typeface="Times New Roman" panose="02020603050405020304" pitchFamily="18" charset="0"/>
                <a:cs typeface="Times New Roman" panose="02020603050405020304" pitchFamily="18" charset="0"/>
              </a:defRPr>
            </a:lvl3pPr>
            <a:lvl4pPr>
              <a:defRPr sz="1600">
                <a:latin typeface="Arial" panose="020B0604020202020204" pitchFamily="34" charset="0"/>
                <a:cs typeface="Arial" panose="020B0604020202020204" pitchFamily="34" charset="0"/>
              </a:defRPr>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10" name="Picture Placeholder 10"/>
          <p:cNvSpPr>
            <a:spLocks noGrp="1"/>
          </p:cNvSpPr>
          <p:nvPr>
            <p:ph type="pic" sz="quarter" idx="13"/>
          </p:nvPr>
        </p:nvSpPr>
        <p:spPr>
          <a:xfrm>
            <a:off x="6197600" y="1524000"/>
            <a:ext cx="5384800" cy="4572000"/>
          </a:xfrm>
        </p:spPr>
        <p:txBody>
          <a:bodyPr rtlCol="0">
            <a:normAutofit/>
          </a:bodyPr>
          <a:lstStyle>
            <a:lvl1pPr>
              <a:defRPr sz="2000"/>
            </a:lvl1pPr>
          </a:lstStyle>
          <a:p>
            <a:pPr lvl="0"/>
            <a:r>
              <a:rPr lang="en-US" noProof="0" dirty="0"/>
              <a:t>Click icon to add picture</a:t>
            </a:r>
            <a:endParaRPr lang="es-ES" noProof="0" dirty="0"/>
          </a:p>
        </p:txBody>
      </p:sp>
      <p:sp>
        <p:nvSpPr>
          <p:cNvPr id="11" name="Title 1"/>
          <p:cNvSpPr>
            <a:spLocks noGrp="1"/>
          </p:cNvSpPr>
          <p:nvPr>
            <p:ph type="title"/>
          </p:nvPr>
        </p:nvSpPr>
        <p:spPr>
          <a:xfrm>
            <a:off x="609600" y="274638"/>
            <a:ext cx="10972800" cy="1143000"/>
          </a:xfrm>
        </p:spPr>
        <p:txBody>
          <a:bodyPr>
            <a:normAutofit/>
          </a:bodyPr>
          <a:lstStyle>
            <a:lvl1pPr>
              <a:defRPr sz="3800"/>
            </a:lvl1pPr>
          </a:lstStyle>
          <a:p>
            <a:r>
              <a:rPr lang="en-US"/>
              <a:t>Click to edit Master title style</a:t>
            </a:r>
            <a:endParaRPr lang="es-ES" dirty="0"/>
          </a:p>
        </p:txBody>
      </p:sp>
    </p:spTree>
    <p:extLst>
      <p:ext uri="{BB962C8B-B14F-4D97-AF65-F5344CB8AC3E}">
        <p14:creationId xmlns:p14="http://schemas.microsoft.com/office/powerpoint/2010/main" val="2364348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subtitle and bullets">
    <p:spTree>
      <p:nvGrpSpPr>
        <p:cNvPr id="1" name=""/>
        <p:cNvGrpSpPr/>
        <p:nvPr/>
      </p:nvGrpSpPr>
      <p:grpSpPr>
        <a:xfrm>
          <a:off x="0" y="0"/>
          <a:ext cx="0" cy="0"/>
          <a:chOff x="0" y="0"/>
          <a:chExt cx="0" cy="0"/>
        </a:xfrm>
      </p:grpSpPr>
      <p:sp>
        <p:nvSpPr>
          <p:cNvPr id="14"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15" name="Content Placeholder 2"/>
          <p:cNvSpPr>
            <a:spLocks noGrp="1"/>
          </p:cNvSpPr>
          <p:nvPr>
            <p:ph idx="1"/>
          </p:nvPr>
        </p:nvSpPr>
        <p:spPr>
          <a:xfrm>
            <a:off x="609600" y="2255838"/>
            <a:ext cx="5283200" cy="3763963"/>
          </a:xfrm>
        </p:spPr>
        <p:txBody>
          <a:bodyPr/>
          <a:lstStyle>
            <a:lvl1pPr>
              <a:defRPr sz="2200"/>
            </a:lvl1pPr>
            <a:lvl2pPr>
              <a:defRPr sz="1800"/>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Content Placeholder 2"/>
          <p:cNvSpPr>
            <a:spLocks noGrp="1"/>
          </p:cNvSpPr>
          <p:nvPr>
            <p:ph idx="10"/>
          </p:nvPr>
        </p:nvSpPr>
        <p:spPr>
          <a:xfrm>
            <a:off x="6328229" y="2255838"/>
            <a:ext cx="5283200" cy="3763963"/>
          </a:xfrm>
        </p:spPr>
        <p:txBody>
          <a:bodyPr/>
          <a:lstStyle>
            <a:lvl1pPr>
              <a:defRPr sz="2200"/>
            </a:lvl1pPr>
            <a:lvl2pPr>
              <a:defRPr sz="1800"/>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17" name="Text Placeholder 22"/>
          <p:cNvSpPr>
            <a:spLocks noGrp="1"/>
          </p:cNvSpPr>
          <p:nvPr>
            <p:ph type="body" sz="quarter" idx="15"/>
          </p:nvPr>
        </p:nvSpPr>
        <p:spPr>
          <a:xfrm>
            <a:off x="609600" y="1524000"/>
            <a:ext cx="11074400" cy="609600"/>
          </a:xfrm>
        </p:spPr>
        <p:txBody>
          <a:bodyPr>
            <a:normAutofit/>
          </a:bodyPr>
          <a:lstStyle>
            <a:lvl1pPr marL="0" indent="0" algn="ctr">
              <a:buNone/>
              <a:defRPr sz="20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33656587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subtitle and text">
    <p:spTree>
      <p:nvGrpSpPr>
        <p:cNvPr id="1" name=""/>
        <p:cNvGrpSpPr/>
        <p:nvPr/>
      </p:nvGrpSpPr>
      <p:grpSpPr>
        <a:xfrm>
          <a:off x="0" y="0"/>
          <a:ext cx="0" cy="0"/>
          <a:chOff x="0" y="0"/>
          <a:chExt cx="0" cy="0"/>
        </a:xfrm>
      </p:grpSpPr>
      <p:sp>
        <p:nvSpPr>
          <p:cNvPr id="6"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7" name="Text Placeholder 22"/>
          <p:cNvSpPr>
            <a:spLocks noGrp="1"/>
          </p:cNvSpPr>
          <p:nvPr>
            <p:ph type="body" sz="quarter" idx="15"/>
          </p:nvPr>
        </p:nvSpPr>
        <p:spPr>
          <a:xfrm>
            <a:off x="609600" y="1524000"/>
            <a:ext cx="11074400" cy="609600"/>
          </a:xfrm>
        </p:spPr>
        <p:txBody>
          <a:bodyPr>
            <a:normAutofit/>
          </a:bodyPr>
          <a:lstStyle>
            <a:lvl1pPr marL="0" indent="0" algn="ctr">
              <a:buNone/>
              <a:defRPr sz="22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
        <p:nvSpPr>
          <p:cNvPr id="8" name="Text Placeholder 22"/>
          <p:cNvSpPr>
            <a:spLocks noGrp="1"/>
          </p:cNvSpPr>
          <p:nvPr>
            <p:ph type="body" sz="quarter" idx="16"/>
          </p:nvPr>
        </p:nvSpPr>
        <p:spPr>
          <a:xfrm>
            <a:off x="609600" y="4495800"/>
            <a:ext cx="11074400" cy="609600"/>
          </a:xfrm>
        </p:spPr>
        <p:txBody>
          <a:bodyPr>
            <a:normAutofit/>
          </a:bodyPr>
          <a:lstStyle>
            <a:lvl1pPr marL="0" indent="0" algn="ctr">
              <a:buNone/>
              <a:defRPr sz="2000" b="0">
                <a:solidFill>
                  <a:schemeClr val="tx1"/>
                </a:solidFill>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76162914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text and three pictures">
    <p:spTree>
      <p:nvGrpSpPr>
        <p:cNvPr id="1" name=""/>
        <p:cNvGrpSpPr/>
        <p:nvPr/>
      </p:nvGrpSpPr>
      <p:grpSpPr>
        <a:xfrm>
          <a:off x="0" y="0"/>
          <a:ext cx="0" cy="0"/>
          <a:chOff x="0" y="0"/>
          <a:chExt cx="0" cy="0"/>
        </a:xfrm>
      </p:grpSpPr>
      <p:sp>
        <p:nvSpPr>
          <p:cNvPr id="5" name="Text Placeholder 3"/>
          <p:cNvSpPr>
            <a:spLocks noGrp="1"/>
          </p:cNvSpPr>
          <p:nvPr>
            <p:ph type="body" sz="half" idx="2"/>
          </p:nvPr>
        </p:nvSpPr>
        <p:spPr>
          <a:xfrm>
            <a:off x="609600" y="1600200"/>
            <a:ext cx="6807200" cy="4191000"/>
          </a:xfrm>
        </p:spPr>
        <p:txBody>
          <a:bodyPr>
            <a:normAutofit/>
          </a:bodyPr>
          <a:lstStyle>
            <a:lvl1pPr marL="0" indent="0">
              <a:buNone/>
              <a:defRPr sz="20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Picture Placeholder 10"/>
          <p:cNvSpPr>
            <a:spLocks noGrp="1"/>
          </p:cNvSpPr>
          <p:nvPr>
            <p:ph type="pic" sz="quarter" idx="13"/>
          </p:nvPr>
        </p:nvSpPr>
        <p:spPr>
          <a:xfrm>
            <a:off x="7721601" y="1600200"/>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7"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8" name="Picture Placeholder 10"/>
          <p:cNvSpPr>
            <a:spLocks noGrp="1"/>
          </p:cNvSpPr>
          <p:nvPr>
            <p:ph type="pic" sz="quarter" idx="14"/>
          </p:nvPr>
        </p:nvSpPr>
        <p:spPr>
          <a:xfrm>
            <a:off x="7721601" y="3008586"/>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9" name="Picture Placeholder 10"/>
          <p:cNvSpPr>
            <a:spLocks noGrp="1"/>
          </p:cNvSpPr>
          <p:nvPr>
            <p:ph type="pic" sz="quarter" idx="15"/>
          </p:nvPr>
        </p:nvSpPr>
        <p:spPr>
          <a:xfrm>
            <a:off x="7721601" y="4419600"/>
            <a:ext cx="3860799" cy="1325562"/>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9648964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three pictures and text">
    <p:spTree>
      <p:nvGrpSpPr>
        <p:cNvPr id="1" name=""/>
        <p:cNvGrpSpPr/>
        <p:nvPr/>
      </p:nvGrpSpPr>
      <p:grpSpPr>
        <a:xfrm>
          <a:off x="0" y="0"/>
          <a:ext cx="0" cy="0"/>
          <a:chOff x="0" y="0"/>
          <a:chExt cx="0" cy="0"/>
        </a:xfrm>
      </p:grpSpPr>
      <p:sp>
        <p:nvSpPr>
          <p:cNvPr id="8" name="Text Placeholder 3"/>
          <p:cNvSpPr>
            <a:spLocks noGrp="1"/>
          </p:cNvSpPr>
          <p:nvPr>
            <p:ph type="body" sz="half" idx="2"/>
          </p:nvPr>
        </p:nvSpPr>
        <p:spPr>
          <a:xfrm>
            <a:off x="609600" y="3505200"/>
            <a:ext cx="10972800" cy="2438400"/>
          </a:xfrm>
        </p:spPr>
        <p:txBody>
          <a:bodyPr>
            <a:normAutofit/>
          </a:bodyPr>
          <a:lstStyle>
            <a:lvl1pPr marL="0" indent="0">
              <a:buNone/>
              <a:defRPr sz="20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Picture Placeholder 10"/>
          <p:cNvSpPr>
            <a:spLocks noGrp="1"/>
          </p:cNvSpPr>
          <p:nvPr>
            <p:ph type="pic" sz="quarter" idx="13"/>
          </p:nvPr>
        </p:nvSpPr>
        <p:spPr>
          <a:xfrm>
            <a:off x="609601"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10" name="Title 1"/>
          <p:cNvSpPr>
            <a:spLocks noGrp="1"/>
          </p:cNvSpPr>
          <p:nvPr>
            <p:ph type="title"/>
          </p:nvPr>
        </p:nvSpPr>
        <p:spPr>
          <a:xfrm>
            <a:off x="609600" y="274638"/>
            <a:ext cx="10972800" cy="1143000"/>
          </a:xfrm>
        </p:spPr>
        <p:txBody>
          <a:bodyPr>
            <a:normAutofit/>
          </a:bodyPr>
          <a:lstStyle>
            <a:lvl1pPr>
              <a:defRPr sz="3800" b="1"/>
            </a:lvl1pPr>
          </a:lstStyle>
          <a:p>
            <a:r>
              <a:rPr lang="en-US"/>
              <a:t>Click to edit Master title style</a:t>
            </a:r>
            <a:endParaRPr lang="es-ES" dirty="0"/>
          </a:p>
        </p:txBody>
      </p:sp>
      <p:sp>
        <p:nvSpPr>
          <p:cNvPr id="11" name="Picture Placeholder 10"/>
          <p:cNvSpPr>
            <a:spLocks noGrp="1"/>
          </p:cNvSpPr>
          <p:nvPr>
            <p:ph type="pic" sz="quarter" idx="14"/>
          </p:nvPr>
        </p:nvSpPr>
        <p:spPr>
          <a:xfrm>
            <a:off x="4368800"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
        <p:nvSpPr>
          <p:cNvPr id="12" name="Picture Placeholder 10"/>
          <p:cNvSpPr>
            <a:spLocks noGrp="1"/>
          </p:cNvSpPr>
          <p:nvPr>
            <p:ph type="pic" sz="quarter" idx="15"/>
          </p:nvPr>
        </p:nvSpPr>
        <p:spPr>
          <a:xfrm>
            <a:off x="8128000" y="1600200"/>
            <a:ext cx="3454400" cy="1752600"/>
          </a:xfrm>
        </p:spPr>
        <p:txBody>
          <a:bodyPr rtlCol="0">
            <a:normAutofit/>
          </a:bodyPr>
          <a:lstStyle>
            <a:lvl1pPr>
              <a:defRPr sz="1600">
                <a:latin typeface="Arial" panose="020B0604020202020204" pitchFamily="34" charset="0"/>
                <a:cs typeface="Arial" panose="020B0604020202020204" pitchFamily="34" charset="0"/>
              </a:defRPr>
            </a:lvl1pPr>
          </a:lstStyle>
          <a:p>
            <a:pPr lvl="0"/>
            <a:r>
              <a:rPr lang="en-US" noProof="0" dirty="0"/>
              <a:t>Click icon to add picture</a:t>
            </a:r>
            <a:endParaRPr lang="es-ES" noProof="0" dirty="0"/>
          </a:p>
        </p:txBody>
      </p:sp>
    </p:spTree>
    <p:extLst>
      <p:ext uri="{BB962C8B-B14F-4D97-AF65-F5344CB8AC3E}">
        <p14:creationId xmlns:p14="http://schemas.microsoft.com/office/powerpoint/2010/main" val="282532715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s-ES"/>
          </a:p>
        </p:txBody>
      </p:sp>
      <p:sp>
        <p:nvSpPr>
          <p:cNvPr id="4" name="Chart Placeholder 3"/>
          <p:cNvSpPr>
            <a:spLocks noGrp="1"/>
          </p:cNvSpPr>
          <p:nvPr>
            <p:ph type="chart" sz="quarter" idx="10"/>
          </p:nvPr>
        </p:nvSpPr>
        <p:spPr>
          <a:xfrm>
            <a:off x="609600" y="1524000"/>
            <a:ext cx="10972800" cy="4419600"/>
          </a:xfrm>
        </p:spPr>
        <p:txBody>
          <a:bodyPr rtlCol="0">
            <a:normAutofit/>
          </a:bodyPr>
          <a:lstStyle>
            <a:lvl1pPr>
              <a:defRPr sz="2000"/>
            </a:lvl1pPr>
          </a:lstStyle>
          <a:p>
            <a:pPr lvl="0"/>
            <a:r>
              <a:rPr lang="en-US" noProof="0" dirty="0"/>
              <a:t>Click icon to add chart</a:t>
            </a:r>
            <a:endParaRPr lang="es-ES" noProof="0" dirty="0"/>
          </a:p>
        </p:txBody>
      </p:sp>
    </p:spTree>
    <p:extLst>
      <p:ext uri="{BB962C8B-B14F-4D97-AF65-F5344CB8AC3E}">
        <p14:creationId xmlns:p14="http://schemas.microsoft.com/office/powerpoint/2010/main" val="330298498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Closing panel">
    <p:spTree>
      <p:nvGrpSpPr>
        <p:cNvPr id="1" name=""/>
        <p:cNvGrpSpPr/>
        <p:nvPr/>
      </p:nvGrpSpPr>
      <p:grpSpPr>
        <a:xfrm>
          <a:off x="0" y="0"/>
          <a:ext cx="0" cy="0"/>
          <a:chOff x="0" y="0"/>
          <a:chExt cx="0" cy="0"/>
        </a:xfrm>
      </p:grpSpPr>
      <p:pic>
        <p:nvPicPr>
          <p:cNvPr id="2" name="Picture 5" descr="Final Pocket Folder Art2.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3200" y="152400"/>
            <a:ext cx="66040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3"/>
          <p:cNvSpPr txBox="1">
            <a:spLocks/>
          </p:cNvSpPr>
          <p:nvPr/>
        </p:nvSpPr>
        <p:spPr bwMode="auto">
          <a:xfrm>
            <a:off x="7518400" y="2124075"/>
            <a:ext cx="3962400" cy="3352800"/>
          </a:xfrm>
          <a:prstGeom prst="rect">
            <a:avLst/>
          </a:prstGeom>
          <a:noFill/>
          <a:ln>
            <a:noFill/>
          </a:ln>
          <a:extLst>
            <a:ext uri="{909E8E84-426E-40dd-AFC4-6F175D3DCCD1}"/>
            <a:ext uri="{91240B29-F687-4f45-9708-019B960494DF}"/>
          </a:extLst>
        </p:spPr>
        <p:txBody>
          <a:bodyPr/>
          <a:lstStyle>
            <a:lvl1pPr eaLnBrk="0" hangingPunct="0">
              <a:spcBef>
                <a:spcPct val="20000"/>
              </a:spcBef>
              <a:buFont typeface="Arial" pitchFamily="34" charset="0"/>
              <a:buChar char="•"/>
              <a:defRPr sz="2000">
                <a:solidFill>
                  <a:schemeClr val="tx1"/>
                </a:solidFill>
                <a:latin typeface="Arial" pitchFamily="34" charset="0"/>
                <a:cs typeface="Arial" pitchFamily="34" charset="0"/>
              </a:defRPr>
            </a:lvl1pPr>
            <a:lvl2pPr marL="742950" indent="-285750" eaLnBrk="0" hangingPunct="0">
              <a:spcBef>
                <a:spcPct val="20000"/>
              </a:spcBef>
              <a:buFont typeface="Arial" pitchFamily="34" charset="0"/>
              <a:buChar char="–"/>
              <a:defRPr sz="2000">
                <a:solidFill>
                  <a:schemeClr val="tx1"/>
                </a:solidFill>
                <a:latin typeface="Arial" pitchFamily="34" charset="0"/>
                <a:cs typeface="Arial" pitchFamily="34" charset="0"/>
              </a:defRPr>
            </a:lvl2pPr>
            <a:lvl3pPr marL="11430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cs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cs typeface="Arial" pitchFamily="34" charset="0"/>
              </a:defRPr>
            </a:lvl9pPr>
          </a:lstStyle>
          <a:p>
            <a:pPr algn="ctr" eaLnBrk="1" hangingPunct="1">
              <a:spcBef>
                <a:spcPct val="0"/>
              </a:spcBef>
              <a:buFontTx/>
              <a:buNone/>
              <a:defRPr/>
            </a:pPr>
            <a:r>
              <a:rPr lang="en-US" altLang="es-ES" sz="4000" b="1" dirty="0">
                <a:solidFill>
                  <a:srgbClr val="76BD44"/>
                </a:solidFill>
              </a:rPr>
              <a:t>Thank you for your interest!</a:t>
            </a:r>
            <a:endParaRPr lang="es-ES" altLang="es-ES" sz="4000" b="1" dirty="0">
              <a:solidFill>
                <a:srgbClr val="76BD44"/>
              </a:solidFill>
            </a:endParaRPr>
          </a:p>
        </p:txBody>
      </p:sp>
      <p:sp>
        <p:nvSpPr>
          <p:cNvPr id="4" name="TextBox 3"/>
          <p:cNvSpPr txBox="1">
            <a:spLocks noChangeArrowheads="1"/>
          </p:cNvSpPr>
          <p:nvPr userDrawn="1"/>
        </p:nvSpPr>
        <p:spPr bwMode="auto">
          <a:xfrm>
            <a:off x="7010400" y="6172200"/>
            <a:ext cx="4876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eaLnBrk="1" fontAlgn="base" hangingPunct="1">
              <a:spcBef>
                <a:spcPct val="0"/>
              </a:spcBef>
              <a:spcAft>
                <a:spcPct val="0"/>
              </a:spcAft>
              <a:defRPr/>
            </a:pPr>
            <a:r>
              <a:rPr lang="en-US" sz="800" i="1" dirty="0">
                <a:solidFill>
                  <a:prstClr val="black"/>
                </a:solidFill>
                <a:latin typeface="Palatino" charset="0"/>
              </a:rPr>
              <a:t>Photo Credits (top left to bottom right): Julia Cumes/CIMMYT, Awais Yaqub/CIMMYT</a:t>
            </a:r>
            <a:r>
              <a:rPr lang="en-US" sz="800" b="1" i="1" dirty="0">
                <a:solidFill>
                  <a:prstClr val="black"/>
                </a:solidFill>
                <a:latin typeface="Palatino" charset="0"/>
              </a:rPr>
              <a:t>, </a:t>
            </a:r>
            <a:r>
              <a:rPr lang="en-US" sz="800" i="1" dirty="0">
                <a:solidFill>
                  <a:prstClr val="black"/>
                </a:solidFill>
                <a:latin typeface="Palatino" charset="0"/>
              </a:rPr>
              <a:t>CIMMYT archives, Marcelo Ortiz/CIMMYT, David Hansen/University of Minnesota, CIMMYT archives, CIMMYT archives (maize), Ranak Martin/CIMMYT, CIMMYT archives.</a:t>
            </a:r>
          </a:p>
        </p:txBody>
      </p:sp>
    </p:spTree>
    <p:extLst>
      <p:ext uri="{BB962C8B-B14F-4D97-AF65-F5344CB8AC3E}">
        <p14:creationId xmlns:p14="http://schemas.microsoft.com/office/powerpoint/2010/main" val="4182141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C884AD2-9C63-4B7C-832E-D2B8B6A11287}" type="datetimeFigureOut">
              <a:rPr lang="en-GB" smtClean="0"/>
              <a:t>28/11/2017</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CE7B053C-3E04-4841-BE2B-046D53453D1B}" type="slidenum">
              <a:rPr lang="en-GB" smtClean="0"/>
              <a:t>‹#›</a:t>
            </a:fld>
            <a:endParaRPr lang="en-GB" dirty="0"/>
          </a:p>
        </p:txBody>
      </p:sp>
    </p:spTree>
    <p:extLst>
      <p:ext uri="{BB962C8B-B14F-4D97-AF65-F5344CB8AC3E}">
        <p14:creationId xmlns:p14="http://schemas.microsoft.com/office/powerpoint/2010/main" val="15679918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884AD2-9C63-4B7C-832E-D2B8B6A11287}" type="datetimeFigureOut">
              <a:rPr lang="en-GB" smtClean="0"/>
              <a:t>28/11/2017</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CE7B053C-3E04-4841-BE2B-046D53453D1B}" type="slidenum">
              <a:rPr lang="en-GB" smtClean="0"/>
              <a:t>‹#›</a:t>
            </a:fld>
            <a:endParaRPr lang="en-GB" dirty="0"/>
          </a:p>
        </p:txBody>
      </p:sp>
    </p:spTree>
    <p:extLst>
      <p:ext uri="{BB962C8B-B14F-4D97-AF65-F5344CB8AC3E}">
        <p14:creationId xmlns:p14="http://schemas.microsoft.com/office/powerpoint/2010/main" val="3404407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C884AD2-9C63-4B7C-832E-D2B8B6A11287}" type="datetimeFigureOut">
              <a:rPr lang="en-GB" smtClean="0"/>
              <a:t>28/11/2017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E7B053C-3E04-4841-BE2B-046D53453D1B}" type="slidenum">
              <a:rPr lang="en-GB" smtClean="0"/>
              <a:t>‹#›</a:t>
            </a:fld>
            <a:endParaRPr lang="en-GB" dirty="0"/>
          </a:p>
        </p:txBody>
      </p:sp>
    </p:spTree>
    <p:extLst>
      <p:ext uri="{BB962C8B-B14F-4D97-AF65-F5344CB8AC3E}">
        <p14:creationId xmlns:p14="http://schemas.microsoft.com/office/powerpoint/2010/main" val="4249156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C884AD2-9C63-4B7C-832E-D2B8B6A11287}" type="datetimeFigureOut">
              <a:rPr lang="en-GB" smtClean="0"/>
              <a:t>28/11/2017</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CE7B053C-3E04-4841-BE2B-046D53453D1B}" type="slidenum">
              <a:rPr lang="en-GB" smtClean="0"/>
              <a:t>‹#›</a:t>
            </a:fld>
            <a:endParaRPr lang="en-GB" dirty="0"/>
          </a:p>
        </p:txBody>
      </p:sp>
    </p:spTree>
    <p:extLst>
      <p:ext uri="{BB962C8B-B14F-4D97-AF65-F5344CB8AC3E}">
        <p14:creationId xmlns:p14="http://schemas.microsoft.com/office/powerpoint/2010/main" val="2439814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2.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6.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image" Target="../media/image6.png"/><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image" Target="../media/image2.pn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884AD2-9C63-4B7C-832E-D2B8B6A11287}" type="datetimeFigureOut">
              <a:rPr lang="en-GB" smtClean="0"/>
              <a:t>28/11/2017</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7B053C-3E04-4841-BE2B-046D53453D1B}" type="slidenum">
              <a:rPr lang="en-GB" smtClean="0"/>
              <a:t>‹#›</a:t>
            </a:fld>
            <a:endParaRPr lang="en-GB" dirty="0"/>
          </a:p>
        </p:txBody>
      </p:sp>
    </p:spTree>
    <p:extLst>
      <p:ext uri="{BB962C8B-B14F-4D97-AF65-F5344CB8AC3E}">
        <p14:creationId xmlns:p14="http://schemas.microsoft.com/office/powerpoint/2010/main" val="32986387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796"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s-ES" altLang="en-US"/>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p:txBody>
      </p:sp>
      <p:pic>
        <p:nvPicPr>
          <p:cNvPr id="1028" name="Picture 5"/>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a:off x="9550400" y="6365876"/>
            <a:ext cx="22352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9"/>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203200" y="6016626"/>
            <a:ext cx="9292167"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0308288"/>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ctr" rtl="0" eaLnBrk="0" fontAlgn="base" hangingPunct="0">
        <a:spcBef>
          <a:spcPct val="0"/>
        </a:spcBef>
        <a:spcAft>
          <a:spcPct val="0"/>
        </a:spcAft>
        <a:defRPr sz="3800" b="1" kern="1200">
          <a:solidFill>
            <a:schemeClr val="accent1"/>
          </a:solidFill>
          <a:latin typeface="Arial" panose="020B0604020202020204" pitchFamily="34" charset="0"/>
          <a:ea typeface="+mj-ea"/>
          <a:cs typeface="Arial" panose="020B0604020202020204" pitchFamily="34" charset="0"/>
        </a:defRPr>
      </a:lvl1pPr>
      <a:lvl2pPr algn="ctr" rtl="0" eaLnBrk="0" fontAlgn="base" hangingPunct="0">
        <a:spcBef>
          <a:spcPct val="0"/>
        </a:spcBef>
        <a:spcAft>
          <a:spcPct val="0"/>
        </a:spcAft>
        <a:defRPr sz="3800" b="1">
          <a:solidFill>
            <a:schemeClr val="accent1"/>
          </a:solidFill>
          <a:latin typeface="Arial" pitchFamily="34" charset="0"/>
          <a:cs typeface="Arial" pitchFamily="34" charset="0"/>
        </a:defRPr>
      </a:lvl2pPr>
      <a:lvl3pPr algn="ctr" rtl="0" eaLnBrk="0" fontAlgn="base" hangingPunct="0">
        <a:spcBef>
          <a:spcPct val="0"/>
        </a:spcBef>
        <a:spcAft>
          <a:spcPct val="0"/>
        </a:spcAft>
        <a:defRPr sz="3800" b="1">
          <a:solidFill>
            <a:schemeClr val="accent1"/>
          </a:solidFill>
          <a:latin typeface="Arial" pitchFamily="34" charset="0"/>
          <a:cs typeface="Arial" pitchFamily="34" charset="0"/>
        </a:defRPr>
      </a:lvl3pPr>
      <a:lvl4pPr algn="ctr" rtl="0" eaLnBrk="0" fontAlgn="base" hangingPunct="0">
        <a:spcBef>
          <a:spcPct val="0"/>
        </a:spcBef>
        <a:spcAft>
          <a:spcPct val="0"/>
        </a:spcAft>
        <a:defRPr sz="3800" b="1">
          <a:solidFill>
            <a:schemeClr val="accent1"/>
          </a:solidFill>
          <a:latin typeface="Arial" pitchFamily="34" charset="0"/>
          <a:cs typeface="Arial" pitchFamily="34" charset="0"/>
        </a:defRPr>
      </a:lvl4pPr>
      <a:lvl5pPr algn="ctr" rtl="0" eaLnBrk="0" fontAlgn="base" hangingPunct="0">
        <a:spcBef>
          <a:spcPct val="0"/>
        </a:spcBef>
        <a:spcAft>
          <a:spcPct val="0"/>
        </a:spcAft>
        <a:defRPr sz="3800" b="1">
          <a:solidFill>
            <a:schemeClr val="accent1"/>
          </a:solidFill>
          <a:latin typeface="Arial" pitchFamily="34" charset="0"/>
          <a:cs typeface="Arial" pitchFamily="34" charset="0"/>
        </a:defRPr>
      </a:lvl5pPr>
      <a:lvl6pPr marL="457200" algn="ctr" rtl="0" eaLnBrk="1" fontAlgn="base" hangingPunct="1">
        <a:spcBef>
          <a:spcPct val="0"/>
        </a:spcBef>
        <a:spcAft>
          <a:spcPct val="0"/>
        </a:spcAft>
        <a:defRPr sz="3800" b="1">
          <a:solidFill>
            <a:schemeClr val="accent1"/>
          </a:solidFill>
          <a:latin typeface="Arial" pitchFamily="34" charset="0"/>
          <a:cs typeface="Arial" pitchFamily="34" charset="0"/>
        </a:defRPr>
      </a:lvl6pPr>
      <a:lvl7pPr marL="914400" algn="ctr" rtl="0" eaLnBrk="1" fontAlgn="base" hangingPunct="1">
        <a:spcBef>
          <a:spcPct val="0"/>
        </a:spcBef>
        <a:spcAft>
          <a:spcPct val="0"/>
        </a:spcAft>
        <a:defRPr sz="3800" b="1">
          <a:solidFill>
            <a:schemeClr val="accent1"/>
          </a:solidFill>
          <a:latin typeface="Arial" pitchFamily="34" charset="0"/>
          <a:cs typeface="Arial" pitchFamily="34" charset="0"/>
        </a:defRPr>
      </a:lvl7pPr>
      <a:lvl8pPr marL="1371600" algn="ctr" rtl="0" eaLnBrk="1" fontAlgn="base" hangingPunct="1">
        <a:spcBef>
          <a:spcPct val="0"/>
        </a:spcBef>
        <a:spcAft>
          <a:spcPct val="0"/>
        </a:spcAft>
        <a:defRPr sz="3800" b="1">
          <a:solidFill>
            <a:schemeClr val="accent1"/>
          </a:solidFill>
          <a:latin typeface="Arial" pitchFamily="34" charset="0"/>
          <a:cs typeface="Arial" pitchFamily="34" charset="0"/>
        </a:defRPr>
      </a:lvl8pPr>
      <a:lvl9pPr marL="1828800" algn="ctr" rtl="0" eaLnBrk="1" fontAlgn="base" hangingPunct="1">
        <a:spcBef>
          <a:spcPct val="0"/>
        </a:spcBef>
        <a:spcAft>
          <a:spcPct val="0"/>
        </a:spcAft>
        <a:defRPr sz="3800" b="1">
          <a:solidFill>
            <a:schemeClr val="accent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rtl="0" eaLnBrk="0" fontAlgn="base" hangingPunct="0">
        <a:spcBef>
          <a:spcPct val="20000"/>
        </a:spcBef>
        <a:spcAft>
          <a:spcPct val="0"/>
        </a:spcAft>
        <a:buFont typeface="Arial" panose="020B0604020202020204" pitchFamily="34" charset="0"/>
        <a:buChar char="–"/>
        <a:defRPr i="1"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s-ES"/>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028" name="Picture 5"/>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9448800" y="6365876"/>
            <a:ext cx="22352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6"/>
          <p:cNvPicPr>
            <a:picLocks noChangeAspect="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0" y="6072188"/>
            <a:ext cx="90424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626092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97" r:id="rId12"/>
  </p:sldLayoutIdLst>
  <p:txStyles>
    <p:titleStyle>
      <a:lvl1pPr algn="ctr" rtl="0" eaLnBrk="0" fontAlgn="base" hangingPunct="0">
        <a:spcBef>
          <a:spcPct val="0"/>
        </a:spcBef>
        <a:spcAft>
          <a:spcPct val="0"/>
        </a:spcAft>
        <a:defRPr sz="3800" b="1" kern="1200">
          <a:solidFill>
            <a:schemeClr val="accent1"/>
          </a:solidFill>
          <a:latin typeface="Arial" panose="020B0604020202020204" pitchFamily="34" charset="0"/>
          <a:ea typeface="MS PGothic" panose="020B0600070205080204" pitchFamily="34" charset="-128"/>
          <a:cs typeface="Arial" panose="020B0604020202020204" pitchFamily="34" charset="0"/>
        </a:defRPr>
      </a:lvl1pPr>
      <a:lvl2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2pPr>
      <a:lvl3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3pPr>
      <a:lvl4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4pPr>
      <a:lvl5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5pPr>
      <a:lvl6pPr marL="457200" algn="ctr" rtl="0" eaLnBrk="1" fontAlgn="base" hangingPunct="1">
        <a:spcBef>
          <a:spcPct val="0"/>
        </a:spcBef>
        <a:spcAft>
          <a:spcPct val="0"/>
        </a:spcAft>
        <a:defRPr sz="3800" b="1">
          <a:solidFill>
            <a:schemeClr val="accent1"/>
          </a:solidFill>
          <a:latin typeface="Arial" pitchFamily="34" charset="0"/>
          <a:cs typeface="Arial" pitchFamily="34" charset="0"/>
        </a:defRPr>
      </a:lvl6pPr>
      <a:lvl7pPr marL="914400" algn="ctr" rtl="0" eaLnBrk="1" fontAlgn="base" hangingPunct="1">
        <a:spcBef>
          <a:spcPct val="0"/>
        </a:spcBef>
        <a:spcAft>
          <a:spcPct val="0"/>
        </a:spcAft>
        <a:defRPr sz="3800" b="1">
          <a:solidFill>
            <a:schemeClr val="accent1"/>
          </a:solidFill>
          <a:latin typeface="Arial" pitchFamily="34" charset="0"/>
          <a:cs typeface="Arial" pitchFamily="34" charset="0"/>
        </a:defRPr>
      </a:lvl7pPr>
      <a:lvl8pPr marL="1371600" algn="ctr" rtl="0" eaLnBrk="1" fontAlgn="base" hangingPunct="1">
        <a:spcBef>
          <a:spcPct val="0"/>
        </a:spcBef>
        <a:spcAft>
          <a:spcPct val="0"/>
        </a:spcAft>
        <a:defRPr sz="3800" b="1">
          <a:solidFill>
            <a:schemeClr val="accent1"/>
          </a:solidFill>
          <a:latin typeface="Arial" pitchFamily="34" charset="0"/>
          <a:cs typeface="Arial" pitchFamily="34" charset="0"/>
        </a:defRPr>
      </a:lvl8pPr>
      <a:lvl9pPr marL="1828800" algn="ctr" rtl="0" eaLnBrk="1" fontAlgn="base" hangingPunct="1">
        <a:spcBef>
          <a:spcPct val="0"/>
        </a:spcBef>
        <a:spcAft>
          <a:spcPct val="0"/>
        </a:spcAft>
        <a:defRPr sz="3800" b="1">
          <a:solidFill>
            <a:schemeClr val="accent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600" kern="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200" kern="1200">
          <a:solidFill>
            <a:schemeClr val="tx1"/>
          </a:solidFill>
          <a:latin typeface="Arial" panose="020B0604020202020204" pitchFamily="34" charset="0"/>
          <a:ea typeface="Arial" charset="0"/>
          <a:cs typeface="Arial" panose="020B060402020202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rtl="0" eaLnBrk="0" fontAlgn="base" hangingPunct="0">
        <a:spcBef>
          <a:spcPct val="20000"/>
        </a:spcBef>
        <a:spcAft>
          <a:spcPct val="0"/>
        </a:spcAft>
        <a:buFont typeface="Arial" panose="020B0604020202020204" pitchFamily="34" charset="0"/>
        <a:buChar char="–"/>
        <a:defRPr i="1" kern="1200">
          <a:solidFill>
            <a:schemeClr val="tx1"/>
          </a:solidFill>
          <a:latin typeface="Times New Roman" panose="02020603050405020304" pitchFamily="18" charset="0"/>
          <a:ea typeface="Times New Roman" charset="0"/>
          <a:cs typeface="Times New Roman" panose="02020603050405020304" pitchFamily="18"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S PGothic" panose="020B0600070205080204" pitchFamily="34" charset="-128"/>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s-ES"/>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028" name="Picture 5"/>
          <p:cNvPicPr>
            <a:picLocks noChangeAspect="1"/>
          </p:cNvPicPr>
          <p:nvPr/>
        </p:nvPicPr>
        <p:blipFill>
          <a:blip r:embed="rId14" cstate="email">
            <a:extLst>
              <a:ext uri="{28A0092B-C50C-407E-A947-70E740481C1C}">
                <a14:useLocalDpi xmlns:a14="http://schemas.microsoft.com/office/drawing/2010/main"/>
              </a:ext>
            </a:extLst>
          </a:blip>
          <a:srcRect/>
          <a:stretch>
            <a:fillRect/>
          </a:stretch>
        </p:blipFill>
        <p:spPr bwMode="auto">
          <a:xfrm>
            <a:off x="9448800" y="6365876"/>
            <a:ext cx="22352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6"/>
          <p:cNvPicPr>
            <a:picLocks noChangeAspect="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0" y="6072188"/>
            <a:ext cx="90424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5795934"/>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 id="2147483795" r:id="rId12"/>
  </p:sldLayoutIdLst>
  <p:txStyles>
    <p:titleStyle>
      <a:lvl1pPr algn="ctr" rtl="0" eaLnBrk="0" fontAlgn="base" hangingPunct="0">
        <a:spcBef>
          <a:spcPct val="0"/>
        </a:spcBef>
        <a:spcAft>
          <a:spcPct val="0"/>
        </a:spcAft>
        <a:defRPr sz="3800" b="1" kern="1200">
          <a:solidFill>
            <a:schemeClr val="accent1"/>
          </a:solidFill>
          <a:latin typeface="Arial" panose="020B0604020202020204" pitchFamily="34" charset="0"/>
          <a:ea typeface="MS PGothic" panose="020B0600070205080204" pitchFamily="34" charset="-128"/>
          <a:cs typeface="Arial" panose="020B0604020202020204" pitchFamily="34" charset="0"/>
        </a:defRPr>
      </a:lvl1pPr>
      <a:lvl2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2pPr>
      <a:lvl3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3pPr>
      <a:lvl4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4pPr>
      <a:lvl5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5pPr>
      <a:lvl6pPr marL="457200" algn="ctr" rtl="0" eaLnBrk="1" fontAlgn="base" hangingPunct="1">
        <a:spcBef>
          <a:spcPct val="0"/>
        </a:spcBef>
        <a:spcAft>
          <a:spcPct val="0"/>
        </a:spcAft>
        <a:defRPr sz="3800" b="1">
          <a:solidFill>
            <a:schemeClr val="accent1"/>
          </a:solidFill>
          <a:latin typeface="Arial" pitchFamily="34" charset="0"/>
          <a:cs typeface="Arial" pitchFamily="34" charset="0"/>
        </a:defRPr>
      </a:lvl6pPr>
      <a:lvl7pPr marL="914400" algn="ctr" rtl="0" eaLnBrk="1" fontAlgn="base" hangingPunct="1">
        <a:spcBef>
          <a:spcPct val="0"/>
        </a:spcBef>
        <a:spcAft>
          <a:spcPct val="0"/>
        </a:spcAft>
        <a:defRPr sz="3800" b="1">
          <a:solidFill>
            <a:schemeClr val="accent1"/>
          </a:solidFill>
          <a:latin typeface="Arial" pitchFamily="34" charset="0"/>
          <a:cs typeface="Arial" pitchFamily="34" charset="0"/>
        </a:defRPr>
      </a:lvl7pPr>
      <a:lvl8pPr marL="1371600" algn="ctr" rtl="0" eaLnBrk="1" fontAlgn="base" hangingPunct="1">
        <a:spcBef>
          <a:spcPct val="0"/>
        </a:spcBef>
        <a:spcAft>
          <a:spcPct val="0"/>
        </a:spcAft>
        <a:defRPr sz="3800" b="1">
          <a:solidFill>
            <a:schemeClr val="accent1"/>
          </a:solidFill>
          <a:latin typeface="Arial" pitchFamily="34" charset="0"/>
          <a:cs typeface="Arial" pitchFamily="34" charset="0"/>
        </a:defRPr>
      </a:lvl8pPr>
      <a:lvl9pPr marL="1828800" algn="ctr" rtl="0" eaLnBrk="1" fontAlgn="base" hangingPunct="1">
        <a:spcBef>
          <a:spcPct val="0"/>
        </a:spcBef>
        <a:spcAft>
          <a:spcPct val="0"/>
        </a:spcAft>
        <a:defRPr sz="3800" b="1">
          <a:solidFill>
            <a:schemeClr val="accent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600" kern="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200" kern="1200">
          <a:solidFill>
            <a:schemeClr val="tx1"/>
          </a:solidFill>
          <a:latin typeface="Arial" panose="020B0604020202020204" pitchFamily="34" charset="0"/>
          <a:ea typeface="Arial" charset="0"/>
          <a:cs typeface="Arial" panose="020B060402020202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rtl="0" eaLnBrk="0" fontAlgn="base" hangingPunct="0">
        <a:spcBef>
          <a:spcPct val="20000"/>
        </a:spcBef>
        <a:spcAft>
          <a:spcPct val="0"/>
        </a:spcAft>
        <a:buFont typeface="Arial" panose="020B0604020202020204" pitchFamily="34" charset="0"/>
        <a:buChar char="–"/>
        <a:defRPr i="1" kern="1200">
          <a:solidFill>
            <a:schemeClr val="tx1"/>
          </a:solidFill>
          <a:latin typeface="Times New Roman" panose="02020603050405020304" pitchFamily="18" charset="0"/>
          <a:ea typeface="Times New Roman" charset="0"/>
          <a:cs typeface="Times New Roman" panose="02020603050405020304" pitchFamily="18"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S PGothic" panose="020B0600070205080204" pitchFamily="34" charset="-128"/>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s-ES"/>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p:txBody>
      </p:sp>
      <p:pic>
        <p:nvPicPr>
          <p:cNvPr id="1028" name="Picture 5"/>
          <p:cNvPicPr>
            <a:picLocks noChangeAspect="1"/>
          </p:cNvPicPr>
          <p:nvPr/>
        </p:nvPicPr>
        <p:blipFill>
          <a:blip r:embed="rId13" cstate="email">
            <a:extLst>
              <a:ext uri="{28A0092B-C50C-407E-A947-70E740481C1C}">
                <a14:useLocalDpi xmlns:a14="http://schemas.microsoft.com/office/drawing/2010/main"/>
              </a:ext>
            </a:extLst>
          </a:blip>
          <a:srcRect/>
          <a:stretch>
            <a:fillRect/>
          </a:stretch>
        </p:blipFill>
        <p:spPr bwMode="auto">
          <a:xfrm>
            <a:off x="9448800" y="6365876"/>
            <a:ext cx="22352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9" name="Picture 6"/>
          <p:cNvPicPr>
            <a:picLocks noChangeAspect="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0" y="6072188"/>
            <a:ext cx="904240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580852"/>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xStyles>
    <p:titleStyle>
      <a:lvl1pPr algn="ctr" rtl="0" eaLnBrk="0" fontAlgn="base" hangingPunct="0">
        <a:spcBef>
          <a:spcPct val="0"/>
        </a:spcBef>
        <a:spcAft>
          <a:spcPct val="0"/>
        </a:spcAft>
        <a:defRPr sz="3800" b="1" kern="1200">
          <a:solidFill>
            <a:schemeClr val="accent1"/>
          </a:solidFill>
          <a:latin typeface="Arial" panose="020B0604020202020204" pitchFamily="34" charset="0"/>
          <a:ea typeface="MS PGothic" panose="020B0600070205080204" pitchFamily="34" charset="-128"/>
          <a:cs typeface="Arial" panose="020B0604020202020204" pitchFamily="34" charset="0"/>
        </a:defRPr>
      </a:lvl1pPr>
      <a:lvl2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2pPr>
      <a:lvl3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3pPr>
      <a:lvl4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4pPr>
      <a:lvl5pPr algn="ctr" rtl="0" eaLnBrk="0" fontAlgn="base" hangingPunct="0">
        <a:spcBef>
          <a:spcPct val="0"/>
        </a:spcBef>
        <a:spcAft>
          <a:spcPct val="0"/>
        </a:spcAft>
        <a:defRPr sz="3800" b="1">
          <a:solidFill>
            <a:schemeClr val="accent1"/>
          </a:solidFill>
          <a:latin typeface="Arial" pitchFamily="34" charset="0"/>
          <a:ea typeface="MS PGothic" panose="020B0600070205080204" pitchFamily="34" charset="-128"/>
          <a:cs typeface="Arial" pitchFamily="34" charset="0"/>
        </a:defRPr>
      </a:lvl5pPr>
      <a:lvl6pPr marL="457200" algn="ctr" rtl="0" eaLnBrk="1" fontAlgn="base" hangingPunct="1">
        <a:spcBef>
          <a:spcPct val="0"/>
        </a:spcBef>
        <a:spcAft>
          <a:spcPct val="0"/>
        </a:spcAft>
        <a:defRPr sz="3800" b="1">
          <a:solidFill>
            <a:schemeClr val="accent1"/>
          </a:solidFill>
          <a:latin typeface="Arial" pitchFamily="34" charset="0"/>
          <a:cs typeface="Arial" pitchFamily="34" charset="0"/>
        </a:defRPr>
      </a:lvl6pPr>
      <a:lvl7pPr marL="914400" algn="ctr" rtl="0" eaLnBrk="1" fontAlgn="base" hangingPunct="1">
        <a:spcBef>
          <a:spcPct val="0"/>
        </a:spcBef>
        <a:spcAft>
          <a:spcPct val="0"/>
        </a:spcAft>
        <a:defRPr sz="3800" b="1">
          <a:solidFill>
            <a:schemeClr val="accent1"/>
          </a:solidFill>
          <a:latin typeface="Arial" pitchFamily="34" charset="0"/>
          <a:cs typeface="Arial" pitchFamily="34" charset="0"/>
        </a:defRPr>
      </a:lvl7pPr>
      <a:lvl8pPr marL="1371600" algn="ctr" rtl="0" eaLnBrk="1" fontAlgn="base" hangingPunct="1">
        <a:spcBef>
          <a:spcPct val="0"/>
        </a:spcBef>
        <a:spcAft>
          <a:spcPct val="0"/>
        </a:spcAft>
        <a:defRPr sz="3800" b="1">
          <a:solidFill>
            <a:schemeClr val="accent1"/>
          </a:solidFill>
          <a:latin typeface="Arial" pitchFamily="34" charset="0"/>
          <a:cs typeface="Arial" pitchFamily="34" charset="0"/>
        </a:defRPr>
      </a:lvl8pPr>
      <a:lvl9pPr marL="1828800" algn="ctr" rtl="0" eaLnBrk="1" fontAlgn="base" hangingPunct="1">
        <a:spcBef>
          <a:spcPct val="0"/>
        </a:spcBef>
        <a:spcAft>
          <a:spcPct val="0"/>
        </a:spcAft>
        <a:defRPr sz="3800" b="1">
          <a:solidFill>
            <a:schemeClr val="accent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600" kern="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200" kern="1200">
          <a:solidFill>
            <a:schemeClr val="tx1"/>
          </a:solidFill>
          <a:latin typeface="Arial" panose="020B0604020202020204" pitchFamily="34" charset="0"/>
          <a:ea typeface="Arial" charset="0"/>
          <a:cs typeface="Arial" panose="020B060402020202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rtl="0" eaLnBrk="0" fontAlgn="base" hangingPunct="0">
        <a:spcBef>
          <a:spcPct val="20000"/>
        </a:spcBef>
        <a:spcAft>
          <a:spcPct val="0"/>
        </a:spcAft>
        <a:buFont typeface="Arial" panose="020B0604020202020204" pitchFamily="34" charset="0"/>
        <a:buChar char="–"/>
        <a:defRPr i="1" kern="1200">
          <a:solidFill>
            <a:schemeClr val="tx1"/>
          </a:solidFill>
          <a:latin typeface="Times New Roman" panose="02020603050405020304" pitchFamily="18" charset="0"/>
          <a:ea typeface="Times New Roman" charset="0"/>
          <a:cs typeface="Times New Roman" panose="02020603050405020304" pitchFamily="18"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S PGothic" panose="020B0600070205080204" pitchFamily="34" charset="-128"/>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36.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6.xml"/></Relationships>
</file>

<file path=ppt/slides/_rels/slide2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6.xml"/><Relationship Id="rId4" Type="http://schemas.openxmlformats.org/officeDocument/2006/relationships/image" Target="../media/image31.jpe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36.xml"/><Relationship Id="rId5" Type="http://schemas.openxmlformats.org/officeDocument/2006/relationships/image" Target="../media/image35.jpeg"/><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image" Target="../media/image39.jpeg"/><Relationship Id="rId1" Type="http://schemas.openxmlformats.org/officeDocument/2006/relationships/slideLayout" Target="../slideLayouts/slideLayout36.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2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36.xml"/><Relationship Id="rId4" Type="http://schemas.openxmlformats.org/officeDocument/2006/relationships/image" Target="../media/image4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6.xml"/><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8" Type="http://schemas.openxmlformats.org/officeDocument/2006/relationships/image" Target="../media/image55.emf"/><Relationship Id="rId3" Type="http://schemas.openxmlformats.org/officeDocument/2006/relationships/image" Target="../media/image50.emf"/><Relationship Id="rId7" Type="http://schemas.openxmlformats.org/officeDocument/2006/relationships/image" Target="../media/image54.png"/><Relationship Id="rId2" Type="http://schemas.openxmlformats.org/officeDocument/2006/relationships/image" Target="../media/image49.jpeg"/><Relationship Id="rId1" Type="http://schemas.openxmlformats.org/officeDocument/2006/relationships/slideLayout" Target="../slideLayouts/slideLayout13.xml"/><Relationship Id="rId6" Type="http://schemas.openxmlformats.org/officeDocument/2006/relationships/image" Target="../media/image53.jpeg"/><Relationship Id="rId11" Type="http://schemas.openxmlformats.org/officeDocument/2006/relationships/image" Target="../media/image58.png"/><Relationship Id="rId5" Type="http://schemas.openxmlformats.org/officeDocument/2006/relationships/image" Target="../media/image52.jpeg"/><Relationship Id="rId10" Type="http://schemas.openxmlformats.org/officeDocument/2006/relationships/image" Target="../media/image57.png"/><Relationship Id="rId4" Type="http://schemas.openxmlformats.org/officeDocument/2006/relationships/image" Target="../media/image51.jpeg"/><Relationship Id="rId9" Type="http://schemas.openxmlformats.org/officeDocument/2006/relationships/image" Target="../media/image56.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6.xml"/><Relationship Id="rId6" Type="http://schemas.openxmlformats.org/officeDocument/2006/relationships/chart" Target="../charts/chart1.xml"/><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26.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ctrTitle"/>
          </p:nvPr>
        </p:nvSpPr>
        <p:spPr>
          <a:xfrm>
            <a:off x="251792" y="695740"/>
            <a:ext cx="11688416" cy="1470025"/>
          </a:xfrm>
        </p:spPr>
        <p:txBody>
          <a:bodyPr/>
          <a:lstStyle/>
          <a:p>
            <a:pPr eaLnBrk="1" hangingPunct="1"/>
            <a:r>
              <a:rPr lang="en-US" altLang="en-US" dirty="0">
                <a:latin typeface="+mj-lt"/>
              </a:rPr>
              <a:t>CIMMYT Smallholder’s Mechanization Strategy for Sustainable Intensification Agriculture</a:t>
            </a:r>
            <a:endParaRPr lang="en-US" dirty="0">
              <a:latin typeface="+mj-lt"/>
            </a:endParaRPr>
          </a:p>
        </p:txBody>
      </p:sp>
      <p:sp>
        <p:nvSpPr>
          <p:cNvPr id="5123" name="Subtitle 4"/>
          <p:cNvSpPr>
            <a:spLocks noGrp="1"/>
          </p:cNvSpPr>
          <p:nvPr>
            <p:ph type="subTitle" idx="1"/>
          </p:nvPr>
        </p:nvSpPr>
        <p:spPr>
          <a:xfrm>
            <a:off x="1280160" y="2504592"/>
            <a:ext cx="9555479" cy="869191"/>
          </a:xfrm>
        </p:spPr>
        <p:txBody>
          <a:bodyPr>
            <a:normAutofit fontScale="25000" lnSpcReduction="20000"/>
          </a:bodyPr>
          <a:lstStyle/>
          <a:p>
            <a:pPr eaLnBrk="1" hangingPunct="1"/>
            <a:r>
              <a:rPr lang="en-US" sz="6800" dirty="0">
                <a:latin typeface="+mn-lt"/>
              </a:rPr>
              <a:t>Rabé Yahaya, Walter Mupangwa, Ephrem Tadesse and Frédéric Baudron</a:t>
            </a:r>
          </a:p>
          <a:p>
            <a:pPr eaLnBrk="1" hangingPunct="1"/>
            <a:r>
              <a:rPr lang="en-US" sz="6800" dirty="0">
                <a:latin typeface="+mn-lt"/>
              </a:rPr>
              <a:t>SIP – Sustainable Intensification Program</a:t>
            </a:r>
          </a:p>
          <a:p>
            <a:pPr eaLnBrk="1" hangingPunct="1"/>
            <a:r>
              <a:rPr lang="en-US" sz="6800" dirty="0">
                <a:latin typeface="+mn-lt"/>
              </a:rPr>
              <a:t>CIMMYT</a:t>
            </a:r>
            <a:endParaRPr lang="en-US" dirty="0"/>
          </a:p>
        </p:txBody>
      </p:sp>
      <p:sp>
        <p:nvSpPr>
          <p:cNvPr id="5124" name="Text Placeholder 5"/>
          <p:cNvSpPr>
            <a:spLocks noGrp="1"/>
          </p:cNvSpPr>
          <p:nvPr>
            <p:ph type="body" sz="quarter" idx="10"/>
          </p:nvPr>
        </p:nvSpPr>
        <p:spPr>
          <a:xfrm>
            <a:off x="251792" y="3712610"/>
            <a:ext cx="10866782" cy="1077132"/>
          </a:xfrm>
        </p:spPr>
        <p:txBody>
          <a:bodyPr>
            <a:noAutofit/>
          </a:bodyPr>
          <a:lstStyle/>
          <a:p>
            <a:r>
              <a:rPr lang="en-US" sz="2000" spc="-150" dirty="0">
                <a:latin typeface="+mn-lt"/>
                <a:cs typeface="Times New Roman" panose="02020603050405020304" pitchFamily="18" charset="0"/>
              </a:rPr>
              <a:t>SAIRLA Second National Learning Alliance Workshop  </a:t>
            </a:r>
          </a:p>
          <a:p>
            <a:r>
              <a:rPr lang="en-US" sz="2000" spc="-150" dirty="0">
                <a:latin typeface="+mn-lt"/>
                <a:cs typeface="Times New Roman" panose="02020603050405020304" pitchFamily="18" charset="0"/>
              </a:rPr>
              <a:t>ILRI, Addis Ababa, 23 November 2017</a:t>
            </a:r>
          </a:p>
        </p:txBody>
      </p:sp>
    </p:spTree>
    <p:extLst>
      <p:ext uri="{BB962C8B-B14F-4D97-AF65-F5344CB8AC3E}">
        <p14:creationId xmlns:p14="http://schemas.microsoft.com/office/powerpoint/2010/main" val="33972766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556591" y="39756"/>
            <a:ext cx="10641496" cy="5959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CIMMYT Mechanization Strategy</a:t>
            </a:r>
          </a:p>
        </p:txBody>
      </p:sp>
      <p:sp>
        <p:nvSpPr>
          <p:cNvPr id="6" name="Content Placeholder 2"/>
          <p:cNvSpPr>
            <a:spLocks noGrp="1"/>
          </p:cNvSpPr>
          <p:nvPr>
            <p:ph sz="half" idx="4294967295"/>
          </p:nvPr>
        </p:nvSpPr>
        <p:spPr>
          <a:xfrm>
            <a:off x="649356" y="1507434"/>
            <a:ext cx="11542644" cy="4800601"/>
          </a:xfrm>
          <a:prstGeom prst="rect">
            <a:avLst/>
          </a:prstGeom>
        </p:spPr>
        <p:txBody>
          <a:bodyPr>
            <a:noAutofit/>
          </a:bodyPr>
          <a:lstStyle/>
          <a:p>
            <a:pPr>
              <a:buClr>
                <a:schemeClr val="accent1"/>
              </a:buClr>
              <a:buFont typeface="Wingdings" panose="05000000000000000000" pitchFamily="2" charset="2"/>
              <a:buChar char="v"/>
            </a:pPr>
            <a:r>
              <a:rPr lang="en-US" sz="2400" dirty="0"/>
              <a:t>Use mechanization to increase smallholder productivity at farm and beyond</a:t>
            </a:r>
          </a:p>
          <a:p>
            <a:pPr>
              <a:buClr>
                <a:schemeClr val="accent1"/>
              </a:buClr>
              <a:buFont typeface="Wingdings" panose="05000000000000000000" pitchFamily="2" charset="2"/>
              <a:buChar char="v"/>
            </a:pPr>
            <a:r>
              <a:rPr lang="en-US" sz="2400" dirty="0"/>
              <a:t>Use mechanization to eradicate hunger and rural poverty</a:t>
            </a:r>
          </a:p>
          <a:p>
            <a:pPr>
              <a:buClr>
                <a:schemeClr val="accent1"/>
              </a:buClr>
              <a:buFont typeface="Wingdings" panose="05000000000000000000" pitchFamily="2" charset="2"/>
              <a:buChar char="v"/>
            </a:pPr>
            <a:r>
              <a:rPr lang="en-US" sz="2400" dirty="0"/>
              <a:t>Use mechanization to increase national food production and security</a:t>
            </a:r>
          </a:p>
          <a:p>
            <a:pPr>
              <a:buClr>
                <a:schemeClr val="accent1"/>
              </a:buClr>
              <a:buFont typeface="Wingdings" panose="05000000000000000000" pitchFamily="2" charset="2"/>
              <a:buChar char="v"/>
            </a:pPr>
            <a:r>
              <a:rPr lang="en-US" sz="2400" dirty="0"/>
              <a:t>Use mechanization to make farmers more resilient to climate change</a:t>
            </a:r>
          </a:p>
          <a:p>
            <a:pPr>
              <a:buClr>
                <a:schemeClr val="accent1"/>
              </a:buClr>
              <a:buFont typeface="Wingdings" panose="05000000000000000000" pitchFamily="2" charset="2"/>
              <a:buChar char="v"/>
            </a:pPr>
            <a:r>
              <a:rPr lang="en-US" sz="2400" dirty="0"/>
              <a:t>Use mechanization for sustainable natural resources management &amp; biodiversity </a:t>
            </a:r>
          </a:p>
          <a:p>
            <a:pPr>
              <a:buClr>
                <a:schemeClr val="accent1"/>
              </a:buClr>
              <a:buFont typeface="Wingdings" panose="05000000000000000000" pitchFamily="2" charset="2"/>
              <a:buChar char="v"/>
            </a:pPr>
            <a:r>
              <a:rPr lang="en-US" sz="2400" dirty="0"/>
              <a:t>Use mechanization for rural youth employment creation</a:t>
            </a:r>
          </a:p>
          <a:p>
            <a:pPr>
              <a:buClr>
                <a:schemeClr val="accent1"/>
              </a:buClr>
              <a:buFont typeface="Wingdings" panose="05000000000000000000" pitchFamily="2" charset="2"/>
              <a:buChar char="v"/>
            </a:pPr>
            <a:r>
              <a:rPr lang="en-US" sz="2400" dirty="0"/>
              <a:t>Use mechanization for rural industrialization</a:t>
            </a:r>
          </a:p>
          <a:p>
            <a:pPr>
              <a:buClr>
                <a:schemeClr val="accent1"/>
              </a:buClr>
              <a:buFont typeface="Wingdings" panose="05000000000000000000" pitchFamily="2" charset="2"/>
              <a:buChar char="v"/>
            </a:pPr>
            <a:r>
              <a:rPr lang="en-US" sz="2400" dirty="0"/>
              <a:t>Use mechanization to build up capacity of researchers, scientific staff, DAs, extension services, universities, etc. across the entire value chain</a:t>
            </a:r>
          </a:p>
        </p:txBody>
      </p:sp>
    </p:spTree>
    <p:extLst>
      <p:ext uri="{BB962C8B-B14F-4D97-AF65-F5344CB8AC3E}">
        <p14:creationId xmlns:p14="http://schemas.microsoft.com/office/powerpoint/2010/main" val="42767382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556591" y="39756"/>
            <a:ext cx="10641496" cy="5959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CIMMYT Mechanization Strategy (contd.)</a:t>
            </a:r>
          </a:p>
        </p:txBody>
      </p:sp>
      <p:sp>
        <p:nvSpPr>
          <p:cNvPr id="6" name="Content Placeholder 2"/>
          <p:cNvSpPr>
            <a:spLocks noGrp="1"/>
          </p:cNvSpPr>
          <p:nvPr>
            <p:ph sz="half" idx="4294967295"/>
          </p:nvPr>
        </p:nvSpPr>
        <p:spPr>
          <a:xfrm>
            <a:off x="649356" y="1136373"/>
            <a:ext cx="11277600" cy="4800601"/>
          </a:xfrm>
          <a:prstGeom prst="rect">
            <a:avLst/>
          </a:prstGeom>
        </p:spPr>
        <p:txBody>
          <a:bodyPr>
            <a:noAutofit/>
          </a:bodyPr>
          <a:lstStyle/>
          <a:p>
            <a:pPr marL="0" indent="0">
              <a:buClr>
                <a:schemeClr val="accent1"/>
              </a:buClr>
              <a:buNone/>
            </a:pPr>
            <a:r>
              <a:rPr lang="en-US" sz="2000" b="1" dirty="0"/>
              <a:t>Our mechanization strategy is based on:</a:t>
            </a:r>
          </a:p>
          <a:p>
            <a:pPr marL="0" indent="0">
              <a:buClr>
                <a:schemeClr val="accent1"/>
              </a:buClr>
              <a:buNone/>
            </a:pPr>
            <a:endParaRPr lang="en-US" sz="2000" b="1" dirty="0"/>
          </a:p>
          <a:p>
            <a:pPr>
              <a:buClr>
                <a:schemeClr val="accent1"/>
              </a:buClr>
              <a:buFont typeface="Wingdings" panose="05000000000000000000" pitchFamily="2" charset="2"/>
              <a:buChar char="v"/>
            </a:pPr>
            <a:r>
              <a:rPr lang="en-US" sz="2000" dirty="0"/>
              <a:t>Climate Smart Agriculture (CSA)</a:t>
            </a:r>
          </a:p>
          <a:p>
            <a:pPr>
              <a:buClr>
                <a:schemeClr val="accent1"/>
              </a:buClr>
              <a:buFont typeface="Wingdings" panose="05000000000000000000" pitchFamily="2" charset="2"/>
              <a:buChar char="v"/>
            </a:pPr>
            <a:r>
              <a:rPr lang="en-US" sz="2000" dirty="0"/>
              <a:t>Building up farmers resilience to climate change</a:t>
            </a:r>
          </a:p>
          <a:p>
            <a:pPr>
              <a:buClr>
                <a:schemeClr val="accent1"/>
              </a:buClr>
              <a:buFont typeface="Wingdings" panose="05000000000000000000" pitchFamily="2" charset="2"/>
              <a:buChar char="v"/>
            </a:pPr>
            <a:r>
              <a:rPr lang="en-US" sz="2000" dirty="0"/>
              <a:t>Sustainable Intensification </a:t>
            </a:r>
          </a:p>
          <a:p>
            <a:pPr>
              <a:buClr>
                <a:schemeClr val="accent1"/>
              </a:buClr>
              <a:buFont typeface="Wingdings" panose="05000000000000000000" pitchFamily="2" charset="2"/>
              <a:buChar char="v"/>
            </a:pPr>
            <a:r>
              <a:rPr lang="en-US" sz="2000" dirty="0"/>
              <a:t>Conservation &amp; precision agriculture </a:t>
            </a:r>
          </a:p>
          <a:p>
            <a:pPr>
              <a:buClr>
                <a:schemeClr val="accent1"/>
              </a:buClr>
              <a:buFont typeface="Wingdings" panose="05000000000000000000" pitchFamily="2" charset="2"/>
              <a:buChar char="v"/>
            </a:pPr>
            <a:r>
              <a:rPr lang="en-US" sz="2000" dirty="0"/>
              <a:t>Research in 3D printing </a:t>
            </a:r>
          </a:p>
          <a:p>
            <a:pPr>
              <a:buClr>
                <a:schemeClr val="accent1"/>
              </a:buClr>
              <a:buFont typeface="Wingdings" panose="05000000000000000000" pitchFamily="2" charset="2"/>
              <a:buChar char="v"/>
            </a:pPr>
            <a:r>
              <a:rPr lang="en-US" sz="2000" dirty="0"/>
              <a:t>Research in using of drones in agriculture for smallholders </a:t>
            </a:r>
          </a:p>
          <a:p>
            <a:pPr>
              <a:buClr>
                <a:schemeClr val="accent1"/>
              </a:buClr>
              <a:buFont typeface="Wingdings" panose="05000000000000000000" pitchFamily="2" charset="2"/>
              <a:buChar char="v"/>
            </a:pPr>
            <a:r>
              <a:rPr lang="en-US" sz="2000" dirty="0"/>
              <a:t>Produce more with less</a:t>
            </a:r>
          </a:p>
          <a:p>
            <a:pPr>
              <a:buClr>
                <a:schemeClr val="accent1"/>
              </a:buClr>
              <a:buFont typeface="Wingdings" panose="05000000000000000000" pitchFamily="2" charset="2"/>
              <a:buChar char="v"/>
            </a:pPr>
            <a:r>
              <a:rPr lang="en-US" sz="2000" dirty="0"/>
              <a:t>Increase power availability and decrease it use</a:t>
            </a:r>
          </a:p>
          <a:p>
            <a:pPr marL="68580" indent="0">
              <a:buNone/>
            </a:pPr>
            <a:endParaRPr lang="en-US" sz="2000" dirty="0"/>
          </a:p>
        </p:txBody>
      </p:sp>
    </p:spTree>
    <p:extLst>
      <p:ext uri="{BB962C8B-B14F-4D97-AF65-F5344CB8AC3E}">
        <p14:creationId xmlns:p14="http://schemas.microsoft.com/office/powerpoint/2010/main" val="968862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556591" y="39756"/>
            <a:ext cx="10641496" cy="59595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CIMMYT Mechanization Approach (contd.)</a:t>
            </a:r>
          </a:p>
        </p:txBody>
      </p:sp>
      <p:sp>
        <p:nvSpPr>
          <p:cNvPr id="6" name="Content Placeholder 2"/>
          <p:cNvSpPr>
            <a:spLocks noGrp="1"/>
          </p:cNvSpPr>
          <p:nvPr>
            <p:ph sz="half" idx="4294967295"/>
          </p:nvPr>
        </p:nvSpPr>
        <p:spPr>
          <a:xfrm>
            <a:off x="649355" y="1030357"/>
            <a:ext cx="11449879" cy="5158408"/>
          </a:xfrm>
          <a:prstGeom prst="rect">
            <a:avLst/>
          </a:prstGeom>
        </p:spPr>
        <p:txBody>
          <a:bodyPr>
            <a:noAutofit/>
          </a:bodyPr>
          <a:lstStyle/>
          <a:p>
            <a:pPr>
              <a:buClr>
                <a:schemeClr val="accent1"/>
              </a:buClr>
              <a:buFont typeface="Wingdings" panose="05000000000000000000" pitchFamily="2" charset="2"/>
              <a:buChar char="v"/>
            </a:pPr>
            <a:r>
              <a:rPr lang="en-US" sz="2000" dirty="0"/>
              <a:t>Review literature on ag mechanization over decades and outline best fits findings for SM</a:t>
            </a:r>
          </a:p>
          <a:p>
            <a:pPr>
              <a:buClr>
                <a:schemeClr val="accent1"/>
              </a:buClr>
              <a:buFont typeface="Wingdings" panose="05000000000000000000" pitchFamily="2" charset="2"/>
              <a:buChar char="v"/>
            </a:pPr>
            <a:r>
              <a:rPr lang="en-US" sz="2000" dirty="0"/>
              <a:t>Document the failure reasons, correct, adapt, validate and scale   </a:t>
            </a:r>
          </a:p>
          <a:p>
            <a:pPr>
              <a:buClr>
                <a:schemeClr val="accent1"/>
              </a:buClr>
              <a:buFont typeface="Wingdings" panose="05000000000000000000" pitchFamily="2" charset="2"/>
              <a:buChar char="v"/>
            </a:pPr>
            <a:r>
              <a:rPr lang="en-US" sz="2000" dirty="0"/>
              <a:t>Conduct research in line with Climate Smart Agriculture (CSA) that builds up farmers resilience to climate change</a:t>
            </a:r>
          </a:p>
          <a:p>
            <a:pPr>
              <a:buClr>
                <a:schemeClr val="accent1"/>
              </a:buClr>
              <a:buFont typeface="Wingdings" panose="05000000000000000000" pitchFamily="2" charset="2"/>
              <a:buChar char="v"/>
            </a:pPr>
            <a:r>
              <a:rPr lang="en-US" sz="2000" dirty="0"/>
              <a:t> Identify and analyze the potential of precision agriculture for sustainable intensification in Africa</a:t>
            </a:r>
          </a:p>
          <a:p>
            <a:pPr>
              <a:buClr>
                <a:schemeClr val="accent1"/>
              </a:buClr>
              <a:buFont typeface="Wingdings" panose="05000000000000000000" pitchFamily="2" charset="2"/>
              <a:buChar char="v"/>
            </a:pPr>
            <a:r>
              <a:rPr lang="en-US" sz="2000" dirty="0"/>
              <a:t>Initiate and adapt technologies that increase power availability at farm (AD, 2WT, 4WT, etc.) and beyond</a:t>
            </a:r>
          </a:p>
          <a:p>
            <a:pPr>
              <a:buClr>
                <a:schemeClr val="accent1"/>
              </a:buClr>
              <a:buFont typeface="Wingdings" panose="05000000000000000000" pitchFamily="2" charset="2"/>
              <a:buChar char="v"/>
            </a:pPr>
            <a:r>
              <a:rPr lang="en-US" sz="2000" dirty="0"/>
              <a:t>Conservation agriculture that underlines:</a:t>
            </a:r>
          </a:p>
          <a:p>
            <a:pPr>
              <a:buClr>
                <a:schemeClr val="accent1"/>
              </a:buClr>
              <a:buFont typeface="Courier New" panose="02070309020205020404" pitchFamily="49" charset="0"/>
              <a:buChar char="o"/>
            </a:pPr>
            <a:r>
              <a:rPr lang="en-US" sz="2000" dirty="0"/>
              <a:t>Direct row planting (no till)</a:t>
            </a:r>
          </a:p>
          <a:p>
            <a:pPr>
              <a:buClr>
                <a:schemeClr val="accent1"/>
              </a:buClr>
              <a:buFont typeface="Courier New" panose="02070309020205020404" pitchFamily="49" charset="0"/>
              <a:buChar char="o"/>
            </a:pPr>
            <a:r>
              <a:rPr lang="en-US" sz="2000" dirty="0"/>
              <a:t>Crop rotation</a:t>
            </a:r>
          </a:p>
          <a:p>
            <a:pPr>
              <a:buClr>
                <a:schemeClr val="accent1"/>
              </a:buClr>
              <a:buFont typeface="Courier New" panose="02070309020205020404" pitchFamily="49" charset="0"/>
              <a:buChar char="o"/>
            </a:pPr>
            <a:r>
              <a:rPr lang="en-US" sz="2000" dirty="0"/>
              <a:t>Crop residue on the soil</a:t>
            </a:r>
          </a:p>
          <a:p>
            <a:pPr>
              <a:buClr>
                <a:schemeClr val="accent1"/>
              </a:buClr>
              <a:buFont typeface="Courier New" panose="02070309020205020404" pitchFamily="49" charset="0"/>
              <a:buChar char="o"/>
            </a:pPr>
            <a:r>
              <a:rPr lang="en-US" sz="2000" dirty="0"/>
              <a:t>Strip tillage</a:t>
            </a:r>
          </a:p>
          <a:p>
            <a:pPr>
              <a:buClr>
                <a:schemeClr val="accent1"/>
              </a:buClr>
              <a:buFont typeface="Wingdings" panose="05000000000000000000" pitchFamily="2" charset="2"/>
              <a:buChar char="v"/>
            </a:pPr>
            <a:r>
              <a:rPr lang="en-US" sz="2000" dirty="0"/>
              <a:t>Conduct research in 3D printing in to build up the capacity of engineering in aftersales services</a:t>
            </a:r>
          </a:p>
          <a:p>
            <a:pPr>
              <a:buClr>
                <a:schemeClr val="accent1"/>
              </a:buClr>
              <a:buFont typeface="Wingdings" panose="05000000000000000000" pitchFamily="2" charset="2"/>
              <a:buChar char="v"/>
            </a:pPr>
            <a:r>
              <a:rPr lang="en-US" sz="2000" dirty="0"/>
              <a:t>Conduct research in the use of drones for fertilizer, pesticides/herbicides application and seeding </a:t>
            </a:r>
          </a:p>
          <a:p>
            <a:pPr marL="68580" indent="0">
              <a:buNone/>
            </a:pPr>
            <a:endParaRPr lang="en-US" sz="2000" dirty="0"/>
          </a:p>
        </p:txBody>
      </p:sp>
    </p:spTree>
    <p:extLst>
      <p:ext uri="{BB962C8B-B14F-4D97-AF65-F5344CB8AC3E}">
        <p14:creationId xmlns:p14="http://schemas.microsoft.com/office/powerpoint/2010/main" val="3421420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0" y="39756"/>
            <a:ext cx="12192000" cy="90114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Strategic Approach- Key Activities in Ethiopia</a:t>
            </a:r>
          </a:p>
        </p:txBody>
      </p:sp>
      <p:sp>
        <p:nvSpPr>
          <p:cNvPr id="6" name="Content Placeholder 2"/>
          <p:cNvSpPr>
            <a:spLocks noGrp="1"/>
          </p:cNvSpPr>
          <p:nvPr>
            <p:ph sz="half" idx="4294967295"/>
          </p:nvPr>
        </p:nvSpPr>
        <p:spPr>
          <a:xfrm>
            <a:off x="185531" y="954152"/>
            <a:ext cx="12006470" cy="5618922"/>
          </a:xfrm>
          <a:prstGeom prst="rect">
            <a:avLst/>
          </a:prstGeom>
        </p:spPr>
        <p:txBody>
          <a:bodyPr>
            <a:noAutofit/>
          </a:bodyPr>
          <a:lstStyle/>
          <a:p>
            <a:pPr>
              <a:buClr>
                <a:schemeClr val="accent1"/>
              </a:buClr>
              <a:buFont typeface="Wingdings" panose="05000000000000000000" pitchFamily="2" charset="2"/>
              <a:buChar char="v"/>
            </a:pPr>
            <a:r>
              <a:rPr lang="en-US" sz="2000" dirty="0"/>
              <a:t>Adapting, testing, piloting and scaling 2 WT technologies for improving soil fertility (direct row planting) in Bako, Debre Markos, and Adwa sites of Oromia, Amhara and Tigray regions</a:t>
            </a:r>
          </a:p>
          <a:p>
            <a:pPr>
              <a:buClr>
                <a:schemeClr val="accent1"/>
              </a:buClr>
              <a:buFont typeface="Wingdings" panose="05000000000000000000" pitchFamily="2" charset="2"/>
              <a:buChar char="v"/>
            </a:pPr>
            <a:r>
              <a:rPr lang="en-US" sz="2000" dirty="0"/>
              <a:t>Testing of 2</a:t>
            </a:r>
            <a:r>
              <a:rPr lang="en-US" sz="2000" baseline="30000" dirty="0"/>
              <a:t>nd</a:t>
            </a:r>
            <a:r>
              <a:rPr lang="en-US" sz="2000" dirty="0"/>
              <a:t> generation of cereal planters</a:t>
            </a:r>
          </a:p>
          <a:p>
            <a:pPr>
              <a:buClr>
                <a:schemeClr val="accent1"/>
              </a:buClr>
              <a:buFont typeface="Wingdings" panose="05000000000000000000" pitchFamily="2" charset="2"/>
              <a:buChar char="v"/>
            </a:pPr>
            <a:r>
              <a:rPr lang="en-US" sz="2000" dirty="0"/>
              <a:t>Awareness/demand creation </a:t>
            </a:r>
          </a:p>
          <a:p>
            <a:pPr>
              <a:buClr>
                <a:schemeClr val="accent1"/>
              </a:buClr>
              <a:buFont typeface="Wingdings" panose="05000000000000000000" pitchFamily="2" charset="2"/>
              <a:buChar char="v"/>
            </a:pPr>
            <a:r>
              <a:rPr lang="en-US" sz="2000" dirty="0"/>
              <a:t>Training &amp; mechanization curriculum development with the private vocational training centres </a:t>
            </a:r>
          </a:p>
          <a:p>
            <a:pPr>
              <a:buClr>
                <a:schemeClr val="accent1"/>
              </a:buClr>
              <a:buFont typeface="Wingdings" panose="05000000000000000000" pitchFamily="2" charset="2"/>
              <a:buChar char="v"/>
            </a:pPr>
            <a:r>
              <a:rPr lang="en-US" sz="2000" dirty="0"/>
              <a:t>On-farm demonstrations to generate evidence on crop performance and profitability under small mechanization technologies</a:t>
            </a:r>
          </a:p>
          <a:p>
            <a:pPr>
              <a:buClr>
                <a:schemeClr val="accent1"/>
              </a:buClr>
              <a:buFont typeface="Wingdings" panose="05000000000000000000" pitchFamily="2" charset="2"/>
              <a:buChar char="v"/>
            </a:pPr>
            <a:r>
              <a:rPr lang="en-US" sz="2000" dirty="0"/>
              <a:t>Establishing network of spare parts dealers in Oromia, Amhara and Tigray regions</a:t>
            </a:r>
          </a:p>
          <a:p>
            <a:pPr>
              <a:buClr>
                <a:schemeClr val="accent1"/>
              </a:buClr>
              <a:buFont typeface="Wingdings" panose="05000000000000000000" pitchFamily="2" charset="2"/>
              <a:buChar char="v"/>
            </a:pPr>
            <a:r>
              <a:rPr lang="en-US" sz="2000" dirty="0"/>
              <a:t>Investigating leasing scheme using created revolving fund</a:t>
            </a:r>
          </a:p>
          <a:p>
            <a:pPr>
              <a:buClr>
                <a:schemeClr val="accent1"/>
              </a:buClr>
              <a:buFont typeface="Wingdings" panose="05000000000000000000" pitchFamily="2" charset="2"/>
              <a:buChar char="v"/>
            </a:pPr>
            <a:r>
              <a:rPr lang="en-US" sz="2000" dirty="0"/>
              <a:t>Support initiatives for importing or local assembling/production of 2WT/4WT based technologies </a:t>
            </a:r>
          </a:p>
          <a:p>
            <a:pPr>
              <a:buClr>
                <a:schemeClr val="accent1"/>
              </a:buClr>
              <a:buFont typeface="Wingdings" panose="05000000000000000000" pitchFamily="2" charset="2"/>
              <a:buChar char="v"/>
            </a:pPr>
            <a:r>
              <a:rPr lang="en-US" sz="2000" dirty="0"/>
              <a:t>Promote inclusive market development (not necessarily linking farmers directly with importers or manufacturers but work with the range of businesses in the value chain)</a:t>
            </a:r>
          </a:p>
          <a:p>
            <a:pPr>
              <a:buClr>
                <a:schemeClr val="accent1"/>
              </a:buClr>
              <a:buFont typeface="Wingdings" panose="05000000000000000000" pitchFamily="2" charset="2"/>
              <a:buChar char="v"/>
            </a:pPr>
            <a:r>
              <a:rPr lang="en-US" sz="2000" dirty="0"/>
              <a:t>Customized to the needs of the target group, their context, and identified market opportunities.</a:t>
            </a:r>
          </a:p>
          <a:p>
            <a:pPr>
              <a:buClr>
                <a:schemeClr val="accent1"/>
              </a:buClr>
              <a:buFont typeface="Wingdings" panose="05000000000000000000" pitchFamily="2" charset="2"/>
              <a:buChar char="v"/>
            </a:pPr>
            <a:r>
              <a:rPr lang="en-US" sz="2000" dirty="0"/>
              <a:t>Market-based - with solutions offered by commercial actors on a profitable basis</a:t>
            </a:r>
          </a:p>
          <a:p>
            <a:pPr>
              <a:buClr>
                <a:schemeClr val="accent1"/>
              </a:buClr>
              <a:buFont typeface="Wingdings" panose="05000000000000000000" pitchFamily="2" charset="2"/>
              <a:buChar char="v"/>
            </a:pPr>
            <a:r>
              <a:rPr lang="en-US" sz="2000" dirty="0"/>
              <a:t>Conduct periodic needs assessment to identify the most impactful mechanized technology opportunities and identify the niche for each technology and region </a:t>
            </a:r>
          </a:p>
          <a:p>
            <a:pPr>
              <a:buClr>
                <a:schemeClr val="accent1"/>
              </a:buClr>
              <a:buFont typeface="Wingdings" panose="05000000000000000000" pitchFamily="2" charset="2"/>
              <a:buChar char="v"/>
            </a:pPr>
            <a:endParaRPr lang="en-US" sz="2000" dirty="0"/>
          </a:p>
        </p:txBody>
      </p:sp>
    </p:spTree>
    <p:extLst>
      <p:ext uri="{BB962C8B-B14F-4D97-AF65-F5344CB8AC3E}">
        <p14:creationId xmlns:p14="http://schemas.microsoft.com/office/powerpoint/2010/main" val="9395563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83" y="133110"/>
            <a:ext cx="11969086" cy="797771"/>
          </a:xfrm>
        </p:spPr>
        <p:txBody>
          <a:bodyPr>
            <a:normAutofit/>
          </a:bodyPr>
          <a:lstStyle/>
          <a:p>
            <a:pPr lvl="0" algn="ctr" eaLnBrk="0" fontAlgn="base" hangingPunct="0">
              <a:lnSpc>
                <a:spcPct val="100000"/>
              </a:lnSpc>
              <a:spcAft>
                <a:spcPct val="0"/>
              </a:spcAft>
            </a:pPr>
            <a:r>
              <a:rPr lang="en-US" sz="4000" b="1" dirty="0">
                <a:solidFill>
                  <a:srgbClr val="009900"/>
                </a:solidFill>
                <a:latin typeface="Arial" panose="020B0604020202020204" pitchFamily="34" charset="0"/>
                <a:ea typeface="MS PGothic" panose="020B0600070205080204" pitchFamily="34" charset="-128"/>
                <a:cs typeface="Arial" panose="020B0604020202020204" pitchFamily="34" charset="0"/>
              </a:rPr>
              <a:t>Business Models for scaling up</a:t>
            </a:r>
            <a:endParaRPr lang="en-GB" sz="4000" dirty="0">
              <a:solidFill>
                <a:schemeClr val="accent6">
                  <a:lumMod val="75000"/>
                </a:schemeClr>
              </a:solidFill>
            </a:endParaRPr>
          </a:p>
        </p:txBody>
      </p:sp>
      <p:sp>
        <p:nvSpPr>
          <p:cNvPr id="3" name="Text Placeholder 2"/>
          <p:cNvSpPr>
            <a:spLocks noGrp="1"/>
          </p:cNvSpPr>
          <p:nvPr>
            <p:ph type="body" sz="quarter" idx="10"/>
          </p:nvPr>
        </p:nvSpPr>
        <p:spPr>
          <a:xfrm>
            <a:off x="805218" y="1680881"/>
            <a:ext cx="10489814" cy="5150223"/>
          </a:xfrm>
        </p:spPr>
        <p:txBody>
          <a:bodyPr/>
          <a:lstStyle/>
          <a:p>
            <a:endParaRPr lang="en-GB" dirty="0"/>
          </a:p>
        </p:txBody>
      </p:sp>
      <p:sp>
        <p:nvSpPr>
          <p:cNvPr id="4" name="Rounded Rectangle 3"/>
          <p:cNvSpPr/>
          <p:nvPr/>
        </p:nvSpPr>
        <p:spPr>
          <a:xfrm>
            <a:off x="2495210" y="4044142"/>
            <a:ext cx="2750345" cy="2819303"/>
          </a:xfrm>
          <a:prstGeom prst="roundRect">
            <a:avLst/>
          </a:prstGeom>
          <a:solidFill>
            <a:schemeClr val="accent1">
              <a:lumMod val="20000"/>
              <a:lumOff val="80000"/>
            </a:schemeClr>
          </a:solidFill>
          <a:ln w="28575">
            <a:solidFill>
              <a:schemeClr val="tx2">
                <a:lumMod val="50000"/>
              </a:schemeClr>
            </a:solidFill>
            <a:prstDash val="sysDot"/>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dirty="0">
                <a:effectLst/>
                <a:ea typeface="Calibri" panose="020F0502020204030204" pitchFamily="34" charset="0"/>
                <a:cs typeface="Arial" panose="020B0604020202020204" pitchFamily="34" charset="0"/>
              </a:rPr>
              <a:t> </a:t>
            </a:r>
            <a:endParaRPr lang="en-GB" sz="1100" dirty="0">
              <a:effectLst/>
              <a:ea typeface="Calibri" panose="020F0502020204030204" pitchFamily="34" charset="0"/>
              <a:cs typeface="Arial" panose="020B0604020202020204" pitchFamily="34" charset="0"/>
            </a:endParaRPr>
          </a:p>
        </p:txBody>
      </p:sp>
      <p:sp>
        <p:nvSpPr>
          <p:cNvPr id="5" name="Oval 4"/>
          <p:cNvSpPr/>
          <p:nvPr/>
        </p:nvSpPr>
        <p:spPr>
          <a:xfrm>
            <a:off x="6363029" y="1726117"/>
            <a:ext cx="2148959" cy="1151765"/>
          </a:xfrm>
          <a:prstGeom prst="ellipse">
            <a:avLst/>
          </a:prstGeom>
          <a:solidFill>
            <a:schemeClr val="bg2">
              <a:lumMod val="9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600" b="1" dirty="0">
                <a:effectLst/>
                <a:ea typeface="Calibri" panose="020F0502020204030204" pitchFamily="34" charset="0"/>
                <a:cs typeface="Arial" panose="020B0604020202020204" pitchFamily="34" charset="0"/>
              </a:rPr>
              <a:t>Manufacturers </a:t>
            </a:r>
            <a:endParaRPr lang="en-GB" sz="1600" dirty="0">
              <a:effectLst/>
              <a:ea typeface="Calibri" panose="020F0502020204030204" pitchFamily="34" charset="0"/>
              <a:cs typeface="Arial" panose="020B0604020202020204" pitchFamily="34" charset="0"/>
            </a:endParaRPr>
          </a:p>
        </p:txBody>
      </p:sp>
      <p:sp>
        <p:nvSpPr>
          <p:cNvPr id="6" name="Oval 5"/>
          <p:cNvSpPr/>
          <p:nvPr/>
        </p:nvSpPr>
        <p:spPr>
          <a:xfrm>
            <a:off x="6458167" y="3852657"/>
            <a:ext cx="2575530" cy="2669167"/>
          </a:xfrm>
          <a:prstGeom prst="ellipse">
            <a:avLst/>
          </a:prstGeom>
          <a:solidFill>
            <a:schemeClr val="bg2">
              <a:lumMod val="9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100" b="1" dirty="0">
                <a:effectLst/>
                <a:ea typeface="Calibri" panose="020F0502020204030204" pitchFamily="34" charset="0"/>
                <a:cs typeface="Arial" panose="020B0604020202020204" pitchFamily="34" charset="0"/>
              </a:rPr>
              <a:t> </a:t>
            </a:r>
            <a:endParaRPr lang="en-GB" sz="1100" dirty="0">
              <a:effectLst/>
              <a:ea typeface="Calibri" panose="020F0502020204030204" pitchFamily="34" charset="0"/>
              <a:cs typeface="Arial" panose="020B0604020202020204" pitchFamily="34" charset="0"/>
            </a:endParaRPr>
          </a:p>
        </p:txBody>
      </p:sp>
      <p:sp>
        <p:nvSpPr>
          <p:cNvPr id="7" name="Oval 6"/>
          <p:cNvSpPr/>
          <p:nvPr/>
        </p:nvSpPr>
        <p:spPr>
          <a:xfrm>
            <a:off x="2812782" y="2046631"/>
            <a:ext cx="1887184" cy="1407611"/>
          </a:xfrm>
          <a:prstGeom prst="ellipse">
            <a:avLst/>
          </a:prstGeom>
          <a:solidFill>
            <a:schemeClr val="bg2">
              <a:lumMod val="9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600" b="1" dirty="0">
                <a:effectLst/>
                <a:ea typeface="Calibri" panose="020F0502020204030204" pitchFamily="34" charset="0"/>
                <a:cs typeface="Arial" panose="020B0604020202020204" pitchFamily="34" charset="0"/>
              </a:rPr>
              <a:t>Micro-finance</a:t>
            </a:r>
            <a:endParaRPr lang="en-GB" sz="1600" dirty="0">
              <a:effectLst/>
              <a:ea typeface="Calibri" panose="020F0502020204030204" pitchFamily="34" charset="0"/>
              <a:cs typeface="Arial" panose="020B0604020202020204" pitchFamily="34" charset="0"/>
            </a:endParaRPr>
          </a:p>
        </p:txBody>
      </p:sp>
      <p:sp>
        <p:nvSpPr>
          <p:cNvPr id="8" name="Oval 7"/>
          <p:cNvSpPr/>
          <p:nvPr/>
        </p:nvSpPr>
        <p:spPr>
          <a:xfrm>
            <a:off x="3377967" y="4555033"/>
            <a:ext cx="1290995" cy="832471"/>
          </a:xfrm>
          <a:prstGeom prst="ellipse">
            <a:avLst/>
          </a:prstGeom>
          <a:solidFill>
            <a:schemeClr val="bg2">
              <a:lumMod val="9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600" b="1" dirty="0">
                <a:effectLst/>
                <a:ea typeface="Calibri" panose="020F0502020204030204" pitchFamily="34" charset="0"/>
                <a:cs typeface="Arial" panose="020B0604020202020204" pitchFamily="34" charset="0"/>
              </a:rPr>
              <a:t>Service provider</a:t>
            </a:r>
            <a:endParaRPr lang="en-GB" sz="1600" dirty="0">
              <a:effectLst/>
              <a:ea typeface="Calibri" panose="020F0502020204030204" pitchFamily="34" charset="0"/>
              <a:cs typeface="Arial" panose="020B0604020202020204" pitchFamily="34" charset="0"/>
            </a:endParaRPr>
          </a:p>
        </p:txBody>
      </p:sp>
      <p:sp>
        <p:nvSpPr>
          <p:cNvPr id="9" name="Oval 8"/>
          <p:cNvSpPr/>
          <p:nvPr/>
        </p:nvSpPr>
        <p:spPr>
          <a:xfrm>
            <a:off x="2561974" y="5574208"/>
            <a:ext cx="2581207" cy="1161651"/>
          </a:xfrm>
          <a:prstGeom prst="ellipse">
            <a:avLst/>
          </a:prstGeom>
          <a:solidFill>
            <a:schemeClr val="bg2">
              <a:lumMod val="90000"/>
            </a:schemeClr>
          </a:solidFill>
          <a:ln>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1600" b="1" dirty="0">
                <a:effectLst/>
                <a:ea typeface="Calibri" panose="020F0502020204030204" pitchFamily="34" charset="0"/>
                <a:cs typeface="Arial" panose="020B0604020202020204" pitchFamily="34" charset="0"/>
              </a:rPr>
              <a:t>Farmers: primary cooperative members</a:t>
            </a:r>
            <a:endParaRPr lang="en-GB" sz="1600" dirty="0">
              <a:effectLst/>
              <a:ea typeface="Calibri" panose="020F0502020204030204" pitchFamily="34" charset="0"/>
              <a:cs typeface="Arial" panose="020B0604020202020204" pitchFamily="34" charset="0"/>
            </a:endParaRPr>
          </a:p>
        </p:txBody>
      </p:sp>
      <p:sp>
        <p:nvSpPr>
          <p:cNvPr id="10" name="Text Box 7"/>
          <p:cNvSpPr txBox="1"/>
          <p:nvPr/>
        </p:nvSpPr>
        <p:spPr>
          <a:xfrm>
            <a:off x="3048089" y="4211207"/>
            <a:ext cx="1941420" cy="299689"/>
          </a:xfrm>
          <a:prstGeom prst="rect">
            <a:avLst/>
          </a:prstGeom>
          <a:solidFill>
            <a:schemeClr val="accent1">
              <a:lumMod val="20000"/>
              <a:lumOff val="8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600" b="1" dirty="0">
                <a:effectLst/>
                <a:ea typeface="Calibri" panose="020F0502020204030204" pitchFamily="34" charset="0"/>
                <a:cs typeface="Arial" panose="020B0604020202020204" pitchFamily="34" charset="0"/>
              </a:rPr>
              <a:t>Primary Cooperative</a:t>
            </a:r>
            <a:endParaRPr lang="en-GB" sz="1600" dirty="0">
              <a:effectLst/>
              <a:ea typeface="Calibri" panose="020F0502020204030204" pitchFamily="34" charset="0"/>
              <a:cs typeface="Arial" panose="020B0604020202020204" pitchFamily="34" charset="0"/>
            </a:endParaRPr>
          </a:p>
        </p:txBody>
      </p:sp>
      <p:sp>
        <p:nvSpPr>
          <p:cNvPr id="11" name="Text Box 8"/>
          <p:cNvSpPr txBox="1"/>
          <p:nvPr/>
        </p:nvSpPr>
        <p:spPr>
          <a:xfrm>
            <a:off x="7010967" y="4684460"/>
            <a:ext cx="1702727" cy="1154361"/>
          </a:xfrm>
          <a:prstGeom prst="rect">
            <a:avLst/>
          </a:prstGeom>
          <a:solidFill>
            <a:schemeClr val="bg2">
              <a:lumMod val="9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600" i="1" dirty="0">
                <a:effectLst/>
                <a:ea typeface="Calibri" panose="020F0502020204030204" pitchFamily="34" charset="0"/>
                <a:cs typeface="Arial" panose="020B0604020202020204" pitchFamily="34" charset="0"/>
              </a:rPr>
              <a:t>- Guarantee to micro finance</a:t>
            </a:r>
            <a:endParaRPr lang="en-GB" sz="1600" dirty="0">
              <a:effectLst/>
              <a:ea typeface="Calibri" panose="020F0502020204030204" pitchFamily="34" charset="0"/>
              <a:cs typeface="Arial" panose="020B0604020202020204" pitchFamily="34" charset="0"/>
            </a:endParaRPr>
          </a:p>
          <a:p>
            <a:pPr marL="0" marR="0">
              <a:spcBef>
                <a:spcPts val="0"/>
              </a:spcBef>
              <a:spcAft>
                <a:spcPts val="0"/>
              </a:spcAft>
            </a:pPr>
            <a:r>
              <a:rPr lang="en-US" sz="1600" i="1" dirty="0">
                <a:effectLst/>
                <a:ea typeface="Calibri" panose="020F0502020204030204" pitchFamily="34" charset="0"/>
                <a:cs typeface="Arial" panose="020B0604020202020204" pitchFamily="34" charset="0"/>
              </a:rPr>
              <a:t>- Procurement of equipment and spare parts</a:t>
            </a:r>
            <a:endParaRPr lang="en-GB" sz="1600" dirty="0">
              <a:effectLst/>
              <a:ea typeface="Calibri" panose="020F0502020204030204" pitchFamily="34" charset="0"/>
              <a:cs typeface="Arial" panose="020B0604020202020204" pitchFamily="34" charset="0"/>
            </a:endParaRPr>
          </a:p>
        </p:txBody>
      </p:sp>
      <p:sp>
        <p:nvSpPr>
          <p:cNvPr id="12" name="Text Box 9"/>
          <p:cNvSpPr txBox="1"/>
          <p:nvPr/>
        </p:nvSpPr>
        <p:spPr>
          <a:xfrm>
            <a:off x="7239059" y="4040045"/>
            <a:ext cx="1272929" cy="466184"/>
          </a:xfrm>
          <a:prstGeom prst="rect">
            <a:avLst/>
          </a:prstGeom>
          <a:solidFill>
            <a:schemeClr val="bg2">
              <a:lumMod val="90000"/>
            </a:schemeClr>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800"/>
              </a:spcAft>
            </a:pPr>
            <a:r>
              <a:rPr lang="en-US" sz="1600" b="1" dirty="0">
                <a:effectLst/>
                <a:ea typeface="Calibri" panose="020F0502020204030204" pitchFamily="34" charset="0"/>
                <a:cs typeface="Arial" panose="020B0604020202020204" pitchFamily="34" charset="0"/>
              </a:rPr>
              <a:t>Cooperative Union</a:t>
            </a:r>
            <a:endParaRPr lang="en-GB" sz="1600" dirty="0">
              <a:effectLst/>
              <a:ea typeface="Calibri" panose="020F0502020204030204" pitchFamily="34" charset="0"/>
              <a:cs typeface="Arial" panose="020B0604020202020204" pitchFamily="34" charset="0"/>
            </a:endParaRPr>
          </a:p>
        </p:txBody>
      </p:sp>
      <p:cxnSp>
        <p:nvCxnSpPr>
          <p:cNvPr id="13" name="Straight Arrow Connector 12"/>
          <p:cNvCxnSpPr/>
          <p:nvPr/>
        </p:nvCxnSpPr>
        <p:spPr>
          <a:xfrm>
            <a:off x="4529491" y="3177800"/>
            <a:ext cx="2509964" cy="75666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p:cNvCxnSpPr/>
          <p:nvPr/>
        </p:nvCxnSpPr>
        <p:spPr>
          <a:xfrm>
            <a:off x="7344839" y="2830696"/>
            <a:ext cx="123876" cy="1017404"/>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
        <p:nvSpPr>
          <p:cNvPr id="15" name="Curved Right Arrow 14"/>
          <p:cNvSpPr/>
          <p:nvPr/>
        </p:nvSpPr>
        <p:spPr>
          <a:xfrm>
            <a:off x="1781432" y="2830696"/>
            <a:ext cx="719227" cy="2911199"/>
          </a:xfrm>
          <a:prstGeom prst="curvedRightArrow">
            <a:avLst>
              <a:gd name="adj1" fmla="val 25000"/>
              <a:gd name="adj2" fmla="val 50000"/>
              <a:gd name="adj3" fmla="val 20604"/>
            </a:avLst>
          </a:prstGeom>
          <a:ln w="38100"/>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16" name="Text Box 16"/>
          <p:cNvSpPr txBox="1"/>
          <p:nvPr/>
        </p:nvSpPr>
        <p:spPr>
          <a:xfrm>
            <a:off x="5410829" y="2858131"/>
            <a:ext cx="917763" cy="319669"/>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600" i="1" dirty="0">
                <a:effectLst/>
                <a:ea typeface="Calibri" panose="020F0502020204030204" pitchFamily="34" charset="0"/>
                <a:cs typeface="Arial" panose="020B0604020202020204" pitchFamily="34" charset="0"/>
              </a:rPr>
              <a:t>Transfer of funds</a:t>
            </a:r>
            <a:endParaRPr lang="en-GB" sz="1600" dirty="0">
              <a:effectLst/>
              <a:ea typeface="Calibri" panose="020F0502020204030204" pitchFamily="34" charset="0"/>
              <a:cs typeface="Arial" panose="020B0604020202020204" pitchFamily="34" charset="0"/>
            </a:endParaRPr>
          </a:p>
        </p:txBody>
      </p:sp>
      <p:sp>
        <p:nvSpPr>
          <p:cNvPr id="17" name="Text Box 23"/>
          <p:cNvSpPr txBox="1"/>
          <p:nvPr/>
        </p:nvSpPr>
        <p:spPr>
          <a:xfrm>
            <a:off x="5263839" y="3967286"/>
            <a:ext cx="1099190" cy="510582"/>
          </a:xfrm>
          <a:prstGeom prst="rect">
            <a:avLst/>
          </a:prstGeom>
          <a:solidFill>
            <a:schemeClr val="bg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600" i="1" dirty="0">
                <a:effectLst/>
                <a:ea typeface="Calibri" panose="020F0502020204030204" pitchFamily="34" charset="0"/>
                <a:cs typeface="Arial" panose="020B0604020202020204" pitchFamily="34" charset="0"/>
              </a:rPr>
              <a:t>Transfer of machinery</a:t>
            </a:r>
            <a:endParaRPr lang="en-GB" sz="1600" dirty="0">
              <a:effectLst/>
              <a:ea typeface="Calibri" panose="020F0502020204030204" pitchFamily="34" charset="0"/>
              <a:cs typeface="Arial" panose="020B0604020202020204" pitchFamily="34" charset="0"/>
            </a:endParaRPr>
          </a:p>
        </p:txBody>
      </p:sp>
      <p:sp>
        <p:nvSpPr>
          <p:cNvPr id="18" name="Text Box 24"/>
          <p:cNvSpPr txBox="1"/>
          <p:nvPr/>
        </p:nvSpPr>
        <p:spPr>
          <a:xfrm>
            <a:off x="7676117" y="2882017"/>
            <a:ext cx="1357579" cy="521682"/>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600" i="1" dirty="0">
                <a:effectLst/>
                <a:ea typeface="Calibri" panose="020F0502020204030204" pitchFamily="34" charset="0"/>
                <a:cs typeface="Arial" panose="020B0604020202020204" pitchFamily="34" charset="0"/>
              </a:rPr>
              <a:t>Equipment and spare parts</a:t>
            </a:r>
            <a:endParaRPr lang="en-GB" sz="1600" dirty="0">
              <a:effectLst/>
              <a:ea typeface="Calibri" panose="020F0502020204030204" pitchFamily="34" charset="0"/>
              <a:cs typeface="Arial" panose="020B0604020202020204" pitchFamily="34" charset="0"/>
            </a:endParaRPr>
          </a:p>
        </p:txBody>
      </p:sp>
      <p:cxnSp>
        <p:nvCxnSpPr>
          <p:cNvPr id="19" name="Straight Arrow Connector 18"/>
          <p:cNvCxnSpPr/>
          <p:nvPr/>
        </p:nvCxnSpPr>
        <p:spPr>
          <a:xfrm>
            <a:off x="3544259" y="5268490"/>
            <a:ext cx="156" cy="30427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4496802" y="5268490"/>
            <a:ext cx="276338" cy="30427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1" name="Curved Down Arrow 20"/>
          <p:cNvSpPr/>
          <p:nvPr/>
        </p:nvSpPr>
        <p:spPr>
          <a:xfrm flipH="1">
            <a:off x="5263838" y="4755419"/>
            <a:ext cx="1139849" cy="288590"/>
          </a:xfrm>
          <a:prstGeom prst="curvedDownArrow">
            <a:avLst/>
          </a:prstGeom>
          <a:solidFill>
            <a:schemeClr val="tx1"/>
          </a:solidFill>
          <a:ln w="38100">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22" name="Text Box 12"/>
          <p:cNvSpPr txBox="1"/>
          <p:nvPr/>
        </p:nvSpPr>
        <p:spPr>
          <a:xfrm>
            <a:off x="2605379" y="3466549"/>
            <a:ext cx="981810" cy="499483"/>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07000"/>
              </a:lnSpc>
              <a:spcBef>
                <a:spcPts val="0"/>
              </a:spcBef>
              <a:spcAft>
                <a:spcPts val="800"/>
              </a:spcAft>
            </a:pPr>
            <a:r>
              <a:rPr lang="en-US" sz="1600" i="1" dirty="0">
                <a:effectLst/>
                <a:ea typeface="Calibri" panose="020F0502020204030204" pitchFamily="34" charset="0"/>
                <a:cs typeface="Arial" panose="020B0604020202020204" pitchFamily="34" charset="0"/>
              </a:rPr>
              <a:t>Seasonal loans</a:t>
            </a:r>
            <a:endParaRPr lang="en-GB" sz="1600" dirty="0">
              <a:effectLst/>
              <a:ea typeface="Calibri" panose="020F0502020204030204" pitchFamily="34" charset="0"/>
              <a:cs typeface="Arial" panose="020B0604020202020204" pitchFamily="34" charset="0"/>
            </a:endParaRPr>
          </a:p>
        </p:txBody>
      </p:sp>
      <p:sp>
        <p:nvSpPr>
          <p:cNvPr id="24" name="Rectangle 33"/>
          <p:cNvSpPr>
            <a:spLocks noChangeArrowheads="1"/>
          </p:cNvSpPr>
          <p:nvPr/>
        </p:nvSpPr>
        <p:spPr bwMode="auto">
          <a:xfrm flipV="1">
            <a:off x="0" y="86152"/>
            <a:ext cx="12191999" cy="1092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GB" sz="1800" b="0" i="0" u="none" strike="noStrike" cap="none" normalizeH="0" baseline="0" dirty="0">
                <a:ln>
                  <a:noFill/>
                </a:ln>
                <a:solidFill>
                  <a:schemeClr val="tx1"/>
                </a:solidFill>
                <a:effectLst/>
                <a:latin typeface="Arial" panose="020B0604020202020204" pitchFamily="34" charset="0"/>
              </a:rPr>
            </a:br>
            <a:endParaRPr kumimoji="0" lang="en-GB"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Arial" panose="020B0604020202020204" pitchFamily="34" charset="0"/>
            </a:endParaRPr>
          </a:p>
        </p:txBody>
      </p:sp>
      <p:sp>
        <p:nvSpPr>
          <p:cNvPr id="25" name="Rectangle 35"/>
          <p:cNvSpPr>
            <a:spLocks noChangeArrowheads="1"/>
          </p:cNvSpPr>
          <p:nvPr/>
        </p:nvSpPr>
        <p:spPr bwMode="auto">
          <a:xfrm flipV="1">
            <a:off x="1882085" y="309292"/>
            <a:ext cx="9412947"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2373190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Image 3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8343" y="870861"/>
            <a:ext cx="11168743" cy="5987139"/>
          </a:xfrm>
          <a:prstGeom prst="rect">
            <a:avLst/>
          </a:prstGeom>
        </p:spPr>
      </p:pic>
      <p:sp>
        <p:nvSpPr>
          <p:cNvPr id="40" name="Titre 1"/>
          <p:cNvSpPr txBox="1">
            <a:spLocks/>
          </p:cNvSpPr>
          <p:nvPr/>
        </p:nvSpPr>
        <p:spPr bwMode="auto">
          <a:xfrm>
            <a:off x="0" y="32661"/>
            <a:ext cx="12192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2600">
                <a:solidFill>
                  <a:schemeClr val="tx1"/>
                </a:solidFill>
                <a:latin typeface="Arial" panose="020B0604020202020204" pitchFamily="34" charset="0"/>
                <a:cs typeface="Arial" panose="020B0604020202020204" pitchFamily="34" charset="0"/>
              </a:defRPr>
            </a:lvl1pPr>
            <a:lvl2pPr marL="742950" indent="-285750">
              <a:spcBef>
                <a:spcPct val="20000"/>
              </a:spcBef>
              <a:buFont typeface="Arial" panose="020B0604020202020204" pitchFamily="34" charset="0"/>
              <a:buChar char="–"/>
              <a:defRPr sz="2200">
                <a:solidFill>
                  <a:schemeClr val="tx1"/>
                </a:solidFill>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000">
                <a:solidFill>
                  <a:schemeClr val="tx1"/>
                </a:solidFill>
                <a:latin typeface="Times New Roman" panose="02020603050405020304" pitchFamily="18" charset="0"/>
                <a:cs typeface="Times New Roman" panose="02020603050405020304" pitchFamily="18" charset="0"/>
              </a:defRPr>
            </a:lvl3pPr>
            <a:lvl4pPr marL="1600200" indent="-228600">
              <a:spcBef>
                <a:spcPct val="20000"/>
              </a:spcBef>
              <a:buFont typeface="Arial" panose="020B0604020202020204" pitchFamily="34" charset="0"/>
              <a:buChar char="–"/>
              <a:defRPr i="1">
                <a:solidFill>
                  <a:schemeClr val="tx1"/>
                </a:solidFill>
                <a:latin typeface="Times New Roman" panose="02020603050405020304" pitchFamily="18" charset="0"/>
                <a:cs typeface="Times New Roman" panose="02020603050405020304" pitchFamily="18"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cs typeface="Arial" panose="020B0604020202020204" pitchFamily="34" charset="0"/>
              </a:defRPr>
            </a:lvl9pPr>
          </a:lstStyle>
          <a:p>
            <a:pPr algn="ctr" eaLnBrk="0" fontAlgn="base" hangingPunct="0">
              <a:lnSpc>
                <a:spcPct val="90000"/>
              </a:lnSpc>
              <a:spcBef>
                <a:spcPct val="0"/>
              </a:spcBef>
              <a:spcAft>
                <a:spcPct val="0"/>
              </a:spcAft>
              <a:buNone/>
            </a:pPr>
            <a:r>
              <a:rPr lang="fr-FR" altLang="fr-FR" sz="4000" b="1" dirty="0">
                <a:solidFill>
                  <a:srgbClr val="009900"/>
                </a:solidFill>
                <a:ea typeface="MS PGothic" panose="020B0600070205080204" pitchFamily="34" charset="-128"/>
              </a:rPr>
              <a:t>Commercialisation and Scaling Phases</a:t>
            </a:r>
          </a:p>
        </p:txBody>
      </p:sp>
    </p:spTree>
    <p:extLst>
      <p:ext uri="{BB962C8B-B14F-4D97-AF65-F5344CB8AC3E}">
        <p14:creationId xmlns:p14="http://schemas.microsoft.com/office/powerpoint/2010/main" val="24276593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0" y="-13648"/>
            <a:ext cx="12192000" cy="62324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Strategic Approach - Impact intervention map</a:t>
            </a:r>
          </a:p>
        </p:txBody>
      </p:sp>
      <p:pic>
        <p:nvPicPr>
          <p:cNvPr id="4" name="Content Placeholder 90"/>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057400" y="588816"/>
            <a:ext cx="8535537" cy="5768422"/>
          </a:xfrm>
          <a:prstGeom prst="rect">
            <a:avLst/>
          </a:prstGeom>
        </p:spPr>
      </p:pic>
    </p:spTree>
    <p:extLst>
      <p:ext uri="{BB962C8B-B14F-4D97-AF65-F5344CB8AC3E}">
        <p14:creationId xmlns:p14="http://schemas.microsoft.com/office/powerpoint/2010/main" val="7735605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92766" y="-13648"/>
            <a:ext cx="12284765" cy="62324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Strategic Approach - Impact Pathway</a:t>
            </a:r>
          </a:p>
        </p:txBody>
      </p:sp>
      <p:pic>
        <p:nvPicPr>
          <p:cNvPr id="6" name="Content Placeholder 5">
            <a:extLst>
              <a:ext uri="{FF2B5EF4-FFF2-40B4-BE49-F238E27FC236}">
                <a16:creationId xmlns:a16="http://schemas.microsoft.com/office/drawing/2014/main" id="{F0214B27-D07B-4E96-8382-F645C117A477}"/>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842053" y="924892"/>
            <a:ext cx="7602248" cy="6075916"/>
          </a:xfrm>
          <a:prstGeom prst="rect">
            <a:avLst/>
          </a:prstGeom>
        </p:spPr>
      </p:pic>
    </p:spTree>
    <p:extLst>
      <p:ext uri="{BB962C8B-B14F-4D97-AF65-F5344CB8AC3E}">
        <p14:creationId xmlns:p14="http://schemas.microsoft.com/office/powerpoint/2010/main" val="42210556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0" y="-13648"/>
            <a:ext cx="12192000"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Steps in Promoting SM (contd.)</a:t>
            </a:r>
          </a:p>
        </p:txBody>
      </p:sp>
      <p:sp>
        <p:nvSpPr>
          <p:cNvPr id="4" name="Content Placeholder 2"/>
          <p:cNvSpPr>
            <a:spLocks noGrp="1"/>
          </p:cNvSpPr>
          <p:nvPr>
            <p:ph sz="half" idx="4294967295"/>
          </p:nvPr>
        </p:nvSpPr>
        <p:spPr>
          <a:xfrm>
            <a:off x="1525137" y="1143001"/>
            <a:ext cx="9067800" cy="5271449"/>
          </a:xfrm>
          <a:prstGeom prst="rect">
            <a:avLst/>
          </a:prstGeom>
        </p:spPr>
        <p:txBody>
          <a:bodyPr>
            <a:noAutofit/>
          </a:bodyPr>
          <a:lstStyle/>
          <a:p>
            <a:pPr marL="0" indent="0" algn="just">
              <a:buNone/>
            </a:pPr>
            <a:r>
              <a:rPr lang="en-US" sz="2400" b="1" dirty="0">
                <a:solidFill>
                  <a:srgbClr val="008000"/>
                </a:solidFill>
              </a:rPr>
              <a:t>Site selection</a:t>
            </a:r>
          </a:p>
          <a:p>
            <a:pPr>
              <a:buClr>
                <a:schemeClr val="accent1"/>
              </a:buClr>
              <a:buFont typeface="Wingdings" panose="05000000000000000000" pitchFamily="2" charset="2"/>
              <a:buChar char="v"/>
            </a:pPr>
            <a:r>
              <a:rPr lang="en-US" sz="2000" dirty="0"/>
              <a:t>Examine the potential for mechanization within specific agro-ecological areas – topography, soil types, land holdings, farming activities, etc.</a:t>
            </a:r>
          </a:p>
          <a:p>
            <a:pPr>
              <a:buClr>
                <a:schemeClr val="accent1"/>
              </a:buClr>
              <a:buFont typeface="Wingdings" panose="05000000000000000000" pitchFamily="2" charset="2"/>
              <a:buChar char="v"/>
            </a:pPr>
            <a:endParaRPr lang="en-US" sz="2000" dirty="0"/>
          </a:p>
          <a:p>
            <a:pPr>
              <a:buClr>
                <a:schemeClr val="accent1"/>
              </a:buClr>
              <a:buFont typeface="Wingdings" panose="05000000000000000000" pitchFamily="2" charset="2"/>
              <a:buChar char="v"/>
            </a:pPr>
            <a:r>
              <a:rPr lang="en-US" sz="2000" dirty="0"/>
              <a:t>Comparative advantage of small-scale mechanization compared to conventional farming system</a:t>
            </a:r>
          </a:p>
          <a:p>
            <a:pPr>
              <a:buClr>
                <a:schemeClr val="accent1"/>
              </a:buClr>
              <a:buFont typeface="Wingdings" panose="05000000000000000000" pitchFamily="2" charset="2"/>
              <a:buChar char="v"/>
            </a:pPr>
            <a:endParaRPr lang="en-US" sz="2000" dirty="0"/>
          </a:p>
          <a:p>
            <a:pPr>
              <a:buClr>
                <a:schemeClr val="accent1"/>
              </a:buClr>
              <a:buFont typeface="Wingdings" panose="05000000000000000000" pitchFamily="2" charset="2"/>
              <a:buChar char="v"/>
            </a:pPr>
            <a:r>
              <a:rPr lang="en-US" sz="2000" dirty="0"/>
              <a:t>Availability of support services (repair and maintenance workshops, mechanics, agro-dealers, manufacturers etc.)</a:t>
            </a:r>
          </a:p>
          <a:p>
            <a:pPr>
              <a:buClr>
                <a:schemeClr val="accent1"/>
              </a:buClr>
              <a:buFont typeface="Wingdings" panose="05000000000000000000" pitchFamily="2" charset="2"/>
              <a:buChar char="v"/>
            </a:pPr>
            <a:endParaRPr lang="en-US" sz="2000" dirty="0"/>
          </a:p>
          <a:p>
            <a:pPr>
              <a:buClr>
                <a:schemeClr val="accent1"/>
              </a:buClr>
              <a:buFont typeface="Wingdings" panose="05000000000000000000" pitchFamily="2" charset="2"/>
              <a:buChar char="v"/>
            </a:pPr>
            <a:r>
              <a:rPr lang="en-US" sz="2000" dirty="0"/>
              <a:t>The capacity of farmers to pay for services </a:t>
            </a:r>
          </a:p>
          <a:p>
            <a:pPr>
              <a:buClr>
                <a:schemeClr val="accent1"/>
              </a:buClr>
              <a:buFont typeface="Wingdings" panose="05000000000000000000" pitchFamily="2" charset="2"/>
              <a:buChar char="v"/>
            </a:pPr>
            <a:endParaRPr lang="en-US" sz="2000" dirty="0"/>
          </a:p>
          <a:p>
            <a:pPr>
              <a:buClr>
                <a:schemeClr val="accent1"/>
              </a:buClr>
              <a:buFont typeface="Wingdings" panose="05000000000000000000" pitchFamily="2" charset="2"/>
              <a:buChar char="v"/>
            </a:pPr>
            <a:r>
              <a:rPr lang="en-US" sz="2000" dirty="0"/>
              <a:t>Private sector partners - to drive the supply chain and scale up processes.</a:t>
            </a:r>
            <a:endParaRPr lang="en-GB" sz="2000" dirty="0"/>
          </a:p>
          <a:p>
            <a:pPr lvl="2">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pPr marL="68580" indent="0">
              <a:buNone/>
            </a:pPr>
            <a:endParaRPr lang="en-US" sz="2000" dirty="0"/>
          </a:p>
        </p:txBody>
      </p:sp>
    </p:spTree>
    <p:extLst>
      <p:ext uri="{BB962C8B-B14F-4D97-AF65-F5344CB8AC3E}">
        <p14:creationId xmlns:p14="http://schemas.microsoft.com/office/powerpoint/2010/main" val="7462991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half" idx="4294967295"/>
          </p:nvPr>
        </p:nvSpPr>
        <p:spPr>
          <a:xfrm>
            <a:off x="212041" y="1285453"/>
            <a:ext cx="5552378" cy="5287617"/>
          </a:xfrm>
          <a:prstGeom prst="rect">
            <a:avLst/>
          </a:prstGeom>
        </p:spPr>
        <p:txBody>
          <a:bodyPr>
            <a:noAutofit/>
          </a:bodyPr>
          <a:lstStyle/>
          <a:p>
            <a:pPr marL="0" indent="0">
              <a:buNone/>
            </a:pPr>
            <a:r>
              <a:rPr lang="en-US" sz="2400" b="1" dirty="0">
                <a:solidFill>
                  <a:schemeClr val="accent1"/>
                </a:solidFill>
              </a:rPr>
              <a:t>Identifying tasks to be mechanized </a:t>
            </a:r>
          </a:p>
          <a:p>
            <a:pPr marL="0" indent="0">
              <a:buNone/>
            </a:pPr>
            <a:endParaRPr lang="en-US" sz="2000" b="1" dirty="0"/>
          </a:p>
          <a:p>
            <a:pPr>
              <a:buClr>
                <a:schemeClr val="accent1"/>
              </a:buClr>
              <a:buFont typeface="Wingdings" panose="05000000000000000000" pitchFamily="2" charset="2"/>
              <a:buChar char="v"/>
            </a:pPr>
            <a:r>
              <a:rPr lang="en-US" sz="2000" dirty="0"/>
              <a:t>Value chain analysis of major crop - identify constraint and opportunity on the chain </a:t>
            </a:r>
          </a:p>
          <a:p>
            <a:pPr marL="285750" indent="-285750"/>
            <a:endParaRPr lang="en-US" sz="2000" dirty="0"/>
          </a:p>
          <a:p>
            <a:pPr marL="0" indent="0">
              <a:buNone/>
            </a:pPr>
            <a:r>
              <a:rPr lang="en-US" sz="2400" b="1" dirty="0">
                <a:solidFill>
                  <a:schemeClr val="accent1"/>
                </a:solidFill>
              </a:rPr>
              <a:t>Selection of technologies and their cost-benefit analysis </a:t>
            </a:r>
          </a:p>
          <a:p>
            <a:pPr marL="0" indent="0">
              <a:buNone/>
            </a:pPr>
            <a:endParaRPr lang="en-US" sz="2000" dirty="0"/>
          </a:p>
          <a:p>
            <a:pPr>
              <a:buClr>
                <a:schemeClr val="accent1"/>
              </a:buClr>
              <a:buFont typeface="Wingdings" panose="05000000000000000000" pitchFamily="2" charset="2"/>
              <a:buChar char="v"/>
            </a:pPr>
            <a:r>
              <a:rPr lang="en-US" sz="2000" dirty="0"/>
              <a:t>In line with technical criteria of suitability to the site – soils, topography, stoniness, rainfall pattern, costs, etc. </a:t>
            </a:r>
          </a:p>
          <a:p>
            <a:pPr>
              <a:buClr>
                <a:schemeClr val="accent1"/>
              </a:buClr>
              <a:buFont typeface="Wingdings" panose="05000000000000000000" pitchFamily="2" charset="2"/>
              <a:buChar char="Ø"/>
            </a:pPr>
            <a:endParaRPr lang="en-US" sz="2000" dirty="0"/>
          </a:p>
          <a:p>
            <a:pPr marL="57150" indent="0">
              <a:lnSpc>
                <a:spcPct val="80000"/>
              </a:lnSpc>
              <a:spcBef>
                <a:spcPts val="1200"/>
              </a:spcBef>
              <a:buSzPct val="80000"/>
              <a:buNone/>
            </a:pPr>
            <a:r>
              <a:rPr lang="en-GB" sz="2400" b="1" dirty="0">
                <a:solidFill>
                  <a:schemeClr val="accent1"/>
                </a:solidFill>
              </a:rPr>
              <a:t>Sourcing of technologies </a:t>
            </a:r>
          </a:p>
          <a:p>
            <a:pPr>
              <a:lnSpc>
                <a:spcPct val="80000"/>
              </a:lnSpc>
              <a:buClr>
                <a:schemeClr val="accent1"/>
              </a:buClr>
              <a:buSzPct val="80000"/>
              <a:buFont typeface="Wingdings" panose="05000000000000000000" pitchFamily="2" charset="2"/>
              <a:buChar char="v"/>
            </a:pPr>
            <a:r>
              <a:rPr lang="en-GB" sz="2000" dirty="0"/>
              <a:t>Imports or locally manufactured </a:t>
            </a:r>
            <a:endParaRPr lang="en-US" sz="2000" dirty="0"/>
          </a:p>
        </p:txBody>
      </p:sp>
      <p:sp>
        <p:nvSpPr>
          <p:cNvPr id="5" name="Title 3"/>
          <p:cNvSpPr txBox="1">
            <a:spLocks/>
          </p:cNvSpPr>
          <p:nvPr/>
        </p:nvSpPr>
        <p:spPr>
          <a:xfrm>
            <a:off x="0" y="-13648"/>
            <a:ext cx="12192000"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Steps in Promoting SM (contd.)</a:t>
            </a:r>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41976" y="685800"/>
            <a:ext cx="4084982" cy="3063736"/>
          </a:xfrm>
          <a:prstGeom prst="rect">
            <a:avLst/>
          </a:prstGeom>
        </p:spPr>
      </p:pic>
      <p:sp>
        <p:nvSpPr>
          <p:cNvPr id="7" name="TextBox 6"/>
          <p:cNvSpPr txBox="1"/>
          <p:nvPr/>
        </p:nvSpPr>
        <p:spPr>
          <a:xfrm>
            <a:off x="8017567" y="3034105"/>
            <a:ext cx="3909392" cy="584775"/>
          </a:xfrm>
          <a:prstGeom prst="rect">
            <a:avLst/>
          </a:prstGeom>
          <a:noFill/>
        </p:spPr>
        <p:txBody>
          <a:bodyPr wrap="square" rtlCol="0">
            <a:spAutoFit/>
          </a:bodyPr>
          <a:lstStyle/>
          <a:p>
            <a:r>
              <a:rPr lang="en-US" sz="16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Land preparation, seed and fertilizer placement</a:t>
            </a:r>
          </a:p>
        </p:txBody>
      </p:sp>
      <p:pic>
        <p:nvPicPr>
          <p:cNvPr id="8" name="Image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645143" y="3761655"/>
            <a:ext cx="3792547" cy="2622382"/>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5826917" y="5802751"/>
            <a:ext cx="3429000" cy="338554"/>
          </a:xfrm>
          <a:prstGeom prst="rect">
            <a:avLst/>
          </a:prstGeom>
          <a:noFill/>
        </p:spPr>
        <p:txBody>
          <a:bodyPr wrap="square" rtlCol="0">
            <a:spAutoFit/>
          </a:bodyPr>
          <a:lstStyle/>
          <a:p>
            <a:r>
              <a:rPr lang="en-US" sz="16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Rural transport</a:t>
            </a:r>
          </a:p>
        </p:txBody>
      </p:sp>
      <p:pic>
        <p:nvPicPr>
          <p:cNvPr id="10" name="Image 3">
            <a:extLst>
              <a:ext uri="{FF2B5EF4-FFF2-40B4-BE49-F238E27FC236}">
                <a16:creationId xmlns:a16="http://schemas.microsoft.com/office/drawing/2014/main" id="{A53FCEE6-2FF5-458D-8E5E-380CD124E4D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l="-163"/>
          <a:stretch/>
        </p:blipFill>
        <p:spPr>
          <a:xfrm>
            <a:off x="5764419" y="748352"/>
            <a:ext cx="1792200" cy="1243378"/>
          </a:xfrm>
          <a:prstGeom prst="rect">
            <a:avLst/>
          </a:prstGeom>
          <a:ln>
            <a:noFill/>
          </a:ln>
          <a:effectLst>
            <a:outerShdw blurRad="292100" dist="139700" dir="2700000" algn="tl" rotWithShape="0">
              <a:srgbClr val="333333">
                <a:alpha val="65000"/>
              </a:srgbClr>
            </a:outerShdw>
          </a:effectLst>
        </p:spPr>
      </p:pic>
      <p:pic>
        <p:nvPicPr>
          <p:cNvPr id="11" name="Image 5">
            <a:extLst>
              <a:ext uri="{FF2B5EF4-FFF2-40B4-BE49-F238E27FC236}">
                <a16:creationId xmlns:a16="http://schemas.microsoft.com/office/drawing/2014/main" id="{D11F2069-0EB7-4BD6-AC6E-28B589ECFA92}"/>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535168" y="3929261"/>
            <a:ext cx="2462741" cy="1694299"/>
          </a:xfrm>
          <a:prstGeom prst="rect">
            <a:avLst/>
          </a:prstGeom>
          <a:ln>
            <a:noFill/>
          </a:ln>
          <a:effectLst>
            <a:outerShdw blurRad="292100" dist="139700" dir="2700000" algn="tl" rotWithShape="0">
              <a:srgbClr val="333333">
                <a:alpha val="65000"/>
              </a:srgbClr>
            </a:outerShdw>
          </a:effectLst>
        </p:spPr>
      </p:pic>
      <p:pic>
        <p:nvPicPr>
          <p:cNvPr id="12" name="Image 6">
            <a:extLst>
              <a:ext uri="{FF2B5EF4-FFF2-40B4-BE49-F238E27FC236}">
                <a16:creationId xmlns:a16="http://schemas.microsoft.com/office/drawing/2014/main" id="{B91C7856-66D7-4BE4-B5B0-5326FDD1EB61}"/>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5731235" y="2127233"/>
            <a:ext cx="2110740" cy="144538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19272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0" y="102704"/>
            <a:ext cx="12191999" cy="762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pPr fontAlgn="base">
              <a:spcAft>
                <a:spcPct val="0"/>
              </a:spcAft>
            </a:pPr>
            <a:r>
              <a:rPr lang="en-US" dirty="0">
                <a:solidFill>
                  <a:srgbClr val="009900"/>
                </a:solidFill>
                <a:latin typeface="Arial" panose="020B0604020202020204" pitchFamily="34" charset="0"/>
                <a:ea typeface="MS PGothic" panose="020B0600070205080204" pitchFamily="34" charset="-128"/>
              </a:rPr>
              <a:t>Presentation Content</a:t>
            </a:r>
          </a:p>
        </p:txBody>
      </p:sp>
      <p:sp>
        <p:nvSpPr>
          <p:cNvPr id="4" name="Content Placeholder 2"/>
          <p:cNvSpPr>
            <a:spLocks noGrp="1"/>
          </p:cNvSpPr>
          <p:nvPr>
            <p:ph sz="quarter" idx="4294967295"/>
          </p:nvPr>
        </p:nvSpPr>
        <p:spPr>
          <a:xfrm>
            <a:off x="1487606" y="1440778"/>
            <a:ext cx="9142863" cy="2773413"/>
          </a:xfrm>
          <a:prstGeom prst="rect">
            <a:avLst/>
          </a:prstGeom>
        </p:spPr>
        <p:txBody>
          <a:bodyPr>
            <a:normAutofit/>
          </a:bodyPr>
          <a:lstStyle/>
          <a:p>
            <a:pPr lvl="1">
              <a:buClr>
                <a:schemeClr val="accent1"/>
              </a:buClr>
              <a:buFont typeface="Wingdings" panose="05000000000000000000" pitchFamily="2" charset="2"/>
              <a:buChar char="v"/>
            </a:pPr>
            <a:r>
              <a:rPr lang="en-US" sz="2000" dirty="0"/>
              <a:t>Rationale of mechanization and farm power</a:t>
            </a:r>
          </a:p>
          <a:p>
            <a:pPr lvl="1">
              <a:buClr>
                <a:schemeClr val="accent1"/>
              </a:buClr>
              <a:buFont typeface="Wingdings" panose="05000000000000000000" pitchFamily="2" charset="2"/>
              <a:buChar char="v"/>
            </a:pPr>
            <a:endParaRPr lang="en-US" sz="2000" dirty="0"/>
          </a:p>
          <a:p>
            <a:pPr lvl="1">
              <a:buClr>
                <a:schemeClr val="accent1"/>
              </a:buClr>
              <a:buFont typeface="Wingdings" panose="05000000000000000000" pitchFamily="2" charset="2"/>
              <a:buChar char="v"/>
            </a:pPr>
            <a:r>
              <a:rPr lang="en-US" sz="2000" dirty="0"/>
              <a:t>Strategic mechanization approach for Africa (Ethiopia) </a:t>
            </a:r>
          </a:p>
          <a:p>
            <a:pPr lvl="1">
              <a:buClr>
                <a:schemeClr val="accent1"/>
              </a:buClr>
              <a:buFont typeface="Wingdings" panose="05000000000000000000" pitchFamily="2" charset="2"/>
              <a:buChar char="v"/>
            </a:pPr>
            <a:endParaRPr lang="en-US" sz="2000" dirty="0"/>
          </a:p>
          <a:p>
            <a:pPr lvl="1">
              <a:buClr>
                <a:schemeClr val="accent1"/>
              </a:buClr>
              <a:buFont typeface="Wingdings" panose="05000000000000000000" pitchFamily="2" charset="2"/>
              <a:buChar char="v"/>
            </a:pPr>
            <a:r>
              <a:rPr lang="en-US" sz="2000" dirty="0"/>
              <a:t>Farmers &amp; SPs perspective - business opportunity in Ethiopia </a:t>
            </a:r>
          </a:p>
          <a:p>
            <a:pPr lvl="1">
              <a:buClr>
                <a:schemeClr val="accent1"/>
              </a:buClr>
              <a:buFont typeface="Wingdings" panose="05000000000000000000" pitchFamily="2" charset="2"/>
              <a:buChar char="v"/>
            </a:pPr>
            <a:endParaRPr lang="en-US" sz="2000" dirty="0"/>
          </a:p>
          <a:p>
            <a:pPr lvl="1">
              <a:buClr>
                <a:schemeClr val="accent1"/>
              </a:buClr>
              <a:buFont typeface="Wingdings" panose="05000000000000000000" pitchFamily="2" charset="2"/>
              <a:buChar char="v"/>
            </a:pPr>
            <a:r>
              <a:rPr lang="en-US" sz="2000" dirty="0"/>
              <a:t>Challenges &amp; lessons learnt</a:t>
            </a:r>
          </a:p>
          <a:p>
            <a:pPr marL="914400" lvl="2" indent="0">
              <a:buClr>
                <a:schemeClr val="accent1"/>
              </a:buClr>
              <a:buNone/>
            </a:pPr>
            <a:endParaRPr lang="en-US" dirty="0">
              <a:latin typeface="Arial" panose="020B0604020202020204" pitchFamily="34" charset="0"/>
              <a:cs typeface="Arial" panose="020B0604020202020204" pitchFamily="34" charset="0"/>
            </a:endParaRPr>
          </a:p>
          <a:p>
            <a:pPr marL="525780" indent="-457200">
              <a:buClr>
                <a:schemeClr val="accent1"/>
              </a:buClr>
              <a:buFont typeface="Wingdings" panose="05000000000000000000" pitchFamily="2" charset="2"/>
              <a:buChar char="v"/>
            </a:pPr>
            <a:endParaRPr lang="en-US" sz="2000" dirty="0"/>
          </a:p>
        </p:txBody>
      </p:sp>
    </p:spTree>
    <p:extLst>
      <p:ext uri="{BB962C8B-B14F-4D97-AF65-F5344CB8AC3E}">
        <p14:creationId xmlns:p14="http://schemas.microsoft.com/office/powerpoint/2010/main" val="38734089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sz="half" idx="4294967295"/>
          </p:nvPr>
        </p:nvSpPr>
        <p:spPr>
          <a:xfrm>
            <a:off x="1525137" y="1311965"/>
            <a:ext cx="9067800" cy="4648201"/>
          </a:xfrm>
          <a:prstGeom prst="rect">
            <a:avLst/>
          </a:prstGeom>
        </p:spPr>
        <p:txBody>
          <a:bodyPr>
            <a:normAutofit/>
          </a:bodyPr>
          <a:lstStyle/>
          <a:p>
            <a:pPr marL="0" indent="0" algn="just">
              <a:buNone/>
            </a:pPr>
            <a:r>
              <a:rPr lang="en-US" sz="2400" b="1" dirty="0">
                <a:solidFill>
                  <a:schemeClr val="accent1"/>
                </a:solidFill>
              </a:rPr>
              <a:t>Appraisal of the market for small mechanization</a:t>
            </a:r>
            <a:r>
              <a:rPr lang="en-US" sz="2000" b="1" dirty="0"/>
              <a:t> </a:t>
            </a:r>
          </a:p>
          <a:p>
            <a:pPr marL="0" indent="0" algn="just">
              <a:buNone/>
            </a:pPr>
            <a:endParaRPr lang="en-US" sz="2000" b="1" dirty="0"/>
          </a:p>
          <a:p>
            <a:pPr algn="just">
              <a:buClr>
                <a:schemeClr val="accent1"/>
              </a:buClr>
              <a:buFont typeface="Wingdings" panose="05000000000000000000" pitchFamily="2" charset="2"/>
              <a:buChar char="v"/>
            </a:pPr>
            <a:r>
              <a:rPr lang="en-US" sz="2000" dirty="0"/>
              <a:t>Identifying potential importer/manufacturers </a:t>
            </a:r>
          </a:p>
          <a:p>
            <a:pPr algn="just">
              <a:buClr>
                <a:schemeClr val="accent1"/>
              </a:buClr>
              <a:buFont typeface="Wingdings" panose="05000000000000000000" pitchFamily="2" charset="2"/>
              <a:buChar char="v"/>
            </a:pPr>
            <a:r>
              <a:rPr lang="en-US" sz="2000" dirty="0"/>
              <a:t>Identifying potential local dealers </a:t>
            </a:r>
          </a:p>
          <a:p>
            <a:pPr algn="just">
              <a:buClr>
                <a:schemeClr val="accent1"/>
              </a:buClr>
              <a:buFont typeface="Wingdings" panose="05000000000000000000" pitchFamily="2" charset="2"/>
              <a:buChar char="v"/>
            </a:pPr>
            <a:r>
              <a:rPr lang="en-US" sz="2000" dirty="0"/>
              <a:t>Identify potential service providers</a:t>
            </a:r>
          </a:p>
          <a:p>
            <a:pPr algn="just">
              <a:buClr>
                <a:schemeClr val="accent1"/>
              </a:buClr>
              <a:buFont typeface="Wingdings" panose="05000000000000000000" pitchFamily="2" charset="2"/>
              <a:buChar char="v"/>
            </a:pPr>
            <a:endParaRPr lang="en-US" sz="2000" dirty="0"/>
          </a:p>
          <a:p>
            <a:pPr marL="0" indent="0" algn="just">
              <a:buNone/>
            </a:pPr>
            <a:r>
              <a:rPr lang="en-US" sz="2400" b="1" dirty="0">
                <a:solidFill>
                  <a:schemeClr val="accent1"/>
                </a:solidFill>
              </a:rPr>
              <a:t>Appraisal of hire service business models</a:t>
            </a:r>
          </a:p>
          <a:p>
            <a:pPr marL="285750" indent="-285750" algn="just"/>
            <a:endParaRPr lang="en-US" sz="2000" dirty="0"/>
          </a:p>
          <a:p>
            <a:pPr algn="just">
              <a:buClr>
                <a:schemeClr val="accent1"/>
              </a:buClr>
              <a:buFont typeface="Wingdings" panose="05000000000000000000" pitchFamily="2" charset="2"/>
              <a:buChar char="v"/>
            </a:pPr>
            <a:r>
              <a:rPr lang="en-US" sz="2000" dirty="0"/>
              <a:t>Technical, ownership, management aspects   </a:t>
            </a:r>
          </a:p>
        </p:txBody>
      </p:sp>
      <p:sp>
        <p:nvSpPr>
          <p:cNvPr id="5" name="Title 3"/>
          <p:cNvSpPr txBox="1">
            <a:spLocks/>
          </p:cNvSpPr>
          <p:nvPr/>
        </p:nvSpPr>
        <p:spPr>
          <a:xfrm>
            <a:off x="0" y="-13648"/>
            <a:ext cx="12192000"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Steps in Promoting SM (contd.)</a:t>
            </a:r>
          </a:p>
        </p:txBody>
      </p:sp>
    </p:spTree>
    <p:extLst>
      <p:ext uri="{BB962C8B-B14F-4D97-AF65-F5344CB8AC3E}">
        <p14:creationId xmlns:p14="http://schemas.microsoft.com/office/powerpoint/2010/main" val="26381274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828800" y="1066801"/>
            <a:ext cx="6076950" cy="2447925"/>
          </a:xfrm>
          <a:prstGeom prst="rect">
            <a:avLst/>
          </a:prstGeom>
        </p:spPr>
      </p:pic>
      <p:sp>
        <p:nvSpPr>
          <p:cNvPr id="6" name="TextBox 5"/>
          <p:cNvSpPr txBox="1"/>
          <p:nvPr/>
        </p:nvSpPr>
        <p:spPr>
          <a:xfrm>
            <a:off x="7962616" y="1623834"/>
            <a:ext cx="2629184" cy="1200329"/>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(a) &amp; (b) 2BFG seeder metering units replaced by imported seed metering unit.</a:t>
            </a:r>
          </a:p>
        </p:txBody>
      </p:sp>
      <p:pic>
        <p:nvPicPr>
          <p:cNvPr id="7" name="Picture 6"/>
          <p:cNvPicPr>
            <a:picLocks noChangeAspect="1"/>
          </p:cNvPicPr>
          <p:nvPr/>
        </p:nvPicPr>
        <p:blipFill>
          <a:blip r:embed="rId3"/>
          <a:stretch>
            <a:fillRect/>
          </a:stretch>
        </p:blipFill>
        <p:spPr>
          <a:xfrm>
            <a:off x="1857376" y="4181476"/>
            <a:ext cx="6296025" cy="1685925"/>
          </a:xfrm>
          <a:prstGeom prst="rect">
            <a:avLst/>
          </a:prstGeom>
        </p:spPr>
      </p:pic>
      <p:sp>
        <p:nvSpPr>
          <p:cNvPr id="8" name="TextBox 7"/>
          <p:cNvSpPr txBox="1"/>
          <p:nvPr/>
        </p:nvSpPr>
        <p:spPr>
          <a:xfrm>
            <a:off x="8181407" y="3733801"/>
            <a:ext cx="2518439" cy="2585323"/>
          </a:xfrm>
          <a:prstGeom prst="rect">
            <a:avLst/>
          </a:prstGeom>
          <a:noFill/>
        </p:spPr>
        <p:txBody>
          <a:bodyPr wrap="square" rtlCol="0">
            <a:spAutoFit/>
          </a:bodyPr>
          <a:lstStyle/>
          <a:p>
            <a:r>
              <a:rPr lang="en-US" i="1" dirty="0">
                <a:latin typeface="Arial" panose="020B0604020202020204" pitchFamily="34" charset="0"/>
                <a:cs typeface="Arial" panose="020B0604020202020204" pitchFamily="34" charset="0"/>
              </a:rPr>
              <a:t>(a) Modified 2BFG-6A seeder for teff crop in action at Machakel, Amhara region, (b) Maize trial farm in Gudeya Bila district, (c) Wheat trial farm planted in Adwa district (2017).</a:t>
            </a:r>
            <a:endParaRPr lang="en-US" dirty="0">
              <a:latin typeface="Arial" panose="020B0604020202020204" pitchFamily="34" charset="0"/>
              <a:cs typeface="Arial" panose="020B0604020202020204" pitchFamily="34" charset="0"/>
            </a:endParaRPr>
          </a:p>
        </p:txBody>
      </p:sp>
      <p:sp>
        <p:nvSpPr>
          <p:cNvPr id="9" name="Title 3"/>
          <p:cNvSpPr txBox="1">
            <a:spLocks/>
          </p:cNvSpPr>
          <p:nvPr/>
        </p:nvSpPr>
        <p:spPr>
          <a:xfrm>
            <a:off x="0" y="-1"/>
            <a:ext cx="12191999" cy="63746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sz="3200" dirty="0">
                <a:solidFill>
                  <a:srgbClr val="009900"/>
                </a:solidFill>
                <a:latin typeface="Arial" panose="020B0604020202020204" pitchFamily="34" charset="0"/>
                <a:ea typeface="MS PGothic" panose="020B0600070205080204" pitchFamily="34" charset="-128"/>
              </a:rPr>
              <a:t>Strategic Approach -  2nd Generation planter</a:t>
            </a:r>
          </a:p>
        </p:txBody>
      </p:sp>
    </p:spTree>
    <p:extLst>
      <p:ext uri="{BB962C8B-B14F-4D97-AF65-F5344CB8AC3E}">
        <p14:creationId xmlns:p14="http://schemas.microsoft.com/office/powerpoint/2010/main" val="2861173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ontent Placeholder 2"/>
          <p:cNvSpPr txBox="1">
            <a:spLocks/>
          </p:cNvSpPr>
          <p:nvPr/>
        </p:nvSpPr>
        <p:spPr>
          <a:xfrm>
            <a:off x="1524000" y="1007165"/>
            <a:ext cx="9144000" cy="1431236"/>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26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Arial" panose="020B0604020202020204" pitchFamily="34" charset="0"/>
              <a:buChar char="–"/>
              <a:defRPr sz="1800" i="1"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chemeClr val="accent1"/>
              </a:buClr>
              <a:buFont typeface="Wingdings" panose="05000000000000000000" pitchFamily="2" charset="2"/>
              <a:buChar char="v"/>
            </a:pPr>
            <a:r>
              <a:rPr lang="en-US" sz="2000" dirty="0"/>
              <a:t>Technical &amp; agribusiness aspects of small mechanization</a:t>
            </a:r>
          </a:p>
          <a:p>
            <a:pPr>
              <a:buClr>
                <a:schemeClr val="accent1"/>
              </a:buClr>
              <a:buFont typeface="Wingdings" panose="05000000000000000000" pitchFamily="2" charset="2"/>
              <a:buChar char="v"/>
            </a:pPr>
            <a:r>
              <a:rPr lang="en-US" sz="2000" dirty="0"/>
              <a:t>Youth groups and individual service providers</a:t>
            </a:r>
          </a:p>
          <a:p>
            <a:pPr>
              <a:buClr>
                <a:schemeClr val="accent1"/>
              </a:buClr>
              <a:buFont typeface="Wingdings" panose="05000000000000000000" pitchFamily="2" charset="2"/>
              <a:buChar char="v"/>
            </a:pPr>
            <a:r>
              <a:rPr lang="en-US" sz="2000" dirty="0"/>
              <a:t>Training of mechanics facilitated by Amio in October 2017</a:t>
            </a:r>
          </a:p>
          <a:p>
            <a:pPr>
              <a:buClr>
                <a:schemeClr val="accent1"/>
              </a:buClr>
              <a:buFont typeface="Wingdings" panose="05000000000000000000" pitchFamily="2" charset="2"/>
              <a:buChar char="v"/>
            </a:pPr>
            <a:r>
              <a:rPr lang="en-US" sz="2000" dirty="0"/>
              <a:t>Training of trainers in four regions of Ethiopia</a:t>
            </a:r>
          </a:p>
          <a:p>
            <a:pPr>
              <a:buClr>
                <a:schemeClr val="accent1"/>
              </a:buClr>
              <a:buFont typeface="Wingdings" panose="05000000000000000000" pitchFamily="2" charset="2"/>
              <a:buChar char="v"/>
            </a:pPr>
            <a:endParaRPr lang="en-US" sz="2000" dirty="0"/>
          </a:p>
          <a:p>
            <a:pPr algn="just">
              <a:buClr>
                <a:schemeClr val="accent1"/>
              </a:buClr>
              <a:buFont typeface="Wingdings" panose="05000000000000000000" pitchFamily="2" charset="2"/>
              <a:buChar char="v"/>
            </a:pPr>
            <a:endParaRPr lang="en-GB" sz="2000" dirty="0"/>
          </a:p>
          <a:p>
            <a:pPr lvl="2">
              <a:buClr>
                <a:schemeClr val="accent1"/>
              </a:buClr>
              <a:buFont typeface="Wingdings" panose="05000000000000000000" pitchFamily="2" charset="2"/>
              <a:buChar char="v"/>
            </a:pPr>
            <a:endParaRPr lang="en-US" dirty="0">
              <a:latin typeface="Arial" panose="020B0604020202020204" pitchFamily="34" charset="0"/>
              <a:cs typeface="Arial" panose="020B0604020202020204" pitchFamily="34" charset="0"/>
            </a:endParaRPr>
          </a:p>
          <a:p>
            <a:pPr marL="411480">
              <a:buClr>
                <a:schemeClr val="accent1"/>
              </a:buClr>
              <a:buFont typeface="Wingdings" panose="05000000000000000000" pitchFamily="2" charset="2"/>
              <a:buChar char="v"/>
            </a:pPr>
            <a:endParaRPr lang="en-US" sz="2000" dirty="0"/>
          </a:p>
        </p:txBody>
      </p:sp>
      <p:sp>
        <p:nvSpPr>
          <p:cNvPr id="44" name="Title 3"/>
          <p:cNvSpPr txBox="1">
            <a:spLocks/>
          </p:cNvSpPr>
          <p:nvPr/>
        </p:nvSpPr>
        <p:spPr>
          <a:xfrm>
            <a:off x="1525137" y="-1"/>
            <a:ext cx="9067800" cy="63746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sz="3600" dirty="0">
                <a:solidFill>
                  <a:srgbClr val="009900"/>
                </a:solidFill>
                <a:latin typeface="Arial" panose="020B0604020202020204" pitchFamily="34" charset="0"/>
                <a:ea typeface="MS PGothic" panose="020B0600070205080204" pitchFamily="34" charset="-128"/>
              </a:rPr>
              <a:t>Strategic Approach - Training</a:t>
            </a:r>
          </a:p>
        </p:txBody>
      </p:sp>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2620" y="3213499"/>
            <a:ext cx="3388134" cy="2541100"/>
          </a:xfrm>
          <a:prstGeom prst="rect">
            <a:avLst/>
          </a:prstGeom>
        </p:spPr>
      </p:pic>
      <p:sp>
        <p:nvSpPr>
          <p:cNvPr id="6" name="TextBox 5"/>
          <p:cNvSpPr txBox="1"/>
          <p:nvPr/>
        </p:nvSpPr>
        <p:spPr>
          <a:xfrm>
            <a:off x="802620" y="5791200"/>
            <a:ext cx="4180562" cy="584775"/>
          </a:xfrm>
          <a:prstGeom prst="rect">
            <a:avLst/>
          </a:prstGeom>
          <a:noFill/>
        </p:spPr>
        <p:txBody>
          <a:bodyPr wrap="square" rtlCol="0">
            <a:spAutoFit/>
          </a:bodyPr>
          <a:lstStyle/>
          <a:p>
            <a:r>
              <a:rPr lang="en-US" sz="1600" dirty="0">
                <a:solidFill>
                  <a:srgbClr val="FF0000"/>
                </a:solidFill>
                <a:latin typeface="Arial" panose="020B0604020202020204" pitchFamily="34" charset="0"/>
                <a:cs typeface="Arial" panose="020B0604020202020204" pitchFamily="34" charset="0"/>
              </a:rPr>
              <a:t>Training of individual service providers at GIZ Debre Markos site </a:t>
            </a:r>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38847" y="3213499"/>
            <a:ext cx="3418840" cy="2564130"/>
          </a:xfrm>
          <a:prstGeom prst="rect">
            <a:avLst/>
          </a:prstGeom>
        </p:spPr>
      </p:pic>
      <p:sp>
        <p:nvSpPr>
          <p:cNvPr id="8" name="TextBox 7"/>
          <p:cNvSpPr txBox="1"/>
          <p:nvPr/>
        </p:nvSpPr>
        <p:spPr>
          <a:xfrm>
            <a:off x="4897167" y="5764360"/>
            <a:ext cx="3797180" cy="584775"/>
          </a:xfrm>
          <a:prstGeom prst="rect">
            <a:avLst/>
          </a:prstGeom>
          <a:noFill/>
        </p:spPr>
        <p:txBody>
          <a:bodyPr wrap="square" rtlCol="0">
            <a:spAutoFit/>
          </a:bodyPr>
          <a:lstStyle/>
          <a:p>
            <a:r>
              <a:rPr lang="en-US" sz="1600" dirty="0">
                <a:solidFill>
                  <a:srgbClr val="FF0000"/>
                </a:solidFill>
                <a:latin typeface="Arial" panose="020B0604020202020204" pitchFamily="34" charset="0"/>
                <a:cs typeface="Arial" panose="020B0604020202020204" pitchFamily="34" charset="0"/>
              </a:rPr>
              <a:t>Training of youth group service providers under MoANR and CIMMYT</a:t>
            </a:r>
          </a:p>
        </p:txBody>
      </p:sp>
      <p:pic>
        <p:nvPicPr>
          <p:cNvPr id="9" name="Picture 8">
            <a:extLst>
              <a:ext uri="{FF2B5EF4-FFF2-40B4-BE49-F238E27FC236}">
                <a16:creationId xmlns:a16="http://schemas.microsoft.com/office/drawing/2014/main" id="{C1BF4EC5-7C96-414E-B6DD-063A54E7F6A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97716" y="3213499"/>
            <a:ext cx="3833184" cy="2541100"/>
          </a:xfrm>
          <a:prstGeom prst="rect">
            <a:avLst/>
          </a:prstGeom>
        </p:spPr>
      </p:pic>
      <p:sp>
        <p:nvSpPr>
          <p:cNvPr id="10" name="TextBox 9">
            <a:extLst>
              <a:ext uri="{FF2B5EF4-FFF2-40B4-BE49-F238E27FC236}">
                <a16:creationId xmlns:a16="http://schemas.microsoft.com/office/drawing/2014/main" id="{7FB5318C-E8E8-4559-9935-D52500F2BDCF}"/>
              </a:ext>
            </a:extLst>
          </p:cNvPr>
          <p:cNvSpPr txBox="1"/>
          <p:nvPr/>
        </p:nvSpPr>
        <p:spPr>
          <a:xfrm>
            <a:off x="8694347" y="5667139"/>
            <a:ext cx="3336553" cy="584775"/>
          </a:xfrm>
          <a:prstGeom prst="rect">
            <a:avLst/>
          </a:prstGeom>
          <a:noFill/>
        </p:spPr>
        <p:txBody>
          <a:bodyPr wrap="square" rtlCol="0">
            <a:spAutoFit/>
          </a:bodyPr>
          <a:lstStyle/>
          <a:p>
            <a:r>
              <a:rPr lang="en-US" sz="1600" dirty="0">
                <a:solidFill>
                  <a:srgbClr val="FF0000"/>
                </a:solidFill>
                <a:latin typeface="Arial" panose="020B0604020202020204" pitchFamily="34" charset="0"/>
                <a:cs typeface="Arial" panose="020B0604020202020204" pitchFamily="34" charset="0"/>
              </a:rPr>
              <a:t>Training during field day demo for SP in Adwa</a:t>
            </a:r>
          </a:p>
        </p:txBody>
      </p:sp>
    </p:spTree>
    <p:extLst>
      <p:ext uri="{BB962C8B-B14F-4D97-AF65-F5344CB8AC3E}">
        <p14:creationId xmlns:p14="http://schemas.microsoft.com/office/powerpoint/2010/main" val="31084632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571406" y="1401425"/>
            <a:ext cx="3076795" cy="2305844"/>
          </a:xfrm>
          <a:prstGeom prst="rect">
            <a:avLst/>
          </a:prstGeom>
        </p:spPr>
      </p:pic>
      <p:pic>
        <p:nvPicPr>
          <p:cNvPr id="5" name="Picture 4"/>
          <p:cNvPicPr>
            <a:picLocks noChangeAspect="1"/>
          </p:cNvPicPr>
          <p:nvPr/>
        </p:nvPicPr>
        <p:blipFill>
          <a:blip r:embed="rId3"/>
          <a:stretch>
            <a:fillRect/>
          </a:stretch>
        </p:blipFill>
        <p:spPr>
          <a:xfrm>
            <a:off x="4702290" y="1421897"/>
            <a:ext cx="5889510" cy="2305844"/>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29200" y="4151319"/>
            <a:ext cx="5638800" cy="2103218"/>
          </a:xfrm>
          <a:prstGeom prst="rect">
            <a:avLst/>
          </a:prstGeom>
        </p:spPr>
      </p:pic>
      <p:sp>
        <p:nvSpPr>
          <p:cNvPr id="7" name="Title 3"/>
          <p:cNvSpPr txBox="1">
            <a:spLocks/>
          </p:cNvSpPr>
          <p:nvPr/>
        </p:nvSpPr>
        <p:spPr>
          <a:xfrm>
            <a:off x="0" y="-1"/>
            <a:ext cx="12191999" cy="76200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sz="3200" dirty="0">
                <a:solidFill>
                  <a:srgbClr val="009900"/>
                </a:solidFill>
                <a:latin typeface="Arial" panose="020B0604020202020204" pitchFamily="34" charset="0"/>
                <a:ea typeface="MS PGothic" panose="020B0600070205080204" pitchFamily="34" charset="-128"/>
              </a:rPr>
              <a:t>Training of mechanics &amp; SP at Melkassa (contd.) </a:t>
            </a:r>
          </a:p>
        </p:txBody>
      </p:sp>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540080" y="3854237"/>
            <a:ext cx="3489120" cy="2698963"/>
          </a:xfrm>
          <a:prstGeom prst="rect">
            <a:avLst/>
          </a:prstGeom>
        </p:spPr>
      </p:pic>
    </p:spTree>
    <p:extLst>
      <p:ext uri="{BB962C8B-B14F-4D97-AF65-F5344CB8AC3E}">
        <p14:creationId xmlns:p14="http://schemas.microsoft.com/office/powerpoint/2010/main" val="2919951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752600" y="1295400"/>
            <a:ext cx="6191250" cy="4686300"/>
          </a:xfrm>
          <a:prstGeom prst="rect">
            <a:avLst/>
          </a:prstGeom>
        </p:spPr>
      </p:pic>
      <p:sp>
        <p:nvSpPr>
          <p:cNvPr id="4" name="Title 3"/>
          <p:cNvSpPr txBox="1">
            <a:spLocks/>
          </p:cNvSpPr>
          <p:nvPr/>
        </p:nvSpPr>
        <p:spPr>
          <a:xfrm>
            <a:off x="0" y="-1"/>
            <a:ext cx="12085983" cy="76200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sz="3200" dirty="0">
                <a:solidFill>
                  <a:srgbClr val="009900"/>
                </a:solidFill>
                <a:latin typeface="Arial" panose="020B0604020202020204" pitchFamily="34" charset="0"/>
                <a:ea typeface="MS PGothic" panose="020B0600070205080204" pitchFamily="34" charset="-128"/>
              </a:rPr>
              <a:t>Strategic Approach - Awareness creation </a:t>
            </a:r>
          </a:p>
        </p:txBody>
      </p:sp>
      <p:sp>
        <p:nvSpPr>
          <p:cNvPr id="6" name="TextBox 5"/>
          <p:cNvSpPr txBox="1"/>
          <p:nvPr/>
        </p:nvSpPr>
        <p:spPr>
          <a:xfrm>
            <a:off x="8153401" y="1791891"/>
            <a:ext cx="2058537" cy="3693319"/>
          </a:xfrm>
          <a:prstGeom prst="rect">
            <a:avLst/>
          </a:prstGeom>
          <a:noFill/>
        </p:spPr>
        <p:txBody>
          <a:bodyPr wrap="square" rtlCol="0">
            <a:spAutoFit/>
          </a:bodyPr>
          <a:lstStyle/>
          <a:p>
            <a:r>
              <a:rPr lang="en-US" i="1" dirty="0"/>
              <a:t>(a) Field day at Adwa woreda in Tigray region; (b) field day at Amanuel zuria woreda in Amhara region; (c) field day at Adwa woreda in Tigray region; and (d) field day at Amanuel zuria woreda in Amhara region. </a:t>
            </a:r>
            <a:endParaRPr lang="en-US" dirty="0"/>
          </a:p>
        </p:txBody>
      </p:sp>
      <p:sp>
        <p:nvSpPr>
          <p:cNvPr id="7" name="TextBox 6"/>
          <p:cNvSpPr txBox="1"/>
          <p:nvPr/>
        </p:nvSpPr>
        <p:spPr>
          <a:xfrm>
            <a:off x="2209800" y="6096000"/>
            <a:ext cx="6172200" cy="369332"/>
          </a:xfrm>
          <a:prstGeom prst="rect">
            <a:avLst/>
          </a:prstGeom>
          <a:noFill/>
        </p:spPr>
        <p:txBody>
          <a:bodyPr wrap="square" rtlCol="0">
            <a:spAutoFit/>
          </a:bodyPr>
          <a:lstStyle/>
          <a:p>
            <a:r>
              <a:rPr lang="en-US" dirty="0"/>
              <a:t>Total – </a:t>
            </a:r>
            <a:r>
              <a:rPr lang="en-US" b="1" dirty="0"/>
              <a:t>79 (22 females) </a:t>
            </a:r>
            <a:r>
              <a:rPr lang="en-US" dirty="0"/>
              <a:t>participants</a:t>
            </a:r>
          </a:p>
        </p:txBody>
      </p:sp>
    </p:spTree>
    <p:extLst>
      <p:ext uri="{BB962C8B-B14F-4D97-AF65-F5344CB8AC3E}">
        <p14:creationId xmlns:p14="http://schemas.microsoft.com/office/powerpoint/2010/main" val="7466288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ontent Placeholder 2"/>
          <p:cNvSpPr txBox="1">
            <a:spLocks/>
          </p:cNvSpPr>
          <p:nvPr/>
        </p:nvSpPr>
        <p:spPr>
          <a:xfrm>
            <a:off x="1524000" y="1074420"/>
            <a:ext cx="9068937" cy="1314450"/>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26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Arial" panose="020B0604020202020204" pitchFamily="34" charset="0"/>
              <a:buChar char="–"/>
              <a:defRPr sz="1800" i="1"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chemeClr val="accent1"/>
              </a:buClr>
              <a:buFont typeface="Wingdings" panose="05000000000000000000" pitchFamily="2" charset="2"/>
              <a:buChar char="v"/>
            </a:pPr>
            <a:r>
              <a:rPr lang="en-US" sz="2000" dirty="0"/>
              <a:t>Awareness/demand creation: involving EIAR, MoANR, private sector e.g. Amio, site coordinators - promoting awareness on-farm demonstrations, field days, awareness campaigns where farmer or youths are gathered for other activities e.g. Abiye farm in Debre Markos</a:t>
            </a:r>
          </a:p>
          <a:p>
            <a:pPr>
              <a:buClr>
                <a:schemeClr val="accent1"/>
              </a:buClr>
              <a:buFont typeface="Wingdings" panose="05000000000000000000" pitchFamily="2" charset="2"/>
              <a:buChar char="v"/>
            </a:pPr>
            <a:endParaRPr lang="en-US" sz="2000" dirty="0"/>
          </a:p>
          <a:p>
            <a:pPr lvl="2">
              <a:buClr>
                <a:schemeClr val="accent1"/>
              </a:buClr>
              <a:buFont typeface="Wingdings" panose="05000000000000000000" pitchFamily="2" charset="2"/>
              <a:buChar char="v"/>
            </a:pPr>
            <a:endParaRPr lang="en-US" dirty="0">
              <a:latin typeface="Arial" panose="020B0604020202020204" pitchFamily="34" charset="0"/>
              <a:cs typeface="Arial" panose="020B0604020202020204" pitchFamily="34" charset="0"/>
            </a:endParaRPr>
          </a:p>
          <a:p>
            <a:pPr marL="411480">
              <a:buClr>
                <a:schemeClr val="accent1"/>
              </a:buClr>
              <a:buFont typeface="Wingdings" panose="05000000000000000000" pitchFamily="2" charset="2"/>
              <a:buChar char="v"/>
            </a:pPr>
            <a:endParaRPr lang="en-US" sz="2000" dirty="0"/>
          </a:p>
        </p:txBody>
      </p:sp>
      <p:sp>
        <p:nvSpPr>
          <p:cNvPr id="44" name="Title 3"/>
          <p:cNvSpPr txBox="1">
            <a:spLocks/>
          </p:cNvSpPr>
          <p:nvPr/>
        </p:nvSpPr>
        <p:spPr>
          <a:xfrm>
            <a:off x="0" y="-1"/>
            <a:ext cx="12192000" cy="63746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sz="3200" dirty="0">
                <a:solidFill>
                  <a:srgbClr val="009900"/>
                </a:solidFill>
                <a:latin typeface="Arial" panose="020B0604020202020204" pitchFamily="34" charset="0"/>
                <a:ea typeface="MS PGothic" panose="020B0600070205080204" pitchFamily="34" charset="-128"/>
              </a:rPr>
              <a:t>Strategic Approach -  Awareness creation (contd.) </a:t>
            </a:r>
          </a:p>
        </p:txBody>
      </p:sp>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67933" y="2410535"/>
            <a:ext cx="4425003" cy="3318753"/>
          </a:xfrm>
          <a:prstGeom prst="rect">
            <a:avLst/>
          </a:prstGeom>
        </p:spPr>
      </p:pic>
      <p:sp>
        <p:nvSpPr>
          <p:cNvPr id="3" name="TextBox 2"/>
          <p:cNvSpPr txBox="1"/>
          <p:nvPr/>
        </p:nvSpPr>
        <p:spPr>
          <a:xfrm>
            <a:off x="6019801" y="5715001"/>
            <a:ext cx="4012637" cy="584775"/>
          </a:xfrm>
          <a:prstGeom prst="rect">
            <a:avLst/>
          </a:prstGeom>
          <a:noFill/>
        </p:spPr>
        <p:txBody>
          <a:bodyPr wrap="none" rtlCol="0">
            <a:spAutoFit/>
          </a:bodyPr>
          <a:lstStyle/>
          <a:p>
            <a:r>
              <a:rPr lang="en-US" sz="1600" dirty="0">
                <a:solidFill>
                  <a:srgbClr val="FF0000"/>
                </a:solidFill>
                <a:latin typeface="Arial" panose="020B0604020202020204" pitchFamily="34" charset="0"/>
                <a:cs typeface="Arial" panose="020B0604020202020204" pitchFamily="34" charset="0"/>
              </a:rPr>
              <a:t>Small mechanization awareness in Debre </a:t>
            </a:r>
          </a:p>
          <a:p>
            <a:r>
              <a:rPr lang="en-US" sz="1600" dirty="0">
                <a:solidFill>
                  <a:srgbClr val="FF0000"/>
                </a:solidFill>
                <a:latin typeface="Arial" panose="020B0604020202020204" pitchFamily="34" charset="0"/>
                <a:cs typeface="Arial" panose="020B0604020202020204" pitchFamily="34" charset="0"/>
              </a:rPr>
              <a:t>Birhan (</a:t>
            </a:r>
            <a:r>
              <a:rPr lang="en-US" sz="1600" i="1" dirty="0">
                <a:solidFill>
                  <a:srgbClr val="FF0000"/>
                </a:solidFill>
                <a:latin typeface="Arial" panose="020B0604020202020204" pitchFamily="34" charset="0"/>
                <a:cs typeface="Arial" panose="020B0604020202020204" pitchFamily="34" charset="0"/>
              </a:rPr>
              <a:t>25 October 2017</a:t>
            </a:r>
            <a:r>
              <a:rPr lang="en-US" sz="1600" dirty="0">
                <a:solidFill>
                  <a:srgbClr val="FF0000"/>
                </a:solidFill>
                <a:latin typeface="Arial" panose="020B0604020202020204" pitchFamily="34" charset="0"/>
                <a:cs typeface="Arial" panose="020B0604020202020204" pitchFamily="34" charset="0"/>
              </a:rPr>
              <a:t>)</a:t>
            </a:r>
          </a:p>
        </p:txBody>
      </p:sp>
      <p:sp>
        <p:nvSpPr>
          <p:cNvPr id="47" name="TextBox 46"/>
          <p:cNvSpPr txBox="1"/>
          <p:nvPr/>
        </p:nvSpPr>
        <p:spPr>
          <a:xfrm>
            <a:off x="1610638" y="5791200"/>
            <a:ext cx="4180562" cy="338554"/>
          </a:xfrm>
          <a:prstGeom prst="rect">
            <a:avLst/>
          </a:prstGeom>
          <a:noFill/>
        </p:spPr>
        <p:txBody>
          <a:bodyPr wrap="square" rtlCol="0">
            <a:spAutoFit/>
          </a:bodyPr>
          <a:lstStyle/>
          <a:p>
            <a:r>
              <a:rPr lang="en-US" sz="1600" dirty="0">
                <a:solidFill>
                  <a:srgbClr val="FF0000"/>
                </a:solidFill>
                <a:latin typeface="Arial" panose="020B0604020202020204" pitchFamily="34" charset="0"/>
                <a:cs typeface="Arial" panose="020B0604020202020204" pitchFamily="34" charset="0"/>
              </a:rPr>
              <a:t>Field day at Machakel in Amhara region</a:t>
            </a:r>
          </a:p>
        </p:txBody>
      </p:sp>
      <p:pic>
        <p:nvPicPr>
          <p:cNvPr id="7" name="Content Placeholder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00201" y="2436286"/>
            <a:ext cx="4371619" cy="3278715"/>
          </a:xfrm>
          <a:prstGeom prst="rect">
            <a:avLst/>
          </a:prstGeom>
        </p:spPr>
      </p:pic>
    </p:spTree>
    <p:extLst>
      <p:ext uri="{BB962C8B-B14F-4D97-AF65-F5344CB8AC3E}">
        <p14:creationId xmlns:p14="http://schemas.microsoft.com/office/powerpoint/2010/main" val="26115452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1676400" y="838200"/>
          <a:ext cx="8839201" cy="5486400"/>
        </p:xfrm>
        <a:graphic>
          <a:graphicData uri="http://schemas.openxmlformats.org/drawingml/2006/table">
            <a:tbl>
              <a:tblPr>
                <a:tableStyleId>{5C22544A-7EE6-4342-B048-85BDC9FD1C3A}</a:tableStyleId>
              </a:tblPr>
              <a:tblGrid>
                <a:gridCol w="4095583">
                  <a:extLst>
                    <a:ext uri="{9D8B030D-6E8A-4147-A177-3AD203B41FA5}">
                      <a16:colId xmlns:a16="http://schemas.microsoft.com/office/drawing/2014/main" val="20000"/>
                    </a:ext>
                  </a:extLst>
                </a:gridCol>
                <a:gridCol w="1749696">
                  <a:extLst>
                    <a:ext uri="{9D8B030D-6E8A-4147-A177-3AD203B41FA5}">
                      <a16:colId xmlns:a16="http://schemas.microsoft.com/office/drawing/2014/main" val="20001"/>
                    </a:ext>
                  </a:extLst>
                </a:gridCol>
                <a:gridCol w="1458079">
                  <a:extLst>
                    <a:ext uri="{9D8B030D-6E8A-4147-A177-3AD203B41FA5}">
                      <a16:colId xmlns:a16="http://schemas.microsoft.com/office/drawing/2014/main" val="20002"/>
                    </a:ext>
                  </a:extLst>
                </a:gridCol>
                <a:gridCol w="1535843">
                  <a:extLst>
                    <a:ext uri="{9D8B030D-6E8A-4147-A177-3AD203B41FA5}">
                      <a16:colId xmlns:a16="http://schemas.microsoft.com/office/drawing/2014/main" val="20003"/>
                    </a:ext>
                  </a:extLst>
                </a:gridCol>
              </a:tblGrid>
              <a:tr h="775464">
                <a:tc rowSpan="2">
                  <a:txBody>
                    <a:bodyPr/>
                    <a:lstStyle/>
                    <a:p>
                      <a:pPr algn="l" fontAlgn="ctr"/>
                      <a:r>
                        <a:rPr lang="en-US" sz="2000" b="1" u="none" strike="noStrike" dirty="0">
                          <a:effectLst/>
                          <a:latin typeface="Arial" panose="020B0604020202020204" pitchFamily="34" charset="0"/>
                          <a:cs typeface="Arial" panose="020B0604020202020204" pitchFamily="34" charset="0"/>
                        </a:rPr>
                        <a:t>Number of service providers and implements </a:t>
                      </a:r>
                      <a:endParaRPr lang="en-US"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gridSpan="2">
                  <a:txBody>
                    <a:bodyPr/>
                    <a:lstStyle/>
                    <a:p>
                      <a:pPr algn="ctr" fontAlgn="ctr"/>
                      <a:r>
                        <a:rPr lang="en-US" sz="2000" b="1" u="none" strike="noStrike" dirty="0">
                          <a:effectLst/>
                          <a:latin typeface="Arial" panose="020B0604020202020204" pitchFamily="34" charset="0"/>
                          <a:cs typeface="Arial" panose="020B0604020202020204" pitchFamily="34" charset="0"/>
                        </a:rPr>
                        <a:t>Year</a:t>
                      </a:r>
                      <a:endParaRPr lang="en-US"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hMerge="1">
                  <a:txBody>
                    <a:bodyPr/>
                    <a:lstStyle/>
                    <a:p>
                      <a:endParaRPr lang="en-US"/>
                    </a:p>
                  </a:txBody>
                  <a:tcPr/>
                </a:tc>
                <a:tc rowSpan="2">
                  <a:txBody>
                    <a:bodyPr/>
                    <a:lstStyle/>
                    <a:p>
                      <a:pPr algn="ctr" fontAlgn="ctr"/>
                      <a:r>
                        <a:rPr lang="en-US" sz="2000" b="1" u="none" strike="noStrike" dirty="0">
                          <a:effectLst/>
                          <a:latin typeface="Arial" panose="020B0604020202020204" pitchFamily="34" charset="0"/>
                          <a:cs typeface="Arial" panose="020B0604020202020204" pitchFamily="34" charset="0"/>
                        </a:rPr>
                        <a:t>Total </a:t>
                      </a:r>
                      <a:endParaRPr lang="en-US"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0000"/>
                  </a:ext>
                </a:extLst>
              </a:tr>
              <a:tr h="775464">
                <a:tc vMerge="1">
                  <a:txBody>
                    <a:bodyPr/>
                    <a:lstStyle/>
                    <a:p>
                      <a:endParaRPr lang="en-US"/>
                    </a:p>
                  </a:txBody>
                  <a:tcPr/>
                </a:tc>
                <a:tc>
                  <a:txBody>
                    <a:bodyPr/>
                    <a:lstStyle/>
                    <a:p>
                      <a:pPr algn="ctr" fontAlgn="ctr"/>
                      <a:r>
                        <a:rPr lang="en-US" sz="2000" b="1" u="none" strike="noStrike" dirty="0">
                          <a:effectLst/>
                          <a:latin typeface="Arial" panose="020B0604020202020204" pitchFamily="34" charset="0"/>
                          <a:cs typeface="Arial" panose="020B0604020202020204" pitchFamily="34" charset="0"/>
                        </a:rPr>
                        <a:t>2015 &amp; 2016</a:t>
                      </a:r>
                      <a:endParaRPr lang="en-US"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US" sz="2000" b="1" u="none" strike="noStrike" dirty="0">
                          <a:effectLst/>
                          <a:latin typeface="Arial" panose="020B0604020202020204" pitchFamily="34" charset="0"/>
                          <a:cs typeface="Arial" panose="020B0604020202020204" pitchFamily="34" charset="0"/>
                        </a:rPr>
                        <a:t>2017</a:t>
                      </a:r>
                      <a:endParaRPr lang="en-US" sz="2000" b="1"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tc>
                <a:tc vMerge="1">
                  <a:txBody>
                    <a:bodyPr/>
                    <a:lstStyle/>
                    <a:p>
                      <a:endParaRPr lang="en-US"/>
                    </a:p>
                  </a:txBody>
                  <a:tcPr/>
                </a:tc>
                <a:extLst>
                  <a:ext uri="{0D108BD9-81ED-4DB2-BD59-A6C34878D82A}">
                    <a16:rowId xmlns:a16="http://schemas.microsoft.com/office/drawing/2014/main" val="10001"/>
                  </a:ext>
                </a:extLst>
              </a:tr>
              <a:tr h="387731">
                <a:tc>
                  <a:txBody>
                    <a:bodyPr/>
                    <a:lstStyle/>
                    <a:p>
                      <a:pPr algn="l" fontAlgn="t"/>
                      <a:r>
                        <a:rPr lang="en-US" sz="2000" u="none" strike="noStrike" dirty="0">
                          <a:effectLst/>
                          <a:latin typeface="Arial" panose="020B0604020202020204" pitchFamily="34" charset="0"/>
                          <a:cs typeface="Arial" panose="020B0604020202020204" pitchFamily="34" charset="0"/>
                        </a:rPr>
                        <a:t>No of service providers</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19</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13</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32</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extLst>
                  <a:ext uri="{0D108BD9-81ED-4DB2-BD59-A6C34878D82A}">
                    <a16:rowId xmlns:a16="http://schemas.microsoft.com/office/drawing/2014/main" val="10002"/>
                  </a:ext>
                </a:extLst>
              </a:tr>
              <a:tr h="387731">
                <a:tc>
                  <a:txBody>
                    <a:bodyPr/>
                    <a:lstStyle/>
                    <a:p>
                      <a:pPr algn="l" fontAlgn="t"/>
                      <a:r>
                        <a:rPr lang="en-US" sz="2000" u="none" strike="noStrike" dirty="0">
                          <a:effectLst/>
                          <a:latin typeface="Arial" panose="020B0604020202020204" pitchFamily="34" charset="0"/>
                          <a:cs typeface="Arial" panose="020B0604020202020204" pitchFamily="34" charset="0"/>
                        </a:rPr>
                        <a:t>No of 2WT</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19</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40</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59</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extLst>
                  <a:ext uri="{0D108BD9-81ED-4DB2-BD59-A6C34878D82A}">
                    <a16:rowId xmlns:a16="http://schemas.microsoft.com/office/drawing/2014/main" val="10003"/>
                  </a:ext>
                </a:extLst>
              </a:tr>
              <a:tr h="387731">
                <a:tc>
                  <a:txBody>
                    <a:bodyPr/>
                    <a:lstStyle/>
                    <a:p>
                      <a:pPr algn="l" fontAlgn="t"/>
                      <a:r>
                        <a:rPr lang="en-US" sz="2000" u="none" strike="noStrike" dirty="0">
                          <a:effectLst/>
                          <a:latin typeface="Arial" panose="020B0604020202020204" pitchFamily="34" charset="0"/>
                          <a:cs typeface="Arial" panose="020B0604020202020204" pitchFamily="34" charset="0"/>
                        </a:rPr>
                        <a:t>Planter (wheat and Maize)</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18</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24</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42</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extLst>
                  <a:ext uri="{0D108BD9-81ED-4DB2-BD59-A6C34878D82A}">
                    <a16:rowId xmlns:a16="http://schemas.microsoft.com/office/drawing/2014/main" val="10004"/>
                  </a:ext>
                </a:extLst>
              </a:tr>
              <a:tr h="387731">
                <a:tc>
                  <a:txBody>
                    <a:bodyPr/>
                    <a:lstStyle/>
                    <a:p>
                      <a:pPr algn="l" fontAlgn="t"/>
                      <a:r>
                        <a:rPr lang="en-US" sz="2000" u="none" strike="noStrike" dirty="0">
                          <a:effectLst/>
                          <a:latin typeface="Arial" panose="020B0604020202020204" pitchFamily="34" charset="0"/>
                          <a:cs typeface="Arial" panose="020B0604020202020204" pitchFamily="34" charset="0"/>
                        </a:rPr>
                        <a:t>Water pump</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8</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0</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8</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extLst>
                  <a:ext uri="{0D108BD9-81ED-4DB2-BD59-A6C34878D82A}">
                    <a16:rowId xmlns:a16="http://schemas.microsoft.com/office/drawing/2014/main" val="10005"/>
                  </a:ext>
                </a:extLst>
              </a:tr>
              <a:tr h="387731">
                <a:tc>
                  <a:txBody>
                    <a:bodyPr/>
                    <a:lstStyle/>
                    <a:p>
                      <a:pPr algn="l" fontAlgn="t"/>
                      <a:r>
                        <a:rPr lang="en-US" sz="2000" u="none" strike="noStrike" dirty="0">
                          <a:effectLst/>
                          <a:latin typeface="Arial" panose="020B0604020202020204" pitchFamily="34" charset="0"/>
                          <a:cs typeface="Arial" panose="020B0604020202020204" pitchFamily="34" charset="0"/>
                        </a:rPr>
                        <a:t>Harvester/reaper </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6</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18</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24</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extLst>
                  <a:ext uri="{0D108BD9-81ED-4DB2-BD59-A6C34878D82A}">
                    <a16:rowId xmlns:a16="http://schemas.microsoft.com/office/drawing/2014/main" val="10006"/>
                  </a:ext>
                </a:extLst>
              </a:tr>
              <a:tr h="387731">
                <a:tc>
                  <a:txBody>
                    <a:bodyPr/>
                    <a:lstStyle/>
                    <a:p>
                      <a:pPr algn="l" fontAlgn="t"/>
                      <a:r>
                        <a:rPr lang="en-US" sz="2000" u="none" strike="noStrike" dirty="0">
                          <a:effectLst/>
                          <a:latin typeface="Arial" panose="020B0604020202020204" pitchFamily="34" charset="0"/>
                          <a:cs typeface="Arial" panose="020B0604020202020204" pitchFamily="34" charset="0"/>
                        </a:rPr>
                        <a:t>Thresher/sheller</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5</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 </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5</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extLst>
                  <a:ext uri="{0D108BD9-81ED-4DB2-BD59-A6C34878D82A}">
                    <a16:rowId xmlns:a16="http://schemas.microsoft.com/office/drawing/2014/main" val="10007"/>
                  </a:ext>
                </a:extLst>
              </a:tr>
              <a:tr h="387731">
                <a:tc>
                  <a:txBody>
                    <a:bodyPr/>
                    <a:lstStyle/>
                    <a:p>
                      <a:pPr algn="l" fontAlgn="t"/>
                      <a:r>
                        <a:rPr lang="en-US" sz="2000" u="none" strike="noStrike" dirty="0">
                          <a:effectLst/>
                          <a:latin typeface="Arial" panose="020B0604020202020204" pitchFamily="34" charset="0"/>
                          <a:cs typeface="Arial" panose="020B0604020202020204" pitchFamily="34" charset="0"/>
                        </a:rPr>
                        <a:t>Trailer </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17</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20 </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effectLst/>
                          <a:latin typeface="Arial" panose="020B0604020202020204" pitchFamily="34" charset="0"/>
                          <a:cs typeface="Arial" panose="020B0604020202020204" pitchFamily="34" charset="0"/>
                        </a:rPr>
                        <a:t>37</a:t>
                      </a:r>
                      <a:endParaRPr lang="en-US" sz="2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tc>
                <a:extLst>
                  <a:ext uri="{0D108BD9-81ED-4DB2-BD59-A6C34878D82A}">
                    <a16:rowId xmlns:a16="http://schemas.microsoft.com/office/drawing/2014/main" val="10008"/>
                  </a:ext>
                </a:extLst>
              </a:tr>
              <a:tr h="1221355">
                <a:tc>
                  <a:txBody>
                    <a:bodyPr/>
                    <a:lstStyle/>
                    <a:p>
                      <a:pPr algn="l" fontAlgn="t"/>
                      <a:r>
                        <a:rPr lang="en-US" sz="2000" u="none" strike="noStrike" dirty="0">
                          <a:solidFill>
                            <a:srgbClr val="C00000"/>
                          </a:solidFill>
                          <a:effectLst/>
                          <a:latin typeface="Arial" panose="020B0604020202020204" pitchFamily="34" charset="0"/>
                          <a:cs typeface="Arial" panose="020B0604020202020204" pitchFamily="34" charset="0"/>
                        </a:rPr>
                        <a:t>Number of people trained on 2 WT and different technologies (</a:t>
                      </a:r>
                      <a:r>
                        <a:rPr lang="en-US" sz="2000" i="1" u="none" strike="noStrike" dirty="0">
                          <a:solidFill>
                            <a:srgbClr val="C00000"/>
                          </a:solidFill>
                          <a:effectLst/>
                          <a:latin typeface="Arial" panose="020B0604020202020204" pitchFamily="34" charset="0"/>
                          <a:cs typeface="Arial" panose="020B0604020202020204" pitchFamily="34" charset="0"/>
                        </a:rPr>
                        <a:t>including service providers</a:t>
                      </a:r>
                      <a:r>
                        <a:rPr lang="en-US" sz="2000" u="none" strike="noStrike" dirty="0">
                          <a:solidFill>
                            <a:srgbClr val="C00000"/>
                          </a:solidFill>
                          <a:effectLst/>
                          <a:latin typeface="Arial" panose="020B0604020202020204" pitchFamily="34" charset="0"/>
                          <a:cs typeface="Arial" panose="020B0604020202020204" pitchFamily="34" charset="0"/>
                        </a:rPr>
                        <a:t>)</a:t>
                      </a:r>
                      <a:endParaRPr lang="en-US" sz="2000" b="0" i="0" u="none" strike="noStrike" dirty="0">
                        <a:solidFill>
                          <a:srgbClr val="C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solidFill>
                            <a:srgbClr val="C00000"/>
                          </a:solidFill>
                          <a:effectLst/>
                          <a:latin typeface="Arial" panose="020B0604020202020204" pitchFamily="34" charset="0"/>
                          <a:cs typeface="Arial" panose="020B0604020202020204" pitchFamily="34" charset="0"/>
                        </a:rPr>
                        <a:t>35</a:t>
                      </a:r>
                      <a:endParaRPr lang="en-US" sz="2000" b="0" i="0" u="none" strike="noStrike" dirty="0">
                        <a:solidFill>
                          <a:srgbClr val="C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solidFill>
                            <a:srgbClr val="C00000"/>
                          </a:solidFill>
                          <a:effectLst/>
                          <a:latin typeface="Arial" panose="020B0604020202020204" pitchFamily="34" charset="0"/>
                          <a:cs typeface="Arial" panose="020B0604020202020204" pitchFamily="34" charset="0"/>
                        </a:rPr>
                        <a:t>402</a:t>
                      </a:r>
                      <a:endParaRPr lang="en-US" sz="2000" b="0" i="0" u="none" strike="noStrike" dirty="0">
                        <a:solidFill>
                          <a:srgbClr val="C00000"/>
                        </a:solidFill>
                        <a:effectLst/>
                        <a:latin typeface="Arial" panose="020B0604020202020204" pitchFamily="34" charset="0"/>
                        <a:cs typeface="Arial" panose="020B0604020202020204" pitchFamily="34" charset="0"/>
                      </a:endParaRPr>
                    </a:p>
                  </a:txBody>
                  <a:tcPr marL="9525" marR="9525" marT="9525" marB="0"/>
                </a:tc>
                <a:tc>
                  <a:txBody>
                    <a:bodyPr/>
                    <a:lstStyle/>
                    <a:p>
                      <a:pPr algn="ctr" fontAlgn="t"/>
                      <a:r>
                        <a:rPr lang="en-US" sz="2000" u="none" strike="noStrike" dirty="0">
                          <a:solidFill>
                            <a:srgbClr val="C00000"/>
                          </a:solidFill>
                          <a:effectLst/>
                          <a:latin typeface="Arial" panose="020B0604020202020204" pitchFamily="34" charset="0"/>
                          <a:cs typeface="Arial" panose="020B0604020202020204" pitchFamily="34" charset="0"/>
                        </a:rPr>
                        <a:t>437</a:t>
                      </a:r>
                      <a:endParaRPr lang="en-US" sz="2000" b="0" i="0" u="none" strike="noStrike" dirty="0">
                        <a:solidFill>
                          <a:srgbClr val="C00000"/>
                        </a:solidFill>
                        <a:effectLst/>
                        <a:latin typeface="Arial" panose="020B0604020202020204" pitchFamily="34" charset="0"/>
                        <a:cs typeface="Arial" panose="020B0604020202020204" pitchFamily="34" charset="0"/>
                      </a:endParaRPr>
                    </a:p>
                  </a:txBody>
                  <a:tcPr marL="9525" marR="9525" marT="9525" marB="0"/>
                </a:tc>
                <a:extLst>
                  <a:ext uri="{0D108BD9-81ED-4DB2-BD59-A6C34878D82A}">
                    <a16:rowId xmlns:a16="http://schemas.microsoft.com/office/drawing/2014/main" val="10009"/>
                  </a:ext>
                </a:extLst>
              </a:tr>
            </a:tbl>
          </a:graphicData>
        </a:graphic>
      </p:graphicFrame>
      <p:sp>
        <p:nvSpPr>
          <p:cNvPr id="3" name="Title 3"/>
          <p:cNvSpPr txBox="1">
            <a:spLocks/>
          </p:cNvSpPr>
          <p:nvPr/>
        </p:nvSpPr>
        <p:spPr>
          <a:xfrm>
            <a:off x="0" y="-1"/>
            <a:ext cx="12191999" cy="63746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sz="3600" dirty="0">
                <a:solidFill>
                  <a:srgbClr val="009900"/>
                </a:solidFill>
                <a:latin typeface="Arial" panose="020B0604020202020204" pitchFamily="34" charset="0"/>
                <a:ea typeface="MS PGothic" panose="020B0600070205080204" pitchFamily="34" charset="-128"/>
              </a:rPr>
              <a:t>Strategic Approach - in Numbers</a:t>
            </a:r>
          </a:p>
        </p:txBody>
      </p:sp>
    </p:spTree>
    <p:extLst>
      <p:ext uri="{BB962C8B-B14F-4D97-AF65-F5344CB8AC3E}">
        <p14:creationId xmlns:p14="http://schemas.microsoft.com/office/powerpoint/2010/main" val="22452690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132520" y="1603117"/>
            <a:ext cx="12629322" cy="38567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Farmers &amp; SPs Perspective- </a:t>
            </a:r>
          </a:p>
          <a:p>
            <a:r>
              <a:rPr lang="en-US" dirty="0">
                <a:solidFill>
                  <a:srgbClr val="009900"/>
                </a:solidFill>
                <a:latin typeface="Arial" panose="020B0604020202020204" pitchFamily="34" charset="0"/>
                <a:ea typeface="MS PGothic" panose="020B0600070205080204" pitchFamily="34" charset="-128"/>
              </a:rPr>
              <a:t>Business Opportunity</a:t>
            </a:r>
          </a:p>
        </p:txBody>
      </p:sp>
    </p:spTree>
    <p:extLst>
      <p:ext uri="{BB962C8B-B14F-4D97-AF65-F5344CB8AC3E}">
        <p14:creationId xmlns:p14="http://schemas.microsoft.com/office/powerpoint/2010/main" val="36821940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1" y="-13649"/>
            <a:ext cx="12192001" cy="95278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Currently promoted Technologies (innovations)</a:t>
            </a:r>
          </a:p>
        </p:txBody>
      </p:sp>
      <p:pic>
        <p:nvPicPr>
          <p:cNvPr id="5" name="Picture 4" descr="E:\ephrem\CIMMIYT\Picture\Pic\IMG_1833.JPG"/>
          <p:cNvPicPr/>
          <p:nvPr/>
        </p:nvPicPr>
        <p:blipFill>
          <a:blip r:embed="rId2" cstate="email">
            <a:extLst>
              <a:ext uri="{28A0092B-C50C-407E-A947-70E740481C1C}">
                <a14:useLocalDpi xmlns:a14="http://schemas.microsoft.com/office/drawing/2010/main"/>
              </a:ext>
            </a:extLst>
          </a:blip>
          <a:srcRect/>
          <a:stretch>
            <a:fillRect/>
          </a:stretch>
        </p:blipFill>
        <p:spPr bwMode="auto">
          <a:xfrm>
            <a:off x="1966708" y="1025151"/>
            <a:ext cx="2452892" cy="207781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5"/>
          <p:cNvSpPr txBox="1"/>
          <p:nvPr/>
        </p:nvSpPr>
        <p:spPr>
          <a:xfrm>
            <a:off x="2246250" y="2484820"/>
            <a:ext cx="2020950" cy="715581"/>
          </a:xfrm>
          <a:prstGeom prst="rect">
            <a:avLst/>
          </a:prstGeom>
          <a:noFill/>
        </p:spPr>
        <p:txBody>
          <a:bodyPr wrap="square" rtlCol="0">
            <a:spAutoFit/>
          </a:bodyPr>
          <a:lstStyle/>
          <a:p>
            <a:pPr algn="ctr"/>
            <a:r>
              <a:rPr lang="en-US" sz="1350" dirty="0">
                <a:solidFill>
                  <a:schemeClr val="bg1"/>
                </a:solidFill>
              </a:rPr>
              <a:t>2 wheel tractor attached with seeder/for direct planting</a:t>
            </a:r>
          </a:p>
        </p:txBody>
      </p:sp>
      <p:pic>
        <p:nvPicPr>
          <p:cNvPr id="7" name="Picture 6" descr="E:\ephrem\CIMMIYT\Picture\Service provider in Meki.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4765572" y="1052826"/>
            <a:ext cx="2397229" cy="161417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p:cNvSpPr txBox="1"/>
          <p:nvPr/>
        </p:nvSpPr>
        <p:spPr>
          <a:xfrm>
            <a:off x="5123446" y="2235370"/>
            <a:ext cx="1658354" cy="507831"/>
          </a:xfrm>
          <a:prstGeom prst="rect">
            <a:avLst/>
          </a:prstGeom>
          <a:noFill/>
        </p:spPr>
        <p:txBody>
          <a:bodyPr wrap="square" rtlCol="0">
            <a:spAutoFit/>
          </a:bodyPr>
          <a:lstStyle/>
          <a:p>
            <a:pPr algn="ctr"/>
            <a:r>
              <a:rPr lang="en-US" sz="1350" b="1" dirty="0">
                <a:solidFill>
                  <a:schemeClr val="bg1"/>
                </a:solidFill>
              </a:rPr>
              <a:t>2 wheel tractor with ploughing tool</a:t>
            </a:r>
          </a:p>
        </p:txBody>
      </p:sp>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87270" y="943089"/>
            <a:ext cx="2180555" cy="290740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TextBox 9"/>
          <p:cNvSpPr txBox="1"/>
          <p:nvPr/>
        </p:nvSpPr>
        <p:spPr>
          <a:xfrm>
            <a:off x="7832502" y="3246820"/>
            <a:ext cx="1844899" cy="507831"/>
          </a:xfrm>
          <a:prstGeom prst="rect">
            <a:avLst/>
          </a:prstGeom>
          <a:noFill/>
        </p:spPr>
        <p:txBody>
          <a:bodyPr wrap="square" rtlCol="0">
            <a:spAutoFit/>
          </a:bodyPr>
          <a:lstStyle/>
          <a:p>
            <a:pPr algn="ctr"/>
            <a:r>
              <a:rPr lang="en-US" sz="1350" b="1" dirty="0">
                <a:solidFill>
                  <a:schemeClr val="bg1"/>
                </a:solidFill>
              </a:rPr>
              <a:t>2 wheel tractor mounted water pump</a:t>
            </a:r>
          </a:p>
        </p:txBody>
      </p:sp>
      <p:pic>
        <p:nvPicPr>
          <p:cNvPr id="11" name="Picture 10" descr="E:\ephrem\Documents\Picture\All picture up to June 5, 2017\IMG_5430.JPG"/>
          <p:cNvPicPr/>
          <p:nvPr/>
        </p:nvPicPr>
        <p:blipFill>
          <a:blip r:embed="rId5" cstate="email">
            <a:extLst>
              <a:ext uri="{28A0092B-C50C-407E-A947-70E740481C1C}">
                <a14:useLocalDpi xmlns:a14="http://schemas.microsoft.com/office/drawing/2010/main"/>
              </a:ext>
            </a:extLst>
          </a:blip>
          <a:srcRect/>
          <a:stretch>
            <a:fillRect/>
          </a:stretch>
        </p:blipFill>
        <p:spPr bwMode="auto">
          <a:xfrm>
            <a:off x="4793060" y="2801273"/>
            <a:ext cx="2445940" cy="14957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TextBox 11"/>
          <p:cNvSpPr txBox="1"/>
          <p:nvPr/>
        </p:nvSpPr>
        <p:spPr>
          <a:xfrm>
            <a:off x="5334000" y="4043318"/>
            <a:ext cx="1658354" cy="300082"/>
          </a:xfrm>
          <a:prstGeom prst="rect">
            <a:avLst/>
          </a:prstGeom>
          <a:noFill/>
        </p:spPr>
        <p:txBody>
          <a:bodyPr wrap="square" rtlCol="0">
            <a:spAutoFit/>
          </a:bodyPr>
          <a:lstStyle/>
          <a:p>
            <a:r>
              <a:rPr lang="en-US" sz="1350" b="1" dirty="0">
                <a:solidFill>
                  <a:schemeClr val="bg1"/>
                </a:solidFill>
              </a:rPr>
              <a:t>Reaper / Harvester</a:t>
            </a:r>
          </a:p>
        </p:txBody>
      </p:sp>
      <p:pic>
        <p:nvPicPr>
          <p:cNvPr id="13" name="Picture 12" descr="E:\ephrem\CIMMIYT\Picture\368APPLE\IMG_3644.JPG"/>
          <p:cNvPicPr/>
          <p:nvPr/>
        </p:nvPicPr>
        <p:blipFill>
          <a:blip r:embed="rId6" cstate="email">
            <a:extLst>
              <a:ext uri="{28A0092B-C50C-407E-A947-70E740481C1C}">
                <a14:useLocalDpi xmlns:a14="http://schemas.microsoft.com/office/drawing/2010/main"/>
              </a:ext>
            </a:extLst>
          </a:blip>
          <a:srcRect/>
          <a:stretch>
            <a:fillRect/>
          </a:stretch>
        </p:blipFill>
        <p:spPr bwMode="auto">
          <a:xfrm>
            <a:off x="2264276" y="3549153"/>
            <a:ext cx="2194280" cy="260906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4" name="TextBox 13"/>
          <p:cNvSpPr txBox="1"/>
          <p:nvPr/>
        </p:nvSpPr>
        <p:spPr>
          <a:xfrm>
            <a:off x="2590800" y="5795918"/>
            <a:ext cx="1658354" cy="300082"/>
          </a:xfrm>
          <a:prstGeom prst="rect">
            <a:avLst/>
          </a:prstGeom>
          <a:noFill/>
        </p:spPr>
        <p:txBody>
          <a:bodyPr wrap="square" rtlCol="0">
            <a:spAutoFit/>
          </a:bodyPr>
          <a:lstStyle/>
          <a:p>
            <a:r>
              <a:rPr lang="en-US" sz="1350" b="1" dirty="0">
                <a:solidFill>
                  <a:schemeClr val="bg1"/>
                </a:solidFill>
              </a:rPr>
              <a:t>Maize seeder</a:t>
            </a:r>
          </a:p>
        </p:txBody>
      </p:sp>
      <p:pic>
        <p:nvPicPr>
          <p:cNvPr id="15" name="Picture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996999" y="4457090"/>
            <a:ext cx="2256494" cy="15436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6" name="TextBox 15"/>
          <p:cNvSpPr txBox="1"/>
          <p:nvPr/>
        </p:nvSpPr>
        <p:spPr>
          <a:xfrm>
            <a:off x="5410200" y="5719718"/>
            <a:ext cx="1658354" cy="300082"/>
          </a:xfrm>
          <a:prstGeom prst="rect">
            <a:avLst/>
          </a:prstGeom>
          <a:noFill/>
        </p:spPr>
        <p:txBody>
          <a:bodyPr wrap="square" rtlCol="0">
            <a:spAutoFit/>
          </a:bodyPr>
          <a:lstStyle/>
          <a:p>
            <a:r>
              <a:rPr lang="en-US" sz="1350" b="1" dirty="0">
                <a:solidFill>
                  <a:schemeClr val="bg1"/>
                </a:solidFill>
              </a:rPr>
              <a:t>Sheller/thresher</a:t>
            </a:r>
          </a:p>
        </p:txBody>
      </p:sp>
      <p:pic>
        <p:nvPicPr>
          <p:cNvPr id="17" name="Picture 1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478852" y="4389448"/>
            <a:ext cx="2597389" cy="161130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18586357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981201" y="1219201"/>
            <a:ext cx="4298351" cy="4525963"/>
          </a:xfrm>
          <a:prstGeom prst="rect">
            <a:avLst/>
          </a:prstGeom>
        </p:spPr>
      </p:pic>
      <p:sp>
        <p:nvSpPr>
          <p:cNvPr id="5" name="TextBox 4"/>
          <p:cNvSpPr txBox="1"/>
          <p:nvPr/>
        </p:nvSpPr>
        <p:spPr>
          <a:xfrm>
            <a:off x="2026250" y="5791201"/>
            <a:ext cx="4450751" cy="646331"/>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(a),(b),(c) and (d) teff crop establishment performance under modified 2BFG-6A rotary tillage </a:t>
            </a:r>
            <a:endParaRPr lang="en-US" sz="1200" dirty="0">
              <a:latin typeface="Arial" panose="020B0604020202020204" pitchFamily="34" charset="0"/>
              <a:cs typeface="Arial" panose="020B0604020202020204" pitchFamily="34" charset="0"/>
            </a:endParaRPr>
          </a:p>
          <a:p>
            <a:r>
              <a:rPr lang="en-US" sz="1200" i="1" dirty="0">
                <a:latin typeface="Arial" panose="020B0604020202020204" pitchFamily="34" charset="0"/>
                <a:cs typeface="Arial" panose="020B0604020202020204" pitchFamily="34" charset="0"/>
              </a:rPr>
              <a:t>seed drill at Melkassa Research Center, September 2017</a:t>
            </a:r>
            <a:endParaRPr lang="en-US" sz="1200"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23991" y="1219200"/>
            <a:ext cx="3947171" cy="1773806"/>
          </a:xfrm>
          <a:prstGeom prst="rect">
            <a:avLst/>
          </a:prstGeom>
        </p:spPr>
      </p:pic>
      <p:sp>
        <p:nvSpPr>
          <p:cNvPr id="7" name="TextBox 6"/>
          <p:cNvSpPr txBox="1"/>
          <p:nvPr/>
        </p:nvSpPr>
        <p:spPr>
          <a:xfrm>
            <a:off x="6461646" y="3048001"/>
            <a:ext cx="4229100" cy="461665"/>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(a) and (b) wheat planting performance of the 2BFG-6A rotary tillage seed drill at Machakel Woreda, Amhara region.</a:t>
            </a:r>
            <a:endParaRPr lang="en-US" sz="1200" dirty="0">
              <a:latin typeface="Arial" panose="020B0604020202020204" pitchFamily="34" charset="0"/>
              <a:cs typeface="Arial" panose="020B0604020202020204" pitchFamily="34" charset="0"/>
            </a:endParaRPr>
          </a:p>
        </p:txBody>
      </p:sp>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61646" y="3657600"/>
            <a:ext cx="4019550" cy="1931550"/>
          </a:xfrm>
          <a:prstGeom prst="rect">
            <a:avLst/>
          </a:prstGeom>
        </p:spPr>
      </p:pic>
      <p:sp>
        <p:nvSpPr>
          <p:cNvPr id="9" name="TextBox 8"/>
          <p:cNvSpPr txBox="1"/>
          <p:nvPr/>
        </p:nvSpPr>
        <p:spPr>
          <a:xfrm>
            <a:off x="6477000" y="5638801"/>
            <a:ext cx="4213746" cy="646331"/>
          </a:xfrm>
          <a:prstGeom prst="rect">
            <a:avLst/>
          </a:prstGeom>
          <a:noFill/>
        </p:spPr>
        <p:txBody>
          <a:bodyPr wrap="square" rtlCol="0">
            <a:spAutoFit/>
          </a:bodyPr>
          <a:lstStyle/>
          <a:p>
            <a:r>
              <a:rPr lang="en-US" sz="1200" i="1" dirty="0">
                <a:latin typeface="Arial" panose="020B0604020202020204" pitchFamily="34" charset="0"/>
                <a:cs typeface="Arial" panose="020B0604020202020204" pitchFamily="34" charset="0"/>
              </a:rPr>
              <a:t>(a) and (b) show how the maize seeder does quite at Gudeyabila Woreda, Oromia region on a female farmer’s field and male farmer’s field.</a:t>
            </a:r>
            <a:endParaRPr lang="en-US" sz="1200" dirty="0">
              <a:latin typeface="Arial" panose="020B0604020202020204" pitchFamily="34" charset="0"/>
              <a:cs typeface="Arial" panose="020B0604020202020204" pitchFamily="34" charset="0"/>
            </a:endParaRPr>
          </a:p>
        </p:txBody>
      </p:sp>
      <p:sp>
        <p:nvSpPr>
          <p:cNvPr id="10" name="Title 3"/>
          <p:cNvSpPr txBox="1">
            <a:spLocks/>
          </p:cNvSpPr>
          <p:nvPr/>
        </p:nvSpPr>
        <p:spPr>
          <a:xfrm>
            <a:off x="1525137" y="-1"/>
            <a:ext cx="9067800" cy="637467"/>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sz="3200" dirty="0">
                <a:solidFill>
                  <a:srgbClr val="009900"/>
                </a:solidFill>
                <a:latin typeface="Arial" panose="020B0604020202020204" pitchFamily="34" charset="0"/>
                <a:ea typeface="MS PGothic" panose="020B0600070205080204" pitchFamily="34" charset="-128"/>
              </a:rPr>
              <a:t>Performance of planter</a:t>
            </a:r>
          </a:p>
        </p:txBody>
      </p:sp>
    </p:spTree>
    <p:extLst>
      <p:ext uri="{BB962C8B-B14F-4D97-AF65-F5344CB8AC3E}">
        <p14:creationId xmlns:p14="http://schemas.microsoft.com/office/powerpoint/2010/main" val="1173315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0" y="1603117"/>
            <a:ext cx="12192000" cy="38567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Rationale &amp; Farm Power</a:t>
            </a:r>
          </a:p>
        </p:txBody>
      </p:sp>
    </p:spTree>
    <p:extLst>
      <p:ext uri="{BB962C8B-B14F-4D97-AF65-F5344CB8AC3E}">
        <p14:creationId xmlns:p14="http://schemas.microsoft.com/office/powerpoint/2010/main" val="41151026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494143173"/>
              </p:ext>
            </p:extLst>
          </p:nvPr>
        </p:nvGraphicFramePr>
        <p:xfrm>
          <a:off x="742122" y="748352"/>
          <a:ext cx="10469217" cy="5542721"/>
        </p:xfrm>
        <a:graphic>
          <a:graphicData uri="http://schemas.openxmlformats.org/drawingml/2006/table">
            <a:tbl>
              <a:tblPr firstRow="1" firstCol="1" bandRow="1">
                <a:tableStyleId>{1E171933-4619-4E11-9A3F-F7608DF75F80}</a:tableStyleId>
              </a:tblPr>
              <a:tblGrid>
                <a:gridCol w="1052953">
                  <a:extLst>
                    <a:ext uri="{9D8B030D-6E8A-4147-A177-3AD203B41FA5}">
                      <a16:colId xmlns:a16="http://schemas.microsoft.com/office/drawing/2014/main" val="20000"/>
                    </a:ext>
                  </a:extLst>
                </a:gridCol>
                <a:gridCol w="1228442">
                  <a:extLst>
                    <a:ext uri="{9D8B030D-6E8A-4147-A177-3AD203B41FA5}">
                      <a16:colId xmlns:a16="http://schemas.microsoft.com/office/drawing/2014/main" val="20001"/>
                    </a:ext>
                  </a:extLst>
                </a:gridCol>
                <a:gridCol w="1052953">
                  <a:extLst>
                    <a:ext uri="{9D8B030D-6E8A-4147-A177-3AD203B41FA5}">
                      <a16:colId xmlns:a16="http://schemas.microsoft.com/office/drawing/2014/main" val="20002"/>
                    </a:ext>
                  </a:extLst>
                </a:gridCol>
                <a:gridCol w="965205">
                  <a:extLst>
                    <a:ext uri="{9D8B030D-6E8A-4147-A177-3AD203B41FA5}">
                      <a16:colId xmlns:a16="http://schemas.microsoft.com/office/drawing/2014/main" val="20003"/>
                    </a:ext>
                  </a:extLst>
                </a:gridCol>
                <a:gridCol w="789713">
                  <a:extLst>
                    <a:ext uri="{9D8B030D-6E8A-4147-A177-3AD203B41FA5}">
                      <a16:colId xmlns:a16="http://schemas.microsoft.com/office/drawing/2014/main" val="20004"/>
                    </a:ext>
                  </a:extLst>
                </a:gridCol>
                <a:gridCol w="1090973">
                  <a:extLst>
                    <a:ext uri="{9D8B030D-6E8A-4147-A177-3AD203B41FA5}">
                      <a16:colId xmlns:a16="http://schemas.microsoft.com/office/drawing/2014/main" val="20005"/>
                    </a:ext>
                  </a:extLst>
                </a:gridCol>
                <a:gridCol w="929132">
                  <a:extLst>
                    <a:ext uri="{9D8B030D-6E8A-4147-A177-3AD203B41FA5}">
                      <a16:colId xmlns:a16="http://schemas.microsoft.com/office/drawing/2014/main" val="20006"/>
                    </a:ext>
                  </a:extLst>
                </a:gridCol>
                <a:gridCol w="796538">
                  <a:extLst>
                    <a:ext uri="{9D8B030D-6E8A-4147-A177-3AD203B41FA5}">
                      <a16:colId xmlns:a16="http://schemas.microsoft.com/office/drawing/2014/main" val="20007"/>
                    </a:ext>
                  </a:extLst>
                </a:gridCol>
                <a:gridCol w="796538">
                  <a:extLst>
                    <a:ext uri="{9D8B030D-6E8A-4147-A177-3AD203B41FA5}">
                      <a16:colId xmlns:a16="http://schemas.microsoft.com/office/drawing/2014/main" val="20008"/>
                    </a:ext>
                  </a:extLst>
                </a:gridCol>
                <a:gridCol w="796538">
                  <a:extLst>
                    <a:ext uri="{9D8B030D-6E8A-4147-A177-3AD203B41FA5}">
                      <a16:colId xmlns:a16="http://schemas.microsoft.com/office/drawing/2014/main" val="20009"/>
                    </a:ext>
                  </a:extLst>
                </a:gridCol>
                <a:gridCol w="724390">
                  <a:extLst>
                    <a:ext uri="{9D8B030D-6E8A-4147-A177-3AD203B41FA5}">
                      <a16:colId xmlns:a16="http://schemas.microsoft.com/office/drawing/2014/main" val="20010"/>
                    </a:ext>
                  </a:extLst>
                </a:gridCol>
                <a:gridCol w="245842">
                  <a:extLst>
                    <a:ext uri="{9D8B030D-6E8A-4147-A177-3AD203B41FA5}">
                      <a16:colId xmlns:a16="http://schemas.microsoft.com/office/drawing/2014/main" val="20011"/>
                    </a:ext>
                  </a:extLst>
                </a:gridCol>
              </a:tblGrid>
              <a:tr h="1667238">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Indicators</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Seeder+ thresher+ trailer+ water pump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Thresher+ trailer+ +water pump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Thresher + trailer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Trailer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Seeder,  trailer, and water pump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Seeder, thresher and trailer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Seeder + trailer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Seeder + water pump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Seeder</a:t>
                      </a:r>
                    </a:p>
                    <a:p>
                      <a:pPr marL="0" marR="0">
                        <a:lnSpc>
                          <a:spcPct val="107000"/>
                        </a:lnSpc>
                        <a:spcBef>
                          <a:spcPts val="0"/>
                        </a:spcBef>
                        <a:spcAft>
                          <a:spcPts val="0"/>
                        </a:spcAft>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water pump</a:t>
                      </a:r>
                    </a:p>
                    <a:p>
                      <a:pPr marL="0" marR="0">
                        <a:lnSpc>
                          <a:spcPct val="107000"/>
                        </a:lnSpc>
                        <a:spcBef>
                          <a:spcPts val="0"/>
                        </a:spcBef>
                        <a:spcAft>
                          <a:spcPts val="0"/>
                        </a:spcAft>
                      </a:pP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0"/>
                  </a:ext>
                </a:extLst>
              </a:tr>
              <a:tr h="942316">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NPV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24,976</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20,362</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19,318</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14,725</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20,384</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23,932</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19,340</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2,404</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1,360</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-2,211</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1"/>
                  </a:ext>
                </a:extLst>
              </a:tr>
              <a:tr h="454214">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IRR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62%</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58%</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59%</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64%</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67%</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63%</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70%</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30%</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26%</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-10%</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2"/>
                  </a:ext>
                </a:extLst>
              </a:tr>
              <a:tr h="628209">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B/c ratio</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1.66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1.66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1.69</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1.72</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1.69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1.69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1.73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1.25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1.22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0.66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3"/>
                  </a:ext>
                </a:extLst>
              </a:tr>
              <a:tr h="454214">
                <a:tc gridSpan="12">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Increase in cost (10%)</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r h="942316">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NPV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21,195</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16,886</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16,168</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12,398</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17,425</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20,476</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16,707</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1,447</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728</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-2,862</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5"/>
                  </a:ext>
                </a:extLst>
              </a:tr>
              <a:tr h="454214">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IRR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52%</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48%</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49%</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54%</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57%</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53%</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59%</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24%</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21%</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-17%</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0" marR="0" marT="0" marB="0" anchor="ctr"/>
                </a:tc>
                <a:extLst>
                  <a:ext uri="{0D108BD9-81ED-4DB2-BD59-A6C34878D82A}">
                    <a16:rowId xmlns:a16="http://schemas.microsoft.com/office/drawing/2014/main" val="10006"/>
                  </a:ext>
                </a:extLst>
              </a:tr>
            </a:tbl>
          </a:graphicData>
        </a:graphic>
      </p:graphicFrame>
      <p:sp>
        <p:nvSpPr>
          <p:cNvPr id="4" name="Title 3"/>
          <p:cNvSpPr txBox="1">
            <a:spLocks/>
          </p:cNvSpPr>
          <p:nvPr/>
        </p:nvSpPr>
        <p:spPr>
          <a:xfrm>
            <a:off x="0" y="-13648"/>
            <a:ext cx="12191999"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Economic viability of small mechanization</a:t>
            </a:r>
          </a:p>
        </p:txBody>
      </p:sp>
    </p:spTree>
    <p:extLst>
      <p:ext uri="{BB962C8B-B14F-4D97-AF65-F5344CB8AC3E}">
        <p14:creationId xmlns:p14="http://schemas.microsoft.com/office/powerpoint/2010/main" val="1449292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0" y="1603117"/>
            <a:ext cx="12192000" cy="38567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Challenges and Lessons</a:t>
            </a:r>
          </a:p>
        </p:txBody>
      </p:sp>
    </p:spTree>
    <p:extLst>
      <p:ext uri="{BB962C8B-B14F-4D97-AF65-F5344CB8AC3E}">
        <p14:creationId xmlns:p14="http://schemas.microsoft.com/office/powerpoint/2010/main" val="21599493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37322" y="0"/>
            <a:ext cx="10508974" cy="707886"/>
          </a:xfrm>
          <a:prstGeom prst="rect">
            <a:avLst/>
          </a:prstGeom>
        </p:spPr>
        <p:txBody>
          <a:bodyPr wrap="square">
            <a:spAutoFit/>
          </a:bodyPr>
          <a:lstStyle/>
          <a:p>
            <a:pPr algn="ctr">
              <a:spcBef>
                <a:spcPct val="0"/>
              </a:spcBef>
            </a:pPr>
            <a:r>
              <a:rPr lang="en-US" sz="4000" b="1" dirty="0">
                <a:solidFill>
                  <a:srgbClr val="009900"/>
                </a:solidFill>
                <a:latin typeface="Arial" panose="020B0604020202020204" pitchFamily="34" charset="0"/>
                <a:ea typeface="MS PGothic" panose="020B0600070205080204" pitchFamily="34" charset="-128"/>
                <a:cs typeface="Arial" panose="020B0604020202020204" pitchFamily="34" charset="0"/>
              </a:rPr>
              <a:t>Challenges of Mechanization in Ethiopia</a:t>
            </a:r>
          </a:p>
        </p:txBody>
      </p:sp>
      <p:sp>
        <p:nvSpPr>
          <p:cNvPr id="6" name="Content Placeholder 2"/>
          <p:cNvSpPr>
            <a:spLocks noGrp="1"/>
          </p:cNvSpPr>
          <p:nvPr>
            <p:ph sz="half" idx="4294967295"/>
          </p:nvPr>
        </p:nvSpPr>
        <p:spPr>
          <a:xfrm>
            <a:off x="1524002" y="1328956"/>
            <a:ext cx="9143999" cy="4919444"/>
          </a:xfrm>
          <a:prstGeom prst="rect">
            <a:avLst/>
          </a:prstGeom>
        </p:spPr>
        <p:txBody>
          <a:bodyPr>
            <a:normAutofit/>
          </a:bodyPr>
          <a:lstStyle/>
          <a:p>
            <a:pPr>
              <a:buClr>
                <a:schemeClr val="accent1"/>
              </a:buClr>
              <a:buFont typeface="Wingdings" panose="05000000000000000000" pitchFamily="2" charset="2"/>
              <a:buChar char="v"/>
            </a:pPr>
            <a:r>
              <a:rPr lang="en-US" sz="2000" dirty="0"/>
              <a:t>Research and Technology Development </a:t>
            </a:r>
          </a:p>
          <a:p>
            <a:pPr marL="640080" lvl="1" indent="-342900">
              <a:buClr>
                <a:schemeClr val="accent1"/>
              </a:buClr>
              <a:buFont typeface="Wingdings" panose="05000000000000000000" pitchFamily="2" charset="2"/>
              <a:buChar char="Ø"/>
            </a:pPr>
            <a:r>
              <a:rPr lang="en-US" sz="2000" dirty="0"/>
              <a:t>Limited information on the agricultural mechanization needs in the country</a:t>
            </a:r>
          </a:p>
          <a:p>
            <a:pPr marL="640080" lvl="1" indent="-342900">
              <a:buClr>
                <a:schemeClr val="accent1"/>
              </a:buClr>
              <a:buFont typeface="Wingdings" panose="05000000000000000000" pitchFamily="2" charset="2"/>
              <a:buChar char="Ø"/>
            </a:pPr>
            <a:r>
              <a:rPr lang="en-US" sz="2000" dirty="0"/>
              <a:t>Limited resources allocated to agricultural mechanization research and development</a:t>
            </a:r>
          </a:p>
          <a:p>
            <a:pPr marL="640080" lvl="1" indent="-342900">
              <a:buClr>
                <a:schemeClr val="accent1"/>
              </a:buClr>
              <a:buFont typeface="Wingdings" panose="05000000000000000000" pitchFamily="2" charset="2"/>
              <a:buChar char="v"/>
            </a:pPr>
            <a:endParaRPr lang="en-US" sz="2000" dirty="0"/>
          </a:p>
          <a:p>
            <a:pPr>
              <a:buClr>
                <a:schemeClr val="accent1"/>
              </a:buClr>
              <a:buFont typeface="Wingdings" panose="05000000000000000000" pitchFamily="2" charset="2"/>
              <a:buChar char="v"/>
            </a:pPr>
            <a:r>
              <a:rPr lang="en-US" sz="2000" dirty="0"/>
              <a:t>Manufacturing and import</a:t>
            </a:r>
          </a:p>
          <a:p>
            <a:pPr marL="640080" lvl="1" indent="-342900">
              <a:buClr>
                <a:schemeClr val="accent1"/>
              </a:buClr>
              <a:buFont typeface="Wingdings" panose="05000000000000000000" pitchFamily="2" charset="2"/>
              <a:buChar char="Ø"/>
            </a:pPr>
            <a:r>
              <a:rPr lang="en-US" sz="2000" dirty="0"/>
              <a:t>Infant domestic manufacturing sector </a:t>
            </a:r>
          </a:p>
          <a:p>
            <a:pPr marL="640080" lvl="1" indent="-342900">
              <a:buClr>
                <a:schemeClr val="accent1"/>
              </a:buClr>
              <a:buFont typeface="Wingdings" panose="05000000000000000000" pitchFamily="2" charset="2"/>
              <a:buChar char="Ø"/>
            </a:pPr>
            <a:r>
              <a:rPr lang="en-US" sz="2000" dirty="0"/>
              <a:t>Lack of machinery standards and testing</a:t>
            </a:r>
          </a:p>
          <a:p>
            <a:pPr marL="640080" lvl="1" indent="-342900">
              <a:buClr>
                <a:schemeClr val="accent1"/>
              </a:buClr>
              <a:buFont typeface="Wingdings" panose="05000000000000000000" pitchFamily="2" charset="2"/>
              <a:buChar char="Ø"/>
            </a:pPr>
            <a:r>
              <a:rPr lang="en-US" sz="2000" dirty="0"/>
              <a:t>High import tariffs (which drive up the cost of agricultural machinery)</a:t>
            </a:r>
          </a:p>
          <a:p>
            <a:pPr marL="640080" lvl="1" indent="-342900">
              <a:buClr>
                <a:schemeClr val="accent1"/>
              </a:buClr>
              <a:buFont typeface="Wingdings" panose="05000000000000000000" pitchFamily="2" charset="2"/>
              <a:buChar char="Ø"/>
            </a:pPr>
            <a:endParaRPr lang="en-US" sz="2000" dirty="0"/>
          </a:p>
          <a:p>
            <a:pPr>
              <a:buClr>
                <a:schemeClr val="accent1"/>
              </a:buClr>
              <a:buFont typeface="Wingdings" panose="05000000000000000000" pitchFamily="2" charset="2"/>
              <a:buChar char="v"/>
            </a:pPr>
            <a:r>
              <a:rPr lang="en-US" sz="2000" dirty="0"/>
              <a:t>Distribution</a:t>
            </a:r>
          </a:p>
          <a:p>
            <a:pPr marL="640080" lvl="1" indent="-342900">
              <a:buClr>
                <a:schemeClr val="accent1"/>
              </a:buClr>
              <a:buFont typeface="Wingdings" panose="05000000000000000000" pitchFamily="2" charset="2"/>
              <a:buChar char="Ø"/>
            </a:pPr>
            <a:r>
              <a:rPr lang="en-US" sz="2000" dirty="0"/>
              <a:t>Lack of efficient and effective distribution models for agricultural technologies</a:t>
            </a:r>
          </a:p>
          <a:p>
            <a:pPr lvl="2">
              <a:buClr>
                <a:schemeClr val="accent1"/>
              </a:buClr>
              <a:buFont typeface="Wingdings" panose="05000000000000000000" pitchFamily="2" charset="2"/>
              <a:buChar char="v"/>
            </a:pPr>
            <a:endParaRPr lang="en-US" dirty="0">
              <a:latin typeface="Arial" panose="020B0604020202020204" pitchFamily="34" charset="0"/>
              <a:cs typeface="Arial" panose="020B0604020202020204" pitchFamily="34" charset="0"/>
            </a:endParaRPr>
          </a:p>
          <a:p>
            <a:pPr marL="411480">
              <a:buClr>
                <a:schemeClr val="accent1"/>
              </a:buClr>
              <a:buFont typeface="Wingdings" panose="05000000000000000000" pitchFamily="2" charset="2"/>
              <a:buChar char="v"/>
            </a:pPr>
            <a:endParaRPr lang="en-US" sz="2000" dirty="0"/>
          </a:p>
        </p:txBody>
      </p:sp>
    </p:spTree>
    <p:extLst>
      <p:ext uri="{BB962C8B-B14F-4D97-AF65-F5344CB8AC3E}">
        <p14:creationId xmlns:p14="http://schemas.microsoft.com/office/powerpoint/2010/main" val="14690467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119270" y="0"/>
            <a:ext cx="12192000" cy="8382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Challenges of Mechanization in Ethiopia (contd.)</a:t>
            </a:r>
          </a:p>
        </p:txBody>
      </p:sp>
      <p:sp>
        <p:nvSpPr>
          <p:cNvPr id="6" name="Content Placeholder 2"/>
          <p:cNvSpPr>
            <a:spLocks noGrp="1"/>
          </p:cNvSpPr>
          <p:nvPr>
            <p:ph sz="half" idx="4294967295"/>
          </p:nvPr>
        </p:nvSpPr>
        <p:spPr>
          <a:xfrm>
            <a:off x="1298713" y="1010476"/>
            <a:ext cx="9978887" cy="5300444"/>
          </a:xfrm>
          <a:prstGeom prst="rect">
            <a:avLst/>
          </a:prstGeom>
        </p:spPr>
        <p:txBody>
          <a:bodyPr>
            <a:normAutofit/>
          </a:bodyPr>
          <a:lstStyle/>
          <a:p>
            <a:pPr>
              <a:buClr>
                <a:schemeClr val="accent1"/>
              </a:buClr>
              <a:buFont typeface="Wingdings" panose="05000000000000000000" pitchFamily="2" charset="2"/>
              <a:buChar char="v"/>
            </a:pPr>
            <a:r>
              <a:rPr lang="en-US" sz="2000" dirty="0"/>
              <a:t>Promotion, Purchase and Usage</a:t>
            </a:r>
          </a:p>
          <a:p>
            <a:pPr marL="640080" lvl="1" indent="-342900">
              <a:buClr>
                <a:schemeClr val="accent1"/>
              </a:buClr>
              <a:buFont typeface="Wingdings" panose="05000000000000000000" pitchFamily="2" charset="2"/>
              <a:buChar char="Ø"/>
            </a:pPr>
            <a:r>
              <a:rPr lang="en-US" sz="2000" dirty="0"/>
              <a:t>Limited awareness of mechanization among farmers and other potential users</a:t>
            </a:r>
          </a:p>
          <a:p>
            <a:pPr marL="640080" lvl="1" indent="-342900">
              <a:buClr>
                <a:schemeClr val="accent1"/>
              </a:buClr>
              <a:buFont typeface="Wingdings" panose="05000000000000000000" pitchFamily="2" charset="2"/>
              <a:buChar char="Ø"/>
            </a:pPr>
            <a:r>
              <a:rPr lang="en-US" sz="2000" dirty="0"/>
              <a:t>Lack of financial services to facilitate the use of mechanization services</a:t>
            </a:r>
          </a:p>
          <a:p>
            <a:pPr marL="640080" lvl="1" indent="-342900">
              <a:buClr>
                <a:schemeClr val="accent1"/>
              </a:buClr>
              <a:buFont typeface="Wingdings" panose="05000000000000000000" pitchFamily="2" charset="2"/>
              <a:buChar char="Ø"/>
            </a:pPr>
            <a:r>
              <a:rPr lang="en-US" sz="2000" dirty="0"/>
              <a:t>Weak institutional capacity for promoting mechanization</a:t>
            </a:r>
          </a:p>
          <a:p>
            <a:pPr marL="640080" lvl="1" indent="-342900">
              <a:buClr>
                <a:schemeClr val="accent1"/>
              </a:buClr>
              <a:buFont typeface="Wingdings" panose="05000000000000000000" pitchFamily="2" charset="2"/>
              <a:buChar char="Ø"/>
            </a:pPr>
            <a:endParaRPr lang="en-US" sz="2000" dirty="0"/>
          </a:p>
          <a:p>
            <a:pPr>
              <a:buClr>
                <a:schemeClr val="accent1"/>
              </a:buClr>
              <a:buFont typeface="Wingdings" panose="05000000000000000000" pitchFamily="2" charset="2"/>
              <a:buChar char="v"/>
            </a:pPr>
            <a:r>
              <a:rPr lang="en-US" sz="2000" dirty="0"/>
              <a:t>After sales services</a:t>
            </a:r>
          </a:p>
          <a:p>
            <a:pPr marL="640080" lvl="1" indent="-342900">
              <a:buClr>
                <a:schemeClr val="accent1"/>
              </a:buClr>
              <a:buFont typeface="Wingdings" panose="05000000000000000000" pitchFamily="2" charset="2"/>
              <a:buChar char="Ø"/>
            </a:pPr>
            <a:r>
              <a:rPr lang="en-US" sz="2000" dirty="0"/>
              <a:t>Lack of available spare parts and after-sales services</a:t>
            </a:r>
          </a:p>
          <a:p>
            <a:pPr marL="640080" lvl="1" indent="-342900">
              <a:buClr>
                <a:schemeClr val="accent1"/>
              </a:buClr>
              <a:buFont typeface="Wingdings" panose="05000000000000000000" pitchFamily="2" charset="2"/>
              <a:buChar char="Ø"/>
            </a:pPr>
            <a:r>
              <a:rPr lang="en-US" sz="2000" dirty="0"/>
              <a:t>Poor aftersales infrastructure in rural areas</a:t>
            </a:r>
          </a:p>
          <a:p>
            <a:pPr marL="640080" lvl="1" indent="-342900">
              <a:buFont typeface="Wingdings" panose="05000000000000000000" pitchFamily="2" charset="2"/>
              <a:buChar char="Ø"/>
            </a:pPr>
            <a:endParaRPr lang="en-US" sz="2000" dirty="0"/>
          </a:p>
          <a:p>
            <a:pPr marL="285750" indent="-285750" algn="just"/>
            <a:endParaRPr lang="en-GB" sz="2000" dirty="0"/>
          </a:p>
          <a:p>
            <a:pPr lvl="2">
              <a:buFont typeface="Wingdings" panose="05000000000000000000" pitchFamily="2" charset="2"/>
              <a:buChar char="ü"/>
            </a:pPr>
            <a:endParaRPr lang="en-US" dirty="0">
              <a:latin typeface="Arial" panose="020B0604020202020204" pitchFamily="34" charset="0"/>
              <a:cs typeface="Arial" panose="020B0604020202020204" pitchFamily="34" charset="0"/>
            </a:endParaRPr>
          </a:p>
          <a:p>
            <a:pPr marL="68580" indent="0">
              <a:buNone/>
            </a:pPr>
            <a:endParaRPr lang="en-US" sz="2000" dirty="0"/>
          </a:p>
        </p:txBody>
      </p:sp>
    </p:spTree>
    <p:extLst>
      <p:ext uri="{BB962C8B-B14F-4D97-AF65-F5344CB8AC3E}">
        <p14:creationId xmlns:p14="http://schemas.microsoft.com/office/powerpoint/2010/main" val="33763308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0"/>
            <a:ext cx="12192000" cy="848139"/>
          </a:xfrm>
        </p:spPr>
        <p:txBody>
          <a:bodyPr/>
          <a:lstStyle/>
          <a:p>
            <a:pPr eaLnBrk="1" hangingPunct="1"/>
            <a:r>
              <a:rPr lang="en-US" sz="4000" dirty="0">
                <a:solidFill>
                  <a:srgbClr val="009900"/>
                </a:solidFill>
              </a:rPr>
              <a:t>Lessons learnt</a:t>
            </a:r>
          </a:p>
        </p:txBody>
      </p:sp>
      <p:sp>
        <p:nvSpPr>
          <p:cNvPr id="6147" name="Text Placeholder 2"/>
          <p:cNvSpPr>
            <a:spLocks noGrp="1"/>
          </p:cNvSpPr>
          <p:nvPr>
            <p:ph type="body" sz="quarter" idx="10"/>
          </p:nvPr>
        </p:nvSpPr>
        <p:spPr>
          <a:xfrm>
            <a:off x="609600" y="1351719"/>
            <a:ext cx="10972800" cy="4081670"/>
          </a:xfrm>
        </p:spPr>
        <p:txBody>
          <a:bodyPr/>
          <a:lstStyle/>
          <a:p>
            <a:pPr eaLnBrk="1" hangingPunct="1">
              <a:buClr>
                <a:schemeClr val="accent1"/>
              </a:buClr>
              <a:buFont typeface="Wingdings" panose="05000000000000000000" pitchFamily="2" charset="2"/>
              <a:buChar char="v"/>
            </a:pPr>
            <a:r>
              <a:rPr lang="en-US" sz="2000" dirty="0"/>
              <a:t>Dynamics of mechanization: </a:t>
            </a:r>
            <a:r>
              <a:rPr lang="en-US" sz="2000" i="1" dirty="0"/>
              <a:t>entry points for expansion of scope and diversification</a:t>
            </a:r>
          </a:p>
          <a:p>
            <a:pPr eaLnBrk="1" hangingPunct="1">
              <a:buClr>
                <a:schemeClr val="accent1"/>
              </a:buClr>
              <a:buFont typeface="Wingdings" panose="05000000000000000000" pitchFamily="2" charset="2"/>
              <a:buChar char="v"/>
            </a:pPr>
            <a:endParaRPr lang="en-US" sz="2000" i="1" dirty="0"/>
          </a:p>
          <a:p>
            <a:pPr lvl="0" eaLnBrk="1" hangingPunct="1">
              <a:buClr>
                <a:schemeClr val="accent1"/>
              </a:buClr>
              <a:buFont typeface="Wingdings" panose="05000000000000000000" pitchFamily="2" charset="2"/>
              <a:buChar char="v"/>
            </a:pPr>
            <a:r>
              <a:rPr lang="en-US" sz="2000" dirty="0"/>
              <a:t>Flexibility:</a:t>
            </a:r>
            <a:r>
              <a:rPr lang="en-US" sz="2000" i="1" dirty="0"/>
              <a:t> re </a:t>
            </a:r>
            <a:r>
              <a:rPr lang="en-GB" sz="2000" i="1" dirty="0"/>
              <a:t>crops, machines, farmers, and locations despite the lead mandate CIMMYT. </a:t>
            </a:r>
          </a:p>
          <a:p>
            <a:pPr lvl="0" eaLnBrk="1" hangingPunct="1">
              <a:buClr>
                <a:schemeClr val="accent1"/>
              </a:buClr>
              <a:buFont typeface="Wingdings" panose="05000000000000000000" pitchFamily="2" charset="2"/>
              <a:buChar char="v"/>
            </a:pPr>
            <a:endParaRPr lang="en-GB" sz="2000" i="1" dirty="0"/>
          </a:p>
          <a:p>
            <a:pPr eaLnBrk="1" hangingPunct="1">
              <a:buClr>
                <a:schemeClr val="accent1"/>
              </a:buClr>
              <a:buFont typeface="Wingdings" panose="05000000000000000000" pitchFamily="2" charset="2"/>
              <a:buChar char="v"/>
            </a:pPr>
            <a:r>
              <a:rPr lang="en-GB" sz="2000" dirty="0"/>
              <a:t>Market development: </a:t>
            </a:r>
            <a:r>
              <a:rPr lang="en-GB" sz="2000" i="1" dirty="0"/>
              <a:t>design of subsidies aimed at creating a virtuous cycle of market demand amongst the supply chain stakeholders.</a:t>
            </a:r>
          </a:p>
          <a:p>
            <a:pPr eaLnBrk="1" hangingPunct="1">
              <a:buClr>
                <a:schemeClr val="accent1"/>
              </a:buClr>
              <a:buFont typeface="Wingdings" panose="05000000000000000000" pitchFamily="2" charset="2"/>
              <a:buChar char="v"/>
            </a:pPr>
            <a:endParaRPr lang="en-GB" sz="2000" i="1" dirty="0"/>
          </a:p>
          <a:p>
            <a:pPr lvl="0">
              <a:buClr>
                <a:schemeClr val="accent1"/>
              </a:buClr>
              <a:buFont typeface="Wingdings" panose="05000000000000000000" pitchFamily="2" charset="2"/>
              <a:buChar char="v"/>
            </a:pPr>
            <a:r>
              <a:rPr lang="en-GB" sz="2000" dirty="0"/>
              <a:t>Select countries where there is potential for market development and a clear current demand for mechanization technologies. </a:t>
            </a:r>
          </a:p>
          <a:p>
            <a:pPr lvl="0">
              <a:buClr>
                <a:schemeClr val="accent1"/>
              </a:buClr>
              <a:buFont typeface="Wingdings" panose="05000000000000000000" pitchFamily="2" charset="2"/>
              <a:buChar char="v"/>
            </a:pPr>
            <a:endParaRPr lang="en-GB" sz="2000" dirty="0"/>
          </a:p>
          <a:p>
            <a:pPr lvl="0">
              <a:buClr>
                <a:schemeClr val="accent1"/>
              </a:buClr>
              <a:buFont typeface="Wingdings" panose="05000000000000000000" pitchFamily="2" charset="2"/>
              <a:buChar char="v"/>
            </a:pPr>
            <a:r>
              <a:rPr lang="en-GB" sz="2000" dirty="0"/>
              <a:t>I</a:t>
            </a:r>
            <a:r>
              <a:rPr lang="en-US" sz="2000" dirty="0"/>
              <a:t>ntervene in countries and locations where a positive momentum </a:t>
            </a:r>
            <a:r>
              <a:rPr lang="en-GB" sz="2000" dirty="0"/>
              <a:t>already exists.</a:t>
            </a:r>
          </a:p>
          <a:p>
            <a:pPr eaLnBrk="1" hangingPunct="1">
              <a:buClr>
                <a:schemeClr val="accent1"/>
              </a:buClr>
              <a:buFont typeface="Wingdings" panose="05000000000000000000" pitchFamily="2" charset="2"/>
              <a:buChar char="v"/>
            </a:pPr>
            <a:endParaRPr lang="en-GB" sz="2000" i="1" dirty="0"/>
          </a:p>
          <a:p>
            <a:pPr lvl="0" eaLnBrk="1" hangingPunct="1">
              <a:buClr>
                <a:schemeClr val="accent1"/>
              </a:buClr>
              <a:buFont typeface="Wingdings" panose="05000000000000000000" pitchFamily="2" charset="2"/>
              <a:buChar char="v"/>
            </a:pPr>
            <a:endParaRPr lang="en-US" sz="2000" dirty="0"/>
          </a:p>
        </p:txBody>
      </p:sp>
    </p:spTree>
    <p:extLst>
      <p:ext uri="{BB962C8B-B14F-4D97-AF65-F5344CB8AC3E}">
        <p14:creationId xmlns:p14="http://schemas.microsoft.com/office/powerpoint/2010/main" val="399884089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4452C4-5602-4084-A263-EFA4C5C995EB}"/>
              </a:ext>
            </a:extLst>
          </p:cNvPr>
          <p:cNvSpPr>
            <a:spLocks noGrp="1"/>
          </p:cNvSpPr>
          <p:nvPr>
            <p:ph type="title"/>
          </p:nvPr>
        </p:nvSpPr>
        <p:spPr>
          <a:xfrm>
            <a:off x="0" y="0"/>
            <a:ext cx="12192000" cy="834887"/>
          </a:xfrm>
        </p:spPr>
        <p:txBody>
          <a:bodyPr/>
          <a:lstStyle/>
          <a:p>
            <a:br>
              <a:rPr lang="en-US" sz="4000" dirty="0">
                <a:solidFill>
                  <a:srgbClr val="009900"/>
                </a:solidFill>
              </a:rPr>
            </a:br>
            <a:r>
              <a:rPr lang="en-US" sz="4000" dirty="0">
                <a:solidFill>
                  <a:srgbClr val="009900"/>
                </a:solidFill>
              </a:rPr>
              <a:t>Lessons learnt (contd.)</a:t>
            </a:r>
            <a:br>
              <a:rPr lang="en-US" sz="4000" dirty="0">
                <a:solidFill>
                  <a:srgbClr val="009900"/>
                </a:solidFill>
              </a:rPr>
            </a:br>
            <a:endParaRPr lang="en-US" dirty="0"/>
          </a:p>
        </p:txBody>
      </p:sp>
      <p:sp>
        <p:nvSpPr>
          <p:cNvPr id="4" name="Subtitle 4">
            <a:extLst>
              <a:ext uri="{FF2B5EF4-FFF2-40B4-BE49-F238E27FC236}">
                <a16:creationId xmlns:a16="http://schemas.microsoft.com/office/drawing/2014/main" id="{AE92AA92-3211-45B9-9D79-77BEF7E50A0F}"/>
              </a:ext>
            </a:extLst>
          </p:cNvPr>
          <p:cNvSpPr txBox="1">
            <a:spLocks/>
          </p:cNvSpPr>
          <p:nvPr/>
        </p:nvSpPr>
        <p:spPr>
          <a:xfrm>
            <a:off x="422911" y="1099931"/>
            <a:ext cx="11498580" cy="514085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600" b="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spcBef>
                <a:spcPct val="20000"/>
              </a:spcBef>
              <a:buFont typeface="Arial" panose="020B0604020202020204" pitchFamily="34" charset="0"/>
              <a:buChar char="–"/>
              <a:defRPr sz="1800" i="1"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buClr>
                <a:schemeClr val="accent1"/>
              </a:buClr>
              <a:buFont typeface="Wingdings" panose="05000000000000000000" pitchFamily="2" charset="2"/>
              <a:buChar char="v"/>
            </a:pPr>
            <a:r>
              <a:rPr lang="en-US" sz="2000" dirty="0"/>
              <a:t>Understanding farmers’ needs and capacity: </a:t>
            </a:r>
            <a:r>
              <a:rPr lang="en-US" sz="2000" i="1" dirty="0"/>
              <a:t>there tends to be an emphasis on the supply push but it is necessary to ask what farmers need</a:t>
            </a:r>
          </a:p>
          <a:p>
            <a:pPr lvl="0">
              <a:buClr>
                <a:schemeClr val="accent1"/>
              </a:buClr>
              <a:buFont typeface="Wingdings" panose="05000000000000000000" pitchFamily="2" charset="2"/>
              <a:buChar char="v"/>
            </a:pPr>
            <a:endParaRPr lang="en-GB" sz="2000" i="1" dirty="0"/>
          </a:p>
          <a:p>
            <a:pPr lvl="0">
              <a:buClr>
                <a:schemeClr val="accent1"/>
              </a:buClr>
              <a:buFont typeface="Wingdings" panose="05000000000000000000" pitchFamily="2" charset="2"/>
              <a:buChar char="v"/>
            </a:pPr>
            <a:r>
              <a:rPr lang="en-GB" sz="2000" dirty="0"/>
              <a:t>Support demand and supply creation simultaneously</a:t>
            </a:r>
          </a:p>
          <a:p>
            <a:pPr lvl="0">
              <a:buClr>
                <a:schemeClr val="accent1"/>
              </a:buClr>
              <a:buFont typeface="Wingdings" panose="05000000000000000000" pitchFamily="2" charset="2"/>
              <a:buChar char="v"/>
            </a:pPr>
            <a:endParaRPr lang="en-GB" sz="2000" dirty="0"/>
          </a:p>
          <a:p>
            <a:pPr lvl="0">
              <a:buClr>
                <a:schemeClr val="accent1"/>
              </a:buClr>
              <a:buFont typeface="Wingdings" panose="05000000000000000000" pitchFamily="2" charset="2"/>
              <a:buChar char="v"/>
            </a:pPr>
            <a:r>
              <a:rPr lang="en-US" sz="2000" dirty="0"/>
              <a:t>Develop business models from actors already in related business </a:t>
            </a:r>
          </a:p>
          <a:p>
            <a:pPr lvl="0">
              <a:buClr>
                <a:schemeClr val="accent1"/>
              </a:buClr>
              <a:buFont typeface="Wingdings" panose="05000000000000000000" pitchFamily="2" charset="2"/>
              <a:buChar char="v"/>
            </a:pPr>
            <a:endParaRPr lang="en-GB" sz="2000" dirty="0"/>
          </a:p>
          <a:p>
            <a:pPr>
              <a:buClr>
                <a:schemeClr val="accent1"/>
              </a:buClr>
              <a:buFont typeface="Wingdings" panose="05000000000000000000" pitchFamily="2" charset="2"/>
              <a:buChar char="v"/>
            </a:pPr>
            <a:r>
              <a:rPr lang="en-US" sz="2000" dirty="0"/>
              <a:t>Market linkage, in particular with financial institutions - guarantee fund??</a:t>
            </a:r>
          </a:p>
          <a:p>
            <a:pPr>
              <a:buClr>
                <a:schemeClr val="accent1"/>
              </a:buClr>
              <a:buFont typeface="Wingdings" panose="05000000000000000000" pitchFamily="2" charset="2"/>
              <a:buChar char="v"/>
            </a:pPr>
            <a:endParaRPr lang="en-US" sz="2000" dirty="0"/>
          </a:p>
          <a:p>
            <a:pPr>
              <a:buClr>
                <a:schemeClr val="accent1"/>
              </a:buClr>
              <a:buFont typeface="Wingdings" panose="05000000000000000000" pitchFamily="2" charset="2"/>
              <a:buChar char="v"/>
            </a:pPr>
            <a:r>
              <a:rPr lang="en-US" sz="2000" dirty="0"/>
              <a:t>Risk is a more important consideration than is usually expected. SP and user time horizons are short and related to prospective financial returns</a:t>
            </a:r>
          </a:p>
          <a:p>
            <a:pPr>
              <a:buClr>
                <a:schemeClr val="accent1"/>
              </a:buClr>
              <a:buFont typeface="Wingdings" panose="05000000000000000000" pitchFamily="2" charset="2"/>
              <a:buChar char="v"/>
            </a:pPr>
            <a:endParaRPr lang="en-US" sz="2000" dirty="0"/>
          </a:p>
          <a:p>
            <a:pPr>
              <a:buClr>
                <a:schemeClr val="accent1"/>
              </a:buClr>
              <a:buFont typeface="Wingdings" panose="05000000000000000000" pitchFamily="2" charset="2"/>
              <a:buChar char="v"/>
            </a:pPr>
            <a:r>
              <a:rPr lang="en-GB" sz="2000" dirty="0"/>
              <a:t>Raise awareness of enabling environment constraints (e.g. licensing and import duty) and advocate for the development of small mechanization.</a:t>
            </a:r>
          </a:p>
          <a:p>
            <a:pPr>
              <a:buClr>
                <a:schemeClr val="accent1"/>
              </a:buClr>
              <a:buFont typeface="Wingdings" panose="05000000000000000000" pitchFamily="2" charset="2"/>
              <a:buChar char="v"/>
            </a:pPr>
            <a:endParaRPr lang="en-US" sz="2000" dirty="0"/>
          </a:p>
          <a:p>
            <a:pPr>
              <a:buClr>
                <a:schemeClr val="accent1"/>
              </a:buClr>
              <a:buFont typeface="Wingdings" panose="05000000000000000000" pitchFamily="2" charset="2"/>
              <a:buChar char="v"/>
            </a:pPr>
            <a:endParaRPr lang="en-US"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389956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292"/>
            <a:ext cx="12192000" cy="770386"/>
          </a:xfrm>
        </p:spPr>
        <p:txBody>
          <a:bodyPr/>
          <a:lstStyle/>
          <a:p>
            <a:pPr eaLnBrk="1" hangingPunct="1"/>
            <a:r>
              <a:rPr lang="en-US" sz="4000" dirty="0">
                <a:solidFill>
                  <a:srgbClr val="009900"/>
                </a:solidFill>
              </a:rPr>
              <a:t>Lessons learnt (contd.)</a:t>
            </a:r>
            <a:endParaRPr lang="en-GB" sz="4000" dirty="0">
              <a:solidFill>
                <a:srgbClr val="009900"/>
              </a:solidFill>
            </a:endParaRPr>
          </a:p>
        </p:txBody>
      </p:sp>
      <p:sp>
        <p:nvSpPr>
          <p:cNvPr id="3" name="Text Placeholder 2"/>
          <p:cNvSpPr>
            <a:spLocks noGrp="1"/>
          </p:cNvSpPr>
          <p:nvPr>
            <p:ph type="body" sz="quarter" idx="10"/>
          </p:nvPr>
        </p:nvSpPr>
        <p:spPr>
          <a:xfrm>
            <a:off x="609600" y="1446351"/>
            <a:ext cx="11125197" cy="4172574"/>
          </a:xfrm>
        </p:spPr>
        <p:txBody>
          <a:bodyPr/>
          <a:lstStyle/>
          <a:p>
            <a:pPr>
              <a:buClr>
                <a:schemeClr val="accent1"/>
              </a:buClr>
              <a:buFont typeface="Wingdings" panose="05000000000000000000" pitchFamily="2" charset="2"/>
              <a:buChar char="v"/>
            </a:pPr>
            <a:r>
              <a:rPr lang="en-GB" sz="2000" dirty="0"/>
              <a:t>It can be difficult to start the commercialization process with poorer and more vulnerable smallholders and it might sometimes be more effective to work outside of the zone of influence to eventually have an impact on the target population once the innovation goes to scale</a:t>
            </a:r>
          </a:p>
          <a:p>
            <a:pPr lvl="0">
              <a:buClr>
                <a:schemeClr val="accent1"/>
              </a:buClr>
              <a:buFont typeface="Wingdings" panose="05000000000000000000" pitchFamily="2" charset="2"/>
              <a:buChar char="v"/>
            </a:pPr>
            <a:endParaRPr lang="en-GB" sz="2000" dirty="0"/>
          </a:p>
          <a:p>
            <a:pPr lvl="0">
              <a:buClr>
                <a:schemeClr val="accent1"/>
              </a:buClr>
              <a:buFont typeface="Wingdings" panose="05000000000000000000" pitchFamily="2" charset="2"/>
              <a:buChar char="v"/>
            </a:pPr>
            <a:r>
              <a:rPr lang="en-GB" sz="2000" dirty="0"/>
              <a:t>Partner with private sector companies from the start; insist on a largely co-equal relationship where partners share risk and make a financial co-investment.</a:t>
            </a:r>
          </a:p>
          <a:p>
            <a:pPr lvl="0">
              <a:buClr>
                <a:schemeClr val="accent1"/>
              </a:buClr>
              <a:buFont typeface="Wingdings" panose="05000000000000000000" pitchFamily="2" charset="2"/>
              <a:buChar char="v"/>
            </a:pPr>
            <a:endParaRPr lang="en-GB" sz="2000" dirty="0"/>
          </a:p>
          <a:p>
            <a:pPr lvl="0">
              <a:buClr>
                <a:schemeClr val="accent1"/>
              </a:buClr>
              <a:buFont typeface="Wingdings" panose="05000000000000000000" pitchFamily="2" charset="2"/>
              <a:buChar char="v"/>
            </a:pPr>
            <a:r>
              <a:rPr lang="en-GB" sz="2000" dirty="0"/>
              <a:t>Start with one or two key private sector partners interested in being first movers to create proper signals and incentives and to deepen and broaden the market.</a:t>
            </a:r>
          </a:p>
          <a:p>
            <a:pPr lvl="0">
              <a:buClr>
                <a:schemeClr val="accent1"/>
              </a:buClr>
              <a:buFont typeface="Wingdings" panose="05000000000000000000" pitchFamily="2" charset="2"/>
              <a:buChar char="v"/>
            </a:pPr>
            <a:r>
              <a:rPr lang="en-US" sz="2000" dirty="0"/>
              <a:t>Subsidies and the public sector are important and often play a significant role in commercialization, even when promoted through commercial pathways. </a:t>
            </a:r>
          </a:p>
          <a:p>
            <a:pPr lvl="0">
              <a:buClr>
                <a:schemeClr val="accent1"/>
              </a:buClr>
              <a:buFont typeface="Wingdings" panose="05000000000000000000" pitchFamily="2" charset="2"/>
              <a:buChar char="v"/>
            </a:pPr>
            <a:endParaRPr lang="en-GB" sz="2000" dirty="0"/>
          </a:p>
          <a:p>
            <a:pPr lvl="0">
              <a:buClr>
                <a:schemeClr val="accent1"/>
              </a:buClr>
              <a:buFont typeface="Wingdings" panose="05000000000000000000" pitchFamily="2" charset="2"/>
              <a:buChar char="v"/>
            </a:pPr>
            <a:endParaRPr lang="en-GB" sz="2000" dirty="0"/>
          </a:p>
          <a:p>
            <a:pPr lvl="0">
              <a:buClr>
                <a:schemeClr val="accent1"/>
              </a:buClr>
              <a:buFont typeface="Wingdings" panose="05000000000000000000" pitchFamily="2" charset="2"/>
              <a:buChar char="v"/>
            </a:pPr>
            <a:endParaRPr lang="en-GB" sz="2000" dirty="0"/>
          </a:p>
        </p:txBody>
      </p:sp>
    </p:spTree>
    <p:extLst>
      <p:ext uri="{BB962C8B-B14F-4D97-AF65-F5344CB8AC3E}">
        <p14:creationId xmlns:p14="http://schemas.microsoft.com/office/powerpoint/2010/main" val="20226430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178"/>
            <a:ext cx="12192000" cy="929322"/>
          </a:xfrm>
        </p:spPr>
        <p:txBody>
          <a:bodyPr/>
          <a:lstStyle/>
          <a:p>
            <a:pPr eaLnBrk="1" hangingPunct="1"/>
            <a:r>
              <a:rPr lang="en-US" sz="4000" dirty="0">
                <a:solidFill>
                  <a:srgbClr val="009900"/>
                </a:solidFill>
              </a:rPr>
              <a:t>Lessons learnt (contd.)</a:t>
            </a:r>
            <a:endParaRPr lang="en-GB" sz="4000" dirty="0">
              <a:solidFill>
                <a:srgbClr val="009900"/>
              </a:solidFill>
            </a:endParaRPr>
          </a:p>
        </p:txBody>
      </p:sp>
      <p:sp>
        <p:nvSpPr>
          <p:cNvPr id="3" name="Text Placeholder 2"/>
          <p:cNvSpPr>
            <a:spLocks noGrp="1"/>
          </p:cNvSpPr>
          <p:nvPr>
            <p:ph type="body" sz="quarter" idx="10"/>
          </p:nvPr>
        </p:nvSpPr>
        <p:spPr>
          <a:xfrm>
            <a:off x="609600" y="952500"/>
            <a:ext cx="10972800" cy="5311140"/>
          </a:xfrm>
        </p:spPr>
        <p:txBody>
          <a:bodyPr/>
          <a:lstStyle/>
          <a:p>
            <a:pPr>
              <a:buClr>
                <a:schemeClr val="accent1"/>
              </a:buClr>
              <a:buFont typeface="Wingdings" panose="05000000000000000000" pitchFamily="2" charset="2"/>
              <a:buChar char="v"/>
            </a:pPr>
            <a:endParaRPr lang="en-GB" sz="2000" dirty="0"/>
          </a:p>
          <a:p>
            <a:pPr lvl="0">
              <a:buClr>
                <a:schemeClr val="accent1"/>
              </a:buClr>
              <a:buFont typeface="Wingdings" panose="05000000000000000000" pitchFamily="2" charset="2"/>
              <a:buChar char="v"/>
            </a:pPr>
            <a:r>
              <a:rPr lang="en-US" sz="2000" dirty="0"/>
              <a:t>Encourage domestic manufacturing and assembly of equipment - Joint-venture partnerships with foreign companies. </a:t>
            </a:r>
          </a:p>
          <a:p>
            <a:pPr lvl="0">
              <a:buClr>
                <a:schemeClr val="accent1"/>
              </a:buClr>
              <a:buFont typeface="Wingdings" panose="05000000000000000000" pitchFamily="2" charset="2"/>
              <a:buChar char="v"/>
            </a:pPr>
            <a:r>
              <a:rPr lang="en-GB" sz="2000" dirty="0"/>
              <a:t>Provide business services on a regular and continuous basis to support prospective machinery buyers with economic and financial advice</a:t>
            </a:r>
          </a:p>
          <a:p>
            <a:pPr lvl="0">
              <a:buClr>
                <a:schemeClr val="accent1"/>
              </a:buClr>
              <a:buFont typeface="Wingdings" panose="05000000000000000000" pitchFamily="2" charset="2"/>
              <a:buChar char="v"/>
            </a:pPr>
            <a:endParaRPr lang="en-GB" sz="2000" dirty="0"/>
          </a:p>
          <a:p>
            <a:pPr lvl="0">
              <a:buClr>
                <a:schemeClr val="accent1"/>
              </a:buClr>
              <a:buFont typeface="Wingdings" panose="05000000000000000000" pitchFamily="2" charset="2"/>
              <a:buChar char="v"/>
            </a:pPr>
            <a:r>
              <a:rPr lang="en-GB" sz="2000" dirty="0"/>
              <a:t>Implementation for business development  conducted by partner organizations with market oriented experience and capacity, but CIMMYT has a role in monitoring the work of implementation partners and providing technical support to them. </a:t>
            </a:r>
          </a:p>
          <a:p>
            <a:pPr>
              <a:buClr>
                <a:schemeClr val="accent1"/>
              </a:buClr>
              <a:buFont typeface="Wingdings" panose="05000000000000000000" pitchFamily="2" charset="2"/>
              <a:buChar char="v"/>
            </a:pPr>
            <a:endParaRPr lang="en-GB" sz="2000" dirty="0"/>
          </a:p>
          <a:p>
            <a:pPr lvl="0">
              <a:buClr>
                <a:schemeClr val="accent1"/>
              </a:buClr>
              <a:buFont typeface="Wingdings" panose="05000000000000000000" pitchFamily="2" charset="2"/>
              <a:buChar char="v"/>
            </a:pPr>
            <a:endParaRPr lang="en-GB" sz="2000" dirty="0"/>
          </a:p>
          <a:p>
            <a:pPr>
              <a:buClr>
                <a:schemeClr val="accent1"/>
              </a:buClr>
              <a:buFont typeface="Wingdings" panose="05000000000000000000" pitchFamily="2" charset="2"/>
              <a:buChar char="v"/>
            </a:pPr>
            <a:endParaRPr lang="en-GB" sz="2000" dirty="0"/>
          </a:p>
        </p:txBody>
      </p:sp>
    </p:spTree>
    <p:extLst>
      <p:ext uri="{BB962C8B-B14F-4D97-AF65-F5344CB8AC3E}">
        <p14:creationId xmlns:p14="http://schemas.microsoft.com/office/powerpoint/2010/main" val="6147391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178"/>
            <a:ext cx="12192000" cy="929322"/>
          </a:xfrm>
        </p:spPr>
        <p:txBody>
          <a:bodyPr/>
          <a:lstStyle/>
          <a:p>
            <a:pPr eaLnBrk="1" hangingPunct="1"/>
            <a:r>
              <a:rPr lang="en-GB" sz="4000" dirty="0">
                <a:solidFill>
                  <a:srgbClr val="009900"/>
                </a:solidFill>
              </a:rPr>
              <a:t>Criteria used for site selection</a:t>
            </a:r>
          </a:p>
        </p:txBody>
      </p:sp>
      <p:sp>
        <p:nvSpPr>
          <p:cNvPr id="6" name="Text Placeholder 2">
            <a:extLst>
              <a:ext uri="{FF2B5EF4-FFF2-40B4-BE49-F238E27FC236}">
                <a16:creationId xmlns:a16="http://schemas.microsoft.com/office/drawing/2014/main" id="{911E1862-278C-4934-9111-997C881D18A6}"/>
              </a:ext>
            </a:extLst>
          </p:cNvPr>
          <p:cNvSpPr txBox="1">
            <a:spLocks/>
          </p:cNvSpPr>
          <p:nvPr/>
        </p:nvSpPr>
        <p:spPr bwMode="auto">
          <a:xfrm>
            <a:off x="609600" y="1486581"/>
            <a:ext cx="10972800" cy="3456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Font typeface="Arial" panose="020B0604020202020204" pitchFamily="34" charset="0"/>
              <a:buChar char="•"/>
              <a:defRPr sz="2600" kern="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200" kern="1200">
                <a:solidFill>
                  <a:schemeClr val="tx1"/>
                </a:solidFill>
                <a:latin typeface="Arial" panose="020B0604020202020204" pitchFamily="34" charset="0"/>
                <a:ea typeface="Arial" charset="0"/>
                <a:cs typeface="Arial" panose="020B060402020202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rtl="0" eaLnBrk="0" fontAlgn="base" hangingPunct="0">
              <a:spcBef>
                <a:spcPct val="20000"/>
              </a:spcBef>
              <a:spcAft>
                <a:spcPct val="0"/>
              </a:spcAft>
              <a:buFont typeface="Arial" panose="020B0604020202020204" pitchFamily="34" charset="0"/>
              <a:buChar char="–"/>
              <a:defRPr i="1" kern="1200">
                <a:solidFill>
                  <a:schemeClr val="tx1"/>
                </a:solidFill>
                <a:latin typeface="Times New Roman" panose="02020603050405020304" pitchFamily="18" charset="0"/>
                <a:ea typeface="Times New Roman" charset="0"/>
                <a:cs typeface="Times New Roman" panose="02020603050405020304" pitchFamily="18"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S PGothic" panose="020B0600070205080204" pitchFamily="34" charset="-128"/>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Clr>
                <a:schemeClr val="accent1"/>
              </a:buClr>
              <a:buFont typeface="Wingdings" panose="05000000000000000000" pitchFamily="2" charset="2"/>
              <a:buChar char="v"/>
            </a:pPr>
            <a:r>
              <a:rPr lang="en-GB" sz="2000" dirty="0"/>
              <a:t>Availability of mechanics, local repair workshops and finance institutions </a:t>
            </a:r>
          </a:p>
          <a:p>
            <a:pPr>
              <a:buClr>
                <a:schemeClr val="accent1"/>
              </a:buClr>
              <a:buFont typeface="Wingdings" panose="05000000000000000000" pitchFamily="2" charset="2"/>
              <a:buChar char="v"/>
            </a:pPr>
            <a:r>
              <a:rPr lang="en-GB" sz="2000" dirty="0"/>
              <a:t>Availability and affordability of fuel</a:t>
            </a:r>
          </a:p>
          <a:p>
            <a:pPr>
              <a:buClr>
                <a:schemeClr val="accent1"/>
              </a:buClr>
              <a:buFont typeface="Wingdings" panose="05000000000000000000" pitchFamily="2" charset="2"/>
              <a:buChar char="v"/>
            </a:pPr>
            <a:r>
              <a:rPr lang="en-GB" sz="2000" dirty="0"/>
              <a:t>Relatively commercially-oriented agriculture (e.g., presence of cash crops)</a:t>
            </a:r>
          </a:p>
          <a:p>
            <a:pPr>
              <a:buClr>
                <a:schemeClr val="accent1"/>
              </a:buClr>
              <a:buFont typeface="Wingdings" panose="05000000000000000000" pitchFamily="2" charset="2"/>
              <a:buChar char="v"/>
            </a:pPr>
            <a:r>
              <a:rPr lang="en-GB" sz="2000" dirty="0"/>
              <a:t>Agriculture constrained by labour shortages, at least seasonally</a:t>
            </a:r>
          </a:p>
          <a:p>
            <a:pPr>
              <a:buClr>
                <a:schemeClr val="accent1"/>
              </a:buClr>
              <a:buFont typeface="Wingdings" panose="05000000000000000000" pitchFamily="2" charset="2"/>
              <a:buChar char="v"/>
            </a:pPr>
            <a:r>
              <a:rPr lang="en-GB" sz="2000" dirty="0"/>
              <a:t>High cost of maintaining draught animals (e.g., feed shortage)</a:t>
            </a:r>
          </a:p>
          <a:p>
            <a:pPr>
              <a:buClr>
                <a:schemeClr val="accent1"/>
              </a:buClr>
              <a:buFont typeface="Wingdings" panose="05000000000000000000" pitchFamily="2" charset="2"/>
              <a:buChar char="v"/>
            </a:pPr>
            <a:r>
              <a:rPr lang="en-GB" sz="2000" dirty="0"/>
              <a:t>Field accessibility (e.g., feeder roads)</a:t>
            </a:r>
          </a:p>
          <a:p>
            <a:pPr>
              <a:buClr>
                <a:schemeClr val="accent1"/>
              </a:buClr>
              <a:buFont typeface="Wingdings" panose="05000000000000000000" pitchFamily="2" charset="2"/>
              <a:buChar char="v"/>
            </a:pPr>
            <a:r>
              <a:rPr lang="en-GB" sz="2000" dirty="0"/>
              <a:t>Existence of hire services (e.g., ox ploughing)</a:t>
            </a:r>
          </a:p>
          <a:p>
            <a:pPr>
              <a:buClr>
                <a:schemeClr val="accent1"/>
              </a:buClr>
              <a:buFont typeface="Wingdings" panose="05000000000000000000" pitchFamily="2" charset="2"/>
              <a:buChar char="v"/>
            </a:pPr>
            <a:r>
              <a:rPr lang="en-GB" sz="2000" dirty="0"/>
              <a:t>Relatively deep and stone-free soils</a:t>
            </a:r>
          </a:p>
          <a:p>
            <a:pPr>
              <a:buClr>
                <a:schemeClr val="accent1"/>
              </a:buClr>
              <a:buFont typeface="Wingdings" panose="05000000000000000000" pitchFamily="2" charset="2"/>
              <a:buChar char="v"/>
            </a:pPr>
            <a:endParaRPr lang="en-GB" sz="2000" dirty="0"/>
          </a:p>
        </p:txBody>
      </p:sp>
    </p:spTree>
    <p:extLst>
      <p:ext uri="{BB962C8B-B14F-4D97-AF65-F5344CB8AC3E}">
        <p14:creationId xmlns:p14="http://schemas.microsoft.com/office/powerpoint/2010/main" val="29425903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178"/>
            <a:ext cx="12192000" cy="929322"/>
          </a:xfrm>
        </p:spPr>
        <p:txBody>
          <a:bodyPr/>
          <a:lstStyle/>
          <a:p>
            <a:pPr eaLnBrk="1" hangingPunct="1"/>
            <a:r>
              <a:rPr lang="en-GB" sz="4000" dirty="0">
                <a:solidFill>
                  <a:srgbClr val="009900"/>
                </a:solidFill>
              </a:rPr>
              <a:t>Criteria for selection of SPs</a:t>
            </a:r>
          </a:p>
        </p:txBody>
      </p:sp>
      <p:sp>
        <p:nvSpPr>
          <p:cNvPr id="4" name="Text Placeholder 2">
            <a:extLst>
              <a:ext uri="{FF2B5EF4-FFF2-40B4-BE49-F238E27FC236}">
                <a16:creationId xmlns:a16="http://schemas.microsoft.com/office/drawing/2014/main" id="{52F267E5-6273-44F9-A0B1-D4FCD757FB86}"/>
              </a:ext>
            </a:extLst>
          </p:cNvPr>
          <p:cNvSpPr txBox="1">
            <a:spLocks/>
          </p:cNvSpPr>
          <p:nvPr/>
        </p:nvSpPr>
        <p:spPr bwMode="auto">
          <a:xfrm>
            <a:off x="609600" y="1404730"/>
            <a:ext cx="10972800" cy="3647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Font typeface="Arial" panose="020B0604020202020204" pitchFamily="34" charset="0"/>
              <a:buChar char="•"/>
              <a:defRPr sz="2600" kern="1200">
                <a:solidFill>
                  <a:schemeClr val="tx1"/>
                </a:solidFill>
                <a:latin typeface="Arial" panose="020B0604020202020204" pitchFamily="34" charset="0"/>
                <a:ea typeface="MS PGothic" panose="020B0600070205080204" pitchFamily="34" charset="-128"/>
                <a:cs typeface="Arial" panose="020B0604020202020204" pitchFamily="34" charset="0"/>
              </a:defRPr>
            </a:lvl1pPr>
            <a:lvl2pPr marL="742950" indent="-285750" algn="l" rtl="0" eaLnBrk="0" fontAlgn="base" hangingPunct="0">
              <a:spcBef>
                <a:spcPct val="20000"/>
              </a:spcBef>
              <a:spcAft>
                <a:spcPct val="0"/>
              </a:spcAft>
              <a:buFont typeface="Arial" panose="020B0604020202020204" pitchFamily="34" charset="0"/>
              <a:buChar char="–"/>
              <a:defRPr sz="2200" kern="1200">
                <a:solidFill>
                  <a:schemeClr val="tx1"/>
                </a:solidFill>
                <a:latin typeface="Arial" panose="020B0604020202020204" pitchFamily="34" charset="0"/>
                <a:ea typeface="Arial" charset="0"/>
                <a:cs typeface="Arial" panose="020B0604020202020204" pitchFamily="34" charset="0"/>
              </a:defRPr>
            </a:lvl2pPr>
            <a:lvl3pPr marL="11430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Times New Roman" panose="02020603050405020304" pitchFamily="18" charset="0"/>
                <a:ea typeface="MS PGothic" panose="020B0600070205080204" pitchFamily="34" charset="-128"/>
                <a:cs typeface="Times New Roman" panose="02020603050405020304" pitchFamily="18" charset="0"/>
              </a:defRPr>
            </a:lvl3pPr>
            <a:lvl4pPr marL="1600200" indent="-228600" algn="l" rtl="0" eaLnBrk="0" fontAlgn="base" hangingPunct="0">
              <a:spcBef>
                <a:spcPct val="20000"/>
              </a:spcBef>
              <a:spcAft>
                <a:spcPct val="0"/>
              </a:spcAft>
              <a:buFont typeface="Arial" panose="020B0604020202020204" pitchFamily="34" charset="0"/>
              <a:buChar char="–"/>
              <a:defRPr i="1" kern="1200">
                <a:solidFill>
                  <a:schemeClr val="tx1"/>
                </a:solidFill>
                <a:latin typeface="Times New Roman" panose="02020603050405020304" pitchFamily="18" charset="0"/>
                <a:ea typeface="Times New Roman" charset="0"/>
                <a:cs typeface="Times New Roman" panose="02020603050405020304" pitchFamily="18"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anose="020B0604020202020204" pitchFamily="34" charset="0"/>
                <a:ea typeface="MS PGothic" panose="020B0600070205080204" pitchFamily="34" charset="-128"/>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2000" dirty="0"/>
              <a:t>The most effective criteria for the selection of SPs are:</a:t>
            </a:r>
          </a:p>
          <a:p>
            <a:pPr marL="0" indent="0">
              <a:buFont typeface="Arial" panose="020B0604020202020204" pitchFamily="34" charset="0"/>
              <a:buNone/>
            </a:pPr>
            <a:endParaRPr lang="en-GB" sz="2000" dirty="0"/>
          </a:p>
          <a:p>
            <a:pPr lvl="1">
              <a:buClr>
                <a:schemeClr val="accent1"/>
              </a:buClr>
              <a:buFont typeface="Wingdings" panose="05000000000000000000" pitchFamily="2" charset="2"/>
              <a:buChar char="Ø"/>
            </a:pPr>
            <a:r>
              <a:rPr lang="en-GB" sz="2000" dirty="0"/>
              <a:t>Previous experience in the shelling business</a:t>
            </a:r>
          </a:p>
          <a:p>
            <a:pPr lvl="1">
              <a:buClr>
                <a:schemeClr val="accent1"/>
              </a:buClr>
              <a:buFont typeface="Wingdings" panose="05000000000000000000" pitchFamily="2" charset="2"/>
              <a:buChar char="Ø"/>
            </a:pPr>
            <a:r>
              <a:rPr lang="en-GB" sz="2000" dirty="0"/>
              <a:t>Youth with no alternative sources of income</a:t>
            </a:r>
          </a:p>
          <a:p>
            <a:pPr lvl="1">
              <a:buClr>
                <a:schemeClr val="accent1"/>
              </a:buClr>
              <a:buFont typeface="Wingdings" panose="05000000000000000000" pitchFamily="2" charset="2"/>
              <a:buChar char="Ø"/>
            </a:pPr>
            <a:r>
              <a:rPr lang="en-GB" sz="2000" dirty="0"/>
              <a:t>People with an entrepreneurial personality, prepared to move out of their village or district to seek new business opportunities</a:t>
            </a:r>
          </a:p>
          <a:p>
            <a:pPr lvl="1">
              <a:buClr>
                <a:schemeClr val="accent1"/>
              </a:buClr>
              <a:buFont typeface="Wingdings" panose="05000000000000000000" pitchFamily="2" charset="2"/>
              <a:buChar char="Ø"/>
            </a:pPr>
            <a:r>
              <a:rPr lang="en-GB" sz="2000" dirty="0"/>
              <a:t>Experience in maintaining and repairing similar technologies</a:t>
            </a:r>
          </a:p>
          <a:p>
            <a:pPr lvl="1">
              <a:buClr>
                <a:schemeClr val="accent1"/>
              </a:buClr>
              <a:buFont typeface="Wingdings" panose="05000000000000000000" pitchFamily="2" charset="2"/>
              <a:buChar char="Ø"/>
            </a:pPr>
            <a:r>
              <a:rPr lang="en-GB" sz="2000" dirty="0"/>
              <a:t>Some formal education and discipline to keep records and use them to analyse business performance</a:t>
            </a:r>
          </a:p>
        </p:txBody>
      </p:sp>
    </p:spTree>
    <p:extLst>
      <p:ext uri="{BB962C8B-B14F-4D97-AF65-F5344CB8AC3E}">
        <p14:creationId xmlns:p14="http://schemas.microsoft.com/office/powerpoint/2010/main" val="4000898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0" y="0"/>
            <a:ext cx="12192000"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pPr fontAlgn="base">
              <a:spcAft>
                <a:spcPct val="0"/>
              </a:spcAft>
            </a:pPr>
            <a:r>
              <a:rPr lang="en-US" dirty="0">
                <a:solidFill>
                  <a:srgbClr val="009900"/>
                </a:solidFill>
                <a:latin typeface="Arial" panose="020B0604020202020204" pitchFamily="34" charset="0"/>
                <a:ea typeface="MS PGothic" panose="020B0600070205080204" pitchFamily="34" charset="-128"/>
              </a:rPr>
              <a:t>Rationale for mechanization</a:t>
            </a:r>
          </a:p>
        </p:txBody>
      </p:sp>
      <p:sp>
        <p:nvSpPr>
          <p:cNvPr id="4" name="Content Placeholder 2"/>
          <p:cNvSpPr>
            <a:spLocks noGrp="1"/>
          </p:cNvSpPr>
          <p:nvPr>
            <p:ph sz="half" idx="4294967295"/>
          </p:nvPr>
        </p:nvSpPr>
        <p:spPr>
          <a:xfrm>
            <a:off x="53010" y="1222516"/>
            <a:ext cx="6344478" cy="4995644"/>
          </a:xfrm>
          <a:prstGeom prst="rect">
            <a:avLst/>
          </a:prstGeom>
        </p:spPr>
        <p:txBody>
          <a:bodyPr>
            <a:normAutofit/>
          </a:bodyPr>
          <a:lstStyle/>
          <a:p>
            <a:pPr>
              <a:buClr>
                <a:schemeClr val="accent1"/>
              </a:buClr>
              <a:buFont typeface="Wingdings" panose="05000000000000000000" pitchFamily="2" charset="2"/>
              <a:buChar char="Ø"/>
            </a:pPr>
            <a:r>
              <a:rPr lang="en-US" sz="2000" dirty="0"/>
              <a:t>Mechanization improves the quality of field operations (e.g. row planting, more precise plant population, seed and fertilizer placement, efficient utilization of soil moisture during planting window)</a:t>
            </a:r>
          </a:p>
          <a:p>
            <a:pPr>
              <a:buClr>
                <a:schemeClr val="accent1"/>
              </a:buClr>
              <a:buFont typeface="Wingdings" panose="05000000000000000000" pitchFamily="2" charset="2"/>
              <a:buChar char="Ø"/>
            </a:pPr>
            <a:endParaRPr lang="en-US" sz="2000" dirty="0"/>
          </a:p>
          <a:p>
            <a:pPr>
              <a:buClr>
                <a:schemeClr val="accent1"/>
              </a:buClr>
              <a:buFont typeface="Wingdings" panose="05000000000000000000" pitchFamily="2" charset="2"/>
              <a:buChar char="Ø"/>
            </a:pPr>
            <a:r>
              <a:rPr lang="en-US" sz="2000" dirty="0"/>
              <a:t>Mechanization helps in timeliness of operation  </a:t>
            </a:r>
          </a:p>
          <a:p>
            <a:pPr marL="868680" lvl="1" indent="-571500">
              <a:buClr>
                <a:schemeClr val="accent1"/>
              </a:buClr>
              <a:buFont typeface="Courier New" panose="02070309020205020404" pitchFamily="49" charset="0"/>
              <a:buChar char="o"/>
            </a:pPr>
            <a:r>
              <a:rPr lang="en-US" sz="2000" dirty="0"/>
              <a:t>especially important for planting where delays can have a serious negative impact on final crop yields </a:t>
            </a:r>
          </a:p>
          <a:p>
            <a:pPr marL="868680" lvl="1" indent="-571500">
              <a:buClr>
                <a:schemeClr val="accent1"/>
              </a:buClr>
              <a:buFont typeface="Courier New" panose="02070309020205020404" pitchFamily="49" charset="0"/>
              <a:buChar char="o"/>
            </a:pPr>
            <a:r>
              <a:rPr lang="en-US" sz="2000" dirty="0"/>
              <a:t>and for harvesting and threshing where there is labor shortage</a:t>
            </a:r>
            <a:endParaRPr lang="en-US" dirty="0">
              <a:latin typeface="Arial" panose="020B0604020202020204" pitchFamily="34" charset="0"/>
              <a:cs typeface="Arial" panose="020B0604020202020204" pitchFamily="34" charset="0"/>
            </a:endParaRPr>
          </a:p>
          <a:p>
            <a:pPr>
              <a:buClr>
                <a:schemeClr val="accent1"/>
              </a:buClr>
              <a:buFont typeface="Wingdings" panose="05000000000000000000" pitchFamily="2" charset="2"/>
              <a:buChar char="Ø"/>
            </a:pPr>
            <a:r>
              <a:rPr lang="en-US" sz="2000" dirty="0"/>
              <a:t>Reduced drudgery </a:t>
            </a:r>
          </a:p>
          <a:p>
            <a:pPr>
              <a:buClr>
                <a:schemeClr val="accent1"/>
              </a:buClr>
              <a:buFont typeface="Wingdings" panose="05000000000000000000" pitchFamily="2" charset="2"/>
              <a:buChar char="Ø"/>
            </a:pPr>
            <a:r>
              <a:rPr lang="en-US" sz="2000" dirty="0"/>
              <a:t>Increased labor productivity</a:t>
            </a:r>
          </a:p>
          <a:p>
            <a:pPr>
              <a:buClr>
                <a:schemeClr val="accent1"/>
              </a:buClr>
              <a:buFont typeface="Wingdings" panose="05000000000000000000" pitchFamily="2" charset="2"/>
              <a:buChar char="Ø"/>
            </a:pPr>
            <a:r>
              <a:rPr lang="en-US" sz="2000" dirty="0"/>
              <a:t>Increased agricultural productivity</a:t>
            </a:r>
          </a:p>
          <a:p>
            <a:pPr marL="411480">
              <a:buClr>
                <a:schemeClr val="accent1"/>
              </a:buClr>
              <a:buFont typeface="Wingdings" panose="05000000000000000000" pitchFamily="2" charset="2"/>
              <a:buChar char="Ø"/>
            </a:pPr>
            <a:endParaRPr lang="en-US" sz="20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51716" y="951595"/>
            <a:ext cx="2932043" cy="2199032"/>
          </a:xfrm>
          <a:prstGeom prst="rect">
            <a:avLst/>
          </a:prstGeom>
        </p:spPr>
      </p:pic>
      <p:pic>
        <p:nvPicPr>
          <p:cNvPr id="6" name="Content Placeholder 5"/>
          <p:cNvPicPr>
            <a:picLocks noGrp="1" noChangeAspect="1"/>
          </p:cNvPicPr>
          <p:nvPr>
            <p:ph sz="half" idx="4294967295"/>
          </p:nvPr>
        </p:nvPicPr>
        <p:blipFill>
          <a:blip r:embed="rId3" cstate="email">
            <a:extLst>
              <a:ext uri="{28A0092B-C50C-407E-A947-70E740481C1C}">
                <a14:useLocalDpi xmlns:a14="http://schemas.microsoft.com/office/drawing/2010/main"/>
              </a:ext>
            </a:extLst>
          </a:blip>
          <a:stretch>
            <a:fillRect/>
          </a:stretch>
        </p:blipFill>
        <p:spPr>
          <a:xfrm>
            <a:off x="9198137" y="1009607"/>
            <a:ext cx="2932042" cy="2083009"/>
          </a:xfrm>
          <a:prstGeom prst="rect">
            <a:avLst/>
          </a:prstGeom>
        </p:spPr>
      </p:pic>
      <p:pic>
        <p:nvPicPr>
          <p:cNvPr id="7" name="Picture 6">
            <a:extLst>
              <a:ext uri="{FF2B5EF4-FFF2-40B4-BE49-F238E27FC236}">
                <a16:creationId xmlns:a16="http://schemas.microsoft.com/office/drawing/2014/main" id="{0455653C-BFFC-4535-9E1E-40CA5BFA7D9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78220" y="3182183"/>
            <a:ext cx="4575310" cy="3119194"/>
          </a:xfrm>
          <a:prstGeom prst="rect">
            <a:avLst/>
          </a:prstGeom>
        </p:spPr>
      </p:pic>
      <p:sp>
        <p:nvSpPr>
          <p:cNvPr id="9" name="Rectangle 8">
            <a:extLst>
              <a:ext uri="{FF2B5EF4-FFF2-40B4-BE49-F238E27FC236}">
                <a16:creationId xmlns:a16="http://schemas.microsoft.com/office/drawing/2014/main" id="{C7858D0E-245F-440B-8F49-EBA540BC5EED}"/>
              </a:ext>
            </a:extLst>
          </p:cNvPr>
          <p:cNvSpPr/>
          <p:nvPr/>
        </p:nvSpPr>
        <p:spPr>
          <a:xfrm>
            <a:off x="7256499" y="6308684"/>
            <a:ext cx="1620508" cy="276999"/>
          </a:xfrm>
          <a:prstGeom prst="rect">
            <a:avLst/>
          </a:prstGeom>
        </p:spPr>
        <p:txBody>
          <a:bodyPr wrap="none">
            <a:spAutoFit/>
          </a:bodyPr>
          <a:lstStyle/>
          <a:p>
            <a:r>
              <a:rPr lang="en-US" sz="1200" b="1" i="1" dirty="0">
                <a:latin typeface="Arial" panose="020B0604020202020204" pitchFamily="34" charset="0"/>
                <a:cs typeface="Arial" panose="020B0604020202020204" pitchFamily="34" charset="0"/>
              </a:rPr>
              <a:t>Source: </a:t>
            </a:r>
            <a:r>
              <a:rPr lang="en-US" sz="1200" dirty="0">
                <a:latin typeface="Arial" panose="020B0604020202020204" pitchFamily="34" charset="0"/>
                <a:cs typeface="Arial" panose="020B0604020202020204" pitchFamily="34" charset="0"/>
              </a:rPr>
              <a:t>FAO, 2013d</a:t>
            </a:r>
          </a:p>
        </p:txBody>
      </p:sp>
      <p:sp>
        <p:nvSpPr>
          <p:cNvPr id="3" name="Arrow: Right 2">
            <a:extLst>
              <a:ext uri="{FF2B5EF4-FFF2-40B4-BE49-F238E27FC236}">
                <a16:creationId xmlns:a16="http://schemas.microsoft.com/office/drawing/2014/main" id="{1B2A68D7-D98F-4988-8455-671CFE2B0455}"/>
              </a:ext>
            </a:extLst>
          </p:cNvPr>
          <p:cNvSpPr/>
          <p:nvPr/>
        </p:nvSpPr>
        <p:spPr>
          <a:xfrm>
            <a:off x="4373217" y="5724940"/>
            <a:ext cx="1905003" cy="2517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5000495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58" descr="africa-map-logo3">
            <a:extLst>
              <a:ext uri="{FF2B5EF4-FFF2-40B4-BE49-F238E27FC236}">
                <a16:creationId xmlns:a16="http://schemas.microsoft.com/office/drawing/2014/main" id="{B41D46F1-70AC-4A0B-ADF0-35D4B568FB2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90857" y="74853"/>
            <a:ext cx="2274332" cy="2099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4F6912B1-E2EB-41F8-BE17-6307C1CD553D}"/>
              </a:ext>
            </a:extLst>
          </p:cNvPr>
          <p:cNvPicPr/>
          <p:nvPr/>
        </p:nvPicPr>
        <p:blipFill>
          <a:blip r:embed="rId3">
            <a:extLst>
              <a:ext uri="{28A0092B-C50C-407E-A947-70E740481C1C}">
                <a14:useLocalDpi xmlns:a14="http://schemas.microsoft.com/office/drawing/2010/main"/>
              </a:ext>
            </a:extLst>
          </a:blip>
          <a:srcRect/>
          <a:stretch>
            <a:fillRect/>
          </a:stretch>
        </p:blipFill>
        <p:spPr bwMode="auto">
          <a:xfrm>
            <a:off x="7337559" y="4433425"/>
            <a:ext cx="2124724" cy="862145"/>
          </a:xfrm>
          <a:prstGeom prst="rect">
            <a:avLst/>
          </a:prstGeom>
          <a:noFill/>
          <a:ln>
            <a:noFill/>
          </a:ln>
        </p:spPr>
      </p:pic>
      <p:pic>
        <p:nvPicPr>
          <p:cNvPr id="4" name="Picture 3" descr="C:\Users\Ephrem Tadesse\AppData\Local\Temp\wz99bf\image001.jpg">
            <a:extLst>
              <a:ext uri="{FF2B5EF4-FFF2-40B4-BE49-F238E27FC236}">
                <a16:creationId xmlns:a16="http://schemas.microsoft.com/office/drawing/2014/main" id="{3A657D15-2C45-4B1D-866D-5FCF7DF3C17F}"/>
              </a:ext>
            </a:extLst>
          </p:cNvPr>
          <p:cNvPicPr/>
          <p:nvPr/>
        </p:nvPicPr>
        <p:blipFill>
          <a:blip r:embed="rId4" cstate="email">
            <a:extLst>
              <a:ext uri="{28A0092B-C50C-407E-A947-70E740481C1C}">
                <a14:useLocalDpi xmlns:a14="http://schemas.microsoft.com/office/drawing/2010/main"/>
              </a:ext>
            </a:extLst>
          </a:blip>
          <a:srcRect/>
          <a:stretch>
            <a:fillRect/>
          </a:stretch>
        </p:blipFill>
        <p:spPr bwMode="auto">
          <a:xfrm>
            <a:off x="7049262" y="5942193"/>
            <a:ext cx="1975426" cy="773152"/>
          </a:xfrm>
          <a:prstGeom prst="rect">
            <a:avLst/>
          </a:prstGeom>
          <a:noFill/>
          <a:ln>
            <a:noFill/>
          </a:ln>
        </p:spPr>
      </p:pic>
      <p:pic>
        <p:nvPicPr>
          <p:cNvPr id="5" name="Picture 4" descr="C:\Users\UserLA3937\ISFM\Correspondence\Letter head\SLM MoANR Logo NEW 28 May 2016.jpg">
            <a:extLst>
              <a:ext uri="{FF2B5EF4-FFF2-40B4-BE49-F238E27FC236}">
                <a16:creationId xmlns:a16="http://schemas.microsoft.com/office/drawing/2014/main" id="{4A1D6E0E-3694-4ADF-9FAD-643F9F4967B4}"/>
              </a:ext>
            </a:extLst>
          </p:cNvPr>
          <p:cNvPicPr/>
          <p:nvPr/>
        </p:nvPicPr>
        <p:blipFill>
          <a:blip r:embed="rId5" cstate="email">
            <a:extLst>
              <a:ext uri="{28A0092B-C50C-407E-A947-70E740481C1C}">
                <a14:useLocalDpi xmlns:a14="http://schemas.microsoft.com/office/drawing/2010/main"/>
              </a:ext>
            </a:extLst>
          </a:blip>
          <a:srcRect/>
          <a:stretch>
            <a:fillRect/>
          </a:stretch>
        </p:blipFill>
        <p:spPr bwMode="auto">
          <a:xfrm>
            <a:off x="9444283" y="6045964"/>
            <a:ext cx="726226" cy="806808"/>
          </a:xfrm>
          <a:prstGeom prst="rect">
            <a:avLst/>
          </a:prstGeom>
          <a:noFill/>
          <a:ln>
            <a:noFill/>
          </a:ln>
        </p:spPr>
      </p:pic>
      <p:pic>
        <p:nvPicPr>
          <p:cNvPr id="6" name="Picture 5">
            <a:extLst>
              <a:ext uri="{FF2B5EF4-FFF2-40B4-BE49-F238E27FC236}">
                <a16:creationId xmlns:a16="http://schemas.microsoft.com/office/drawing/2014/main" id="{95F85E64-9864-48C1-B70E-3365F58AB2C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023242" y="4795986"/>
            <a:ext cx="1168758" cy="1017695"/>
          </a:xfrm>
          <a:prstGeom prst="rect">
            <a:avLst/>
          </a:prstGeom>
        </p:spPr>
      </p:pic>
      <p:pic>
        <p:nvPicPr>
          <p:cNvPr id="7" name="Picture 6">
            <a:extLst>
              <a:ext uri="{FF2B5EF4-FFF2-40B4-BE49-F238E27FC236}">
                <a16:creationId xmlns:a16="http://schemas.microsoft.com/office/drawing/2014/main" id="{929D17CA-1731-4AAE-B313-660BA8B09009}"/>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605808" y="6264969"/>
            <a:ext cx="1178006" cy="546167"/>
          </a:xfrm>
          <a:prstGeom prst="rect">
            <a:avLst/>
          </a:prstGeom>
        </p:spPr>
      </p:pic>
      <p:pic>
        <p:nvPicPr>
          <p:cNvPr id="8" name="Picture 11">
            <a:extLst>
              <a:ext uri="{FF2B5EF4-FFF2-40B4-BE49-F238E27FC236}">
                <a16:creationId xmlns:a16="http://schemas.microsoft.com/office/drawing/2014/main" id="{F37ABFC0-A4D1-4C0B-A96F-89D304B1EB32}"/>
              </a:ext>
            </a:extLst>
          </p:cNvPr>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223760" y="3758216"/>
            <a:ext cx="3341345" cy="530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E3D874AF-3D67-4860-B964-6B27E6AD1E9B}"/>
              </a:ext>
            </a:extLst>
          </p:cNvPr>
          <p:cNvPicPr>
            <a:picLocks noChangeAspect="1"/>
          </p:cNvPicPr>
          <p:nvPr/>
        </p:nvPicPr>
        <p:blipFill>
          <a:blip r:embed="rId9"/>
          <a:stretch>
            <a:fillRect/>
          </a:stretch>
        </p:blipFill>
        <p:spPr>
          <a:xfrm>
            <a:off x="10520788" y="3625952"/>
            <a:ext cx="1413698" cy="896174"/>
          </a:xfrm>
          <a:prstGeom prst="rect">
            <a:avLst/>
          </a:prstGeom>
        </p:spPr>
      </p:pic>
      <p:pic>
        <p:nvPicPr>
          <p:cNvPr id="10" name="Picture 9">
            <a:extLst>
              <a:ext uri="{FF2B5EF4-FFF2-40B4-BE49-F238E27FC236}">
                <a16:creationId xmlns:a16="http://schemas.microsoft.com/office/drawing/2014/main" id="{9B1B44D8-E501-41C3-9108-DE98E953B360}"/>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399921" y="5304834"/>
            <a:ext cx="2666298" cy="801271"/>
          </a:xfrm>
          <a:prstGeom prst="rect">
            <a:avLst/>
          </a:prstGeom>
        </p:spPr>
      </p:pic>
      <p:pic>
        <p:nvPicPr>
          <p:cNvPr id="11" name="Picture 10">
            <a:extLst>
              <a:ext uri="{FF2B5EF4-FFF2-40B4-BE49-F238E27FC236}">
                <a16:creationId xmlns:a16="http://schemas.microsoft.com/office/drawing/2014/main" id="{F510A724-0349-453A-925D-0BE63DC2C28C}"/>
              </a:ext>
            </a:extLst>
          </p:cNvPr>
          <p:cNvPicPr>
            <a:picLocks noChangeAspect="1"/>
          </p:cNvPicPr>
          <p:nvPr/>
        </p:nvPicPr>
        <p:blipFill>
          <a:blip r:embed="rId11"/>
          <a:stretch>
            <a:fillRect/>
          </a:stretch>
        </p:blipFill>
        <p:spPr>
          <a:xfrm>
            <a:off x="7135461" y="5151618"/>
            <a:ext cx="676275" cy="790575"/>
          </a:xfrm>
          <a:prstGeom prst="rect">
            <a:avLst/>
          </a:prstGeom>
        </p:spPr>
      </p:pic>
      <p:sp>
        <p:nvSpPr>
          <p:cNvPr id="12" name="TextBox 11">
            <a:extLst>
              <a:ext uri="{FF2B5EF4-FFF2-40B4-BE49-F238E27FC236}">
                <a16:creationId xmlns:a16="http://schemas.microsoft.com/office/drawing/2014/main" id="{88F4E556-75F8-43BB-9526-9D4105DAA780}"/>
              </a:ext>
            </a:extLst>
          </p:cNvPr>
          <p:cNvSpPr txBox="1"/>
          <p:nvPr/>
        </p:nvSpPr>
        <p:spPr>
          <a:xfrm>
            <a:off x="7135461" y="3316537"/>
            <a:ext cx="4648353"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 … and with our special thanks to</a:t>
            </a:r>
            <a:r>
              <a:rPr lang="en-US" dirty="0"/>
              <a:t>:</a:t>
            </a:r>
          </a:p>
        </p:txBody>
      </p:sp>
    </p:spTree>
    <p:extLst>
      <p:ext uri="{BB962C8B-B14F-4D97-AF65-F5344CB8AC3E}">
        <p14:creationId xmlns:p14="http://schemas.microsoft.com/office/powerpoint/2010/main" val="159344630"/>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0" y="0"/>
            <a:ext cx="12191999" cy="6096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Rationale for mechanization (contd.)</a:t>
            </a:r>
          </a:p>
        </p:txBody>
      </p:sp>
      <p:sp>
        <p:nvSpPr>
          <p:cNvPr id="4" name="Content Placeholder 2"/>
          <p:cNvSpPr>
            <a:spLocks noGrp="1"/>
          </p:cNvSpPr>
          <p:nvPr>
            <p:ph sz="half" idx="4294967295"/>
          </p:nvPr>
        </p:nvSpPr>
        <p:spPr>
          <a:xfrm>
            <a:off x="756512" y="870931"/>
            <a:ext cx="6645414" cy="5582877"/>
          </a:xfrm>
          <a:prstGeom prst="rect">
            <a:avLst/>
          </a:prstGeom>
        </p:spPr>
        <p:txBody>
          <a:bodyPr>
            <a:noAutofit/>
          </a:bodyPr>
          <a:lstStyle/>
          <a:p>
            <a:pPr>
              <a:buClr>
                <a:schemeClr val="accent1"/>
              </a:buClr>
              <a:buFont typeface="Wingdings" panose="05000000000000000000" pitchFamily="2" charset="2"/>
              <a:buChar char="Ø"/>
            </a:pPr>
            <a:r>
              <a:rPr lang="en-GB" sz="2000" dirty="0"/>
              <a:t>Mechanization allows easier application of post-emergence operations such as weeding or spraying. </a:t>
            </a:r>
          </a:p>
          <a:p>
            <a:pPr algn="just">
              <a:buClr>
                <a:schemeClr val="accent1"/>
              </a:buClr>
              <a:buFont typeface="Wingdings" panose="05000000000000000000" pitchFamily="2" charset="2"/>
              <a:buChar char="Ø"/>
            </a:pPr>
            <a:endParaRPr lang="en-GB" sz="2000" dirty="0"/>
          </a:p>
          <a:p>
            <a:pPr>
              <a:buClr>
                <a:schemeClr val="accent1"/>
              </a:buClr>
              <a:buFont typeface="Wingdings" panose="05000000000000000000" pitchFamily="2" charset="2"/>
              <a:buChar char="Ø"/>
            </a:pPr>
            <a:r>
              <a:rPr lang="en-GB" sz="2000" dirty="0"/>
              <a:t>Drastically saves time and labour compared with conventional crop establishment systems</a:t>
            </a:r>
          </a:p>
          <a:p>
            <a:pPr>
              <a:buClr>
                <a:schemeClr val="accent1"/>
              </a:buClr>
              <a:buFont typeface="Wingdings" panose="05000000000000000000" pitchFamily="2" charset="2"/>
              <a:buChar char="Ø"/>
            </a:pPr>
            <a:endParaRPr lang="en-GB" sz="2000" dirty="0"/>
          </a:p>
          <a:p>
            <a:pPr>
              <a:buClr>
                <a:schemeClr val="accent1"/>
              </a:buClr>
              <a:buFont typeface="Wingdings" panose="05000000000000000000" pitchFamily="2" charset="2"/>
              <a:buChar char="Ø"/>
            </a:pPr>
            <a:r>
              <a:rPr lang="en-GB" sz="2000" dirty="0"/>
              <a:t>According to our assessment result, agricultural mechanization can significantly increase gross margin of farmers</a:t>
            </a:r>
          </a:p>
          <a:p>
            <a:pPr>
              <a:buClr>
                <a:schemeClr val="accent1"/>
              </a:buClr>
              <a:buFont typeface="Wingdings" panose="05000000000000000000" pitchFamily="2" charset="2"/>
              <a:buChar char="Ø"/>
            </a:pPr>
            <a:endParaRPr lang="en-GB" sz="2000" dirty="0"/>
          </a:p>
          <a:p>
            <a:pPr>
              <a:buClr>
                <a:schemeClr val="accent1"/>
              </a:buClr>
              <a:buFont typeface="Wingdings" panose="05000000000000000000" pitchFamily="2" charset="2"/>
              <a:buChar char="Ø"/>
            </a:pPr>
            <a:r>
              <a:rPr lang="en-US" sz="2000" dirty="0"/>
              <a:t>In general by introducing mechanization</a:t>
            </a:r>
          </a:p>
          <a:p>
            <a:pPr marL="914400" lvl="2" indent="-342900">
              <a:buClr>
                <a:schemeClr val="accent1"/>
              </a:buClr>
              <a:buFont typeface="Wingdings" panose="05000000000000000000" pitchFamily="2" charset="2"/>
              <a:buChar char="v"/>
            </a:pPr>
            <a:r>
              <a:rPr lang="en-US" dirty="0">
                <a:latin typeface="Arial" panose="020B0604020202020204" pitchFamily="34" charset="0"/>
                <a:cs typeface="Arial" panose="020B0604020202020204" pitchFamily="34" charset="0"/>
              </a:rPr>
              <a:t>the reliance on draught animal power can be reduced</a:t>
            </a:r>
          </a:p>
          <a:p>
            <a:pPr marL="914400" lvl="2" indent="-342900">
              <a:buClr>
                <a:schemeClr val="accent1"/>
              </a:buClr>
              <a:buFont typeface="Wingdings" panose="05000000000000000000" pitchFamily="2" charset="2"/>
              <a:buChar char="v"/>
            </a:pPr>
            <a:r>
              <a:rPr lang="en-US" dirty="0">
                <a:latin typeface="Arial" panose="020B0604020202020204" pitchFamily="34" charset="0"/>
                <a:cs typeface="Arial" panose="020B0604020202020204" pitchFamily="34" charset="0"/>
              </a:rPr>
              <a:t>agricultural productivity can be increased</a:t>
            </a:r>
          </a:p>
          <a:p>
            <a:pPr marL="914400" lvl="2" indent="-342900">
              <a:buClr>
                <a:schemeClr val="accent1"/>
              </a:buClr>
              <a:buFont typeface="Wingdings" panose="05000000000000000000" pitchFamily="2" charset="2"/>
              <a:buChar char="v"/>
            </a:pPr>
            <a:r>
              <a:rPr lang="en-US" dirty="0">
                <a:latin typeface="Arial" panose="020B0604020202020204" pitchFamily="34" charset="0"/>
                <a:cs typeface="Arial" panose="020B0604020202020204" pitchFamily="34" charset="0"/>
              </a:rPr>
              <a:t>labor can be channeled towards other high-value adding activities and sectors. </a:t>
            </a:r>
            <a:endParaRPr lang="en-US" dirty="0"/>
          </a:p>
        </p:txBody>
      </p:sp>
      <p:pic>
        <p:nvPicPr>
          <p:cNvPr id="6" name="Content Placeholder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47114" y="3654402"/>
            <a:ext cx="3497988" cy="2623492"/>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47114" y="603958"/>
            <a:ext cx="3352800" cy="3126926"/>
          </a:xfrm>
          <a:prstGeom prst="rect">
            <a:avLst/>
          </a:prstGeom>
        </p:spPr>
      </p:pic>
    </p:spTree>
    <p:extLst>
      <p:ext uri="{BB962C8B-B14F-4D97-AF65-F5344CB8AC3E}">
        <p14:creationId xmlns:p14="http://schemas.microsoft.com/office/powerpoint/2010/main" val="2491769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17585"/>
            <a:ext cx="12192000" cy="724929"/>
          </a:xfrm>
        </p:spPr>
        <p:txBody>
          <a:bodyPr/>
          <a:lstStyle/>
          <a:p>
            <a:pPr eaLnBrk="1" hangingPunct="1"/>
            <a:r>
              <a:rPr lang="fr-FR" altLang="fr-FR" sz="4000" dirty="0">
                <a:solidFill>
                  <a:srgbClr val="009900"/>
                </a:solidFill>
              </a:rPr>
              <a:t>Farm Power relies mostly on Human &amp; Oxen </a:t>
            </a:r>
            <a:endParaRPr lang="en-US" dirty="0"/>
          </a:p>
        </p:txBody>
      </p:sp>
      <p:pic>
        <p:nvPicPr>
          <p:cNvPr id="2" name="Picture 1"/>
          <p:cNvPicPr>
            <a:picLocks noChangeAspect="1"/>
          </p:cNvPicPr>
          <p:nvPr/>
        </p:nvPicPr>
        <p:blipFill>
          <a:blip r:embed="rId3"/>
          <a:stretch>
            <a:fillRect/>
          </a:stretch>
        </p:blipFill>
        <p:spPr>
          <a:xfrm>
            <a:off x="5247860" y="921974"/>
            <a:ext cx="5662125" cy="288280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9989" y="949927"/>
            <a:ext cx="4159002" cy="2856885"/>
          </a:xfrm>
          <a:prstGeom prst="rect">
            <a:avLst/>
          </a:prstGeom>
        </p:spPr>
      </p:pic>
      <p:pic>
        <p:nvPicPr>
          <p:cNvPr id="5" name="Picture 4">
            <a:extLst>
              <a:ext uri="{FF2B5EF4-FFF2-40B4-BE49-F238E27FC236}">
                <a16:creationId xmlns:a16="http://schemas.microsoft.com/office/drawing/2014/main" id="{78868718-D261-47D1-954E-76F82ED1A1D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59989" y="3881704"/>
            <a:ext cx="4159002" cy="2976296"/>
          </a:xfrm>
          <a:prstGeom prst="rect">
            <a:avLst/>
          </a:prstGeom>
        </p:spPr>
      </p:pic>
      <p:graphicFrame>
        <p:nvGraphicFramePr>
          <p:cNvPr id="10" name="Chart 9">
            <a:extLst>
              <a:ext uri="{FF2B5EF4-FFF2-40B4-BE49-F238E27FC236}">
                <a16:creationId xmlns:a16="http://schemas.microsoft.com/office/drawing/2014/main" id="{A8A7192C-647E-4CE7-95A2-71E947F22450}"/>
              </a:ext>
            </a:extLst>
          </p:cNvPr>
          <p:cNvGraphicFramePr>
            <a:graphicFrameLocks/>
          </p:cNvGraphicFramePr>
          <p:nvPr>
            <p:extLst>
              <p:ext uri="{D42A27DB-BD31-4B8C-83A1-F6EECF244321}">
                <p14:modId xmlns:p14="http://schemas.microsoft.com/office/powerpoint/2010/main" val="1842939070"/>
              </p:ext>
            </p:extLst>
          </p:nvPr>
        </p:nvGraphicFramePr>
        <p:xfrm>
          <a:off x="4715334" y="3711767"/>
          <a:ext cx="4612585" cy="2993024"/>
        </p:xfrm>
        <a:graphic>
          <a:graphicData uri="http://schemas.openxmlformats.org/drawingml/2006/chart">
            <c:chart xmlns:c="http://schemas.openxmlformats.org/drawingml/2006/chart" xmlns:r="http://schemas.openxmlformats.org/officeDocument/2006/relationships" r:id="rId6"/>
          </a:graphicData>
        </a:graphic>
      </p:graphicFrame>
      <p:sp>
        <p:nvSpPr>
          <p:cNvPr id="11" name="Rectangle 10">
            <a:extLst>
              <a:ext uri="{FF2B5EF4-FFF2-40B4-BE49-F238E27FC236}">
                <a16:creationId xmlns:a16="http://schemas.microsoft.com/office/drawing/2014/main" id="{F70F076C-D580-4B27-A18C-F66599C47E1E}"/>
              </a:ext>
            </a:extLst>
          </p:cNvPr>
          <p:cNvSpPr/>
          <p:nvPr/>
        </p:nvSpPr>
        <p:spPr>
          <a:xfrm>
            <a:off x="9327919" y="4861670"/>
            <a:ext cx="2529860" cy="246221"/>
          </a:xfrm>
          <a:prstGeom prst="rect">
            <a:avLst/>
          </a:prstGeom>
        </p:spPr>
        <p:txBody>
          <a:bodyPr wrap="none">
            <a:spAutoFit/>
          </a:bodyPr>
          <a:lstStyle/>
          <a:p>
            <a:r>
              <a:rPr lang="en-US" sz="1000" b="1" i="1" dirty="0">
                <a:latin typeface="Arial" panose="020B0604020202020204" pitchFamily="34" charset="0"/>
                <a:cs typeface="Arial" panose="020B0604020202020204" pitchFamily="34" charset="0"/>
              </a:rPr>
              <a:t>Source: </a:t>
            </a:r>
            <a:r>
              <a:rPr lang="en-US" sz="1000" i="1" dirty="0">
                <a:latin typeface="Arial" panose="020B0604020202020204" pitchFamily="34" charset="0"/>
                <a:cs typeface="Arial" panose="020B0604020202020204" pitchFamily="34" charset="0"/>
              </a:rPr>
              <a:t>Own adaptation from </a:t>
            </a:r>
            <a:r>
              <a:rPr lang="en-US" sz="1000" dirty="0">
                <a:latin typeface="Arial" panose="020B0604020202020204" pitchFamily="34" charset="0"/>
                <a:cs typeface="Arial" panose="020B0604020202020204" pitchFamily="34" charset="0"/>
              </a:rPr>
              <a:t>FAO, 2006</a:t>
            </a:r>
          </a:p>
        </p:txBody>
      </p:sp>
    </p:spTree>
    <p:extLst>
      <p:ext uri="{BB962C8B-B14F-4D97-AF65-F5344CB8AC3E}">
        <p14:creationId xmlns:p14="http://schemas.microsoft.com/office/powerpoint/2010/main" val="7559228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0" y="-88431"/>
            <a:ext cx="12192000" cy="1226847"/>
          </a:xfrm>
        </p:spPr>
        <p:txBody>
          <a:bodyPr/>
          <a:lstStyle/>
          <a:p>
            <a:r>
              <a:rPr lang="en-US" sz="4000" dirty="0"/>
              <a:t>Farm Power &amp; other Barriers require a new Vision</a:t>
            </a: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4070" y="1183838"/>
            <a:ext cx="4977110" cy="2681137"/>
          </a:xfrm>
          <a:prstGeom prst="rect">
            <a:avLst/>
          </a:prstGeom>
        </p:spPr>
      </p:pic>
      <p:sp>
        <p:nvSpPr>
          <p:cNvPr id="5" name="Rectangle 4"/>
          <p:cNvSpPr/>
          <p:nvPr/>
        </p:nvSpPr>
        <p:spPr>
          <a:xfrm>
            <a:off x="266015" y="3819240"/>
            <a:ext cx="3721788" cy="276999"/>
          </a:xfrm>
          <a:prstGeom prst="rect">
            <a:avLst/>
          </a:prstGeom>
        </p:spPr>
        <p:txBody>
          <a:bodyPr wrap="none">
            <a:spAutoFit/>
          </a:bodyPr>
          <a:lstStyle/>
          <a:p>
            <a:r>
              <a:rPr lang="en-US" sz="1200" b="1" dirty="0">
                <a:latin typeface="Arial" panose="020B0604020202020204" pitchFamily="34" charset="0"/>
                <a:cs typeface="Arial" panose="020B0604020202020204" pitchFamily="34" charset="0"/>
              </a:rPr>
              <a:t>Source</a:t>
            </a:r>
            <a:r>
              <a:rPr lang="en-US" sz="1200" dirty="0">
                <a:latin typeface="Arial" panose="020B0604020202020204" pitchFamily="34" charset="0"/>
                <a:cs typeface="Arial" panose="020B0604020202020204" pitchFamily="34" charset="0"/>
              </a:rPr>
              <a:t>: World Development Indicators, World Bank</a:t>
            </a:r>
          </a:p>
        </p:txBody>
      </p:sp>
      <p:pic>
        <p:nvPicPr>
          <p:cNvPr id="6" name="Picture 5">
            <a:extLst>
              <a:ext uri="{FF2B5EF4-FFF2-40B4-BE49-F238E27FC236}">
                <a16:creationId xmlns:a16="http://schemas.microsoft.com/office/drawing/2014/main" id="{D0F38230-F0C3-4E25-97CE-2F3CCB85478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01874" y="2299772"/>
            <a:ext cx="5505359" cy="3130406"/>
          </a:xfrm>
          <a:prstGeom prst="rect">
            <a:avLst/>
          </a:prstGeom>
        </p:spPr>
      </p:pic>
      <p:pic>
        <p:nvPicPr>
          <p:cNvPr id="10" name="Picture 9">
            <a:extLst>
              <a:ext uri="{FF2B5EF4-FFF2-40B4-BE49-F238E27FC236}">
                <a16:creationId xmlns:a16="http://schemas.microsoft.com/office/drawing/2014/main" id="{CFD1430C-244E-4BAC-9F99-CE792FD70C3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506" y="4508075"/>
            <a:ext cx="5738191" cy="2349925"/>
          </a:xfrm>
          <a:prstGeom prst="rect">
            <a:avLst/>
          </a:prstGeom>
        </p:spPr>
      </p:pic>
      <p:sp>
        <p:nvSpPr>
          <p:cNvPr id="11" name="Rectangle 10">
            <a:extLst>
              <a:ext uri="{FF2B5EF4-FFF2-40B4-BE49-F238E27FC236}">
                <a16:creationId xmlns:a16="http://schemas.microsoft.com/office/drawing/2014/main" id="{15528DAA-096B-4184-A95F-D30B2685BB5E}"/>
              </a:ext>
            </a:extLst>
          </p:cNvPr>
          <p:cNvSpPr/>
          <p:nvPr/>
        </p:nvSpPr>
        <p:spPr>
          <a:xfrm>
            <a:off x="5703545" y="5882641"/>
            <a:ext cx="6488455" cy="461665"/>
          </a:xfrm>
          <a:prstGeom prst="rect">
            <a:avLst/>
          </a:prstGeom>
        </p:spPr>
        <p:txBody>
          <a:bodyPr wrap="square">
            <a:spAutoFit/>
          </a:bodyPr>
          <a:lstStyle/>
          <a:p>
            <a:r>
              <a:rPr lang="en-US" sz="1200" b="1" dirty="0">
                <a:latin typeface="Arial" panose="020B0604020202020204" pitchFamily="34" charset="0"/>
                <a:cs typeface="Arial" panose="020B0604020202020204" pitchFamily="34" charset="0"/>
              </a:rPr>
              <a:t>Source: </a:t>
            </a:r>
            <a:r>
              <a:rPr lang="en-US" sz="1200" dirty="0">
                <a:latin typeface="Arial" panose="020B0604020202020204" pitchFamily="34" charset="0"/>
                <a:cs typeface="Arial" panose="020B0604020202020204" pitchFamily="34" charset="0"/>
              </a:rPr>
              <a:t>“Base line study report on agricultural mechanization use in selected regions of Ethiopia (MoANR, ATA,CDR, Nov. 2016)</a:t>
            </a:r>
          </a:p>
        </p:txBody>
      </p:sp>
      <p:sp>
        <p:nvSpPr>
          <p:cNvPr id="12" name="Rectangle 11">
            <a:extLst>
              <a:ext uri="{FF2B5EF4-FFF2-40B4-BE49-F238E27FC236}">
                <a16:creationId xmlns:a16="http://schemas.microsoft.com/office/drawing/2014/main" id="{DA8CC84D-2A6C-44EF-820D-812A0563453F}"/>
              </a:ext>
            </a:extLst>
          </p:cNvPr>
          <p:cNvSpPr/>
          <p:nvPr/>
        </p:nvSpPr>
        <p:spPr>
          <a:xfrm>
            <a:off x="834887" y="4234715"/>
            <a:ext cx="4320043" cy="276999"/>
          </a:xfrm>
          <a:prstGeom prst="rect">
            <a:avLst/>
          </a:prstGeom>
        </p:spPr>
        <p:txBody>
          <a:bodyPr wrap="square">
            <a:spAutoFit/>
          </a:bodyPr>
          <a:lstStyle/>
          <a:p>
            <a:r>
              <a:rPr lang="fr-FR" altLang="fr-FR" sz="1200" dirty="0">
                <a:latin typeface="Arial" panose="020B0604020202020204" pitchFamily="34" charset="0"/>
                <a:cs typeface="Arial" panose="020B0604020202020204" pitchFamily="34" charset="0"/>
              </a:rPr>
              <a:t>Use of Any Improved AMTs’ by Smallholder Farmers (%) </a:t>
            </a:r>
            <a:endParaRPr lang="en-US" sz="1200" dirty="0">
              <a:latin typeface="Arial" panose="020B0604020202020204" pitchFamily="34" charset="0"/>
              <a:cs typeface="Arial" panose="020B0604020202020204" pitchFamily="34" charset="0"/>
            </a:endParaRPr>
          </a:p>
        </p:txBody>
      </p:sp>
      <p:sp>
        <p:nvSpPr>
          <p:cNvPr id="2" name="Arrow: Left 1">
            <a:extLst>
              <a:ext uri="{FF2B5EF4-FFF2-40B4-BE49-F238E27FC236}">
                <a16:creationId xmlns:a16="http://schemas.microsoft.com/office/drawing/2014/main" id="{541720BB-5A27-4FB0-9447-10BA62BBD478}"/>
              </a:ext>
            </a:extLst>
          </p:cNvPr>
          <p:cNvSpPr/>
          <p:nvPr/>
        </p:nvSpPr>
        <p:spPr>
          <a:xfrm>
            <a:off x="5401180" y="6405861"/>
            <a:ext cx="302365" cy="2059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57751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p:cNvSpPr txBox="1">
            <a:spLocks/>
          </p:cNvSpPr>
          <p:nvPr/>
        </p:nvSpPr>
        <p:spPr>
          <a:xfrm>
            <a:off x="0" y="1603117"/>
            <a:ext cx="12192000" cy="385678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000" b="1" kern="1200">
                <a:solidFill>
                  <a:schemeClr val="accent1"/>
                </a:solidFill>
                <a:latin typeface="Candara" panose="020E0502030303020204" pitchFamily="34" charset="0"/>
                <a:ea typeface="+mj-ea"/>
                <a:cs typeface="Arial" panose="020B0604020202020204" pitchFamily="34" charset="0"/>
              </a:defRPr>
            </a:lvl1pPr>
          </a:lstStyle>
          <a:p>
            <a:r>
              <a:rPr lang="en-US" dirty="0">
                <a:solidFill>
                  <a:srgbClr val="009900"/>
                </a:solidFill>
                <a:latin typeface="Arial" panose="020B0604020202020204" pitchFamily="34" charset="0"/>
                <a:ea typeface="MS PGothic" panose="020B0600070205080204" pitchFamily="34" charset="-128"/>
              </a:rPr>
              <a:t>Strategic Mechanization Approach</a:t>
            </a:r>
          </a:p>
        </p:txBody>
      </p:sp>
    </p:spTree>
    <p:extLst>
      <p:ext uri="{BB962C8B-B14F-4D97-AF65-F5344CB8AC3E}">
        <p14:creationId xmlns:p14="http://schemas.microsoft.com/office/powerpoint/2010/main" val="867065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609600" y="-88431"/>
            <a:ext cx="10972800" cy="724929"/>
          </a:xfrm>
        </p:spPr>
        <p:txBody>
          <a:bodyPr/>
          <a:lstStyle/>
          <a:p>
            <a:pPr eaLnBrk="1" hangingPunct="1"/>
            <a:r>
              <a:rPr lang="fr-FR" altLang="fr-FR" sz="4000" dirty="0">
                <a:solidFill>
                  <a:srgbClr val="009900"/>
                </a:solidFill>
              </a:rPr>
              <a:t>CIMMYT’ Works - Mission and Vision</a:t>
            </a:r>
            <a:endParaRPr lang="en-US" sz="4000" dirty="0">
              <a:solidFill>
                <a:srgbClr val="009900"/>
              </a:solidFill>
            </a:endParaRPr>
          </a:p>
        </p:txBody>
      </p:sp>
      <p:sp>
        <p:nvSpPr>
          <p:cNvPr id="2" name="Text Placeholder 1"/>
          <p:cNvSpPr>
            <a:spLocks noGrp="1"/>
          </p:cNvSpPr>
          <p:nvPr>
            <p:ph type="body" sz="quarter" idx="10"/>
          </p:nvPr>
        </p:nvSpPr>
        <p:spPr>
          <a:xfrm>
            <a:off x="609600" y="1524001"/>
            <a:ext cx="11300460" cy="1664969"/>
          </a:xfrm>
        </p:spPr>
        <p:txBody>
          <a:bodyPr/>
          <a:lstStyle/>
          <a:p>
            <a:pPr marL="0" indent="0">
              <a:buNone/>
            </a:pPr>
            <a:r>
              <a:rPr lang="en-US" sz="2400" i="1" dirty="0"/>
              <a:t>CIMMYT works throughout the developing world to improve livelihoods and foster more productive, sustainable maize and wheat farming. Through collaborative research, partnerships and training, CIMMYT targets the challenges of food insecurity and malnutrition, climate change and environmental degradation.</a:t>
            </a:r>
          </a:p>
        </p:txBody>
      </p:sp>
      <p:sp>
        <p:nvSpPr>
          <p:cNvPr id="4" name="Rectangle 3"/>
          <p:cNvSpPr/>
          <p:nvPr/>
        </p:nvSpPr>
        <p:spPr>
          <a:xfrm>
            <a:off x="4366054" y="3664270"/>
            <a:ext cx="7825946" cy="1323439"/>
          </a:xfrm>
          <a:prstGeom prst="rect">
            <a:avLst/>
          </a:prstGeom>
        </p:spPr>
        <p:txBody>
          <a:bodyPr wrap="square">
            <a:spAutoFit/>
          </a:bodyPr>
          <a:lstStyle/>
          <a:p>
            <a:r>
              <a:rPr lang="en-US" sz="2000" b="1" dirty="0">
                <a:solidFill>
                  <a:srgbClr val="336D6E"/>
                </a:solidFill>
                <a:latin typeface="Arial" panose="020B0604020202020204" pitchFamily="34" charset="0"/>
                <a:cs typeface="Arial" panose="020B0604020202020204" pitchFamily="34" charset="0"/>
              </a:rPr>
              <a:t>VISION</a:t>
            </a:r>
          </a:p>
          <a:p>
            <a:r>
              <a:rPr lang="en-US" sz="2000" b="1" dirty="0">
                <a:solidFill>
                  <a:srgbClr val="8CC751"/>
                </a:solidFill>
                <a:latin typeface="Arial" panose="020B0604020202020204" pitchFamily="34" charset="0"/>
                <a:cs typeface="Arial" panose="020B0604020202020204" pitchFamily="34" charset="0"/>
              </a:rPr>
              <a:t>CIMMYT contributes to the development of a world with healthier and more prosperous people – free from the threat of global food crises – and with more resilient agri-food systems.</a:t>
            </a:r>
            <a:endParaRPr lang="en-US" sz="2000" dirty="0">
              <a:latin typeface="Arial" panose="020B0604020202020204" pitchFamily="34" charset="0"/>
              <a:cs typeface="Arial" panose="020B0604020202020204" pitchFamily="34" charset="0"/>
            </a:endParaRPr>
          </a:p>
        </p:txBody>
      </p:sp>
      <p:sp>
        <p:nvSpPr>
          <p:cNvPr id="5" name="Rectangle 4"/>
          <p:cNvSpPr/>
          <p:nvPr/>
        </p:nvSpPr>
        <p:spPr>
          <a:xfrm>
            <a:off x="457200" y="3818157"/>
            <a:ext cx="3814119" cy="1015663"/>
          </a:xfrm>
          <a:prstGeom prst="rect">
            <a:avLst/>
          </a:prstGeom>
        </p:spPr>
        <p:txBody>
          <a:bodyPr wrap="square">
            <a:spAutoFit/>
          </a:bodyPr>
          <a:lstStyle/>
          <a:p>
            <a:r>
              <a:rPr lang="en-US" sz="2000" b="1" dirty="0">
                <a:solidFill>
                  <a:srgbClr val="8CC751"/>
                </a:solidFill>
                <a:latin typeface="Arial" panose="020B0604020202020204" pitchFamily="34" charset="0"/>
                <a:cs typeface="Arial" panose="020B0604020202020204" pitchFamily="34" charset="0"/>
              </a:rPr>
              <a:t>MISSION</a:t>
            </a:r>
          </a:p>
          <a:p>
            <a:r>
              <a:rPr lang="en-US" sz="2000" b="1" dirty="0">
                <a:latin typeface="Arial" panose="020B0604020202020204" pitchFamily="34" charset="0"/>
                <a:cs typeface="Arial" panose="020B0604020202020204" pitchFamily="34" charset="0"/>
              </a:rPr>
              <a:t>Maize and wheat science for</a:t>
            </a:r>
          </a:p>
          <a:p>
            <a:r>
              <a:rPr lang="en-US" sz="2000" b="1" dirty="0">
                <a:latin typeface="Arial" panose="020B0604020202020204" pitchFamily="34" charset="0"/>
                <a:cs typeface="Arial" panose="020B0604020202020204" pitchFamily="34" charset="0"/>
              </a:rPr>
              <a:t>improved livelihoods</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87307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IMMYT Templete English">
  <a:themeElements>
    <a:clrScheme name="Color palete CIMMYT">
      <a:dk1>
        <a:sysClr val="windowText" lastClr="000000"/>
      </a:dk1>
      <a:lt1>
        <a:sysClr val="window" lastClr="FFFFFF"/>
      </a:lt1>
      <a:dk2>
        <a:srgbClr val="00B0F0"/>
      </a:dk2>
      <a:lt2>
        <a:srgbClr val="DC7610"/>
      </a:lt2>
      <a:accent1>
        <a:srgbClr val="7BC142"/>
      </a:accent1>
      <a:accent2>
        <a:srgbClr val="41542E"/>
      </a:accent2>
      <a:accent3>
        <a:srgbClr val="F2E6D7"/>
      </a:accent3>
      <a:accent4>
        <a:srgbClr val="4D4D4F"/>
      </a:accent4>
      <a:accent5>
        <a:srgbClr val="BCBEC0"/>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CIMMYT Templete English">
  <a:themeElements>
    <a:clrScheme name="Color palete CIMMYT">
      <a:dk1>
        <a:sysClr val="windowText" lastClr="000000"/>
      </a:dk1>
      <a:lt1>
        <a:sysClr val="window" lastClr="FFFFFF"/>
      </a:lt1>
      <a:dk2>
        <a:srgbClr val="00B0F0"/>
      </a:dk2>
      <a:lt2>
        <a:srgbClr val="DC7610"/>
      </a:lt2>
      <a:accent1>
        <a:srgbClr val="7BC142"/>
      </a:accent1>
      <a:accent2>
        <a:srgbClr val="41542E"/>
      </a:accent2>
      <a:accent3>
        <a:srgbClr val="F2E6D7"/>
      </a:accent3>
      <a:accent4>
        <a:srgbClr val="4D4D4F"/>
      </a:accent4>
      <a:accent5>
        <a:srgbClr val="BCBEC0"/>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CIMMYT Templete English">
  <a:themeElements>
    <a:clrScheme name="Color palete CIMMYT">
      <a:dk1>
        <a:sysClr val="windowText" lastClr="000000"/>
      </a:dk1>
      <a:lt1>
        <a:sysClr val="window" lastClr="FFFFFF"/>
      </a:lt1>
      <a:dk2>
        <a:srgbClr val="00B0F0"/>
      </a:dk2>
      <a:lt2>
        <a:srgbClr val="DC7610"/>
      </a:lt2>
      <a:accent1>
        <a:srgbClr val="7BC142"/>
      </a:accent1>
      <a:accent2>
        <a:srgbClr val="41542E"/>
      </a:accent2>
      <a:accent3>
        <a:srgbClr val="F2E6D7"/>
      </a:accent3>
      <a:accent4>
        <a:srgbClr val="4D4D4F"/>
      </a:accent4>
      <a:accent5>
        <a:srgbClr val="BCBEC0"/>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CIMMYT Templete English">
  <a:themeElements>
    <a:clrScheme name="Color palete CIMMYT">
      <a:dk1>
        <a:sysClr val="windowText" lastClr="000000"/>
      </a:dk1>
      <a:lt1>
        <a:sysClr val="window" lastClr="FFFFFF"/>
      </a:lt1>
      <a:dk2>
        <a:srgbClr val="00B0F0"/>
      </a:dk2>
      <a:lt2>
        <a:srgbClr val="DC7610"/>
      </a:lt2>
      <a:accent1>
        <a:srgbClr val="7BC142"/>
      </a:accent1>
      <a:accent2>
        <a:srgbClr val="41542E"/>
      </a:accent2>
      <a:accent3>
        <a:srgbClr val="F2E6D7"/>
      </a:accent3>
      <a:accent4>
        <a:srgbClr val="4D4D4F"/>
      </a:accent4>
      <a:accent5>
        <a:srgbClr val="BCBEC0"/>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3663</TotalTime>
  <Words>2494</Words>
  <Application>Microsoft Office PowerPoint</Application>
  <PresentationFormat>Widescreen</PresentationFormat>
  <Paragraphs>389</Paragraphs>
  <Slides>40</Slides>
  <Notes>7</Notes>
  <HiddenSlides>0</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40</vt:i4>
      </vt:variant>
    </vt:vector>
  </HeadingPairs>
  <TitlesOfParts>
    <vt:vector size="54" baseType="lpstr">
      <vt:lpstr>MS PGothic</vt:lpstr>
      <vt:lpstr>Arial</vt:lpstr>
      <vt:lpstr>Calibri</vt:lpstr>
      <vt:lpstr>Calibri Light</vt:lpstr>
      <vt:lpstr>Candara</vt:lpstr>
      <vt:lpstr>Courier New</vt:lpstr>
      <vt:lpstr>Palatino</vt:lpstr>
      <vt:lpstr>Times New Roman</vt:lpstr>
      <vt:lpstr>Wingdings</vt:lpstr>
      <vt:lpstr>Office Theme</vt:lpstr>
      <vt:lpstr>2_CIMMYT Templete English</vt:lpstr>
      <vt:lpstr>3_CIMMYT Templete English</vt:lpstr>
      <vt:lpstr>5_CIMMYT Templete English</vt:lpstr>
      <vt:lpstr>6_CIMMYT Templete English</vt:lpstr>
      <vt:lpstr>CIMMYT Smallholder’s Mechanization Strategy for Sustainable Intensification Agriculture</vt:lpstr>
      <vt:lpstr>PowerPoint Presentation</vt:lpstr>
      <vt:lpstr>PowerPoint Presentation</vt:lpstr>
      <vt:lpstr>PowerPoint Presentation</vt:lpstr>
      <vt:lpstr>PowerPoint Presentation</vt:lpstr>
      <vt:lpstr>Farm Power relies mostly on Human &amp; Oxen </vt:lpstr>
      <vt:lpstr>Farm Power &amp; other Barriers require a new Vision</vt:lpstr>
      <vt:lpstr>PowerPoint Presentation</vt:lpstr>
      <vt:lpstr>CIMMYT’ Works - Mission and Vision</vt:lpstr>
      <vt:lpstr>PowerPoint Presentation</vt:lpstr>
      <vt:lpstr>PowerPoint Presentation</vt:lpstr>
      <vt:lpstr>PowerPoint Presentation</vt:lpstr>
      <vt:lpstr>PowerPoint Presentation</vt:lpstr>
      <vt:lpstr>Business Models for scaling 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Lessons learnt</vt:lpstr>
      <vt:lpstr> Lessons learnt (contd.) </vt:lpstr>
      <vt:lpstr>Lessons learnt (contd.)</vt:lpstr>
      <vt:lpstr>Lessons learnt (contd.)</vt:lpstr>
      <vt:lpstr>Criteria used for site selection</vt:lpstr>
      <vt:lpstr>Criteria for selection of SPs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Smallholder Mechanization - Lecture for Uni-HHMMYT’s experience in Ethiopia</dc:title>
  <dc:creator>R.Yahaya@cgiar.org</dc:creator>
  <cp:lastModifiedBy>Mulat, Bizuwork (ILRI)</cp:lastModifiedBy>
  <cp:revision>157</cp:revision>
  <dcterms:created xsi:type="dcterms:W3CDTF">2016-10-16T12:47:25Z</dcterms:created>
  <dcterms:modified xsi:type="dcterms:W3CDTF">2017-11-28T12:54:52Z</dcterms:modified>
</cp:coreProperties>
</file>