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4"/>
    <p:restoredTop sz="94402"/>
  </p:normalViewPr>
  <p:slideViewPr>
    <p:cSldViewPr snapToGrid="0" snapToObjects="1">
      <p:cViewPr varScale="1">
        <p:scale>
          <a:sx n="108" d="100"/>
          <a:sy n="108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48684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EE7E3-23B5-8341-9632-A28A0CF6347B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85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48686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87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48688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60AE5-5D7A-E04D-B8CE-8AFCC7A8EEF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0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60AE5-5D7A-E04D-B8CE-8AFCC7A8EEFC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7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7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5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5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5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66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66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7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3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4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64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64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5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5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5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59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678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7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68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8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66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4866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66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66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1F921-E17E-FA47-AB9D-094BF6689443}" type="datetimeFigureOut">
              <a:rPr lang="en-US" smtClean="0"/>
              <a:t>11/29/2017</a:t>
            </a:fld>
            <a:endParaRPr lang="en-US" dirty="0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8FFB5-2581-474E-B4BC-A11E1F3B825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k.hadgu@cgiar.or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l.a.winowiecki@cgiar.org" TargetMode="External"/><Relationship Id="rId4" Type="http://schemas.openxmlformats.org/officeDocument/2006/relationships/hyperlink" Target="mailto:hadi03seid@yahoo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agroforestry.org/sites/default/files/outputs/ICRAF%20Report_Ethiopia%20SAIRLA%20National%20SHARED%20workshop_March%202017_final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tiff"/><Relationship Id="rId4" Type="http://schemas.openxmlformats.org/officeDocument/2006/relationships/hyperlink" Target="http://www.worldagroforestry.org/sites/default/files/outputs/SAIRLA%20Report_Zambia%20SHARED%20National%20Workshop_May2017_final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andscapeportal.org/sharedApp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DSC01828.jpe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2" y="2229591"/>
            <a:ext cx="9198118" cy="1598835"/>
          </a:xfrm>
          <a:prstGeom prst="rect">
            <a:avLst/>
          </a:prstGeom>
          <a:ln w="12700">
            <a:miter lim="400000"/>
          </a:ln>
        </p:spPr>
      </p:pic>
      <p:sp>
        <p:nvSpPr>
          <p:cNvPr id="1048586" name="Shape 277"/>
          <p:cNvSpPr/>
          <p:nvPr/>
        </p:nvSpPr>
        <p:spPr>
          <a:xfrm>
            <a:off x="5962" y="1088875"/>
            <a:ext cx="8909177" cy="196735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/>
            </a:lvl1pPr>
          </a:lstStyle>
          <a:p>
            <a:pPr algn="ctr"/>
            <a:r>
              <a:rPr sz="24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Bringing evidence to bear on negotiating ecosystem service and livelihood trade-offs in sustainable agricultural intensification in Tanzania, Ethiopia and Zambia</a:t>
            </a:r>
          </a:p>
        </p:txBody>
      </p:sp>
      <p:pic>
        <p:nvPicPr>
          <p:cNvPr id="2097153" name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429" y="246791"/>
            <a:ext cx="6960647" cy="842084"/>
          </a:xfrm>
          <a:prstGeom prst="rect">
            <a:avLst/>
          </a:prstGeom>
          <a:ln w="12700">
            <a:miter lim="400000"/>
          </a:ln>
        </p:spPr>
      </p:pic>
      <p:sp>
        <p:nvSpPr>
          <p:cNvPr id="1048587" name="Shape 280"/>
          <p:cNvSpPr/>
          <p:nvPr/>
        </p:nvSpPr>
        <p:spPr>
          <a:xfrm>
            <a:off x="0" y="4196950"/>
            <a:ext cx="9109638" cy="185071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/>
          <a:lstStyle/>
          <a:p>
            <a:pPr algn="ctr">
              <a:defRPr sz="3200"/>
            </a:pPr>
            <a:r>
              <a:rPr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Leigh Winowiecki</a:t>
            </a:r>
            <a:r>
              <a:rPr lang="en-US"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, </a:t>
            </a:r>
            <a:r>
              <a:rPr lang="en-US" sz="2000" u="sng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Hadia Seid, </a:t>
            </a:r>
            <a:r>
              <a:rPr lang="en-US"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Mieke Bourne, Constance Neely, Kiros Hadgu, Niguse Hagazi</a:t>
            </a:r>
            <a:r>
              <a:rPr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 and Fergus Sinclair (ICRAF) </a:t>
            </a:r>
            <a:r>
              <a:rPr lang="en-US"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 </a:t>
            </a:r>
          </a:p>
          <a:p>
            <a:pPr algn="ctr">
              <a:defRPr sz="3200"/>
            </a:pPr>
            <a:endParaRPr lang="en-US" sz="200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algn="ctr">
              <a:defRPr sz="3200"/>
            </a:pPr>
            <a:r>
              <a:rPr lang="en-US"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SAIRLA Second National Learning Alliance Workshop  </a:t>
            </a:r>
          </a:p>
          <a:p>
            <a:pPr algn="ctr">
              <a:defRPr sz="3200"/>
            </a:pPr>
            <a:r>
              <a:rPr lang="en-US" sz="2000" dirty="0">
                <a:latin typeface="Calibri" panose="020F0502020204030204" pitchFamily="34" charset="0"/>
                <a:ea typeface="Helvetica Light" charset="0"/>
                <a:cs typeface="Helvetica Light" charset="0"/>
              </a:rPr>
              <a:t>ILRI, Addis Ababa, 23 November 2017</a:t>
            </a:r>
          </a:p>
        </p:txBody>
      </p:sp>
      <p:pic>
        <p:nvPicPr>
          <p:cNvPr id="2097154" name="UKAI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630" y="6234551"/>
            <a:ext cx="2880246" cy="603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Shape 376"/>
          <p:cNvSpPr/>
          <p:nvPr/>
        </p:nvSpPr>
        <p:spPr>
          <a:xfrm>
            <a:off x="239660" y="226218"/>
            <a:ext cx="8331306" cy="103488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Modules created using the data from the workshops – Stakeholder Mapping</a:t>
            </a:r>
            <a:endParaRPr sz="2953" dirty="0"/>
          </a:p>
        </p:txBody>
      </p:sp>
      <p:pic>
        <p:nvPicPr>
          <p:cNvPr id="2097163" name="Root cause analysis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660" y="1455589"/>
            <a:ext cx="4807353" cy="5229676"/>
          </a:xfrm>
          <a:prstGeom prst="rect">
            <a:avLst/>
          </a:prstGeom>
          <a:ln w="12700">
            <a:miter lim="400000"/>
          </a:ln>
        </p:spPr>
      </p:pic>
      <p:sp>
        <p:nvSpPr>
          <p:cNvPr id="1048620" name="TextBox 1"/>
          <p:cNvSpPr txBox="1"/>
          <p:nvPr/>
        </p:nvSpPr>
        <p:spPr>
          <a:xfrm>
            <a:off x="5272732" y="2129016"/>
            <a:ext cx="3666370" cy="35117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Stakeholder Mapping module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Interactive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By organization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By frequency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Arrows indicate direction of information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Helvetica Light" charset="0"/>
                <a:ea typeface="Helvetica Light" charset="0"/>
                <a:cs typeface="Helvetica Light" charset="0"/>
              </a:rPr>
              <a:t>Visualize interactions amongst stakeholders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Shape 345"/>
          <p:cNvSpPr/>
          <p:nvPr/>
        </p:nvSpPr>
        <p:spPr>
          <a:xfrm>
            <a:off x="406347" y="123474"/>
            <a:ext cx="8331306" cy="103488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Modules created using the data from the workshops – Root Cause Analysis</a:t>
            </a:r>
          </a:p>
        </p:txBody>
      </p:sp>
      <p:sp>
        <p:nvSpPr>
          <p:cNvPr id="1048622" name="Shape 346"/>
          <p:cNvSpPr/>
          <p:nvPr/>
        </p:nvSpPr>
        <p:spPr>
          <a:xfrm>
            <a:off x="406346" y="1075235"/>
            <a:ext cx="7599733" cy="34716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 b="1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1969" dirty="0"/>
              <a:t>Root Cause of Lack of Coordination</a:t>
            </a:r>
            <a:endParaRPr sz="1969" dirty="0"/>
          </a:p>
        </p:txBody>
      </p:sp>
      <p:pic>
        <p:nvPicPr>
          <p:cNvPr id="2097164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7862" y="1524000"/>
            <a:ext cx="5209167" cy="504975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Shape 345"/>
          <p:cNvSpPr/>
          <p:nvPr/>
        </p:nvSpPr>
        <p:spPr>
          <a:xfrm>
            <a:off x="406347" y="123474"/>
            <a:ext cx="8331306" cy="103488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Modules created using the data from the workshops – Prioritization</a:t>
            </a:r>
          </a:p>
        </p:txBody>
      </p:sp>
      <p:sp>
        <p:nvSpPr>
          <p:cNvPr id="1048624" name="Shape 346"/>
          <p:cNvSpPr/>
          <p:nvPr/>
        </p:nvSpPr>
        <p:spPr>
          <a:xfrm>
            <a:off x="406347" y="1075235"/>
            <a:ext cx="7592328" cy="80195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 b="1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/>
              <a:t>Farmer Preferences - Differences by gender and AEZ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>
                <a:latin typeface="Calibri Light"/>
                <a:ea typeface="Calibri Light"/>
                <a:cs typeface="Calibri Light"/>
                <a:sym typeface="Calibri Light"/>
              </a:rPr>
              <a:t>Example: </a:t>
            </a:r>
            <a:r>
              <a:rPr lang="en-US" sz="1969" dirty="0">
                <a:latin typeface="Calibri Light"/>
                <a:ea typeface="Calibri Light"/>
                <a:cs typeface="Calibri Light"/>
                <a:sym typeface="Calibri Light"/>
              </a:rPr>
              <a:t>Upland women</a:t>
            </a:r>
            <a:r>
              <a:rPr sz="1969" dirty="0">
                <a:latin typeface="Calibri Light"/>
                <a:ea typeface="Calibri Light"/>
                <a:cs typeface="Calibri Light"/>
                <a:sym typeface="Calibri Light"/>
              </a:rPr>
              <a:t>- </a:t>
            </a:r>
            <a:r>
              <a:rPr lang="en-US" sz="1969" dirty="0">
                <a:latin typeface="Calibri Light"/>
                <a:ea typeface="Calibri Light"/>
                <a:cs typeface="Calibri Light"/>
                <a:sym typeface="Calibri Light"/>
              </a:rPr>
              <a:t>Ziway</a:t>
            </a:r>
            <a:endParaRPr sz="1969" dirty="0"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pic>
        <p:nvPicPr>
          <p:cNvPr id="2097165" name="Prioritization of men in lowland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3723" y="1877186"/>
            <a:ext cx="5336554" cy="47484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Shape 345"/>
          <p:cNvSpPr/>
          <p:nvPr/>
        </p:nvSpPr>
        <p:spPr>
          <a:xfrm>
            <a:off x="406347" y="123474"/>
            <a:ext cx="8331306" cy="103488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Modules created using the data from the workshops – Prioritization</a:t>
            </a:r>
          </a:p>
        </p:txBody>
      </p:sp>
      <p:sp>
        <p:nvSpPr>
          <p:cNvPr id="1048626" name="Shape 346"/>
          <p:cNvSpPr/>
          <p:nvPr/>
        </p:nvSpPr>
        <p:spPr>
          <a:xfrm>
            <a:off x="406347" y="1075235"/>
            <a:ext cx="7592328" cy="80195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 b="1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/>
              <a:t>Farmer Preferences - Differences by gender and AEZ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>
                <a:latin typeface="Calibri Light"/>
                <a:ea typeface="Calibri Light"/>
                <a:cs typeface="Calibri Light"/>
                <a:sym typeface="Calibri Light"/>
              </a:rPr>
              <a:t>Example: </a:t>
            </a:r>
            <a:r>
              <a:rPr lang="en-US" sz="1969" dirty="0">
                <a:latin typeface="Calibri Light"/>
                <a:ea typeface="Calibri Light"/>
                <a:cs typeface="Calibri Light"/>
                <a:sym typeface="Calibri Light"/>
              </a:rPr>
              <a:t>Lowland men</a:t>
            </a:r>
            <a:r>
              <a:rPr sz="1969" dirty="0">
                <a:latin typeface="Calibri Light"/>
                <a:ea typeface="Calibri Light"/>
                <a:cs typeface="Calibri Light"/>
                <a:sym typeface="Calibri Light"/>
              </a:rPr>
              <a:t>- </a:t>
            </a:r>
            <a:r>
              <a:rPr lang="en-US" sz="1969" dirty="0">
                <a:latin typeface="Calibri Light"/>
                <a:ea typeface="Calibri Light"/>
                <a:cs typeface="Calibri Light"/>
                <a:sym typeface="Calibri Light"/>
              </a:rPr>
              <a:t>Ziway</a:t>
            </a:r>
            <a:endParaRPr sz="1969" dirty="0">
              <a:latin typeface="Calibri Light"/>
              <a:ea typeface="Calibri Light"/>
              <a:cs typeface="Calibri Light"/>
              <a:sym typeface="Calibri Light"/>
            </a:endParaRPr>
          </a:p>
        </p:txBody>
      </p:sp>
      <p:pic>
        <p:nvPicPr>
          <p:cNvPr id="2097166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686" y="1765014"/>
            <a:ext cx="4690375" cy="497919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Shape 381"/>
          <p:cNvSpPr/>
          <p:nvPr/>
        </p:nvSpPr>
        <p:spPr>
          <a:xfrm>
            <a:off x="406347" y="1751288"/>
            <a:ext cx="4043195" cy="43734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/>
              <a:t> </a:t>
            </a:r>
            <a:r>
              <a:rPr lang="en-US" sz="1969" dirty="0"/>
              <a:t>Ziway, Ethiopia</a:t>
            </a:r>
            <a:endParaRPr sz="1969" b="1" dirty="0"/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969" dirty="0"/>
              <a:t>Maps of key ecosystem health indicators - for inclusion in the dashboard</a:t>
            </a:r>
            <a:endParaRPr lang="en-US" sz="1969" dirty="0"/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1969" dirty="0"/>
              <a:t>Soil organic carbon (SOC)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1969" dirty="0"/>
              <a:t>Soil erosion prevalence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1969" dirty="0"/>
              <a:t>Soil pH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1969" dirty="0"/>
              <a:t>Other</a:t>
            </a:r>
            <a:r>
              <a:rPr lang="is-IS" sz="1969" dirty="0"/>
              <a:t>…</a:t>
            </a:r>
            <a:endParaRPr sz="1969" dirty="0"/>
          </a:p>
        </p:txBody>
      </p:sp>
      <p:sp>
        <p:nvSpPr>
          <p:cNvPr id="1048628" name="Shape 382"/>
          <p:cNvSpPr/>
          <p:nvPr/>
        </p:nvSpPr>
        <p:spPr>
          <a:xfrm>
            <a:off x="406347" y="535663"/>
            <a:ext cx="8607024" cy="71927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Land and Soil Health Module of the Dashboard</a:t>
            </a:r>
            <a:endParaRPr sz="2953" dirty="0"/>
          </a:p>
        </p:txBody>
      </p:sp>
      <p:pic>
        <p:nvPicPr>
          <p:cNvPr id="2097167" name="pasted-imag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542" y="1541419"/>
            <a:ext cx="4175630" cy="4175630"/>
          </a:xfrm>
          <a:prstGeom prst="rect">
            <a:avLst/>
          </a:prstGeom>
          <a:ln w="12700">
            <a:miter lim="400000"/>
          </a:ln>
        </p:spPr>
      </p:pic>
      <p:sp>
        <p:nvSpPr>
          <p:cNvPr id="1048629" name="Shape 384"/>
          <p:cNvSpPr/>
          <p:nvPr/>
        </p:nvSpPr>
        <p:spPr>
          <a:xfrm>
            <a:off x="4449542" y="5815938"/>
            <a:ext cx="3918692" cy="49635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marL="685800" indent="-228600" algn="l" defTabSz="457200">
              <a:lnSpc>
                <a:spcPct val="104999"/>
              </a:lnSpc>
              <a:spcBef>
                <a:spcPts val="800"/>
              </a:spcBef>
              <a:defRPr sz="2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969" dirty="0"/>
              <a:t>Soil Erosion Maps of Ethiopia site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>
          <a:xfrm>
            <a:off x="439271" y="184994"/>
            <a:ext cx="8229600" cy="437881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Helvetica" charset="0"/>
                <a:ea typeface="Helvetica" charset="0"/>
                <a:cs typeface="Helvetica" charset="0"/>
              </a:rPr>
              <a:t>Data identified for incorporation in the dashboard during the national workshop</a:t>
            </a:r>
          </a:p>
        </p:txBody>
      </p:sp>
      <p:graphicFrame>
        <p:nvGraphicFramePr>
          <p:cNvPr id="419430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591646"/>
              </p:ext>
            </p:extLst>
          </p:nvPr>
        </p:nvGraphicFramePr>
        <p:xfrm>
          <a:off x="302821" y="866903"/>
          <a:ext cx="8538358" cy="5775458"/>
        </p:xfrm>
        <a:graphic>
          <a:graphicData uri="http://schemas.openxmlformats.org/drawingml/2006/table">
            <a:tbl>
              <a:tblPr firstRow="1" firstCol="1" bandRow="1"/>
              <a:tblGrid>
                <a:gridCol w="2845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6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Type of data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Scale of data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Who has it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Baseline study on livestock and irrigation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 / PA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ILRI Lives project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Zeway – Shalla subcatchment watershed project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Adame-tulu- woreda watershed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Rift Valley sub-basin project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Adame tulu agricultural office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Homegarden agroforestry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Adame tulu research center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SWC Research and NRM and Irrigation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ATRC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Adame tulu research center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SNV Horticulture project 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 (Meki and Zeway)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SNV and Adame tulu agricultural office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5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Livestock, Poultry and Trees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ATRC, Adame Tulu research center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Small scale irrigation and on farm SWC and mechanization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IDE, International DVT enterprises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Gender and social equity, small scale irrigation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 and Comm level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Rift Valley Womens Development Association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5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Education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FH, ADRA (Adventist development and relief agency) food for hunger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Emergency seed, participatory variety selection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CIMMYT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Intercropping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ICRISAT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Organizing women groups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District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IDE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5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Land health 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Agricultural inputs/chemicals at farm level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Research institutions and University 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MEFCC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Human population data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 administration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Meteorology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Agroecology / 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MET agency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37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Market information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Cooperative and marketing office in the 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6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Credit facilities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Microfinance institutions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1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Fisheries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Woreda Agricultural office</a:t>
                      </a:r>
                      <a:endParaRPr lang="en-US" sz="12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7860" marR="57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Title 1"/>
          <p:cNvSpPr>
            <a:spLocks noGrp="1"/>
          </p:cNvSpPr>
          <p:nvPr>
            <p:ph type="title"/>
          </p:nvPr>
        </p:nvSpPr>
        <p:spPr>
          <a:xfrm>
            <a:off x="403285" y="229867"/>
            <a:ext cx="8461169" cy="913133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7030A0"/>
                </a:solidFill>
                <a:latin typeface="Helvetica" charset="0"/>
                <a:ea typeface="Helvetica" charset="0"/>
                <a:cs typeface="Helvetica" charset="0"/>
              </a:rPr>
              <a:t>Next Steps for the dashboard -  </a:t>
            </a:r>
            <a:r>
              <a:rPr lang="en-US" sz="2200" dirty="0">
                <a:latin typeface="Helvetica" charset="0"/>
                <a:ea typeface="Helvetica" charset="0"/>
                <a:cs typeface="Helvetica" charset="0"/>
              </a:rPr>
              <a:t>Volunteers needed for the </a:t>
            </a:r>
            <a:br>
              <a:rPr lang="en-US" sz="2200" dirty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dirty="0">
                <a:latin typeface="Helvetica" charset="0"/>
                <a:ea typeface="Helvetica" charset="0"/>
                <a:cs typeface="Helvetica" charset="0"/>
              </a:rPr>
              <a:t>SAI Dashboard Advisory Group?  Below is the list identified during workshop – Who else would like to volunteer?</a:t>
            </a:r>
          </a:p>
        </p:txBody>
      </p:sp>
      <p:graphicFrame>
        <p:nvGraphicFramePr>
          <p:cNvPr id="4194305" name="Table 4"/>
          <p:cNvGraphicFramePr>
            <a:graphicFrameLocks noGrp="1"/>
          </p:cNvGraphicFramePr>
          <p:nvPr/>
        </p:nvGraphicFramePr>
        <p:xfrm>
          <a:off x="671193" y="1386323"/>
          <a:ext cx="7613270" cy="4848897"/>
        </p:xfrm>
        <a:graphic>
          <a:graphicData uri="http://schemas.openxmlformats.org/drawingml/2006/table">
            <a:tbl>
              <a:tblPr firstRow="1" firstCol="1" bandRow="1"/>
              <a:tblGrid>
                <a:gridCol w="2537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33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Name</a:t>
                      </a:r>
                      <a:endParaRPr lang="en-US" sz="1600" b="1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Area of interest</a:t>
                      </a:r>
                      <a:endParaRPr lang="en-US" sz="1600" b="1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Preferred communication method</a:t>
                      </a:r>
                      <a:endParaRPr lang="en-US" sz="1600" b="1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Regassa Terefe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CA / Agroforestry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0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Tiruneh G/</a:t>
                      </a:r>
                      <a:r>
                        <a:rPr lang="en-GB" sz="1600" dirty="0" err="1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giorgis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Food security, credit facilities, market infrastructure, land health, livelihoods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Email, online training, skype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Merga Diyessa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Spatial data analysis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3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Getachew Mekuriya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Integrated watershed management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Email, online training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3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Hadia Seid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Soil health, agroforestry, nutrition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 or skype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Mesfin Tsegaye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Land health, soil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Sofiya Kassa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Soil health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Abate Taye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Small-scale mechanisation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Miheretu Fufa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Agricultural research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Hussien Uregesa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Soil and water conservation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Phone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Mamusha Lemma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Gender, inclusiveness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Email, skype, online training</a:t>
                      </a:r>
                      <a:endParaRPr lang="en-US" sz="1600" dirty="0"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Proposed process for the SAI Dashboard – Please comment</a:t>
            </a:r>
          </a:p>
        </p:txBody>
      </p:sp>
      <p:sp>
        <p:nvSpPr>
          <p:cNvPr id="104863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6071" lnSpcReduction="20000"/>
          </a:bodyPr>
          <a:lstStyle/>
          <a:p>
            <a:r>
              <a:rPr lang="en-US" dirty="0"/>
              <a:t>Volunteers from district and national level to agree on process for engagement and form an </a:t>
            </a:r>
            <a:r>
              <a:rPr lang="en-US" dirty="0">
                <a:solidFill>
                  <a:srgbClr val="7030A0"/>
                </a:solidFill>
              </a:rPr>
              <a:t>active</a:t>
            </a:r>
            <a:r>
              <a:rPr lang="en-US" dirty="0"/>
              <a:t> SAI dashboard advisory group</a:t>
            </a:r>
          </a:p>
          <a:p>
            <a:r>
              <a:rPr lang="en-US" dirty="0"/>
              <a:t>Available data collected and shared with the dashboard advisory group (see suggested table of table to be included in the dashboard)</a:t>
            </a:r>
          </a:p>
          <a:p>
            <a:r>
              <a:rPr lang="en-US" dirty="0"/>
              <a:t>Dashboard advisory group to</a:t>
            </a:r>
          </a:p>
          <a:p>
            <a:pPr lvl="1"/>
            <a:r>
              <a:rPr lang="en-US" dirty="0"/>
              <a:t>Advise on appropriate modules (based on additional data)</a:t>
            </a:r>
          </a:p>
          <a:p>
            <a:pPr lvl="1"/>
            <a:r>
              <a:rPr lang="en-US" dirty="0"/>
              <a:t>Gather the data</a:t>
            </a:r>
          </a:p>
          <a:p>
            <a:pPr lvl="1"/>
            <a:r>
              <a:rPr lang="en-US" dirty="0"/>
              <a:t>Advise on display of data for easy use in the dashboard</a:t>
            </a:r>
          </a:p>
          <a:p>
            <a:pPr lvl="1"/>
            <a:r>
              <a:rPr lang="en-US" dirty="0"/>
              <a:t>Support the piloting of the dashboard with stakeholders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For Discussion: How to ensure sustainability and use of the SAI Dashboard?</a:t>
            </a:r>
          </a:p>
        </p:txBody>
      </p:sp>
      <p:sp>
        <p:nvSpPr>
          <p:cNvPr id="104863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4035"/>
          </a:xfrm>
        </p:spPr>
        <p:txBody>
          <a:bodyPr>
            <a:normAutofit/>
          </a:bodyPr>
          <a:lstStyle/>
          <a:p>
            <a:r>
              <a:rPr lang="en-US" sz="2600" dirty="0"/>
              <a:t>The current dashboard is being prepared for Ziway </a:t>
            </a:r>
          </a:p>
          <a:p>
            <a:pPr lvl="1"/>
            <a:r>
              <a:rPr lang="en-US" sz="2200" dirty="0"/>
              <a:t>training on local and provincial staff on use a priority</a:t>
            </a:r>
          </a:p>
          <a:p>
            <a:r>
              <a:rPr lang="en-US" sz="2600" dirty="0"/>
              <a:t>Determine opportunities to integrate dashboard into local level planning through SHARED workshops, NLA workshops, government workshops, AfricaRising?</a:t>
            </a:r>
          </a:p>
          <a:p>
            <a:r>
              <a:rPr lang="en-US" sz="2600" dirty="0"/>
              <a:t>Share dashboard at the national level and identify opportunities for use and continued development – </a:t>
            </a:r>
          </a:p>
          <a:p>
            <a:pPr lvl="1"/>
            <a:r>
              <a:rPr lang="en-US" sz="2200" dirty="0"/>
              <a:t>for example through the new EC Evergreen Agriculture scaling project or other new projects</a:t>
            </a:r>
          </a:p>
          <a:p>
            <a:r>
              <a:rPr lang="en-US" sz="2600" dirty="0"/>
              <a:t>Advisory group to continue to refine the dashboard</a:t>
            </a:r>
          </a:p>
          <a:p>
            <a:r>
              <a:rPr lang="en-US" sz="2600" dirty="0"/>
              <a:t>What else?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>
          <a:xfrm>
            <a:off x="457200" y="315626"/>
            <a:ext cx="8229600" cy="611489"/>
          </a:xfrm>
        </p:spPr>
        <p:txBody>
          <a:bodyPr>
            <a:noAutofit/>
          </a:bodyPr>
          <a:lstStyle/>
          <a:p>
            <a:r>
              <a:rPr lang="en-US" sz="3200" dirty="0"/>
              <a:t> </a:t>
            </a:r>
          </a:p>
        </p:txBody>
      </p:sp>
      <p:sp>
        <p:nvSpPr>
          <p:cNvPr id="1048637" name="Content Placeholder 14"/>
          <p:cNvSpPr>
            <a:spLocks noGrp="1"/>
          </p:cNvSpPr>
          <p:nvPr>
            <p:ph idx="1"/>
          </p:nvPr>
        </p:nvSpPr>
        <p:spPr>
          <a:xfrm>
            <a:off x="566928" y="927115"/>
            <a:ext cx="8229600" cy="3152159"/>
          </a:xfrm>
        </p:spPr>
        <p:txBody>
          <a:bodyPr>
            <a:normAutofit fontScale="96875"/>
          </a:bodyPr>
          <a:lstStyle/>
          <a:p>
            <a:pPr marL="0" indent="0">
              <a:buNone/>
            </a:pPr>
            <a:r>
              <a:rPr lang="en-US" dirty="0"/>
              <a:t>Please contact us for more information or to be part of the SAI Dashboard</a:t>
            </a:r>
          </a:p>
          <a:p>
            <a:pPr marL="0" indent="0">
              <a:buNone/>
            </a:pPr>
            <a:r>
              <a:rPr lang="en-US" dirty="0"/>
              <a:t>Kiros Hadgu - </a:t>
            </a:r>
            <a:r>
              <a:rPr lang="en-US" dirty="0">
                <a:hlinkClick r:id="rId3"/>
              </a:rPr>
              <a:t>k.hadgu@cgiar.org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Hadia Seid - </a:t>
            </a:r>
            <a:r>
              <a:rPr lang="en-US" dirty="0">
                <a:hlinkClick r:id="rId4"/>
              </a:rPr>
              <a:t>hadi03seid@yahoo.com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Leigh Winowiecki – </a:t>
            </a:r>
            <a:r>
              <a:rPr lang="en-US" dirty="0">
                <a:hlinkClick r:id="rId5"/>
              </a:rPr>
              <a:t>l.a.winowiecki@cgiar.org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ND8_9566-2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3344" y="955895"/>
            <a:ext cx="2770275" cy="4946316"/>
          </a:xfrm>
          <a:prstGeom prst="rect">
            <a:avLst/>
          </a:prstGeom>
          <a:ln w="12700">
            <a:miter lim="400000"/>
          </a:ln>
        </p:spPr>
      </p:pic>
      <p:sp>
        <p:nvSpPr>
          <p:cNvPr id="1048588" name="Shape 287"/>
          <p:cNvSpPr/>
          <p:nvPr/>
        </p:nvSpPr>
        <p:spPr>
          <a:xfrm>
            <a:off x="406347" y="1448790"/>
            <a:ext cx="5545104" cy="445387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algn="l">
              <a:defRPr sz="3200"/>
            </a:pPr>
            <a:r>
              <a:rPr sz="2250" b="1" dirty="0">
                <a:latin typeface="Helvetica Light" charset="0"/>
                <a:ea typeface="Helvetica Light" charset="0"/>
                <a:cs typeface="Helvetica Light" charset="0"/>
                <a:sym typeface="Helvetica"/>
              </a:rPr>
              <a:t>Primary Question:</a:t>
            </a:r>
            <a:r>
              <a:rPr sz="2250" b="1" dirty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sz="2250" dirty="0">
                <a:latin typeface="Helvetica Light" charset="0"/>
                <a:ea typeface="Helvetica Light" charset="0"/>
                <a:cs typeface="Helvetica Light" charset="0"/>
              </a:rPr>
              <a:t>How can the trade-offs between increased production and environmental impact be analysed and managed across different scales? </a:t>
            </a:r>
            <a:endParaRPr lang="en-US" sz="225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algn="l">
              <a:defRPr sz="3200"/>
            </a:pPr>
            <a:endParaRPr lang="en-US" sz="2250" dirty="0">
              <a:latin typeface="Helvetica Light" charset="0"/>
              <a:ea typeface="Helvetica Light" charset="0"/>
              <a:cs typeface="Helvetica Light" charset="0"/>
            </a:endParaRPr>
          </a:p>
          <a:p>
            <a:pPr algn="l">
              <a:defRPr sz="3200"/>
            </a:pPr>
            <a:r>
              <a:rPr sz="2250" b="1" dirty="0">
                <a:latin typeface="Helvetica Light" charset="0"/>
                <a:ea typeface="Helvetica Light" charset="0"/>
                <a:cs typeface="Helvetica Light" charset="0"/>
                <a:sym typeface="Helvetica"/>
              </a:rPr>
              <a:t>Secondary Question:</a:t>
            </a:r>
            <a:r>
              <a:rPr sz="2250" b="1" dirty="0">
                <a:latin typeface="Helvetica Light" charset="0"/>
                <a:ea typeface="Helvetica Light" charset="0"/>
                <a:cs typeface="Helvetica Light" charset="0"/>
              </a:rPr>
              <a:t> </a:t>
            </a:r>
            <a:r>
              <a:rPr sz="2250" dirty="0">
                <a:latin typeface="Helvetica Light" charset="0"/>
                <a:ea typeface="Helvetica Light" charset="0"/>
                <a:cs typeface="Helvetica Light" charset="0"/>
              </a:rPr>
              <a:t>What are the key policy processes? How can engagement structures, tools and metrics help decision makers create an enabling environment for resource-poor smallholders, especially women and young people, to sustainably intensify agricultural enterprises?</a:t>
            </a:r>
          </a:p>
        </p:txBody>
      </p:sp>
      <p:sp>
        <p:nvSpPr>
          <p:cNvPr id="1048589" name="TextBox 1"/>
          <p:cNvSpPr txBox="1"/>
          <p:nvPr/>
        </p:nvSpPr>
        <p:spPr>
          <a:xfrm>
            <a:off x="525100" y="206553"/>
            <a:ext cx="6342381" cy="57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Research Questions of the Project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SAIRLA conceptual framework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140" y="-1"/>
            <a:ext cx="4937143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48593" name="Shape 306"/>
          <p:cNvSpPr/>
          <p:nvPr/>
        </p:nvSpPr>
        <p:spPr>
          <a:xfrm rot="16200000">
            <a:off x="-1720845" y="3242232"/>
            <a:ext cx="4482657" cy="65449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953" dirty="0"/>
              <a:t>Conceptual Framework</a:t>
            </a:r>
          </a:p>
        </p:txBody>
      </p:sp>
      <p:sp>
        <p:nvSpPr>
          <p:cNvPr id="1048594" name="Shape 307"/>
          <p:cNvSpPr/>
          <p:nvPr/>
        </p:nvSpPr>
        <p:spPr>
          <a:xfrm>
            <a:off x="5856747" y="812259"/>
            <a:ext cx="3214503" cy="5700816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/>
          <a:lstStyle/>
          <a:p>
            <a:pPr marL="272841" indent="-272841">
              <a:buSzPct val="100000"/>
              <a:buAutoNum type="arabicPeriod"/>
              <a:defRPr sz="2200"/>
            </a:pPr>
            <a:r>
              <a:rPr sz="1547" b="1" dirty="0">
                <a:latin typeface="Helvetica"/>
                <a:ea typeface="Helvetica"/>
                <a:cs typeface="Helvetica"/>
                <a:sym typeface="Helvetica"/>
              </a:rPr>
              <a:t>Baseline assessment,</a:t>
            </a:r>
            <a:r>
              <a:rPr sz="1547" dirty="0"/>
              <a:t>including use of and existing evidence on the effectiveness of SAI </a:t>
            </a:r>
          </a:p>
          <a:p>
            <a:pPr marL="272841" indent="-272841">
              <a:buSzPct val="100000"/>
              <a:buAutoNum type="arabicPeriod"/>
              <a:defRPr sz="2200"/>
            </a:pPr>
            <a:r>
              <a:rPr sz="1547" b="1" dirty="0">
                <a:latin typeface="Helvetica"/>
                <a:ea typeface="Helvetica"/>
                <a:cs typeface="Helvetica"/>
                <a:sym typeface="Helvetica"/>
              </a:rPr>
              <a:t>Engage stakeholder groups</a:t>
            </a:r>
            <a:r>
              <a:rPr sz="1547" dirty="0"/>
              <a:t> using the SHARED approach to reflect on SAI-relevant policies  &amp; interventions</a:t>
            </a:r>
          </a:p>
          <a:p>
            <a:pPr marL="272841" indent="-272841">
              <a:buSzPct val="100000"/>
              <a:buAutoNum type="arabicPeriod"/>
              <a:defRPr sz="2200"/>
            </a:pPr>
            <a:r>
              <a:rPr sz="1547" b="1" dirty="0">
                <a:latin typeface="Helvetica"/>
                <a:ea typeface="Helvetica"/>
                <a:cs typeface="Helvetica"/>
                <a:sym typeface="Helvetica"/>
              </a:rPr>
              <a:t>Multi-scale, socio-ecological trade-off analysis</a:t>
            </a:r>
            <a:r>
              <a:rPr sz="1547" dirty="0"/>
              <a:t> conducted on promising SAI interventions and results communicated and assessed with stakeholders using the SHARED approach.</a:t>
            </a:r>
          </a:p>
          <a:p>
            <a:pPr marL="272841" indent="-272841">
              <a:buSzPct val="100000"/>
              <a:buAutoNum type="arabicPeriod"/>
              <a:defRPr sz="2200"/>
            </a:pPr>
            <a:r>
              <a:rPr sz="1547" b="1" dirty="0">
                <a:latin typeface="Helvetica"/>
                <a:ea typeface="Helvetica"/>
                <a:cs typeface="Helvetica"/>
                <a:sym typeface="Helvetica"/>
              </a:rPr>
              <a:t>Facilitate piloting of promising, innovative SAI interventions, </a:t>
            </a:r>
            <a:r>
              <a:rPr sz="1547" dirty="0"/>
              <a:t>using mixed methods to assess their cost-effectiveness</a:t>
            </a:r>
          </a:p>
          <a:p>
            <a:pPr marL="272841" indent="-272841">
              <a:buSzPct val="100000"/>
              <a:buAutoNum type="arabicPeriod"/>
              <a:defRPr sz="2200"/>
            </a:pPr>
            <a:r>
              <a:rPr sz="1547" b="1" dirty="0">
                <a:latin typeface="Helvetica"/>
                <a:ea typeface="Helvetica"/>
                <a:cs typeface="Helvetica"/>
                <a:sym typeface="Helvetica"/>
              </a:rPr>
              <a:t>Develop an interactive, open access platform—’SAI Dashboard’</a:t>
            </a:r>
            <a:r>
              <a:rPr sz="1547" dirty="0"/>
              <a:t>— for project action sites to support the engagement of decision makers to interact with evidence.</a:t>
            </a:r>
          </a:p>
        </p:txBody>
      </p:sp>
      <p:sp>
        <p:nvSpPr>
          <p:cNvPr id="1048595" name="Shape 308"/>
          <p:cNvSpPr/>
          <p:nvPr/>
        </p:nvSpPr>
        <p:spPr>
          <a:xfrm>
            <a:off x="5847818" y="107734"/>
            <a:ext cx="3223432" cy="52999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953" dirty="0"/>
              <a:t> 5 Main Activities</a:t>
            </a:r>
          </a:p>
        </p:txBody>
      </p:sp>
      <p:sp>
        <p:nvSpPr>
          <p:cNvPr id="1048596" name="Shape 309"/>
          <p:cNvSpPr/>
          <p:nvPr/>
        </p:nvSpPr>
        <p:spPr>
          <a:xfrm>
            <a:off x="1704454" y="5153313"/>
            <a:ext cx="2849687" cy="1500746"/>
          </a:xfrm>
          <a:prstGeom prst="ellipse">
            <a:avLst/>
          </a:prstGeom>
          <a:ln w="50800">
            <a:solidFill>
              <a:srgbClr val="FF93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 dirty="0"/>
          </a:p>
        </p:txBody>
      </p:sp>
      <p:sp>
        <p:nvSpPr>
          <p:cNvPr id="1048597" name="Shape 310"/>
          <p:cNvSpPr/>
          <p:nvPr/>
        </p:nvSpPr>
        <p:spPr>
          <a:xfrm>
            <a:off x="698376" y="3446859"/>
            <a:ext cx="2849688" cy="1500746"/>
          </a:xfrm>
          <a:prstGeom prst="ellipse">
            <a:avLst/>
          </a:prstGeom>
          <a:ln w="50800">
            <a:solidFill>
              <a:srgbClr val="0096FF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 dirty="0"/>
          </a:p>
        </p:txBody>
      </p:sp>
      <p:sp>
        <p:nvSpPr>
          <p:cNvPr id="1048598" name="Shape 311"/>
          <p:cNvSpPr/>
          <p:nvPr/>
        </p:nvSpPr>
        <p:spPr>
          <a:xfrm>
            <a:off x="2674814" y="2571540"/>
            <a:ext cx="3060558" cy="1995879"/>
          </a:xfrm>
          <a:prstGeom prst="ellipse">
            <a:avLst/>
          </a:prstGeom>
          <a:ln w="50800">
            <a:solidFill>
              <a:srgbClr val="00F900">
                <a:alpha val="44197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 dirty="0"/>
          </a:p>
        </p:txBody>
      </p:sp>
      <p:sp>
        <p:nvSpPr>
          <p:cNvPr id="1048599" name="Shape 312"/>
          <p:cNvSpPr/>
          <p:nvPr/>
        </p:nvSpPr>
        <p:spPr>
          <a:xfrm>
            <a:off x="932999" y="1389612"/>
            <a:ext cx="3842045" cy="1641343"/>
          </a:xfrm>
          <a:prstGeom prst="ellipse">
            <a:avLst/>
          </a:prstGeom>
          <a:ln w="50800">
            <a:solidFill>
              <a:schemeClr val="accent3">
                <a:satOff val="18648"/>
                <a:lumOff val="5971"/>
              </a:scheme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extBox 5"/>
          <p:cNvSpPr txBox="1"/>
          <p:nvPr/>
        </p:nvSpPr>
        <p:spPr>
          <a:xfrm>
            <a:off x="411447" y="300029"/>
            <a:ext cx="7476731" cy="74344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National Stakeholder Workshop in Addis Ababa</a:t>
            </a:r>
          </a:p>
        </p:txBody>
      </p:sp>
      <p:pic>
        <p:nvPicPr>
          <p:cNvPr id="209715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396" y="1124754"/>
            <a:ext cx="7047702" cy="4886696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TextBox 1"/>
          <p:cNvSpPr txBox="1"/>
          <p:nvPr/>
        </p:nvSpPr>
        <p:spPr>
          <a:xfrm>
            <a:off x="334946" y="149340"/>
            <a:ext cx="7443392" cy="48012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Objectives of the National Workshop</a:t>
            </a:r>
          </a:p>
        </p:txBody>
      </p:sp>
      <p:sp>
        <p:nvSpPr>
          <p:cNvPr id="1048602" name="Shape 320"/>
          <p:cNvSpPr/>
          <p:nvPr/>
        </p:nvSpPr>
        <p:spPr>
          <a:xfrm>
            <a:off x="0" y="1520043"/>
            <a:ext cx="8864310" cy="407323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noAutofit/>
          </a:bodyPr>
          <a:lstStyle/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•	</a:t>
            </a:r>
            <a:r>
              <a:rPr dirty="0">
                <a:latin typeface="Helvetica Light" charset="0"/>
                <a:ea typeface="Helvetica Light" charset="0"/>
                <a:cs typeface="Helvetica Light" charset="0"/>
                <a:sym typeface="Calibri Light"/>
              </a:rPr>
              <a:t>Engage country stakeholders on SAI -relevant </a:t>
            </a:r>
            <a:endParaRPr lang="en-US" dirty="0">
              <a:latin typeface="Helvetica Light" charset="0"/>
              <a:ea typeface="Helvetica Light" charset="0"/>
              <a:cs typeface="Helvetica Light" charset="0"/>
              <a:sym typeface="Calibri Light"/>
            </a:endParaRP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latin typeface="Helvetica Light" charset="0"/>
                <a:ea typeface="Helvetica Light" charset="0"/>
                <a:cs typeface="Helvetica Light" charset="0"/>
                <a:sym typeface="Calibri Light"/>
              </a:rPr>
              <a:t>interventions, scaling mechanisms and indicators, </a:t>
            </a:r>
            <a:endParaRPr lang="en-US" dirty="0">
              <a:latin typeface="Helvetica Light" charset="0"/>
              <a:ea typeface="Helvetica Light" charset="0"/>
              <a:cs typeface="Helvetica Light" charset="0"/>
              <a:sym typeface="Calibri Light"/>
            </a:endParaRP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latin typeface="Helvetica Light" charset="0"/>
                <a:ea typeface="Helvetica Light" charset="0"/>
                <a:cs typeface="Helvetica Light" charset="0"/>
                <a:sym typeface="Calibri Light"/>
              </a:rPr>
              <a:t>including existing evidence and gaps.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>
                <a:latin typeface="Helvetica Light" charset="0"/>
                <a:ea typeface="Helvetica Light" charset="0"/>
                <a:cs typeface="Helvetica Light" charset="0"/>
              </a:rPr>
              <a:t>•	Capture and discuss current and potential policy and investment decision making approaches to enhance scaling of SAI-relevant interventions Zambia.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>
                <a:latin typeface="Helvetica Light" charset="0"/>
                <a:ea typeface="Helvetica Light" charset="0"/>
                <a:cs typeface="Helvetica Light" charset="0"/>
              </a:rPr>
              <a:t>•	Reflect on important trade-off themes and indicators for SAI interventions.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>
                <a:latin typeface="Helvetica Light" charset="0"/>
                <a:ea typeface="Helvetica Light" charset="0"/>
                <a:cs typeface="Helvetica Light" charset="0"/>
              </a:rPr>
              <a:t>•	</a:t>
            </a:r>
            <a:r>
              <a:rPr dirty="0">
                <a:solidFill>
                  <a:srgbClr val="92D050"/>
                </a:solidFill>
                <a:latin typeface="Helvetica Light" charset="0"/>
                <a:ea typeface="Helvetica Light" charset="0"/>
                <a:cs typeface="Helvetica Light" charset="0"/>
              </a:rPr>
              <a:t>Discuss the development of the SAI Dashboard.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 b="1">
                <a:latin typeface="Calibri"/>
                <a:ea typeface="Calibri"/>
                <a:cs typeface="Calibri"/>
                <a:sym typeface="Calibri"/>
              </a:defRPr>
            </a:pPr>
            <a:r>
              <a:rPr sz="1600" dirty="0">
                <a:latin typeface="Helvetica Light" charset="0"/>
                <a:ea typeface="Helvetica Light" charset="0"/>
                <a:cs typeface="Helvetica Light" charset="0"/>
              </a:rPr>
              <a:t>All reports online: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 b="1">
                <a:latin typeface="Calibri"/>
                <a:ea typeface="Calibri"/>
                <a:cs typeface="Calibri"/>
                <a:sym typeface="Calibri"/>
              </a:defRPr>
            </a:pPr>
            <a:r>
              <a:rPr sz="1600" u="sng" dirty="0">
                <a:solidFill>
                  <a:schemeClr val="accent1"/>
                </a:solidFill>
                <a:latin typeface="Helvetica Light" charset="0"/>
                <a:ea typeface="Helvetica Light" charset="0"/>
                <a:cs typeface="Helvetica Light" charset="0"/>
                <a:sym typeface="Calibri Light"/>
                <a:hlinkClick r:id="rId3" invalidUrl="http://www.worldagroforestry.org/sites/default/files/outputs/ICRAF Report_Ethiopia SAIRLA National SHARED workshop_March 2017_final.pdf"/>
              </a:rPr>
              <a:t>http://www.worldagroforestry.org/sites/default/files/outputs/ICRAF%20Report_Ethiopia%20SAIRLA%20National%20SHARED%20workshop_March%202017_final.pdf</a:t>
            </a: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 b="1">
                <a:latin typeface="Calibri"/>
                <a:ea typeface="Calibri"/>
                <a:cs typeface="Calibri"/>
                <a:sym typeface="Calibri"/>
              </a:defRPr>
            </a:pPr>
            <a:endParaRPr u="sng" dirty="0">
              <a:solidFill>
                <a:srgbClr val="0096FF"/>
              </a:solidFill>
              <a:latin typeface="Helvetica Light" charset="0"/>
              <a:ea typeface="Helvetica Light" charset="0"/>
              <a:cs typeface="Helvetica Light" charset="0"/>
              <a:sym typeface="Calibri Light"/>
              <a:hlinkClick r:id="rId4" invalidUrl="http://www.worldagroforestry.org/sites/default/files/outputs/SAIRLA Report_Zambia SHARED National Workshop_May2017_final.pdf"/>
            </a:endParaRP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 b="1">
                <a:latin typeface="Calibri"/>
                <a:ea typeface="Calibri"/>
                <a:cs typeface="Calibri"/>
                <a:sym typeface="Calibri"/>
              </a:defRPr>
            </a:pPr>
            <a:endParaRPr sz="1406" u="sng" dirty="0">
              <a:solidFill>
                <a:srgbClr val="0096FF"/>
              </a:solidFill>
              <a:latin typeface="Calibri Light"/>
              <a:ea typeface="Calibri Light"/>
              <a:cs typeface="Calibri Light"/>
              <a:sym typeface="Calibri Light"/>
              <a:hlinkClick r:id="rId4" invalidUrl="http://www.worldagroforestry.org/sites/default/files/outputs/SAIRLA Report_Zambia SHARED National Workshop_May2017_final.pdf"/>
            </a:endParaRPr>
          </a:p>
          <a:p>
            <a:pPr marL="482186" indent="-160729" defTabSz="321457">
              <a:lnSpc>
                <a:spcPct val="120000"/>
              </a:lnSpc>
              <a:spcBef>
                <a:spcPts val="562"/>
              </a:spcBef>
              <a:defRPr sz="2000">
                <a:latin typeface="Calibri"/>
                <a:ea typeface="Calibri"/>
                <a:cs typeface="Calibri"/>
                <a:sym typeface="Calibri"/>
              </a:defRPr>
            </a:pPr>
            <a:endParaRPr sz="1406" u="sng" dirty="0">
              <a:solidFill>
                <a:srgbClr val="0096FF"/>
              </a:solidFill>
              <a:latin typeface="Calibri Light"/>
              <a:ea typeface="Calibri Light"/>
              <a:cs typeface="Calibri Light"/>
              <a:sym typeface="Calibri Light"/>
              <a:hlinkClick r:id="rId4" invalidUrl="http://www.worldagroforestry.org/sites/default/files/outputs/SAIRLA Report_Zambia SHARED National Workshop_May2017_final.pdf"/>
            </a:endParaRPr>
          </a:p>
        </p:txBody>
      </p:sp>
      <p:pic>
        <p:nvPicPr>
          <p:cNvPr id="2097158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899" y="843223"/>
            <a:ext cx="2970101" cy="203078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Shape 318"/>
          <p:cNvSpPr/>
          <p:nvPr/>
        </p:nvSpPr>
        <p:spPr>
          <a:xfrm>
            <a:off x="149061" y="899547"/>
            <a:ext cx="8698056" cy="78409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marL="685800" indent="-228600" algn="l" defTabSz="457200">
              <a:lnSpc>
                <a:spcPct val="104999"/>
              </a:lnSpc>
              <a:spcBef>
                <a:spcPts val="800"/>
              </a:spcBef>
              <a:defRPr sz="2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endParaRPr sz="2200" dirty="0"/>
          </a:p>
        </p:txBody>
      </p:sp>
      <p:pic>
        <p:nvPicPr>
          <p:cNvPr id="2097159" name="SHARED 4phase diagram_21Se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44" y="1281730"/>
            <a:ext cx="5210831" cy="4898734"/>
          </a:xfrm>
          <a:prstGeom prst="rect">
            <a:avLst/>
          </a:prstGeom>
          <a:ln w="12700">
            <a:miter lim="400000"/>
          </a:ln>
        </p:spPr>
      </p:pic>
      <p:sp>
        <p:nvSpPr>
          <p:cNvPr id="1048607" name="TextBox 5"/>
          <p:cNvSpPr txBox="1"/>
          <p:nvPr/>
        </p:nvSpPr>
        <p:spPr>
          <a:xfrm>
            <a:off x="287444" y="156102"/>
            <a:ext cx="8393417" cy="11256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Using Stakeholder Approach to Risk Informed and Evidence Based Decision Making (SHARED) </a:t>
            </a:r>
          </a:p>
        </p:txBody>
      </p:sp>
      <p:pic>
        <p:nvPicPr>
          <p:cNvPr id="2097160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512" y="4423589"/>
            <a:ext cx="3079605" cy="1756875"/>
          </a:xfrm>
          <a:prstGeom prst="rect">
            <a:avLst/>
          </a:prstGeom>
        </p:spPr>
      </p:pic>
      <p:pic>
        <p:nvPicPr>
          <p:cNvPr id="2097161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256" y="2287237"/>
            <a:ext cx="2619861" cy="176459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421574" y="2336458"/>
            <a:ext cx="8229600" cy="1951062"/>
          </a:xfrm>
        </p:spPr>
        <p:txBody>
          <a:bodyPr>
            <a:normAutofit fontScale="90000"/>
          </a:bodyPr>
          <a:lstStyle/>
          <a:p>
            <a:r>
              <a:rPr lang="en-US" dirty="0"/>
              <a:t>How best to share the results from the workshop (and other) findings and evidence with decision-makers?</a:t>
            </a:r>
          </a:p>
        </p:txBody>
      </p:sp>
      <p:sp>
        <p:nvSpPr>
          <p:cNvPr id="1048614" name="Title 1"/>
          <p:cNvSpPr txBox="1"/>
          <p:nvPr/>
        </p:nvSpPr>
        <p:spPr>
          <a:xfrm>
            <a:off x="585850" y="8426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Question: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itle 1"/>
          <p:cNvSpPr txBox="1"/>
          <p:nvPr/>
        </p:nvSpPr>
        <p:spPr>
          <a:xfrm>
            <a:off x="288967" y="24577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Potential solution: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Shape 370"/>
          <p:cNvSpPr/>
          <p:nvPr/>
        </p:nvSpPr>
        <p:spPr>
          <a:xfrm>
            <a:off x="132911" y="945637"/>
            <a:ext cx="4383141" cy="501099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/>
          <a:p>
            <a:pPr marL="664357" indent="-342900" defTabSz="321457">
              <a:lnSpc>
                <a:spcPct val="104999"/>
              </a:lnSpc>
              <a:spcBef>
                <a:spcPts val="562"/>
              </a:spcBef>
              <a:buFont typeface="Arial" charset="0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pPr>
            <a:endParaRPr sz="1969" b="1" dirty="0"/>
          </a:p>
          <a:p>
            <a:pPr marL="185715" indent="-160729" defTabSz="321457">
              <a:lnSpc>
                <a:spcPct val="104999"/>
              </a:lnSpc>
              <a:spcBef>
                <a:spcPts val="562"/>
              </a:spcBef>
              <a:buSzPct val="100000"/>
              <a:buFontTx/>
              <a:buChar char="•"/>
              <a:defRPr sz="28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en-US" sz="1969" dirty="0"/>
              <a:t>To facilitate communication of data and analysis between scientists and stakeholders</a:t>
            </a:r>
          </a:p>
          <a:p>
            <a:pPr marL="185715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en-US" sz="1969" dirty="0"/>
              <a:t>To provide robust data management and graphical tools to allow users to interact</a:t>
            </a:r>
          </a:p>
          <a:p>
            <a:pPr marL="185715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en-US" sz="1969" dirty="0"/>
              <a:t>Co-designed with stakeholders and the project team</a:t>
            </a:r>
          </a:p>
          <a:p>
            <a:pPr marL="185715" indent="-160729" defTabSz="321457">
              <a:lnSpc>
                <a:spcPct val="104999"/>
              </a:lnSpc>
              <a:spcBef>
                <a:spcPts val="562"/>
              </a:spcBef>
              <a:buSzPct val="100000"/>
              <a:buChar char="•"/>
              <a:defRPr sz="28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969" dirty="0"/>
              <a:t>Modeled after the Turkana and Laikipia county dashboards in Kenya</a:t>
            </a:r>
          </a:p>
          <a:p>
            <a:pPr marL="482186" indent="-160729" defTabSz="321457">
              <a:lnSpc>
                <a:spcPct val="104999"/>
              </a:lnSpc>
              <a:spcBef>
                <a:spcPts val="562"/>
              </a:spcBef>
              <a:defRPr sz="2800">
                <a:solidFill>
                  <a:srgbClr val="0096FF"/>
                </a:solidFill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969" u="sng" dirty="0">
                <a:hlinkClick r:id="rId2"/>
              </a:rPr>
              <a:t>http://landscapeportal.org/sharedApp/</a:t>
            </a:r>
            <a:endParaRPr sz="1969"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7162" name="home pag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083" y="1118933"/>
            <a:ext cx="4262400" cy="4775617"/>
          </a:xfrm>
          <a:prstGeom prst="rect">
            <a:avLst/>
          </a:prstGeom>
          <a:ln w="12700">
            <a:miter lim="400000"/>
          </a:ln>
        </p:spPr>
      </p:pic>
      <p:sp>
        <p:nvSpPr>
          <p:cNvPr id="1048617" name="Shape 373"/>
          <p:cNvSpPr/>
          <p:nvPr/>
        </p:nvSpPr>
        <p:spPr>
          <a:xfrm>
            <a:off x="3627951" y="6067846"/>
            <a:ext cx="5361671" cy="38006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marL="685800" indent="-228600" algn="l" defTabSz="457200">
              <a:lnSpc>
                <a:spcPct val="104999"/>
              </a:lnSpc>
              <a:spcBef>
                <a:spcPts val="800"/>
              </a:spcBef>
              <a:defRPr sz="2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1969" dirty="0"/>
              <a:t>Front page of the prototype of SAI Dashboard</a:t>
            </a:r>
          </a:p>
        </p:txBody>
      </p:sp>
      <p:sp>
        <p:nvSpPr>
          <p:cNvPr id="1048618" name="Shape 371"/>
          <p:cNvSpPr/>
          <p:nvPr/>
        </p:nvSpPr>
        <p:spPr>
          <a:xfrm>
            <a:off x="881752" y="269330"/>
            <a:ext cx="6968662" cy="67630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l"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953" dirty="0"/>
              <a:t>SAI open-source, online dashboard</a:t>
            </a:r>
            <a:endParaRPr sz="2953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988</Words>
  <Application>Microsoft Office PowerPoint</Application>
  <PresentationFormat>On-screen Show (4:3)</PresentationFormat>
  <Paragraphs>182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Helvetica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best to share the results from the workshop (and other) findings and evidence with decision-makers?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identified for incorporation in the dashboard during the national workshop</vt:lpstr>
      <vt:lpstr>Next Steps for the dashboard -  Volunteers needed for the  SAI Dashboard Advisory Group?  Below is the list identified during workshop – Who else would like to volunteer?</vt:lpstr>
      <vt:lpstr>Proposed process for the SAI Dashboard – Please comment</vt:lpstr>
      <vt:lpstr>For Discussion: How to ensure sustainability and use of the SAI Dashboard?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ICRAF COMMUNICATIONS</dc:creator>
  <cp:lastModifiedBy>Mulat, Bizuwork (ILRI)</cp:lastModifiedBy>
  <cp:revision>4</cp:revision>
  <dcterms:created xsi:type="dcterms:W3CDTF">2014-02-05T03:16:03Z</dcterms:created>
  <dcterms:modified xsi:type="dcterms:W3CDTF">2017-11-29T06:09:00Z</dcterms:modified>
</cp:coreProperties>
</file>